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Titillium Web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Titillium Web"/>
      <p:regular r:id="rId23"/>
      <p:bold r:id="rId24"/>
      <p:italic r:id="rId25"/>
      <p:boldItalic r:id="rId26"/>
    </p:embeddedFont>
    <p:embeddedFont>
      <p:font typeface="Oswald Light"/>
      <p:regular r:id="rId27"/>
      <p:bold r:id="rId28"/>
    </p:embeddedFont>
    <p:embeddedFont>
      <p:font typeface="Titillium Web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8" Type="http://schemas.openxmlformats.org/officeDocument/2006/relationships/font" Target="fonts/OswaldLight-bold.fntdata"/><Relationship Id="rId27" Type="http://schemas.openxmlformats.org/officeDocument/2006/relationships/font" Target="fonts/Oswald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italic.fntdata"/><Relationship Id="rId30" Type="http://schemas.openxmlformats.org/officeDocument/2006/relationships/font" Target="fonts/TitilliumWeb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TitilliumWeb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TitilliumWeb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TitilliumWebSemiBold-italic.fntdata"/><Relationship Id="rId16" Type="http://schemas.openxmlformats.org/officeDocument/2006/relationships/font" Target="fonts/TitilliumWeb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TitilliumWeb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52d29b683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52d29b68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4a922b67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54a922b6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52d29b683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52d29b6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2d29b683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52d29b6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52d29b683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52d29b6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52d29b683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52d29b6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52d29b683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52d29b6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54a922b6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54a922b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rect b="b" l="l" r="r" t="t"/>
            <a:pathLst>
              <a:path extrusionOk="0" h="1486792" w="2575196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rect b="b" l="l" r="r" t="t"/>
            <a:pathLst>
              <a:path extrusionOk="0" h="830256" w="1438024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rect b="b" l="l" r="r" t="t"/>
            <a:pathLst>
              <a:path extrusionOk="0" h="3411233" w="6064414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rect b="b" l="l" r="r" t="t"/>
              <a:pathLst>
                <a:path extrusionOk="0" h="3411233" w="6064414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⦿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indent="-444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⌾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indent="-444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•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indent="-444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indent="-444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indent="-444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indent="-444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●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indent="-444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/>
              <a:buChar char="○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indent="-444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/>
              <a:buChar char="■"/>
              <a:defRPr sz="3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rect b="b" l="l" r="r" t="t"/>
              <a:pathLst>
                <a:path extrusionOk="0" h="1486792" w="2575196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rect b="b" l="l" r="r" t="t"/>
              <a:pathLst>
                <a:path extrusionOk="0" h="1462724" w="2499012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rect b="b" l="l" r="r" t="t"/>
              <a:pathLst>
                <a:path extrusionOk="0" h="830256" w="1438024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rect b="b" l="l" r="r" t="t"/>
              <a:pathLst>
                <a:path extrusionOk="0" h="802271" w="1377759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rotWithShape="0" algn="bl" dir="16200000" dist="9525">
              <a:schemeClr val="lt1">
                <a:alpha val="3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b="1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5400000" dist="9525">
              <a:schemeClr val="dk1">
                <a:alpha val="3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ctrTitle"/>
          </p:nvPr>
        </p:nvSpPr>
        <p:spPr>
          <a:xfrm>
            <a:off x="1479850" y="1882100"/>
            <a:ext cx="7514100" cy="7482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AUTOMATION                       </a:t>
            </a:r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25" y="109300"/>
            <a:ext cx="1068826" cy="10688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189575" y="2494875"/>
            <a:ext cx="733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SYSTEM</a:t>
            </a:r>
            <a:endParaRPr b="1" sz="5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ctrTitle"/>
          </p:nvPr>
        </p:nvSpPr>
        <p:spPr>
          <a:xfrm>
            <a:off x="2780550" y="1166700"/>
            <a:ext cx="6470400" cy="170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/>
        </p:nvSpPr>
        <p:spPr>
          <a:xfrm>
            <a:off x="905400" y="531575"/>
            <a:ext cx="73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114425" y="16287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39350" y="1401900"/>
            <a:ext cx="6172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Mentors &amp; Team Members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End Product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Who can use this product?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Basic Use Case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Paid Features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905400" y="531575"/>
            <a:ext cx="73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MENTORS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818925" y="1436725"/>
            <a:ext cx="7333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APARNA GUPTA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BISWAJEET SENAPATI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DINUP PILLAI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502675" y="1436725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4712150" y="516275"/>
            <a:ext cx="73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870550" y="1341075"/>
            <a:ext cx="7333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NEHA RAJESH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NEHA SURESH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RENJU R H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SAFA N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SIVADARSHANA UNNI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 Light"/>
                <a:ea typeface="Oswald Light"/>
                <a:cs typeface="Oswald Light"/>
                <a:sym typeface="Oswald Light"/>
              </a:rPr>
              <a:t>THEJA ANNA MATHEW</a:t>
            </a:r>
            <a:endParaRPr sz="24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2063075" y="100575"/>
            <a:ext cx="733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3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577200" y="823875"/>
            <a:ext cx="7989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Traffic congestion problems consist of incremental delay, vehicle operating costs such as fuel consumption, pollution emissions and stress that result from interference among vehicles in the traffic stream.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Lack of an efficient Traffic management to replace the faulty and inefficient manual system leading to congestion and for critical emergency vehicles.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congestion of urban traffic has become one of the critical issue.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000" y="3325600"/>
            <a:ext cx="2333861" cy="12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200" y="3325600"/>
            <a:ext cx="2333850" cy="12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2974000" y="57475"/>
            <a:ext cx="73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END PRODUCT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543025" y="3117700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02275" y="1022200"/>
            <a:ext cx="47271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End Product is a traffic light controller based model on Image Processing.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Our proposed system aims to use real time images from the CCTV cameras at traffic junctions for real-time traffic density calculations.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side with maximum number of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vehicles will be allotted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the green signal with a timer equivalent to count of number of vehicles detected in the traffic side.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375" y="1082300"/>
            <a:ext cx="3912075" cy="2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2686700" y="143675"/>
            <a:ext cx="733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>
                <a:latin typeface="Montserrat"/>
                <a:ea typeface="Montserrat"/>
                <a:cs typeface="Montserrat"/>
                <a:sym typeface="Montserrat"/>
              </a:rPr>
              <a:t>BA</a:t>
            </a:r>
            <a:r>
              <a:rPr b="1" lang="en" sz="3400" u="sng">
                <a:latin typeface="Montserrat"/>
                <a:ea typeface="Montserrat"/>
                <a:cs typeface="Montserrat"/>
                <a:sym typeface="Montserrat"/>
              </a:rPr>
              <a:t>SIC USE CASE</a:t>
            </a:r>
            <a:endParaRPr b="1" sz="34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900" y="1002800"/>
            <a:ext cx="3193346" cy="397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1317650" y="341300"/>
            <a:ext cx="8240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WHO CAN USE THIS SYSTEM?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87275" y="1260400"/>
            <a:ext cx="87420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This system will help us to reduce the traffic problem by setting the timer of these traffic signals according to the vehicle density in each direction.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Ministry of Road &amp; Transport.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Can be used in any intersection points.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676200" y="287350"/>
            <a:ext cx="733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FUTURE SCOPE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3175175" y="3361950"/>
            <a:ext cx="73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356575" y="1315450"/>
            <a:ext cx="8124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CCTV Cameras are used at the traffic junction.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 real-time traffic management system (TMS) using the Internet of Things (IoT) and data analytics.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Augmented Reality applications can enhance intelligent transportation system.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Use automated and connected vehicle technology.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905400" y="1955438"/>
            <a:ext cx="73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525" y="1071661"/>
            <a:ext cx="804675" cy="8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9850" y="22331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5200" y="3318450"/>
            <a:ext cx="732518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6">
            <a:alphaModFix/>
          </a:blip>
          <a:srcRect b="23933" l="0" r="0" t="22221"/>
          <a:stretch/>
        </p:blipFill>
        <p:spPr>
          <a:xfrm>
            <a:off x="5654865" y="4130750"/>
            <a:ext cx="944735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2638150" y="265475"/>
            <a:ext cx="734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 u="sng">
                <a:latin typeface="Montserrat"/>
                <a:ea typeface="Montserrat"/>
                <a:cs typeface="Montserrat"/>
                <a:sym typeface="Montserrat"/>
              </a:rPr>
              <a:t>PAID FEATURES</a:t>
            </a:r>
            <a:endParaRPr b="1" sz="33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901800" y="1377125"/>
            <a:ext cx="73404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Installation of CCTV cameras at any intersection points.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Procuring dataset for GPS Trajectories for Indian Road.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75" y="2898525"/>
            <a:ext cx="2785000" cy="16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812" y="2898525"/>
            <a:ext cx="2919075" cy="1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