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 id="2147483696" r:id="rId7"/>
    <p:sldMasterId id="2147483708" r:id="rId8"/>
  </p:sldMasterIdLst>
  <p:sldIdLst>
    <p:sldId id="256" r:id="rId9"/>
    <p:sldId id="384" r:id="rId10"/>
    <p:sldId id="386" r:id="rId11"/>
    <p:sldId id="387" r:id="rId12"/>
    <p:sldId id="395" r:id="rId13"/>
    <p:sldId id="399" r:id="rId14"/>
    <p:sldId id="398" r:id="rId15"/>
    <p:sldId id="401" r:id="rId16"/>
    <p:sldId id="397" r:id="rId17"/>
    <p:sldId id="400" r:id="rId18"/>
    <p:sldId id="3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609" autoAdjust="0"/>
  </p:normalViewPr>
  <p:slideViewPr>
    <p:cSldViewPr>
      <p:cViewPr varScale="1">
        <p:scale>
          <a:sx n="80" d="100"/>
          <a:sy n="80" d="100"/>
        </p:scale>
        <p:origin x="169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l" eaLnBrk="1" hangingPunct="1">
              <a:buClr>
                <a:schemeClr val="accent1"/>
              </a:buClr>
            </a:pPr>
            <a:endParaRPr lang="en-US" sz="1000" b="0">
              <a:solidFill>
                <a:schemeClr val="tx1"/>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3585894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5816795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8187689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3502686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B91F5A-6DD5-40DA-A6BA-2031AA227555}" type="slidenum">
              <a:rPr lang="en-US"/>
              <a:pPr>
                <a:defRPr/>
              </a:pPr>
              <a:t>‹#›</a:t>
            </a:fld>
            <a:endParaRPr lang="en-US"/>
          </a:p>
        </p:txBody>
      </p:sp>
    </p:spTree>
    <p:extLst>
      <p:ext uri="{BB962C8B-B14F-4D97-AF65-F5344CB8AC3E}">
        <p14:creationId xmlns:p14="http://schemas.microsoft.com/office/powerpoint/2010/main" val="2484681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542D381-D0D3-499A-9BEB-E1D6250DC43F}" type="slidenum">
              <a:rPr lang="en-US"/>
              <a:pPr>
                <a:defRPr/>
              </a:pPr>
              <a:t>‹#›</a:t>
            </a:fld>
            <a:endParaRPr lang="en-US"/>
          </a:p>
        </p:txBody>
      </p:sp>
    </p:spTree>
    <p:extLst>
      <p:ext uri="{BB962C8B-B14F-4D97-AF65-F5344CB8AC3E}">
        <p14:creationId xmlns:p14="http://schemas.microsoft.com/office/powerpoint/2010/main" val="3433018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E5D85DE-5CD3-4387-8B55-E29F93F85DAF}" type="slidenum">
              <a:rPr lang="en-US"/>
              <a:pPr>
                <a:defRPr/>
              </a:pPr>
              <a:t>‹#›</a:t>
            </a:fld>
            <a:endParaRPr lang="en-US"/>
          </a:p>
        </p:txBody>
      </p:sp>
    </p:spTree>
    <p:extLst>
      <p:ext uri="{BB962C8B-B14F-4D97-AF65-F5344CB8AC3E}">
        <p14:creationId xmlns:p14="http://schemas.microsoft.com/office/powerpoint/2010/main" val="101367852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B964B4D-E6EC-40DB-B0C6-957600763957}" type="slidenum">
              <a:rPr lang="en-US"/>
              <a:pPr>
                <a:defRPr/>
              </a:pPr>
              <a:t>‹#›</a:t>
            </a:fld>
            <a:endParaRPr lang="en-US"/>
          </a:p>
        </p:txBody>
      </p:sp>
    </p:spTree>
    <p:extLst>
      <p:ext uri="{BB962C8B-B14F-4D97-AF65-F5344CB8AC3E}">
        <p14:creationId xmlns:p14="http://schemas.microsoft.com/office/powerpoint/2010/main" val="19307645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0FD7C13-39FB-4185-8C8E-94AFD223E998}" type="slidenum">
              <a:rPr lang="en-US"/>
              <a:pPr>
                <a:defRPr/>
              </a:pPr>
              <a:t>‹#›</a:t>
            </a:fld>
            <a:endParaRPr lang="en-US"/>
          </a:p>
        </p:txBody>
      </p:sp>
    </p:spTree>
    <p:extLst>
      <p:ext uri="{BB962C8B-B14F-4D97-AF65-F5344CB8AC3E}">
        <p14:creationId xmlns:p14="http://schemas.microsoft.com/office/powerpoint/2010/main" val="15956858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6AE49-9BD1-49D2-85E6-B706C10005F7}" type="slidenum">
              <a:rPr lang="en-US"/>
              <a:pPr>
                <a:defRPr/>
              </a:pPr>
              <a:t>‹#›</a:t>
            </a:fld>
            <a:endParaRPr lang="en-US"/>
          </a:p>
        </p:txBody>
      </p:sp>
    </p:spTree>
    <p:extLst>
      <p:ext uri="{BB962C8B-B14F-4D97-AF65-F5344CB8AC3E}">
        <p14:creationId xmlns:p14="http://schemas.microsoft.com/office/powerpoint/2010/main" val="10554247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31C42AB-43F7-42E8-B2DC-ACBA267083BC}" type="slidenum">
              <a:rPr lang="en-US"/>
              <a:pPr>
                <a:defRPr/>
              </a:pPr>
              <a:t>‹#›</a:t>
            </a:fld>
            <a:endParaRPr lang="en-US"/>
          </a:p>
        </p:txBody>
      </p:sp>
    </p:spTree>
    <p:extLst>
      <p:ext uri="{BB962C8B-B14F-4D97-AF65-F5344CB8AC3E}">
        <p14:creationId xmlns:p14="http://schemas.microsoft.com/office/powerpoint/2010/main" val="22680994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45238799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C1BB6F4-B38A-437E-9B41-B5C2DBBCD1B8}" type="slidenum">
              <a:rPr lang="en-US"/>
              <a:pPr>
                <a:defRPr/>
              </a:pPr>
              <a:t>‹#›</a:t>
            </a:fld>
            <a:endParaRPr lang="en-US"/>
          </a:p>
        </p:txBody>
      </p:sp>
    </p:spTree>
    <p:extLst>
      <p:ext uri="{BB962C8B-B14F-4D97-AF65-F5344CB8AC3E}">
        <p14:creationId xmlns:p14="http://schemas.microsoft.com/office/powerpoint/2010/main" val="4982677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BC55DC1-2C39-45AE-A296-49F8CB96E8CD}" type="slidenum">
              <a:rPr lang="en-US"/>
              <a:pPr>
                <a:defRPr/>
              </a:pPr>
              <a:t>‹#›</a:t>
            </a:fld>
            <a:endParaRPr lang="en-US"/>
          </a:p>
        </p:txBody>
      </p:sp>
    </p:spTree>
    <p:extLst>
      <p:ext uri="{BB962C8B-B14F-4D97-AF65-F5344CB8AC3E}">
        <p14:creationId xmlns:p14="http://schemas.microsoft.com/office/powerpoint/2010/main" val="5685520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546F4BD-CC13-4432-9856-EDDEF63672AD}" type="slidenum">
              <a:rPr lang="en-US"/>
              <a:pPr>
                <a:defRPr/>
              </a:pPr>
              <a:t>‹#›</a:t>
            </a:fld>
            <a:endParaRPr lang="en-US"/>
          </a:p>
        </p:txBody>
      </p:sp>
    </p:spTree>
    <p:extLst>
      <p:ext uri="{BB962C8B-B14F-4D97-AF65-F5344CB8AC3E}">
        <p14:creationId xmlns:p14="http://schemas.microsoft.com/office/powerpoint/2010/main" val="12247973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32542167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8BD16CC-79B4-46B7-AC36-FE2028E92BB3}" type="slidenum">
              <a:rPr lang="en-US"/>
              <a:pPr>
                <a:defRPr/>
              </a:pPr>
              <a:t>‹#›</a:t>
            </a:fld>
            <a:endParaRPr lang="en-US"/>
          </a:p>
        </p:txBody>
      </p:sp>
    </p:spTree>
    <p:extLst>
      <p:ext uri="{BB962C8B-B14F-4D97-AF65-F5344CB8AC3E}">
        <p14:creationId xmlns:p14="http://schemas.microsoft.com/office/powerpoint/2010/main" val="311927441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317B045-B5A5-4F52-9921-BE4271C18884}" type="slidenum">
              <a:rPr lang="en-US"/>
              <a:pPr>
                <a:defRPr/>
              </a:pPr>
              <a:t>‹#›</a:t>
            </a:fld>
            <a:endParaRPr lang="en-US"/>
          </a:p>
        </p:txBody>
      </p:sp>
    </p:spTree>
    <p:extLst>
      <p:ext uri="{BB962C8B-B14F-4D97-AF65-F5344CB8AC3E}">
        <p14:creationId xmlns:p14="http://schemas.microsoft.com/office/powerpoint/2010/main" val="19801101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2A56F1F-CC14-42B6-B2CC-46DA9D68891A}" type="slidenum">
              <a:rPr lang="en-US"/>
              <a:pPr>
                <a:defRPr/>
              </a:pPr>
              <a:t>‹#›</a:t>
            </a:fld>
            <a:endParaRPr lang="en-US"/>
          </a:p>
        </p:txBody>
      </p:sp>
    </p:spTree>
    <p:extLst>
      <p:ext uri="{BB962C8B-B14F-4D97-AF65-F5344CB8AC3E}">
        <p14:creationId xmlns:p14="http://schemas.microsoft.com/office/powerpoint/2010/main" val="27007204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F5F65D6-BC5B-40B5-86AE-31852B5F42BD}" type="slidenum">
              <a:rPr lang="en-US"/>
              <a:pPr>
                <a:defRPr/>
              </a:pPr>
              <a:t>‹#›</a:t>
            </a:fld>
            <a:endParaRPr lang="en-US"/>
          </a:p>
        </p:txBody>
      </p:sp>
    </p:spTree>
    <p:extLst>
      <p:ext uri="{BB962C8B-B14F-4D97-AF65-F5344CB8AC3E}">
        <p14:creationId xmlns:p14="http://schemas.microsoft.com/office/powerpoint/2010/main" val="5284037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93136F9-44A9-488F-A35D-E26B4AA875B4}" type="slidenum">
              <a:rPr lang="en-US"/>
              <a:pPr>
                <a:defRPr/>
              </a:pPr>
              <a:t>‹#›</a:t>
            </a:fld>
            <a:endParaRPr lang="en-US"/>
          </a:p>
        </p:txBody>
      </p:sp>
    </p:spTree>
    <p:extLst>
      <p:ext uri="{BB962C8B-B14F-4D97-AF65-F5344CB8AC3E}">
        <p14:creationId xmlns:p14="http://schemas.microsoft.com/office/powerpoint/2010/main" val="15470051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E079FD5-E25F-4EE4-97F3-AE2D5D36D385}" type="slidenum">
              <a:rPr lang="en-US"/>
              <a:pPr>
                <a:defRPr/>
              </a:pPr>
              <a:t>‹#›</a:t>
            </a:fld>
            <a:endParaRPr lang="en-US"/>
          </a:p>
        </p:txBody>
      </p:sp>
    </p:spTree>
    <p:extLst>
      <p:ext uri="{BB962C8B-B14F-4D97-AF65-F5344CB8AC3E}">
        <p14:creationId xmlns:p14="http://schemas.microsoft.com/office/powerpoint/2010/main" val="13215722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1985916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107A198-35C0-4642-AF44-6D6C686D5E9A}" type="slidenum">
              <a:rPr lang="en-US"/>
              <a:pPr>
                <a:defRPr/>
              </a:pPr>
              <a:t>‹#›</a:t>
            </a:fld>
            <a:endParaRPr lang="en-US"/>
          </a:p>
        </p:txBody>
      </p:sp>
    </p:spTree>
    <p:extLst>
      <p:ext uri="{BB962C8B-B14F-4D97-AF65-F5344CB8AC3E}">
        <p14:creationId xmlns:p14="http://schemas.microsoft.com/office/powerpoint/2010/main" val="152787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2CD7E775-3F72-4324-BE6A-49440112720F}" type="slidenum">
              <a:rPr lang="en-US"/>
              <a:pPr>
                <a:defRPr/>
              </a:pPr>
              <a:t>‹#›</a:t>
            </a:fld>
            <a:endParaRPr lang="en-US"/>
          </a:p>
        </p:txBody>
      </p:sp>
    </p:spTree>
    <p:extLst>
      <p:ext uri="{BB962C8B-B14F-4D97-AF65-F5344CB8AC3E}">
        <p14:creationId xmlns:p14="http://schemas.microsoft.com/office/powerpoint/2010/main" val="8152865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73F7AA2-1AFD-4348-ABB8-1F647070A92D}" type="slidenum">
              <a:rPr lang="en-US"/>
              <a:pPr>
                <a:defRPr/>
              </a:pPr>
              <a:t>‹#›</a:t>
            </a:fld>
            <a:endParaRPr lang="en-US"/>
          </a:p>
        </p:txBody>
      </p:sp>
    </p:spTree>
    <p:extLst>
      <p:ext uri="{BB962C8B-B14F-4D97-AF65-F5344CB8AC3E}">
        <p14:creationId xmlns:p14="http://schemas.microsoft.com/office/powerpoint/2010/main" val="392763763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8E9B655-D184-4ECA-83D3-514797A861CD}" type="slidenum">
              <a:rPr lang="en-US"/>
              <a:pPr>
                <a:defRPr/>
              </a:pPr>
              <a:t>‹#›</a:t>
            </a:fld>
            <a:endParaRPr lang="en-US"/>
          </a:p>
        </p:txBody>
      </p:sp>
    </p:spTree>
    <p:extLst>
      <p:ext uri="{BB962C8B-B14F-4D97-AF65-F5344CB8AC3E}">
        <p14:creationId xmlns:p14="http://schemas.microsoft.com/office/powerpoint/2010/main" val="366148066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9866362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C302EE-66EE-4BC7-9B1F-C87DF736578D}" type="slidenum">
              <a:rPr lang="en-US"/>
              <a:pPr>
                <a:defRPr/>
              </a:pPr>
              <a:t>‹#›</a:t>
            </a:fld>
            <a:endParaRPr lang="en-US"/>
          </a:p>
        </p:txBody>
      </p:sp>
    </p:spTree>
    <p:extLst>
      <p:ext uri="{BB962C8B-B14F-4D97-AF65-F5344CB8AC3E}">
        <p14:creationId xmlns:p14="http://schemas.microsoft.com/office/powerpoint/2010/main" val="32416063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05E6AB9-5661-4DF8-BDA5-1FB69E3183D1}" type="slidenum">
              <a:rPr lang="en-US"/>
              <a:pPr>
                <a:defRPr/>
              </a:pPr>
              <a:t>‹#›</a:t>
            </a:fld>
            <a:endParaRPr lang="en-US"/>
          </a:p>
        </p:txBody>
      </p:sp>
    </p:spTree>
    <p:extLst>
      <p:ext uri="{BB962C8B-B14F-4D97-AF65-F5344CB8AC3E}">
        <p14:creationId xmlns:p14="http://schemas.microsoft.com/office/powerpoint/2010/main" val="112201133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3EFE113-DCAD-4256-93D8-25A4179C332A}" type="slidenum">
              <a:rPr lang="en-US"/>
              <a:pPr>
                <a:defRPr/>
              </a:pPr>
              <a:t>‹#›</a:t>
            </a:fld>
            <a:endParaRPr lang="en-US"/>
          </a:p>
        </p:txBody>
      </p:sp>
    </p:spTree>
    <p:extLst>
      <p:ext uri="{BB962C8B-B14F-4D97-AF65-F5344CB8AC3E}">
        <p14:creationId xmlns:p14="http://schemas.microsoft.com/office/powerpoint/2010/main" val="41466970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4D1241F-9590-46D0-849B-3E39F7294E2C}" type="slidenum">
              <a:rPr lang="en-US"/>
              <a:pPr>
                <a:defRPr/>
              </a:pPr>
              <a:t>‹#›</a:t>
            </a:fld>
            <a:endParaRPr lang="en-US"/>
          </a:p>
        </p:txBody>
      </p:sp>
    </p:spTree>
    <p:extLst>
      <p:ext uri="{BB962C8B-B14F-4D97-AF65-F5344CB8AC3E}">
        <p14:creationId xmlns:p14="http://schemas.microsoft.com/office/powerpoint/2010/main" val="134524074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8D19BB1-AD8C-47CC-8570-12EB7A894DF4}" type="slidenum">
              <a:rPr lang="en-US"/>
              <a:pPr>
                <a:defRPr/>
              </a:pPr>
              <a:t>‹#›</a:t>
            </a:fld>
            <a:endParaRPr lang="en-US"/>
          </a:p>
        </p:txBody>
      </p:sp>
    </p:spTree>
    <p:extLst>
      <p:ext uri="{BB962C8B-B14F-4D97-AF65-F5344CB8AC3E}">
        <p14:creationId xmlns:p14="http://schemas.microsoft.com/office/powerpoint/2010/main" val="1450686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6679086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5E61B98-4C0A-4A3A-925C-B432B3E51282}" type="slidenum">
              <a:rPr lang="en-US"/>
              <a:pPr>
                <a:defRPr/>
              </a:pPr>
              <a:t>‹#›</a:t>
            </a:fld>
            <a:endParaRPr lang="en-US"/>
          </a:p>
        </p:txBody>
      </p:sp>
    </p:spTree>
    <p:extLst>
      <p:ext uri="{BB962C8B-B14F-4D97-AF65-F5344CB8AC3E}">
        <p14:creationId xmlns:p14="http://schemas.microsoft.com/office/powerpoint/2010/main" val="34961419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E33A5B3-D14B-48F8-ACA4-43CCF38E3E80}" type="slidenum">
              <a:rPr lang="en-US"/>
              <a:pPr>
                <a:defRPr/>
              </a:pPr>
              <a:t>‹#›</a:t>
            </a:fld>
            <a:endParaRPr lang="en-US"/>
          </a:p>
        </p:txBody>
      </p:sp>
    </p:spTree>
    <p:extLst>
      <p:ext uri="{BB962C8B-B14F-4D97-AF65-F5344CB8AC3E}">
        <p14:creationId xmlns:p14="http://schemas.microsoft.com/office/powerpoint/2010/main" val="88744315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B1AD530-B07B-4106-91CE-28706520C270}" type="slidenum">
              <a:rPr lang="en-US"/>
              <a:pPr>
                <a:defRPr/>
              </a:pPr>
              <a:t>‹#›</a:t>
            </a:fld>
            <a:endParaRPr lang="en-US"/>
          </a:p>
        </p:txBody>
      </p:sp>
    </p:spTree>
    <p:extLst>
      <p:ext uri="{BB962C8B-B14F-4D97-AF65-F5344CB8AC3E}">
        <p14:creationId xmlns:p14="http://schemas.microsoft.com/office/powerpoint/2010/main" val="2099319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7EF3C5D-0EEA-49DB-984B-5037A7E8A9C6}" type="slidenum">
              <a:rPr lang="en-US"/>
              <a:pPr>
                <a:defRPr/>
              </a:pPr>
              <a:t>‹#›</a:t>
            </a:fld>
            <a:endParaRPr lang="en-US"/>
          </a:p>
        </p:txBody>
      </p:sp>
    </p:spTree>
    <p:extLst>
      <p:ext uri="{BB962C8B-B14F-4D97-AF65-F5344CB8AC3E}">
        <p14:creationId xmlns:p14="http://schemas.microsoft.com/office/powerpoint/2010/main" val="23357725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DB148D35-B570-43BA-B448-206ABAAF6002}" type="slidenum">
              <a:rPr lang="en-US"/>
              <a:pPr>
                <a:defRPr/>
              </a:pPr>
              <a:t>‹#›</a:t>
            </a:fld>
            <a:endParaRPr lang="en-US"/>
          </a:p>
        </p:txBody>
      </p:sp>
    </p:spTree>
    <p:extLst>
      <p:ext uri="{BB962C8B-B14F-4D97-AF65-F5344CB8AC3E}">
        <p14:creationId xmlns:p14="http://schemas.microsoft.com/office/powerpoint/2010/main" val="7722223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31684213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7923180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26097953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16746053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91FA9B3-F169-4BCA-A020-BFF3A5D2FC38}" type="slidenum">
              <a:rPr lang="en-US" smtClean="0"/>
              <a:t>‹#›</a:t>
            </a:fld>
            <a:endParaRPr lang="en-US"/>
          </a:p>
        </p:txBody>
      </p:sp>
    </p:spTree>
    <p:extLst>
      <p:ext uri="{BB962C8B-B14F-4D97-AF65-F5344CB8AC3E}">
        <p14:creationId xmlns:p14="http://schemas.microsoft.com/office/powerpoint/2010/main" val="29660788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fld id="{791FA9B3-F169-4BCA-A020-BFF3A5D2FC38}" type="slidenum">
              <a:rPr lang="en-US" smtClean="0"/>
              <a:t>‹#›</a:t>
            </a:fld>
            <a:endParaRPr lang="en-US"/>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3"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8E74E1F-6188-4732-88F5-03B4C7C95707}"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Propriety and Confidential. Do not distribute.</a:t>
            </a:r>
          </a:p>
        </p:txBody>
      </p:sp>
      <p:pic>
        <p:nvPicPr>
          <p:cNvPr id="2058"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70BE78A2-7D5F-4FCC-AEF5-B2536E5249D2}"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Propriety and Confidential. Do not distribute.</a:t>
            </a:r>
          </a:p>
        </p:txBody>
      </p:sp>
      <p:pic>
        <p:nvPicPr>
          <p:cNvPr id="3082"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CD6848C4-72FF-4342-B1A8-2907D11C9E3A}"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Propriety and Confidential. Do not distribute.</a:t>
            </a:r>
          </a:p>
        </p:txBody>
      </p:sp>
      <p:pic>
        <p:nvPicPr>
          <p:cNvPr id="4106" name="Picture 1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5" name="Line 6"/>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13288F5A-E2B6-4A9F-BD55-CA81E1D1E406}" type="slidenum">
              <a:rPr lang="en-US"/>
              <a:pPr>
                <a:defRPr/>
              </a:pPr>
              <a:t>‹#›</a:t>
            </a:fld>
            <a:endParaRPr lang="en-US"/>
          </a:p>
        </p:txBody>
      </p:sp>
      <p:sp>
        <p:nvSpPr>
          <p:cNvPr id="11"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Propriety and Confidential. Do not distribute.</a:t>
            </a:r>
          </a:p>
        </p:txBody>
      </p:sp>
      <p:pic>
        <p:nvPicPr>
          <p:cNvPr id="513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ecure-stream-61176.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0"/>
            <a:ext cx="6096000" cy="1181100"/>
          </a:xfrm>
        </p:spPr>
        <p:txBody>
          <a:bodyPr/>
          <a:lstStyle/>
          <a:p>
            <a:r>
              <a:rPr lang="en-US" b="1" dirty="0"/>
              <a:t>Sahara 24*7 </a:t>
            </a:r>
            <a:r>
              <a:rPr lang="en-US" dirty="0"/>
              <a:t>–</a:t>
            </a:r>
            <a:br>
              <a:rPr lang="en-US" dirty="0"/>
            </a:br>
            <a:br>
              <a:rPr lang="en-US" dirty="0"/>
            </a:br>
            <a:r>
              <a:rPr lang="en-US" dirty="0"/>
              <a:t> Web App to provide instant information on Hospital  Availability and Services</a:t>
            </a:r>
            <a:br>
              <a:rPr lang="en-US" dirty="0"/>
            </a:br>
            <a:br>
              <a:rPr lang="en-US" dirty="0"/>
            </a:br>
            <a:br>
              <a:rPr lang="en-US" dirty="0"/>
            </a:br>
            <a:r>
              <a:rPr lang="en-US" dirty="0"/>
              <a:t> Working Link For Website</a:t>
            </a:r>
            <a:br>
              <a:rPr lang="en-US" dirty="0"/>
            </a:br>
            <a:r>
              <a:rPr lang="en-US" dirty="0"/>
              <a:t>    - </a:t>
            </a:r>
            <a:r>
              <a:rPr lang="fi-FI" dirty="0">
                <a:hlinkClick r:id="rId2" tooltip="https://secure-stream-61176.herokuapp.com/"/>
              </a:rPr>
              <a:t>https://secure-stream-61176.herokuapp.com/</a:t>
            </a:r>
            <a:br>
              <a:rPr lang="fi-FI" dirty="0"/>
            </a:br>
            <a:br>
              <a:rPr lang="fi-FI" dirty="0"/>
            </a:br>
            <a:endParaRPr lang="en-US" dirty="0"/>
          </a:p>
        </p:txBody>
      </p:sp>
      <p:pic>
        <p:nvPicPr>
          <p:cNvPr id="4" name="Picture 3">
            <a:extLst>
              <a:ext uri="{FF2B5EF4-FFF2-40B4-BE49-F238E27FC236}">
                <a16:creationId xmlns:a16="http://schemas.microsoft.com/office/drawing/2014/main" id="{125D15AE-EF21-744D-8A77-0C5930BCA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47800"/>
            <a:ext cx="1902047" cy="1524000"/>
          </a:xfrm>
          <a:prstGeom prst="rect">
            <a:avLst/>
          </a:prstGeom>
        </p:spPr>
      </p:pic>
      <p:sp>
        <p:nvSpPr>
          <p:cNvPr id="5" name="TextBox 4">
            <a:extLst>
              <a:ext uri="{FF2B5EF4-FFF2-40B4-BE49-F238E27FC236}">
                <a16:creationId xmlns:a16="http://schemas.microsoft.com/office/drawing/2014/main" id="{83D98DC5-ED08-4E4C-B66C-E6EF17E9A92C}"/>
              </a:ext>
            </a:extLst>
          </p:cNvPr>
          <p:cNvSpPr txBox="1"/>
          <p:nvPr/>
        </p:nvSpPr>
        <p:spPr>
          <a:xfrm>
            <a:off x="1143000" y="5105400"/>
            <a:ext cx="7533290" cy="2246769"/>
          </a:xfrm>
          <a:prstGeom prst="rect">
            <a:avLst/>
          </a:prstGeom>
          <a:noFill/>
        </p:spPr>
        <p:txBody>
          <a:bodyPr wrap="square" rtlCol="0">
            <a:spAutoFit/>
          </a:bodyPr>
          <a:lstStyle/>
          <a:p>
            <a:r>
              <a:rPr lang="en-US" sz="2000" dirty="0">
                <a:latin typeface="+mj-lt"/>
                <a:ea typeface="Geneva" charset="0"/>
                <a:cs typeface="+mj-cs"/>
              </a:rPr>
              <a:t>                                          </a:t>
            </a:r>
            <a:r>
              <a:rPr lang="en-US" sz="2000" b="1" dirty="0">
                <a:latin typeface="+mj-lt"/>
                <a:ea typeface="Geneva" charset="0"/>
                <a:cs typeface="+mj-cs"/>
              </a:rPr>
              <a:t>Team Brute Force</a:t>
            </a:r>
          </a:p>
          <a:p>
            <a:r>
              <a:rPr lang="en-US" sz="2000" dirty="0">
                <a:latin typeface="+mj-lt"/>
                <a:ea typeface="Geneva" charset="0"/>
                <a:cs typeface="+mj-cs"/>
              </a:rPr>
              <a:t>                                                                  </a:t>
            </a:r>
            <a:r>
              <a:rPr lang="en-US" dirty="0"/>
              <a:t>M Shiva Pavan Kalyan</a:t>
            </a:r>
          </a:p>
          <a:p>
            <a:r>
              <a:rPr lang="en-US" sz="2000" dirty="0">
                <a:latin typeface="+mj-lt"/>
                <a:ea typeface="Geneva" charset="0"/>
                <a:cs typeface="+mj-cs"/>
              </a:rPr>
              <a:t>                                                                  Nidhi Rana</a:t>
            </a:r>
          </a:p>
          <a:p>
            <a:r>
              <a:rPr lang="en-US" sz="2000" dirty="0">
                <a:latin typeface="+mj-lt"/>
                <a:ea typeface="Geneva" charset="0"/>
                <a:cs typeface="+mj-cs"/>
              </a:rPr>
              <a:t>                                                                  Shipra Gupta</a:t>
            </a:r>
          </a:p>
          <a:p>
            <a:r>
              <a:rPr lang="en-US" sz="2000" dirty="0">
                <a:latin typeface="+mj-lt"/>
                <a:ea typeface="Geneva" charset="0"/>
                <a:cs typeface="+mj-cs"/>
              </a:rPr>
              <a:t>                                                                  Sahil Kukreja</a:t>
            </a:r>
          </a:p>
          <a:p>
            <a:r>
              <a:rPr lang="en-US" sz="2000" dirty="0">
                <a:latin typeface="+mj-lt"/>
                <a:ea typeface="Geneva" charset="0"/>
                <a:cs typeface="+mj-cs"/>
              </a:rPr>
              <a:t>                                                                              </a:t>
            </a:r>
          </a:p>
          <a:p>
            <a:endParaRPr lang="en-US" sz="2000" dirty="0">
              <a:latin typeface="+mj-lt"/>
              <a:ea typeface="Geneva" charset="0"/>
              <a:cs typeface="+mj-cs"/>
            </a:endParaRPr>
          </a:p>
        </p:txBody>
      </p:sp>
    </p:spTree>
    <p:extLst>
      <p:ext uri="{BB962C8B-B14F-4D97-AF65-F5344CB8AC3E}">
        <p14:creationId xmlns:p14="http://schemas.microsoft.com/office/powerpoint/2010/main" val="27801354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F839-4A44-4E5F-A40D-D452EDAB0508}"/>
              </a:ext>
            </a:extLst>
          </p:cNvPr>
          <p:cNvSpPr>
            <a:spLocks noGrp="1"/>
          </p:cNvSpPr>
          <p:nvPr>
            <p:ph type="title"/>
          </p:nvPr>
        </p:nvSpPr>
        <p:spPr>
          <a:xfrm>
            <a:off x="1146175" y="152400"/>
            <a:ext cx="7539038" cy="611188"/>
          </a:xfrm>
        </p:spPr>
        <p:txBody>
          <a:bodyPr/>
          <a:lstStyle/>
          <a:p>
            <a:r>
              <a:rPr lang="en-US" dirty="0"/>
              <a:t>Sahara 24*7</a:t>
            </a:r>
          </a:p>
        </p:txBody>
      </p:sp>
      <p:pic>
        <p:nvPicPr>
          <p:cNvPr id="7" name="Content Placeholder 3">
            <a:extLst>
              <a:ext uri="{FF2B5EF4-FFF2-40B4-BE49-F238E27FC236}">
                <a16:creationId xmlns:a16="http://schemas.microsoft.com/office/drawing/2014/main" id="{057C935A-39CE-4B5F-B55F-FB1E2C150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2A091BD-A3D9-4646-BA0C-F930C2D1905E}"/>
              </a:ext>
            </a:extLst>
          </p:cNvPr>
          <p:cNvSpPr txBox="1"/>
          <p:nvPr/>
        </p:nvSpPr>
        <p:spPr>
          <a:xfrm>
            <a:off x="228600" y="898717"/>
            <a:ext cx="9525000" cy="369332"/>
          </a:xfrm>
          <a:prstGeom prst="rect">
            <a:avLst/>
          </a:prstGeom>
          <a:noFill/>
        </p:spPr>
        <p:txBody>
          <a:bodyPr wrap="square" rtlCol="0">
            <a:spAutoFit/>
          </a:bodyPr>
          <a:lstStyle/>
          <a:p>
            <a:r>
              <a:rPr lang="en-US" b="1" u="sng" dirty="0">
                <a:solidFill>
                  <a:srgbClr val="C00000"/>
                </a:solidFill>
                <a:latin typeface="Cambria Math" panose="02040503050406030204" pitchFamily="18" charset="0"/>
                <a:ea typeface="Cambria Math" panose="02040503050406030204" pitchFamily="18" charset="0"/>
              </a:rPr>
              <a:t>Advantages of Sahara 24*7</a:t>
            </a:r>
          </a:p>
        </p:txBody>
      </p:sp>
      <p:sp>
        <p:nvSpPr>
          <p:cNvPr id="3" name="TextBox 2">
            <a:extLst>
              <a:ext uri="{FF2B5EF4-FFF2-40B4-BE49-F238E27FC236}">
                <a16:creationId xmlns:a16="http://schemas.microsoft.com/office/drawing/2014/main" id="{A25F062C-082C-4BA3-BC9E-E2A6209B4122}"/>
              </a:ext>
            </a:extLst>
          </p:cNvPr>
          <p:cNvSpPr txBox="1"/>
          <p:nvPr/>
        </p:nvSpPr>
        <p:spPr>
          <a:xfrm>
            <a:off x="240587" y="1403178"/>
            <a:ext cx="8444626"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User-friendly site with easy to access anywhere. </a:t>
            </a:r>
          </a:p>
          <a:p>
            <a:endParaRPr lang="en-US" dirty="0"/>
          </a:p>
          <a:p>
            <a:pPr marL="285750" indent="-285750">
              <a:buFont typeface="Wingdings" panose="05000000000000000000" pitchFamily="2" charset="2"/>
              <a:buChar char="Ø"/>
            </a:pPr>
            <a:r>
              <a:rPr lang="en-US" dirty="0"/>
              <a:t>Easiness in searching the data of Hospitals with available beds and services.</a:t>
            </a:r>
          </a:p>
          <a:p>
            <a:r>
              <a:rPr lang="en-US" dirty="0"/>
              <a:t> </a:t>
            </a:r>
          </a:p>
          <a:p>
            <a:pPr marL="285750" indent="-285750">
              <a:buFont typeface="Wingdings" panose="05000000000000000000" pitchFamily="2" charset="2"/>
              <a:buChar char="Ø"/>
            </a:pPr>
            <a:r>
              <a:rPr lang="en-US" dirty="0"/>
              <a:t>Working links to provide real time information or recently update information.</a:t>
            </a:r>
          </a:p>
          <a:p>
            <a:r>
              <a:rPr lang="en-US" dirty="0"/>
              <a:t> </a:t>
            </a:r>
          </a:p>
          <a:p>
            <a:pPr marL="285750" indent="-285750">
              <a:buFont typeface="Wingdings" panose="05000000000000000000" pitchFamily="2" charset="2"/>
              <a:buChar char="Ø"/>
            </a:pPr>
            <a:r>
              <a:rPr lang="en-US" dirty="0"/>
              <a:t>Establishing bridge between demand and supply. ( For example. : Patients looking for beds and hospitals putting information about vacant beds ) </a:t>
            </a:r>
          </a:p>
          <a:p>
            <a:endParaRPr lang="en-US" dirty="0"/>
          </a:p>
          <a:p>
            <a:pPr marL="285750" indent="-285750">
              <a:buFont typeface="Wingdings" panose="05000000000000000000" pitchFamily="2" charset="2"/>
              <a:buChar char="Ø"/>
            </a:pPr>
            <a:r>
              <a:rPr lang="en-US" dirty="0"/>
              <a:t>Single click away with standby Doctors, nearby Pathology or Vendors. </a:t>
            </a:r>
          </a:p>
          <a:p>
            <a:endParaRPr lang="en-US" dirty="0"/>
          </a:p>
          <a:p>
            <a:pPr marL="285750" indent="-285750">
              <a:buFont typeface="Wingdings" panose="05000000000000000000" pitchFamily="2" charset="2"/>
              <a:buChar char="Ø"/>
            </a:pPr>
            <a:r>
              <a:rPr lang="en-US" dirty="0"/>
              <a:t>Booking Online appointments for vaccines. </a:t>
            </a:r>
          </a:p>
          <a:p>
            <a:endParaRPr lang="en-US" dirty="0"/>
          </a:p>
          <a:p>
            <a:pPr marL="285750" indent="-285750">
              <a:buFont typeface="Wingdings" panose="05000000000000000000" pitchFamily="2" charset="2"/>
              <a:buChar char="Ø"/>
            </a:pPr>
            <a:r>
              <a:rPr lang="en-US" dirty="0"/>
              <a:t>One step site for all the necessary services in this pandemic times.</a:t>
            </a:r>
          </a:p>
          <a:p>
            <a:endParaRPr lang="en-US" dirty="0"/>
          </a:p>
        </p:txBody>
      </p:sp>
    </p:spTree>
    <p:extLst>
      <p:ext uri="{BB962C8B-B14F-4D97-AF65-F5344CB8AC3E}">
        <p14:creationId xmlns:p14="http://schemas.microsoft.com/office/powerpoint/2010/main" val="6358655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136613"/>
            <a:ext cx="7010400" cy="584775"/>
          </a:xfrm>
          <a:prstGeom prst="rect">
            <a:avLst/>
          </a:prstGeom>
          <a:noFill/>
        </p:spPr>
        <p:txBody>
          <a:bodyPr wrap="square" rtlCol="0">
            <a:spAutoFit/>
          </a:bodyPr>
          <a:lstStyle/>
          <a:p>
            <a:pPr algn="ctr"/>
            <a:r>
              <a:rPr lang="en-US" sz="3200" dirty="0"/>
              <a:t>THANK YOU</a:t>
            </a:r>
          </a:p>
        </p:txBody>
      </p:sp>
    </p:spTree>
    <p:extLst>
      <p:ext uri="{BB962C8B-B14F-4D97-AF65-F5344CB8AC3E}">
        <p14:creationId xmlns:p14="http://schemas.microsoft.com/office/powerpoint/2010/main" val="2560468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5755-EF15-3A4D-85AD-FE1A7E535526}"/>
              </a:ext>
            </a:extLst>
          </p:cNvPr>
          <p:cNvSpPr>
            <a:spLocks noGrp="1"/>
          </p:cNvSpPr>
          <p:nvPr>
            <p:ph type="title"/>
          </p:nvPr>
        </p:nvSpPr>
        <p:spPr>
          <a:xfrm>
            <a:off x="990600" y="152400"/>
            <a:ext cx="7691438" cy="611188"/>
          </a:xfrm>
        </p:spPr>
        <p:txBody>
          <a:bodyPr/>
          <a:lstStyle/>
          <a:p>
            <a:r>
              <a:rPr lang="en-US" dirty="0"/>
              <a:t>Sahara 24*7</a:t>
            </a:r>
          </a:p>
        </p:txBody>
      </p:sp>
      <p:pic>
        <p:nvPicPr>
          <p:cNvPr id="4" name="Content Placeholder 3">
            <a:extLst>
              <a:ext uri="{FF2B5EF4-FFF2-40B4-BE49-F238E27FC236}">
                <a16:creationId xmlns:a16="http://schemas.microsoft.com/office/drawing/2014/main" id="{1BC96BEF-4566-AC4B-9813-C105C6BBA84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30932"/>
            <a:ext cx="914400" cy="732656"/>
          </a:xfrm>
          <a:prstGeom prst="rect">
            <a:avLst/>
          </a:prstGeom>
        </p:spPr>
      </p:pic>
      <p:pic>
        <p:nvPicPr>
          <p:cNvPr id="21" name="Picture 1" descr="C:\Users\Balaji\Desktop\india.eps">
            <a:extLst>
              <a:ext uri="{FF2B5EF4-FFF2-40B4-BE49-F238E27FC236}">
                <a16:creationId xmlns:a16="http://schemas.microsoft.com/office/drawing/2014/main" id="{399FECF0-E6E7-2F48-B222-5107B4FAD59E}"/>
              </a:ext>
            </a:extLst>
          </p:cNvPr>
          <p:cNvPicPr>
            <a:picLocks noChangeAspect="1" noChangeArrowheads="1"/>
          </p:cNvPicPr>
          <p:nvPr/>
        </p:nvPicPr>
        <p:blipFill>
          <a:blip r:embed="rId3"/>
          <a:srcRect/>
          <a:stretch>
            <a:fillRect/>
          </a:stretch>
        </p:blipFill>
        <p:spPr bwMode="auto">
          <a:xfrm>
            <a:off x="5297473" y="2798856"/>
            <a:ext cx="495660" cy="500066"/>
          </a:xfrm>
          <a:prstGeom prst="rect">
            <a:avLst/>
          </a:prstGeom>
          <a:noFill/>
        </p:spPr>
      </p:pic>
      <p:sp>
        <p:nvSpPr>
          <p:cNvPr id="3" name="TextBox 2">
            <a:extLst>
              <a:ext uri="{FF2B5EF4-FFF2-40B4-BE49-F238E27FC236}">
                <a16:creationId xmlns:a16="http://schemas.microsoft.com/office/drawing/2014/main" id="{B04D0C3A-8B69-43D6-9F21-AF0F17024D16}"/>
              </a:ext>
            </a:extLst>
          </p:cNvPr>
          <p:cNvSpPr txBox="1"/>
          <p:nvPr/>
        </p:nvSpPr>
        <p:spPr>
          <a:xfrm>
            <a:off x="533400" y="970056"/>
            <a:ext cx="8148638" cy="1477328"/>
          </a:xfrm>
          <a:prstGeom prst="rect">
            <a:avLst/>
          </a:prstGeom>
          <a:noFill/>
        </p:spPr>
        <p:txBody>
          <a:bodyPr wrap="square" rtlCol="0">
            <a:spAutoFit/>
          </a:bodyPr>
          <a:lstStyle/>
          <a:p>
            <a:r>
              <a:rPr lang="en-US" b="1" dirty="0"/>
              <a:t>Problem Statement </a:t>
            </a:r>
            <a:r>
              <a:rPr lang="en-US" dirty="0"/>
              <a:t>- To Build an API which can provide details on hospitals/Medical Facility with details like oxygen capacity, ICU Bed and Ventilator availability and required details based on the search criteria. It will also allow healthcare workers to update the information for the medical facility</a:t>
            </a:r>
          </a:p>
          <a:p>
            <a:endParaRPr lang="en-US" dirty="0"/>
          </a:p>
        </p:txBody>
      </p:sp>
      <p:sp>
        <p:nvSpPr>
          <p:cNvPr id="5" name="TextBox 4">
            <a:extLst>
              <a:ext uri="{FF2B5EF4-FFF2-40B4-BE49-F238E27FC236}">
                <a16:creationId xmlns:a16="http://schemas.microsoft.com/office/drawing/2014/main" id="{B0F282ED-AAF0-4CC3-9AA3-EE87A67013EB}"/>
              </a:ext>
            </a:extLst>
          </p:cNvPr>
          <p:cNvSpPr txBox="1"/>
          <p:nvPr/>
        </p:nvSpPr>
        <p:spPr>
          <a:xfrm>
            <a:off x="611981" y="3116080"/>
            <a:ext cx="7920038" cy="4524315"/>
          </a:xfrm>
          <a:prstGeom prst="rect">
            <a:avLst/>
          </a:prstGeom>
          <a:noFill/>
        </p:spPr>
        <p:txBody>
          <a:bodyPr wrap="square" rtlCol="0">
            <a:spAutoFit/>
          </a:bodyPr>
          <a:lstStyle/>
          <a:p>
            <a:r>
              <a:rPr lang="en-US" b="1" dirty="0"/>
              <a:t>Description</a:t>
            </a:r>
            <a:r>
              <a:rPr lang="en-US" dirty="0"/>
              <a:t> – Sahara 24*7 is a web application which provides Patients or common people an option to search the Medical Facility available in any state and city in India and give the information on the available Oxygen Capacity, Number of ICU beds, Number of Ventilators  and available medicines related to COVID and POST COVID recovery. Also, this online application will provide healthcare workers an option to update the information for their respective medical Facility at any point of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15045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ent Arrow 13">
            <a:extLst>
              <a:ext uri="{FF2B5EF4-FFF2-40B4-BE49-F238E27FC236}">
                <a16:creationId xmlns:a16="http://schemas.microsoft.com/office/drawing/2014/main" id="{86084CF7-4940-A04C-8F47-1B6ADD4DE5E4}"/>
              </a:ext>
            </a:extLst>
          </p:cNvPr>
          <p:cNvSpPr/>
          <p:nvPr/>
        </p:nvSpPr>
        <p:spPr>
          <a:xfrm rot="5400000" flipV="1">
            <a:off x="2294532" y="1224818"/>
            <a:ext cx="509968" cy="844571"/>
          </a:xfrm>
          <a:prstGeom prst="ben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D5AAC080-7498-EF4C-A082-BC07DD97CCEC}"/>
              </a:ext>
            </a:extLst>
          </p:cNvPr>
          <p:cNvSpPr txBox="1"/>
          <p:nvPr/>
        </p:nvSpPr>
        <p:spPr>
          <a:xfrm>
            <a:off x="392987" y="1392118"/>
            <a:ext cx="1746227" cy="523220"/>
          </a:xfrm>
          <a:prstGeom prst="rect">
            <a:avLst/>
          </a:prstGeom>
          <a:noFill/>
        </p:spPr>
        <p:txBody>
          <a:bodyPr wrap="square" rtlCol="0">
            <a:spAutoFit/>
          </a:bodyPr>
          <a:lstStyle/>
          <a:p>
            <a:r>
              <a:rPr lang="en-US" sz="1400" b="1" dirty="0"/>
              <a:t>Health Care Professionals</a:t>
            </a:r>
          </a:p>
        </p:txBody>
      </p:sp>
      <p:sp>
        <p:nvSpPr>
          <p:cNvPr id="22" name="TextBox 21">
            <a:extLst>
              <a:ext uri="{FF2B5EF4-FFF2-40B4-BE49-F238E27FC236}">
                <a16:creationId xmlns:a16="http://schemas.microsoft.com/office/drawing/2014/main" id="{2DC5B334-1DF7-CC4E-83D1-26C100A7152C}"/>
              </a:ext>
            </a:extLst>
          </p:cNvPr>
          <p:cNvSpPr txBox="1"/>
          <p:nvPr/>
        </p:nvSpPr>
        <p:spPr>
          <a:xfrm rot="10800000" flipV="1">
            <a:off x="3797924" y="2439498"/>
            <a:ext cx="2024748" cy="369332"/>
          </a:xfrm>
          <a:prstGeom prst="rect">
            <a:avLst/>
          </a:prstGeom>
          <a:noFill/>
        </p:spPr>
        <p:txBody>
          <a:bodyPr wrap="square" rtlCol="0">
            <a:spAutoFit/>
          </a:bodyPr>
          <a:lstStyle/>
          <a:p>
            <a:r>
              <a:rPr lang="en-US" b="1" dirty="0"/>
              <a:t>Dashboard</a:t>
            </a:r>
          </a:p>
        </p:txBody>
      </p:sp>
      <p:sp>
        <p:nvSpPr>
          <p:cNvPr id="23" name="TextBox 22">
            <a:extLst>
              <a:ext uri="{FF2B5EF4-FFF2-40B4-BE49-F238E27FC236}">
                <a16:creationId xmlns:a16="http://schemas.microsoft.com/office/drawing/2014/main" id="{B1480574-9BA0-5248-AF41-3BB73859FC1F}"/>
              </a:ext>
            </a:extLst>
          </p:cNvPr>
          <p:cNvSpPr txBox="1"/>
          <p:nvPr/>
        </p:nvSpPr>
        <p:spPr>
          <a:xfrm>
            <a:off x="7696200" y="1392118"/>
            <a:ext cx="1066800" cy="738664"/>
          </a:xfrm>
          <a:prstGeom prst="rect">
            <a:avLst/>
          </a:prstGeom>
          <a:noFill/>
        </p:spPr>
        <p:txBody>
          <a:bodyPr wrap="square" rtlCol="0">
            <a:spAutoFit/>
          </a:bodyPr>
          <a:lstStyle/>
          <a:p>
            <a:r>
              <a:rPr lang="en-US" sz="1400" b="1" dirty="0"/>
              <a:t>Patient or Common People</a:t>
            </a:r>
          </a:p>
        </p:txBody>
      </p:sp>
      <p:sp>
        <p:nvSpPr>
          <p:cNvPr id="24" name="TextBox 23">
            <a:extLst>
              <a:ext uri="{FF2B5EF4-FFF2-40B4-BE49-F238E27FC236}">
                <a16:creationId xmlns:a16="http://schemas.microsoft.com/office/drawing/2014/main" id="{EF3F16B7-B5BF-0A4A-B484-FC728701C640}"/>
              </a:ext>
            </a:extLst>
          </p:cNvPr>
          <p:cNvSpPr txBox="1"/>
          <p:nvPr/>
        </p:nvSpPr>
        <p:spPr>
          <a:xfrm>
            <a:off x="7594625" y="3869968"/>
            <a:ext cx="1447800" cy="923330"/>
          </a:xfrm>
          <a:prstGeom prst="rect">
            <a:avLst/>
          </a:prstGeom>
          <a:noFill/>
        </p:spPr>
        <p:txBody>
          <a:bodyPr wrap="square" rtlCol="0">
            <a:spAutoFit/>
          </a:bodyPr>
          <a:lstStyle/>
          <a:p>
            <a:r>
              <a:rPr lang="en-US" b="1" dirty="0"/>
              <a:t>After Selection of Hospital</a:t>
            </a:r>
            <a:endParaRPr lang="en-US" sz="1400" b="1" dirty="0"/>
          </a:p>
        </p:txBody>
      </p:sp>
      <p:sp>
        <p:nvSpPr>
          <p:cNvPr id="27" name="Title 1">
            <a:extLst>
              <a:ext uri="{FF2B5EF4-FFF2-40B4-BE49-F238E27FC236}">
                <a16:creationId xmlns:a16="http://schemas.microsoft.com/office/drawing/2014/main" id="{4C70AA89-B7A7-4E4E-92F0-FBFDA402B557}"/>
              </a:ext>
            </a:extLst>
          </p:cNvPr>
          <p:cNvSpPr>
            <a:spLocks noGrp="1"/>
          </p:cNvSpPr>
          <p:nvPr>
            <p:ph type="title"/>
          </p:nvPr>
        </p:nvSpPr>
        <p:spPr>
          <a:xfrm>
            <a:off x="990600" y="152400"/>
            <a:ext cx="7691438" cy="611188"/>
          </a:xfrm>
        </p:spPr>
        <p:txBody>
          <a:bodyPr/>
          <a:lstStyle/>
          <a:p>
            <a:r>
              <a:rPr lang="en-US" dirty="0"/>
              <a:t>Sahara 24*7</a:t>
            </a:r>
          </a:p>
        </p:txBody>
      </p:sp>
      <p:pic>
        <p:nvPicPr>
          <p:cNvPr id="28" name="Content Placeholder 3">
            <a:extLst>
              <a:ext uri="{FF2B5EF4-FFF2-40B4-BE49-F238E27FC236}">
                <a16:creationId xmlns:a16="http://schemas.microsoft.com/office/drawing/2014/main" id="{E6CEA077-0707-DF42-AB3F-6B174317164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30932"/>
            <a:ext cx="914400" cy="732656"/>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D6B72D88-5405-45FC-81B2-2F2D96755B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8549" y="935373"/>
            <a:ext cx="2600251" cy="1350627"/>
          </a:xfrm>
          <a:prstGeom prst="rect">
            <a:avLst/>
          </a:prstGeom>
        </p:spPr>
      </p:pic>
      <p:pic>
        <p:nvPicPr>
          <p:cNvPr id="21" name="Picture 20" descr="Graphical user interface, text, application, email&#10;&#10;Description automatically generated">
            <a:extLst>
              <a:ext uri="{FF2B5EF4-FFF2-40B4-BE49-F238E27FC236}">
                <a16:creationId xmlns:a16="http://schemas.microsoft.com/office/drawing/2014/main" id="{CD6FCFFA-9713-480D-BBF3-1DF531F92E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6543" y="2174119"/>
            <a:ext cx="3061258" cy="1254882"/>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DEB02D86-F739-4A60-BE22-E1A4E594D2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1974" y="4038600"/>
            <a:ext cx="4332399" cy="2159357"/>
          </a:xfrm>
          <a:prstGeom prst="rect">
            <a:avLst/>
          </a:prstGeom>
        </p:spPr>
      </p:pic>
      <p:sp>
        <p:nvSpPr>
          <p:cNvPr id="34" name="Bent Arrow 12">
            <a:extLst>
              <a:ext uri="{FF2B5EF4-FFF2-40B4-BE49-F238E27FC236}">
                <a16:creationId xmlns:a16="http://schemas.microsoft.com/office/drawing/2014/main" id="{579599D4-D335-4B96-83DE-B4BED2E2CD3D}"/>
              </a:ext>
            </a:extLst>
          </p:cNvPr>
          <p:cNvSpPr/>
          <p:nvPr/>
        </p:nvSpPr>
        <p:spPr>
          <a:xfrm flipH="1" flipV="1">
            <a:off x="7003772" y="3719245"/>
            <a:ext cx="533400" cy="1074053"/>
          </a:xfrm>
          <a:prstGeom prst="bentArrow">
            <a:avLst>
              <a:gd name="adj1" fmla="val 26162"/>
              <a:gd name="adj2" fmla="val 50000"/>
              <a:gd name="adj3" fmla="val 25000"/>
              <a:gd name="adj4" fmla="val 56105"/>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6" name="Picture 35" descr="Graphical user interface, application&#10;&#10;Description automatically generated">
            <a:extLst>
              <a:ext uri="{FF2B5EF4-FFF2-40B4-BE49-F238E27FC236}">
                <a16:creationId xmlns:a16="http://schemas.microsoft.com/office/drawing/2014/main" id="{0F6B0E9D-657E-43B4-9A02-E5052A7F3F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70" y="2094521"/>
            <a:ext cx="2670806" cy="1830389"/>
          </a:xfrm>
          <a:prstGeom prst="rect">
            <a:avLst/>
          </a:prstGeom>
        </p:spPr>
      </p:pic>
      <p:sp>
        <p:nvSpPr>
          <p:cNvPr id="37" name="Bent Arrow 13">
            <a:extLst>
              <a:ext uri="{FF2B5EF4-FFF2-40B4-BE49-F238E27FC236}">
                <a16:creationId xmlns:a16="http://schemas.microsoft.com/office/drawing/2014/main" id="{59A721CF-D876-4899-854D-3018347CCFDB}"/>
              </a:ext>
            </a:extLst>
          </p:cNvPr>
          <p:cNvSpPr/>
          <p:nvPr/>
        </p:nvSpPr>
        <p:spPr>
          <a:xfrm rot="5400000">
            <a:off x="6268171" y="1384628"/>
            <a:ext cx="582804" cy="914400"/>
          </a:xfrm>
          <a:prstGeom prst="ben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Bent Arrow 13">
            <a:extLst>
              <a:ext uri="{FF2B5EF4-FFF2-40B4-BE49-F238E27FC236}">
                <a16:creationId xmlns:a16="http://schemas.microsoft.com/office/drawing/2014/main" id="{208BD56D-167E-4D52-ABC1-64922BC841C1}"/>
              </a:ext>
            </a:extLst>
          </p:cNvPr>
          <p:cNvSpPr/>
          <p:nvPr/>
        </p:nvSpPr>
        <p:spPr>
          <a:xfrm rot="5400000" flipH="1">
            <a:off x="3004307" y="2547107"/>
            <a:ext cx="427896" cy="1031087"/>
          </a:xfrm>
          <a:prstGeom prst="bentArrow">
            <a:avLst>
              <a:gd name="adj1" fmla="val 26191"/>
              <a:gd name="adj2" fmla="val 25000"/>
              <a:gd name="adj3" fmla="val 50000"/>
              <a:gd name="adj4" fmla="val 14103"/>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5886B74E-1DFF-4045-8D90-443B13A4B7D8}"/>
              </a:ext>
            </a:extLst>
          </p:cNvPr>
          <p:cNvSpPr txBox="1"/>
          <p:nvPr/>
        </p:nvSpPr>
        <p:spPr>
          <a:xfrm>
            <a:off x="3606544" y="3171477"/>
            <a:ext cx="2032256" cy="523220"/>
          </a:xfrm>
          <a:prstGeom prst="rect">
            <a:avLst/>
          </a:prstGeom>
          <a:noFill/>
        </p:spPr>
        <p:txBody>
          <a:bodyPr wrap="square" rtlCol="0">
            <a:spAutoFit/>
          </a:bodyPr>
          <a:lstStyle/>
          <a:p>
            <a:r>
              <a:rPr lang="en-US" sz="1400" b="1" dirty="0"/>
              <a:t>Updated Information send to the Database</a:t>
            </a:r>
          </a:p>
        </p:txBody>
      </p:sp>
    </p:spTree>
    <p:extLst>
      <p:ext uri="{BB962C8B-B14F-4D97-AF65-F5344CB8AC3E}">
        <p14:creationId xmlns:p14="http://schemas.microsoft.com/office/powerpoint/2010/main" val="375494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2" grpId="0"/>
      <p:bldP spid="23" grpId="0"/>
      <p:bldP spid="24" grpId="0"/>
      <p:bldP spid="34" grpId="0" animBg="1"/>
      <p:bldP spid="37" grpId="0" animBg="1"/>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094D61-26FF-0546-A333-79618E439ACD}"/>
              </a:ext>
            </a:extLst>
          </p:cNvPr>
          <p:cNvSpPr>
            <a:spLocks noGrp="1"/>
          </p:cNvSpPr>
          <p:nvPr>
            <p:ph type="title"/>
          </p:nvPr>
        </p:nvSpPr>
        <p:spPr>
          <a:xfrm>
            <a:off x="990600" y="152400"/>
            <a:ext cx="7691438" cy="611188"/>
          </a:xfrm>
        </p:spPr>
        <p:txBody>
          <a:bodyPr/>
          <a:lstStyle/>
          <a:p>
            <a:r>
              <a:rPr lang="en-US" dirty="0"/>
              <a:t>Sahara 24*7</a:t>
            </a:r>
          </a:p>
        </p:txBody>
      </p:sp>
      <p:pic>
        <p:nvPicPr>
          <p:cNvPr id="7" name="Content Placeholder 3">
            <a:extLst>
              <a:ext uri="{FF2B5EF4-FFF2-40B4-BE49-F238E27FC236}">
                <a16:creationId xmlns:a16="http://schemas.microsoft.com/office/drawing/2014/main" id="{D3FA5AD4-B4D1-4240-9E65-858DD0BD9B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1B80226-B8AE-5C40-9D77-B704038616FC}"/>
              </a:ext>
            </a:extLst>
          </p:cNvPr>
          <p:cNvSpPr txBox="1"/>
          <p:nvPr/>
        </p:nvSpPr>
        <p:spPr>
          <a:xfrm>
            <a:off x="271134" y="990600"/>
            <a:ext cx="7577466" cy="381000"/>
          </a:xfrm>
          <a:prstGeom prst="rect">
            <a:avLst/>
          </a:prstGeom>
          <a:noFill/>
        </p:spPr>
        <p:txBody>
          <a:bodyPr wrap="square" rtlCol="0">
            <a:spAutoFit/>
          </a:bodyPr>
          <a:lstStyle/>
          <a:p>
            <a:r>
              <a:rPr lang="en-US" b="1" u="sng" dirty="0">
                <a:solidFill>
                  <a:srgbClr val="C00000"/>
                </a:solidFill>
                <a:latin typeface="Cambria Math" panose="02040503050406030204" pitchFamily="18" charset="0"/>
                <a:ea typeface="Cambria Math" panose="02040503050406030204" pitchFamily="18" charset="0"/>
              </a:rPr>
              <a:t>Dashboard</a:t>
            </a:r>
          </a:p>
        </p:txBody>
      </p:sp>
      <p:pic>
        <p:nvPicPr>
          <p:cNvPr id="3" name="Picture 2" descr="Graphical user interface, application&#10;&#10;Description automatically generated">
            <a:extLst>
              <a:ext uri="{FF2B5EF4-FFF2-40B4-BE49-F238E27FC236}">
                <a16:creationId xmlns:a16="http://schemas.microsoft.com/office/drawing/2014/main" id="{E6C458D2-5896-4E0F-B302-5D3EBCAD7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8001000" cy="4495799"/>
          </a:xfrm>
          <a:prstGeom prst="rect">
            <a:avLst/>
          </a:prstGeom>
        </p:spPr>
      </p:pic>
    </p:spTree>
    <p:extLst>
      <p:ext uri="{BB962C8B-B14F-4D97-AF65-F5344CB8AC3E}">
        <p14:creationId xmlns:p14="http://schemas.microsoft.com/office/powerpoint/2010/main" val="23992268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F839-4A44-4E5F-A40D-D452EDAB0508}"/>
              </a:ext>
            </a:extLst>
          </p:cNvPr>
          <p:cNvSpPr>
            <a:spLocks noGrp="1"/>
          </p:cNvSpPr>
          <p:nvPr>
            <p:ph type="title"/>
          </p:nvPr>
        </p:nvSpPr>
        <p:spPr>
          <a:xfrm>
            <a:off x="1146175" y="152400"/>
            <a:ext cx="7539038" cy="611188"/>
          </a:xfrm>
        </p:spPr>
        <p:txBody>
          <a:bodyPr/>
          <a:lstStyle/>
          <a:p>
            <a:r>
              <a:rPr lang="en-US" dirty="0"/>
              <a:t>Sahara 24*7</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6B214A0-BE27-499F-B5BA-CCD680C9A4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1336"/>
            <a:ext cx="8228013" cy="3763602"/>
          </a:xfrm>
        </p:spPr>
      </p:pic>
      <p:pic>
        <p:nvPicPr>
          <p:cNvPr id="7" name="Content Placeholder 3">
            <a:extLst>
              <a:ext uri="{FF2B5EF4-FFF2-40B4-BE49-F238E27FC236}">
                <a16:creationId xmlns:a16="http://schemas.microsoft.com/office/drawing/2014/main" id="{057C935A-39CE-4B5F-B55F-FB1E2C1500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2A091BD-A3D9-4646-BA0C-F930C2D1905E}"/>
              </a:ext>
            </a:extLst>
          </p:cNvPr>
          <p:cNvSpPr txBox="1"/>
          <p:nvPr/>
        </p:nvSpPr>
        <p:spPr>
          <a:xfrm>
            <a:off x="228600" y="898717"/>
            <a:ext cx="9525000" cy="369332"/>
          </a:xfrm>
          <a:prstGeom prst="rect">
            <a:avLst/>
          </a:prstGeom>
          <a:noFill/>
        </p:spPr>
        <p:txBody>
          <a:bodyPr wrap="square" rtlCol="0">
            <a:spAutoFit/>
          </a:bodyPr>
          <a:lstStyle/>
          <a:p>
            <a:r>
              <a:rPr lang="en-US" b="1" u="sng" dirty="0">
                <a:solidFill>
                  <a:srgbClr val="C00000"/>
                </a:solidFill>
                <a:latin typeface="Cambria Math" panose="02040503050406030204" pitchFamily="18" charset="0"/>
                <a:ea typeface="Cambria Math" panose="02040503050406030204" pitchFamily="18" charset="0"/>
              </a:rPr>
              <a:t>Hospital/ Medical Facility Search Page</a:t>
            </a:r>
          </a:p>
        </p:txBody>
      </p:sp>
    </p:spTree>
    <p:extLst>
      <p:ext uri="{BB962C8B-B14F-4D97-AF65-F5344CB8AC3E}">
        <p14:creationId xmlns:p14="http://schemas.microsoft.com/office/powerpoint/2010/main" val="18607466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F839-4A44-4E5F-A40D-D452EDAB0508}"/>
              </a:ext>
            </a:extLst>
          </p:cNvPr>
          <p:cNvSpPr>
            <a:spLocks noGrp="1"/>
          </p:cNvSpPr>
          <p:nvPr>
            <p:ph type="title"/>
          </p:nvPr>
        </p:nvSpPr>
        <p:spPr>
          <a:xfrm>
            <a:off x="1146175" y="152400"/>
            <a:ext cx="7539038" cy="611188"/>
          </a:xfrm>
        </p:spPr>
        <p:txBody>
          <a:bodyPr/>
          <a:lstStyle/>
          <a:p>
            <a:r>
              <a:rPr lang="en-US" dirty="0"/>
              <a:t>Sahara 24*7</a:t>
            </a:r>
          </a:p>
        </p:txBody>
      </p:sp>
      <p:pic>
        <p:nvPicPr>
          <p:cNvPr id="7" name="Content Placeholder 3">
            <a:extLst>
              <a:ext uri="{FF2B5EF4-FFF2-40B4-BE49-F238E27FC236}">
                <a16:creationId xmlns:a16="http://schemas.microsoft.com/office/drawing/2014/main" id="{057C935A-39CE-4B5F-B55F-FB1E2C150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2A091BD-A3D9-4646-BA0C-F930C2D1905E}"/>
              </a:ext>
            </a:extLst>
          </p:cNvPr>
          <p:cNvSpPr txBox="1"/>
          <p:nvPr/>
        </p:nvSpPr>
        <p:spPr>
          <a:xfrm>
            <a:off x="228600" y="898717"/>
            <a:ext cx="9525000" cy="369332"/>
          </a:xfrm>
          <a:prstGeom prst="rect">
            <a:avLst/>
          </a:prstGeom>
          <a:noFill/>
        </p:spPr>
        <p:txBody>
          <a:bodyPr wrap="square" rtlCol="0">
            <a:spAutoFit/>
          </a:bodyPr>
          <a:lstStyle/>
          <a:p>
            <a:r>
              <a:rPr lang="en-US" b="1" u="sng" dirty="0">
                <a:solidFill>
                  <a:srgbClr val="C00000"/>
                </a:solidFill>
                <a:latin typeface="Cambria Math" panose="02040503050406030204" pitchFamily="18" charset="0"/>
                <a:ea typeface="Cambria Math" panose="02040503050406030204" pitchFamily="18" charset="0"/>
              </a:rPr>
              <a:t>Hospital/ Medical Facility Details</a:t>
            </a:r>
          </a:p>
        </p:txBody>
      </p:sp>
      <p:pic>
        <p:nvPicPr>
          <p:cNvPr id="4" name="Picture 3" descr="Graphical user interface, application&#10;&#10;Description automatically generated">
            <a:extLst>
              <a:ext uri="{FF2B5EF4-FFF2-40B4-BE49-F238E27FC236}">
                <a16:creationId xmlns:a16="http://schemas.microsoft.com/office/drawing/2014/main" id="{B110E55B-C38B-4B87-88E9-17E05543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03178"/>
            <a:ext cx="8229600" cy="3962400"/>
          </a:xfrm>
          <a:prstGeom prst="rect">
            <a:avLst/>
          </a:prstGeom>
        </p:spPr>
      </p:pic>
    </p:spTree>
    <p:extLst>
      <p:ext uri="{BB962C8B-B14F-4D97-AF65-F5344CB8AC3E}">
        <p14:creationId xmlns:p14="http://schemas.microsoft.com/office/powerpoint/2010/main" val="20225213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3FE721-D800-4F69-BB17-C1E513884EEB}"/>
              </a:ext>
            </a:extLst>
          </p:cNvPr>
          <p:cNvSpPr>
            <a:spLocks noGrp="1"/>
          </p:cNvSpPr>
          <p:nvPr>
            <p:ph type="title"/>
          </p:nvPr>
        </p:nvSpPr>
        <p:spPr>
          <a:xfrm>
            <a:off x="990600" y="152400"/>
            <a:ext cx="7691438" cy="611188"/>
          </a:xfrm>
        </p:spPr>
        <p:txBody>
          <a:bodyPr/>
          <a:lstStyle/>
          <a:p>
            <a:r>
              <a:rPr lang="en-US" dirty="0"/>
              <a:t>Sahara 24*7</a:t>
            </a:r>
          </a:p>
        </p:txBody>
      </p:sp>
      <p:pic>
        <p:nvPicPr>
          <p:cNvPr id="7" name="Content Placeholder 3">
            <a:extLst>
              <a:ext uri="{FF2B5EF4-FFF2-40B4-BE49-F238E27FC236}">
                <a16:creationId xmlns:a16="http://schemas.microsoft.com/office/drawing/2014/main" id="{8EFA0BE4-61BB-4E0D-914C-8E5542F40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22C38B7-CB89-4D50-8459-EE4E2AC1949A}"/>
              </a:ext>
            </a:extLst>
          </p:cNvPr>
          <p:cNvSpPr txBox="1"/>
          <p:nvPr/>
        </p:nvSpPr>
        <p:spPr>
          <a:xfrm>
            <a:off x="228600" y="911780"/>
            <a:ext cx="9525000" cy="369332"/>
          </a:xfrm>
          <a:prstGeom prst="rect">
            <a:avLst/>
          </a:prstGeom>
          <a:noFill/>
        </p:spPr>
        <p:txBody>
          <a:bodyPr wrap="square" rtlCol="0">
            <a:spAutoFit/>
          </a:bodyPr>
          <a:lstStyle/>
          <a:p>
            <a:r>
              <a:rPr lang="en-US" b="1" u="sng" dirty="0">
                <a:solidFill>
                  <a:srgbClr val="C00000"/>
                </a:solidFill>
                <a:latin typeface="Cambria Math" panose="02040503050406030204" pitchFamily="18" charset="0"/>
                <a:ea typeface="Cambria Math" panose="02040503050406030204" pitchFamily="18" charset="0"/>
              </a:rPr>
              <a:t>Healthcare Workers Data Input Page</a:t>
            </a:r>
          </a:p>
        </p:txBody>
      </p:sp>
      <p:pic>
        <p:nvPicPr>
          <p:cNvPr id="10" name="Picture 9" descr="Graphical user interface, application&#10;&#10;Description automatically generated">
            <a:extLst>
              <a:ext uri="{FF2B5EF4-FFF2-40B4-BE49-F238E27FC236}">
                <a16:creationId xmlns:a16="http://schemas.microsoft.com/office/drawing/2014/main" id="{B4F0987C-6BDB-4706-8877-A3180456C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1112"/>
            <a:ext cx="9144000" cy="4295775"/>
          </a:xfrm>
          <a:prstGeom prst="rect">
            <a:avLst/>
          </a:prstGeom>
        </p:spPr>
      </p:pic>
    </p:spTree>
    <p:extLst>
      <p:ext uri="{BB962C8B-B14F-4D97-AF65-F5344CB8AC3E}">
        <p14:creationId xmlns:p14="http://schemas.microsoft.com/office/powerpoint/2010/main" val="25353376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3FE721-D800-4F69-BB17-C1E513884EEB}"/>
              </a:ext>
            </a:extLst>
          </p:cNvPr>
          <p:cNvSpPr>
            <a:spLocks noGrp="1"/>
          </p:cNvSpPr>
          <p:nvPr>
            <p:ph type="title"/>
          </p:nvPr>
        </p:nvSpPr>
        <p:spPr>
          <a:xfrm>
            <a:off x="990600" y="152400"/>
            <a:ext cx="7691438" cy="611188"/>
          </a:xfrm>
        </p:spPr>
        <p:txBody>
          <a:bodyPr/>
          <a:lstStyle/>
          <a:p>
            <a:r>
              <a:rPr lang="en-US" dirty="0"/>
              <a:t>Sahara 24*7</a:t>
            </a:r>
          </a:p>
        </p:txBody>
      </p:sp>
      <p:pic>
        <p:nvPicPr>
          <p:cNvPr id="7" name="Content Placeholder 3">
            <a:extLst>
              <a:ext uri="{FF2B5EF4-FFF2-40B4-BE49-F238E27FC236}">
                <a16:creationId xmlns:a16="http://schemas.microsoft.com/office/drawing/2014/main" id="{8EFA0BE4-61BB-4E0D-914C-8E5542F40D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22C38B7-CB89-4D50-8459-EE4E2AC1949A}"/>
              </a:ext>
            </a:extLst>
          </p:cNvPr>
          <p:cNvSpPr txBox="1"/>
          <p:nvPr/>
        </p:nvSpPr>
        <p:spPr>
          <a:xfrm>
            <a:off x="228600" y="911780"/>
            <a:ext cx="9525000" cy="369332"/>
          </a:xfrm>
          <a:prstGeom prst="rect">
            <a:avLst/>
          </a:prstGeom>
          <a:noFill/>
        </p:spPr>
        <p:txBody>
          <a:bodyPr wrap="square" rtlCol="0">
            <a:spAutoFit/>
          </a:bodyPr>
          <a:lstStyle/>
          <a:p>
            <a:r>
              <a:rPr lang="en-US" b="1" u="sng" dirty="0">
                <a:solidFill>
                  <a:srgbClr val="C00000"/>
                </a:solidFill>
                <a:latin typeface="Cambria Math" panose="02040503050406030204" pitchFamily="18" charset="0"/>
                <a:ea typeface="Cambria Math" panose="02040503050406030204" pitchFamily="18" charset="0"/>
              </a:rPr>
              <a:t>Architecture Overview</a:t>
            </a:r>
          </a:p>
        </p:txBody>
      </p:sp>
      <p:sp>
        <p:nvSpPr>
          <p:cNvPr id="3" name="TextBox 2">
            <a:extLst>
              <a:ext uri="{FF2B5EF4-FFF2-40B4-BE49-F238E27FC236}">
                <a16:creationId xmlns:a16="http://schemas.microsoft.com/office/drawing/2014/main" id="{CB8B69F6-D6BE-4440-AC3A-ED51AD7E00BE}"/>
              </a:ext>
            </a:extLst>
          </p:cNvPr>
          <p:cNvSpPr txBox="1"/>
          <p:nvPr/>
        </p:nvSpPr>
        <p:spPr>
          <a:xfrm>
            <a:off x="304800" y="1429304"/>
            <a:ext cx="8001000" cy="3693319"/>
          </a:xfrm>
          <a:prstGeom prst="rect">
            <a:avLst/>
          </a:prstGeom>
          <a:noFill/>
        </p:spPr>
        <p:txBody>
          <a:bodyPr wrap="square" rtlCol="0">
            <a:spAutoFit/>
          </a:bodyPr>
          <a:lstStyle/>
          <a:p>
            <a:r>
              <a:rPr lang="en-US" dirty="0"/>
              <a:t>Technologies Used In Frontend:</a:t>
            </a:r>
          </a:p>
          <a:p>
            <a:pPr marL="285750" indent="-285750">
              <a:buFont typeface="Wingdings" panose="05000000000000000000" pitchFamily="2" charset="2"/>
              <a:buChar char="Ø"/>
            </a:pPr>
            <a:r>
              <a:rPr lang="en-US" dirty="0"/>
              <a:t> ReactJS</a:t>
            </a:r>
          </a:p>
          <a:p>
            <a:pPr marL="285750" indent="-285750">
              <a:buFont typeface="Wingdings" panose="05000000000000000000" pitchFamily="2" charset="2"/>
              <a:buChar char="Ø"/>
            </a:pPr>
            <a:r>
              <a:rPr lang="en-US" dirty="0"/>
              <a:t> Material-UI</a:t>
            </a:r>
          </a:p>
          <a:p>
            <a:endParaRPr lang="en-US" dirty="0"/>
          </a:p>
          <a:p>
            <a:endParaRPr lang="en-US" dirty="0"/>
          </a:p>
          <a:p>
            <a:r>
              <a:rPr lang="en-US" dirty="0"/>
              <a:t>Technologies Used In Backend:</a:t>
            </a:r>
          </a:p>
          <a:p>
            <a:pPr marL="285750" indent="-285750">
              <a:buFont typeface="Wingdings" panose="05000000000000000000" pitchFamily="2" charset="2"/>
              <a:buChar char="Ø"/>
            </a:pPr>
            <a:r>
              <a:rPr lang="en-US" dirty="0"/>
              <a:t>Python</a:t>
            </a:r>
          </a:p>
          <a:p>
            <a:pPr marL="285750" indent="-285750">
              <a:buFont typeface="Wingdings" panose="05000000000000000000" pitchFamily="2" charset="2"/>
              <a:buChar char="Ø"/>
            </a:pPr>
            <a:r>
              <a:rPr lang="en-US" dirty="0" err="1"/>
              <a:t>FastAPI</a:t>
            </a:r>
            <a:endParaRPr lang="en-US" dirty="0"/>
          </a:p>
          <a:p>
            <a:pPr marL="285750" indent="-285750">
              <a:buFont typeface="Wingdings" panose="05000000000000000000" pitchFamily="2" charset="2"/>
              <a:buChar char="Ø"/>
            </a:pPr>
            <a:endParaRPr lang="en-US" dirty="0"/>
          </a:p>
          <a:p>
            <a:r>
              <a:rPr lang="en-US" dirty="0"/>
              <a:t>Cloud Provider Used for deployment</a:t>
            </a:r>
          </a:p>
          <a:p>
            <a:pPr marL="285750" indent="-285750">
              <a:buFont typeface="Wingdings" panose="05000000000000000000" pitchFamily="2" charset="2"/>
              <a:buChar char="Ø"/>
            </a:pPr>
            <a:r>
              <a:rPr lang="en-US" dirty="0"/>
              <a:t>Heroku(https://www.heroku.com/)</a:t>
            </a:r>
          </a:p>
          <a:p>
            <a:endParaRPr lang="en-US" dirty="0"/>
          </a:p>
          <a:p>
            <a:endParaRPr lang="en-US" dirty="0"/>
          </a:p>
        </p:txBody>
      </p:sp>
    </p:spTree>
    <p:extLst>
      <p:ext uri="{BB962C8B-B14F-4D97-AF65-F5344CB8AC3E}">
        <p14:creationId xmlns:p14="http://schemas.microsoft.com/office/powerpoint/2010/main" val="41708736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6096000" y="6172200"/>
            <a:ext cx="2590800" cy="152400"/>
          </a:xfrm>
          <a:prstGeom prst="ellipse">
            <a:avLst/>
          </a:prstGeom>
          <a:solidFill>
            <a:schemeClr val="bg1">
              <a:lumMod val="95000"/>
            </a:schemeClr>
          </a:solidFill>
          <a:ln w="1270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6" name="Freeform 5"/>
          <p:cNvSpPr/>
          <p:nvPr/>
        </p:nvSpPr>
        <p:spPr bwMode="auto">
          <a:xfrm>
            <a:off x="-8467" y="1024467"/>
            <a:ext cx="9169400" cy="4919133"/>
          </a:xfrm>
          <a:custGeom>
            <a:avLst/>
            <a:gdLst>
              <a:gd name="connsiteX0" fmla="*/ 8467 w 9169400"/>
              <a:gd name="connsiteY0" fmla="*/ 2904066 h 4919133"/>
              <a:gd name="connsiteX1" fmla="*/ 9160934 w 9169400"/>
              <a:gd name="connsiteY1" fmla="*/ 0 h 4919133"/>
              <a:gd name="connsiteX2" fmla="*/ 9169400 w 9169400"/>
              <a:gd name="connsiteY2" fmla="*/ 1168400 h 4919133"/>
              <a:gd name="connsiteX3" fmla="*/ 0 w 9169400"/>
              <a:gd name="connsiteY3" fmla="*/ 4919133 h 4919133"/>
              <a:gd name="connsiteX4" fmla="*/ 8467 w 9169400"/>
              <a:gd name="connsiteY4" fmla="*/ 2904066 h 491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400" h="4919133">
                <a:moveTo>
                  <a:pt x="8467" y="2904066"/>
                </a:moveTo>
                <a:lnTo>
                  <a:pt x="9160934" y="0"/>
                </a:lnTo>
                <a:lnTo>
                  <a:pt x="9169400" y="1168400"/>
                </a:lnTo>
                <a:lnTo>
                  <a:pt x="0" y="4919133"/>
                </a:lnTo>
                <a:cubicBezTo>
                  <a:pt x="2822" y="4247444"/>
                  <a:pt x="5645" y="3575755"/>
                  <a:pt x="8467" y="2904066"/>
                </a:cubicBezTo>
                <a:close/>
              </a:path>
            </a:pathLst>
          </a:custGeom>
          <a:gradFill flip="none" rotWithShape="1">
            <a:gsLst>
              <a:gs pos="0">
                <a:srgbClr val="414345"/>
              </a:gs>
              <a:gs pos="100000">
                <a:srgbClr val="63666A"/>
              </a:gs>
            </a:gsLst>
            <a:path path="circle">
              <a:fillToRect l="100000" t="100000"/>
            </a:path>
            <a:tileRect r="-100000" b="-100000"/>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7" name="Freeform 6"/>
          <p:cNvSpPr/>
          <p:nvPr/>
        </p:nvSpPr>
        <p:spPr bwMode="auto">
          <a:xfrm>
            <a:off x="0" y="1600200"/>
            <a:ext cx="9144000" cy="3429000"/>
          </a:xfrm>
          <a:custGeom>
            <a:avLst/>
            <a:gdLst>
              <a:gd name="connsiteX0" fmla="*/ 0 w 9177866"/>
              <a:gd name="connsiteY0" fmla="*/ 3361267 h 3361267"/>
              <a:gd name="connsiteX1" fmla="*/ 9177866 w 9177866"/>
              <a:gd name="connsiteY1" fmla="*/ 0 h 3361267"/>
            </a:gdLst>
            <a:ahLst/>
            <a:cxnLst>
              <a:cxn ang="0">
                <a:pos x="connsiteX0" y="connsiteY0"/>
              </a:cxn>
              <a:cxn ang="0">
                <a:pos x="connsiteX1" y="connsiteY1"/>
              </a:cxn>
            </a:cxnLst>
            <a:rect l="l" t="t" r="r" b="b"/>
            <a:pathLst>
              <a:path w="9177866" h="3361267">
                <a:moveTo>
                  <a:pt x="0" y="3361267"/>
                </a:moveTo>
                <a:lnTo>
                  <a:pt x="9177866" y="0"/>
                </a:lnTo>
              </a:path>
            </a:pathLst>
          </a:custGeom>
          <a:gradFill rotWithShape="1">
            <a:gsLst>
              <a:gs pos="0">
                <a:schemeClr val="accent1">
                  <a:gamma/>
                  <a:tint val="80000"/>
                  <a:invGamma/>
                </a:schemeClr>
              </a:gs>
              <a:gs pos="100000">
                <a:schemeClr val="accent1"/>
              </a:gs>
            </a:gsLst>
            <a:lin ang="5400000" scaled="1"/>
          </a:gradFill>
          <a:ln w="95250" cap="flat" cmpd="sng" algn="ctr">
            <a:solidFill>
              <a:schemeClr val="bg1"/>
            </a:solidFill>
            <a:prstDash val="lgDash"/>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8" name="Oval 7"/>
          <p:cNvSpPr/>
          <p:nvPr/>
        </p:nvSpPr>
        <p:spPr>
          <a:xfrm>
            <a:off x="76200" y="3733800"/>
            <a:ext cx="206908" cy="206906"/>
          </a:xfrm>
          <a:prstGeom prst="ellipse">
            <a:avLst/>
          </a:prstGeom>
          <a:solidFill>
            <a:srgbClr val="8E93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2929468" y="4572000"/>
            <a:ext cx="206908" cy="206906"/>
          </a:xfrm>
          <a:prstGeom prst="ellipse">
            <a:avLst/>
          </a:prstGeom>
          <a:solidFill>
            <a:schemeClr val="accent1">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4830744" y="2231494"/>
            <a:ext cx="206908" cy="206906"/>
          </a:xfrm>
          <a:prstGeom prst="ellipse">
            <a:avLst/>
          </a:prstGeom>
          <a:solidFill>
            <a:srgbClr val="D45D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7772400" y="2590800"/>
            <a:ext cx="206908" cy="206906"/>
          </a:xfrm>
          <a:prstGeom prst="ellipse">
            <a:avLst/>
          </a:prstGeom>
          <a:solidFill>
            <a:srgbClr val="63666A"/>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2895600" y="4903113"/>
            <a:ext cx="2773773" cy="276999"/>
          </a:xfrm>
          <a:prstGeom prst="rect">
            <a:avLst/>
          </a:prstGeom>
        </p:spPr>
        <p:txBody>
          <a:bodyPr wrap="none">
            <a:spAutoFit/>
          </a:bodyPr>
          <a:lstStyle/>
          <a:p>
            <a:r>
              <a:rPr lang="en-US" sz="1200" b="1" dirty="0">
                <a:solidFill>
                  <a:srgbClr val="9F4600"/>
                </a:solidFill>
              </a:rPr>
              <a:t>Booking Vaccination Appointments</a:t>
            </a:r>
          </a:p>
        </p:txBody>
      </p:sp>
      <p:sp>
        <p:nvSpPr>
          <p:cNvPr id="21" name="Rectangle 20"/>
          <p:cNvSpPr/>
          <p:nvPr/>
        </p:nvSpPr>
        <p:spPr>
          <a:xfrm>
            <a:off x="2895600" y="5131713"/>
            <a:ext cx="1828800" cy="1446550"/>
          </a:xfrm>
          <a:prstGeom prst="rect">
            <a:avLst/>
          </a:prstGeom>
        </p:spPr>
        <p:txBody>
          <a:bodyPr wrap="square">
            <a:spAutoFit/>
          </a:bodyPr>
          <a:lstStyle/>
          <a:p>
            <a:pPr marL="171450" indent="-171450">
              <a:buFont typeface="Wingdings" pitchFamily="2" charset="2"/>
              <a:buChar char="v"/>
            </a:pPr>
            <a:r>
              <a:rPr lang="en-US" sz="1100" dirty="0"/>
              <a:t>Vaccination appointments</a:t>
            </a:r>
          </a:p>
          <a:p>
            <a:pPr marL="171450" indent="-171450">
              <a:buFont typeface="Wingdings" pitchFamily="2" charset="2"/>
              <a:buChar char="v"/>
            </a:pPr>
            <a:r>
              <a:rPr lang="en-US" sz="1100" dirty="0"/>
              <a:t>Information related to Vaccine</a:t>
            </a:r>
          </a:p>
          <a:p>
            <a:pPr marL="171450" indent="-171450">
              <a:buFont typeface="Wingdings" pitchFamily="2" charset="2"/>
              <a:buChar char="v"/>
            </a:pPr>
            <a:r>
              <a:rPr lang="en-US" sz="1100" dirty="0"/>
              <a:t>Best practices to follow before and after vaccine</a:t>
            </a:r>
          </a:p>
          <a:p>
            <a:endParaRPr lang="en-US" sz="1100" dirty="0"/>
          </a:p>
        </p:txBody>
      </p:sp>
      <p:sp>
        <p:nvSpPr>
          <p:cNvPr id="26" name="Rectangle 25"/>
          <p:cNvSpPr/>
          <p:nvPr/>
        </p:nvSpPr>
        <p:spPr>
          <a:xfrm>
            <a:off x="7112225" y="2959209"/>
            <a:ext cx="1796389" cy="276999"/>
          </a:xfrm>
          <a:prstGeom prst="rect">
            <a:avLst/>
          </a:prstGeom>
        </p:spPr>
        <p:txBody>
          <a:bodyPr wrap="none">
            <a:spAutoFit/>
          </a:bodyPr>
          <a:lstStyle/>
          <a:p>
            <a:r>
              <a:rPr lang="en-US" sz="1200" b="1" dirty="0">
                <a:solidFill>
                  <a:schemeClr val="tx1">
                    <a:lumMod val="75000"/>
                  </a:schemeClr>
                </a:solidFill>
              </a:rPr>
              <a:t>Doctor’s Appointment</a:t>
            </a:r>
          </a:p>
        </p:txBody>
      </p:sp>
      <p:sp>
        <p:nvSpPr>
          <p:cNvPr id="27" name="Rectangle 26"/>
          <p:cNvSpPr/>
          <p:nvPr/>
        </p:nvSpPr>
        <p:spPr>
          <a:xfrm>
            <a:off x="7121530" y="3248372"/>
            <a:ext cx="1717670" cy="1569660"/>
          </a:xfrm>
          <a:prstGeom prst="rect">
            <a:avLst/>
          </a:prstGeom>
        </p:spPr>
        <p:txBody>
          <a:bodyPr wrap="square">
            <a:spAutoFit/>
          </a:bodyPr>
          <a:lstStyle/>
          <a:p>
            <a:pPr marL="171450" indent="-171450">
              <a:buFont typeface="Wingdings" pitchFamily="2" charset="2"/>
              <a:buChar char="v"/>
            </a:pPr>
            <a:r>
              <a:rPr lang="en-US" sz="1200" dirty="0"/>
              <a:t>Online Appointments with doctors</a:t>
            </a:r>
          </a:p>
          <a:p>
            <a:pPr marL="171450" indent="-171450">
              <a:buFont typeface="Wingdings" pitchFamily="2" charset="2"/>
              <a:buChar char="v"/>
            </a:pPr>
            <a:r>
              <a:rPr lang="en-US" sz="1200" dirty="0"/>
              <a:t>Emergency Contact of standby doctors</a:t>
            </a:r>
          </a:p>
          <a:p>
            <a:pPr marL="171450" indent="-171450">
              <a:buFont typeface="Wingdings" pitchFamily="2" charset="2"/>
              <a:buChar char="v"/>
            </a:pPr>
            <a:r>
              <a:rPr lang="en-US" sz="1200" dirty="0"/>
              <a:t>Book appointments  for visiting doctor’s Clinic or hospital</a:t>
            </a:r>
          </a:p>
        </p:txBody>
      </p:sp>
      <p:sp>
        <p:nvSpPr>
          <p:cNvPr id="28" name="Rectangle 27"/>
          <p:cNvSpPr/>
          <p:nvPr/>
        </p:nvSpPr>
        <p:spPr>
          <a:xfrm>
            <a:off x="76200" y="1905000"/>
            <a:ext cx="1537152" cy="276999"/>
          </a:xfrm>
          <a:prstGeom prst="rect">
            <a:avLst/>
          </a:prstGeom>
        </p:spPr>
        <p:txBody>
          <a:bodyPr wrap="none">
            <a:spAutoFit/>
          </a:bodyPr>
          <a:lstStyle/>
          <a:p>
            <a:r>
              <a:rPr lang="en-US" sz="1200" b="1" dirty="0">
                <a:solidFill>
                  <a:srgbClr val="8E9300"/>
                </a:solidFill>
              </a:rPr>
              <a:t>Vendors/Suppliers</a:t>
            </a:r>
          </a:p>
        </p:txBody>
      </p:sp>
      <p:sp>
        <p:nvSpPr>
          <p:cNvPr id="29" name="Rectangle 28"/>
          <p:cNvSpPr/>
          <p:nvPr/>
        </p:nvSpPr>
        <p:spPr>
          <a:xfrm>
            <a:off x="76200" y="2182000"/>
            <a:ext cx="1717670" cy="1785104"/>
          </a:xfrm>
          <a:prstGeom prst="rect">
            <a:avLst/>
          </a:prstGeom>
        </p:spPr>
        <p:txBody>
          <a:bodyPr wrap="square">
            <a:spAutoFit/>
          </a:bodyPr>
          <a:lstStyle/>
          <a:p>
            <a:pPr marL="171450" indent="-171450">
              <a:buFont typeface="Wingdings" pitchFamily="2" charset="2"/>
              <a:buChar char="v"/>
            </a:pPr>
            <a:r>
              <a:rPr lang="en-US" sz="1100" dirty="0"/>
              <a:t>Oxygen Cylinders Suppliers</a:t>
            </a:r>
          </a:p>
          <a:p>
            <a:pPr marL="171450" indent="-171450">
              <a:buFont typeface="Wingdings" pitchFamily="2" charset="2"/>
              <a:buChar char="v"/>
            </a:pPr>
            <a:r>
              <a:rPr lang="en-US" sz="1100" dirty="0"/>
              <a:t>Oxygen Concentrator Suppliers</a:t>
            </a:r>
          </a:p>
          <a:p>
            <a:pPr marL="171450" indent="-171450">
              <a:buFont typeface="Wingdings" pitchFamily="2" charset="2"/>
              <a:buChar char="v"/>
            </a:pPr>
            <a:r>
              <a:rPr lang="en-US" sz="1100" dirty="0"/>
              <a:t>Nearby Medical Stores</a:t>
            </a:r>
          </a:p>
          <a:p>
            <a:pPr marL="171450" indent="-171450">
              <a:buFont typeface="Wingdings" pitchFamily="2" charset="2"/>
              <a:buChar char="v"/>
            </a:pPr>
            <a:r>
              <a:rPr lang="en-US" sz="1100" dirty="0"/>
              <a:t>Basic essentials suppliers</a:t>
            </a:r>
          </a:p>
          <a:p>
            <a:endParaRPr lang="en-US" sz="1100" dirty="0"/>
          </a:p>
          <a:p>
            <a:endParaRPr lang="en-US" sz="1100" dirty="0"/>
          </a:p>
        </p:txBody>
      </p:sp>
      <p:sp>
        <p:nvSpPr>
          <p:cNvPr id="34" name="Rectangle 33"/>
          <p:cNvSpPr/>
          <p:nvPr/>
        </p:nvSpPr>
        <p:spPr>
          <a:xfrm>
            <a:off x="3962400" y="1006439"/>
            <a:ext cx="3048000" cy="275130"/>
          </a:xfrm>
          <a:prstGeom prst="rect">
            <a:avLst/>
          </a:prstGeom>
        </p:spPr>
        <p:txBody>
          <a:bodyPr wrap="square">
            <a:spAutoFit/>
          </a:bodyPr>
          <a:lstStyle/>
          <a:p>
            <a:r>
              <a:rPr lang="en-US" sz="1200" b="1" dirty="0">
                <a:solidFill>
                  <a:srgbClr val="D45D00"/>
                </a:solidFill>
              </a:rPr>
              <a:t>List of Testing Centers / Pathology</a:t>
            </a:r>
          </a:p>
        </p:txBody>
      </p:sp>
      <p:sp>
        <p:nvSpPr>
          <p:cNvPr id="35" name="Rectangle 34"/>
          <p:cNvSpPr/>
          <p:nvPr/>
        </p:nvSpPr>
        <p:spPr>
          <a:xfrm>
            <a:off x="4041776" y="1267318"/>
            <a:ext cx="2054224" cy="1184940"/>
          </a:xfrm>
          <a:prstGeom prst="rect">
            <a:avLst/>
          </a:prstGeom>
        </p:spPr>
        <p:txBody>
          <a:bodyPr wrap="square">
            <a:spAutoFit/>
          </a:bodyPr>
          <a:lstStyle/>
          <a:p>
            <a:pPr marL="171450" indent="-171450">
              <a:buFont typeface="Wingdings" pitchFamily="2" charset="2"/>
              <a:buChar char="v"/>
            </a:pPr>
            <a:r>
              <a:rPr lang="en-US" sz="1200" dirty="0"/>
              <a:t>Information of nearby testing centers </a:t>
            </a:r>
          </a:p>
          <a:p>
            <a:pPr marL="171450" indent="-171450">
              <a:buFont typeface="Wingdings" pitchFamily="2" charset="2"/>
              <a:buChar char="v"/>
            </a:pPr>
            <a:r>
              <a:rPr lang="en-US" sz="1200" dirty="0"/>
              <a:t>Book appointment for sample collection from home</a:t>
            </a:r>
          </a:p>
          <a:p>
            <a:pPr marL="171450" indent="-171450">
              <a:buFont typeface="Wingdings" pitchFamily="2" charset="2"/>
              <a:buChar char="v"/>
            </a:pPr>
            <a:endParaRPr lang="en-US" sz="1100" dirty="0"/>
          </a:p>
        </p:txBody>
      </p:sp>
      <p:cxnSp>
        <p:nvCxnSpPr>
          <p:cNvPr id="38" name="Straight Connector 37"/>
          <p:cNvCxnSpPr/>
          <p:nvPr/>
        </p:nvCxnSpPr>
        <p:spPr bwMode="auto">
          <a:xfrm rot="5400000">
            <a:off x="-18346" y="3687406"/>
            <a:ext cx="396000" cy="1588"/>
          </a:xfrm>
          <a:prstGeom prst="line">
            <a:avLst/>
          </a:prstGeom>
          <a:gradFill rotWithShape="1">
            <a:gsLst>
              <a:gs pos="0">
                <a:schemeClr val="accent1">
                  <a:gamma/>
                  <a:tint val="80000"/>
                  <a:invGamma/>
                </a:schemeClr>
              </a:gs>
              <a:gs pos="100000">
                <a:schemeClr val="accent1"/>
              </a:gs>
            </a:gsLst>
            <a:lin ang="5400000" scaled="1"/>
          </a:gradFill>
          <a:ln w="6350" cap="flat" cmpd="sng" algn="ctr">
            <a:solidFill>
              <a:srgbClr val="8E9300"/>
            </a:solidFill>
            <a:prstDash val="solid"/>
            <a:round/>
            <a:headEnd type="none" w="med" len="med"/>
            <a:tailEnd type="none" w="med" len="med"/>
          </a:ln>
          <a:effectLst/>
        </p:spPr>
      </p:cxnSp>
      <p:cxnSp>
        <p:nvCxnSpPr>
          <p:cNvPr id="41" name="Straight Connector 40"/>
          <p:cNvCxnSpPr/>
          <p:nvPr/>
        </p:nvCxnSpPr>
        <p:spPr bwMode="auto">
          <a:xfrm rot="5400000">
            <a:off x="4771404" y="2202920"/>
            <a:ext cx="324000" cy="1588"/>
          </a:xfrm>
          <a:prstGeom prst="line">
            <a:avLst/>
          </a:prstGeom>
          <a:gradFill rotWithShape="1">
            <a:gsLst>
              <a:gs pos="0">
                <a:schemeClr val="accent1">
                  <a:gamma/>
                  <a:tint val="80000"/>
                  <a:invGamma/>
                </a:schemeClr>
              </a:gs>
              <a:gs pos="100000">
                <a:schemeClr val="accent1"/>
              </a:gs>
            </a:gsLst>
            <a:lin ang="5400000" scaled="1"/>
          </a:gradFill>
          <a:ln w="6350" cap="flat" cmpd="sng" algn="ctr">
            <a:solidFill>
              <a:srgbClr val="D45D00"/>
            </a:solidFill>
            <a:prstDash val="solid"/>
            <a:round/>
            <a:headEnd type="none" w="med" len="med"/>
            <a:tailEnd type="none" w="med" len="med"/>
          </a:ln>
          <a:effectLst/>
        </p:spPr>
      </p:cxnSp>
      <p:cxnSp>
        <p:nvCxnSpPr>
          <p:cNvPr id="44" name="Straight Connector 43"/>
          <p:cNvCxnSpPr/>
          <p:nvPr/>
        </p:nvCxnSpPr>
        <p:spPr bwMode="auto">
          <a:xfrm rot="5400000">
            <a:off x="2924922" y="4755406"/>
            <a:ext cx="216000" cy="1588"/>
          </a:xfrm>
          <a:prstGeom prst="line">
            <a:avLst/>
          </a:prstGeom>
          <a:gradFill rotWithShape="1">
            <a:gsLst>
              <a:gs pos="0">
                <a:schemeClr val="accent1">
                  <a:gamma/>
                  <a:tint val="80000"/>
                  <a:invGamma/>
                </a:schemeClr>
              </a:gs>
              <a:gs pos="100000">
                <a:schemeClr val="accent1"/>
              </a:gs>
            </a:gsLst>
            <a:lin ang="5400000" scaled="1"/>
          </a:gradFill>
          <a:ln w="6350" cap="flat" cmpd="sng" algn="ctr">
            <a:solidFill>
              <a:schemeClr val="accent1">
                <a:lumMod val="75000"/>
              </a:schemeClr>
            </a:solidFill>
            <a:prstDash val="solid"/>
            <a:round/>
            <a:headEnd type="none" w="med" len="med"/>
            <a:tailEnd type="none" w="med" len="med"/>
          </a:ln>
          <a:effectLst/>
        </p:spPr>
      </p:cxnSp>
      <p:cxnSp>
        <p:nvCxnSpPr>
          <p:cNvPr id="47" name="Straight Connector 46"/>
          <p:cNvCxnSpPr/>
          <p:nvPr/>
        </p:nvCxnSpPr>
        <p:spPr bwMode="auto">
          <a:xfrm rot="5400000">
            <a:off x="7766795" y="2774206"/>
            <a:ext cx="216000" cy="1588"/>
          </a:xfrm>
          <a:prstGeom prst="line">
            <a:avLst/>
          </a:prstGeom>
          <a:gradFill rotWithShape="1">
            <a:gsLst>
              <a:gs pos="0">
                <a:schemeClr val="accent1">
                  <a:gamma/>
                  <a:tint val="80000"/>
                  <a:invGamma/>
                </a:schemeClr>
              </a:gs>
              <a:gs pos="100000">
                <a:schemeClr val="accent1"/>
              </a:gs>
            </a:gsLst>
            <a:lin ang="5400000" scaled="1"/>
          </a:gradFill>
          <a:ln w="6350" cap="flat" cmpd="sng" algn="ctr">
            <a:solidFill>
              <a:srgbClr val="63666A"/>
            </a:solidFill>
            <a:prstDash val="solid"/>
            <a:round/>
            <a:headEnd type="none" w="med" len="med"/>
            <a:tailEnd type="none" w="med" len="med"/>
          </a:ln>
          <a:effectLst/>
        </p:spPr>
      </p:cxnSp>
      <p:sp>
        <p:nvSpPr>
          <p:cNvPr id="49" name="Rectangle 48"/>
          <p:cNvSpPr/>
          <p:nvPr/>
        </p:nvSpPr>
        <p:spPr>
          <a:xfrm>
            <a:off x="6019800" y="4699337"/>
            <a:ext cx="2425664" cy="307777"/>
          </a:xfrm>
          <a:prstGeom prst="rect">
            <a:avLst/>
          </a:prstGeom>
        </p:spPr>
        <p:txBody>
          <a:bodyPr wrap="none">
            <a:spAutoFit/>
          </a:bodyPr>
          <a:lstStyle/>
          <a:p>
            <a:r>
              <a:rPr lang="en-US" sz="1400" b="1" dirty="0">
                <a:solidFill>
                  <a:schemeClr val="bg1"/>
                </a:solidFill>
              </a:rPr>
              <a:t>OHFS &amp; OHCS Operations</a:t>
            </a:r>
          </a:p>
        </p:txBody>
      </p:sp>
      <p:sp>
        <p:nvSpPr>
          <p:cNvPr id="50" name="Rectangle 49"/>
          <p:cNvSpPr/>
          <p:nvPr/>
        </p:nvSpPr>
        <p:spPr>
          <a:xfrm>
            <a:off x="6019800" y="5156537"/>
            <a:ext cx="2743200" cy="1015663"/>
          </a:xfrm>
          <a:prstGeom prst="rect">
            <a:avLst/>
          </a:prstGeom>
        </p:spPr>
        <p:txBody>
          <a:bodyPr wrap="square">
            <a:spAutoFit/>
          </a:bodyPr>
          <a:lstStyle/>
          <a:p>
            <a:pPr marL="169200" indent="-169200">
              <a:buClr>
                <a:schemeClr val="bg1"/>
              </a:buClr>
              <a:buFont typeface="Wingdings" pitchFamily="2" charset="2"/>
              <a:buChar char="ü"/>
            </a:pPr>
            <a:r>
              <a:rPr lang="en-US" sz="1200" dirty="0">
                <a:solidFill>
                  <a:schemeClr val="bg1"/>
                </a:solidFill>
              </a:rPr>
              <a:t>Started Operations in  May 2010 with ID Cards process </a:t>
            </a:r>
          </a:p>
          <a:p>
            <a:pPr marL="169200" indent="-169200">
              <a:buClr>
                <a:schemeClr val="bg1"/>
              </a:buClr>
              <a:buFont typeface="Wingdings" pitchFamily="2" charset="2"/>
              <a:buChar char="ü"/>
            </a:pPr>
            <a:endParaRPr lang="en-US" sz="1200" dirty="0">
              <a:solidFill>
                <a:schemeClr val="bg1"/>
              </a:solidFill>
            </a:endParaRPr>
          </a:p>
          <a:p>
            <a:pPr marL="169200" indent="-169200">
              <a:buClr>
                <a:schemeClr val="bg1"/>
              </a:buClr>
              <a:buFont typeface="Wingdings" pitchFamily="2" charset="2"/>
              <a:buChar char="ü"/>
            </a:pPr>
            <a:r>
              <a:rPr lang="en-US" sz="1200" dirty="0">
                <a:solidFill>
                  <a:schemeClr val="bg1"/>
                </a:solidFill>
              </a:rPr>
              <a:t>Added more of non-claims businesses</a:t>
            </a:r>
          </a:p>
        </p:txBody>
      </p:sp>
      <p:sp>
        <p:nvSpPr>
          <p:cNvPr id="51" name="Title 1">
            <a:extLst>
              <a:ext uri="{FF2B5EF4-FFF2-40B4-BE49-F238E27FC236}">
                <a16:creationId xmlns:a16="http://schemas.microsoft.com/office/drawing/2014/main" id="{39819105-A229-6A4B-9459-F7331CD32AFF}"/>
              </a:ext>
            </a:extLst>
          </p:cNvPr>
          <p:cNvSpPr>
            <a:spLocks noGrp="1"/>
          </p:cNvSpPr>
          <p:nvPr>
            <p:ph type="title"/>
          </p:nvPr>
        </p:nvSpPr>
        <p:spPr>
          <a:xfrm>
            <a:off x="990600" y="152400"/>
            <a:ext cx="7691438" cy="611188"/>
          </a:xfrm>
        </p:spPr>
        <p:txBody>
          <a:bodyPr/>
          <a:lstStyle/>
          <a:p>
            <a:r>
              <a:rPr lang="en-US" dirty="0"/>
              <a:t>Sahara 24*7 Roadmap</a:t>
            </a:r>
          </a:p>
        </p:txBody>
      </p:sp>
      <p:pic>
        <p:nvPicPr>
          <p:cNvPr id="52" name="Content Placeholder 3">
            <a:extLst>
              <a:ext uri="{FF2B5EF4-FFF2-40B4-BE49-F238E27FC236}">
                <a16:creationId xmlns:a16="http://schemas.microsoft.com/office/drawing/2014/main" id="{3D812F16-923D-C247-8777-1E05BB3AED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0932"/>
            <a:ext cx="914400"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272115"/>
      </p:ext>
    </p:extLst>
  </p:cSld>
  <p:clrMapOvr>
    <a:masterClrMapping/>
  </p:clrMapOvr>
  <p:transition>
    <p:fade/>
  </p:transition>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02EEBA411EA14BB3BA6CCCF54E585F" ma:contentTypeVersion="0" ma:contentTypeDescription="Create a new document." ma:contentTypeScope="" ma:versionID="1215ebb4f83549939a46f5e01c1b4f2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E1D99C-49F1-4BD5-A0B0-A1AD0B4D6596}">
  <ds:schemaRefs>
    <ds:schemaRef ds:uri="http://schemas.microsoft.com/sharepoint/v3/contenttype/forms"/>
  </ds:schemaRefs>
</ds:datastoreItem>
</file>

<file path=customXml/itemProps2.xml><?xml version="1.0" encoding="utf-8"?>
<ds:datastoreItem xmlns:ds="http://schemas.openxmlformats.org/officeDocument/2006/customXml" ds:itemID="{7C8A52AA-EECB-43E9-BE07-29353292E4E7}">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AD59C804-B589-4B36-8064-13B26A85A0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NEWOPTUM-OGSPowerPointTemplate</Template>
  <TotalTime>1373</TotalTime>
  <Words>461</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11</vt:i4>
      </vt:variant>
    </vt:vector>
  </HeadingPairs>
  <TitlesOfParts>
    <vt:vector size="19" baseType="lpstr">
      <vt:lpstr>Arial</vt:lpstr>
      <vt:lpstr>Cambria Math</vt:lpstr>
      <vt:lpstr>Wingdings</vt:lpstr>
      <vt:lpstr>Main</vt:lpstr>
      <vt:lpstr>Section A</vt:lpstr>
      <vt:lpstr>Section B/Thank You</vt:lpstr>
      <vt:lpstr>Section C/Photo</vt:lpstr>
      <vt:lpstr>1_Section C/Photo</vt:lpstr>
      <vt:lpstr>Sahara 24*7 –   Web App to provide instant information on Hospital  Availability and Services    Working Link For Website     - https://secure-stream-61176.herokuapp.com/  </vt:lpstr>
      <vt:lpstr>Sahara 24*7</vt:lpstr>
      <vt:lpstr>Sahara 24*7</vt:lpstr>
      <vt:lpstr>Sahara 24*7</vt:lpstr>
      <vt:lpstr>Sahara 24*7</vt:lpstr>
      <vt:lpstr>Sahara 24*7</vt:lpstr>
      <vt:lpstr>Sahara 24*7</vt:lpstr>
      <vt:lpstr>Sahara 24*7</vt:lpstr>
      <vt:lpstr>Sahara 24*7 Roadmap</vt:lpstr>
      <vt:lpstr>Sahara 24*7</vt:lpstr>
      <vt:lpstr>PowerPoint Presentation</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graphics template</dc:title>
  <dc:creator>Sethi, Sumeet</dc:creator>
  <cp:lastModifiedBy>Pavan Kalyan, Malisetti Shiva</cp:lastModifiedBy>
  <cp:revision>62</cp:revision>
  <dcterms:created xsi:type="dcterms:W3CDTF">2014-05-01T06:10:22Z</dcterms:created>
  <dcterms:modified xsi:type="dcterms:W3CDTF">2021-06-18T15:39:29Z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0x010100D402EEBA411EA14BB3BA6CCCF54E585F</vt:lpwstr>
  </property>
</Properties>
</file>