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404e9af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404e9af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404e9afa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404e9afa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404e9afa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404e9afa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404e9afa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404e9afa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402850" y="228525"/>
            <a:ext cx="6357300" cy="291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Sentiment Analysis in E-Commerce Platforms:</a:t>
            </a:r>
            <a:endParaRPr sz="2500"/>
          </a:p>
          <a:p>
            <a:pPr indent="0" lvl="0" marL="0" rtl="0" algn="ctr">
              <a:spcBef>
                <a:spcPts val="0"/>
              </a:spcBef>
              <a:spcAft>
                <a:spcPts val="0"/>
              </a:spcAft>
              <a:buNone/>
            </a:pPr>
            <a:r>
              <a:rPr lang="en" sz="2500"/>
              <a:t>A Review of Current Techniques and</a:t>
            </a:r>
            <a:endParaRPr sz="2500"/>
          </a:p>
          <a:p>
            <a:pPr indent="0" lvl="0" marL="0" rtl="0" algn="ctr">
              <a:spcBef>
                <a:spcPts val="0"/>
              </a:spcBef>
              <a:spcAft>
                <a:spcPts val="0"/>
              </a:spcAft>
              <a:buNone/>
            </a:pPr>
            <a:r>
              <a:rPr lang="en" sz="2500"/>
              <a:t>Future Directions</a:t>
            </a:r>
            <a:endParaRPr sz="2500"/>
          </a:p>
          <a:p>
            <a:pPr indent="0" lvl="0" marL="0" rtl="0" algn="ctr">
              <a:spcBef>
                <a:spcPts val="0"/>
              </a:spcBef>
              <a:spcAft>
                <a:spcPts val="0"/>
              </a:spcAft>
              <a:buNone/>
            </a:pPr>
            <a:r>
              <a:t/>
            </a:r>
            <a:endParaRPr sz="2500"/>
          </a:p>
        </p:txBody>
      </p:sp>
      <p:sp>
        <p:nvSpPr>
          <p:cNvPr id="64" name="Google Shape;64;p13"/>
          <p:cNvSpPr txBox="1"/>
          <p:nvPr>
            <p:ph idx="1" type="subTitle"/>
          </p:nvPr>
        </p:nvSpPr>
        <p:spPr>
          <a:xfrm>
            <a:off x="1680302" y="31256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EFEFEF"/>
                </a:solidFill>
              </a:rPr>
              <a:t>Team No. 45</a:t>
            </a:r>
            <a:endParaRPr sz="1200">
              <a:solidFill>
                <a:srgbClr val="EFEFEF"/>
              </a:solidFill>
            </a:endParaRPr>
          </a:p>
          <a:p>
            <a:pPr indent="0" lvl="0" marL="0" rtl="0" algn="ctr">
              <a:spcBef>
                <a:spcPts val="0"/>
              </a:spcBef>
              <a:spcAft>
                <a:spcPts val="0"/>
              </a:spcAft>
              <a:buNone/>
            </a:pPr>
            <a:r>
              <a:rPr lang="en" sz="1200">
                <a:solidFill>
                  <a:srgbClr val="EFEFEF"/>
                </a:solidFill>
              </a:rPr>
              <a:t>ID: 20101477</a:t>
            </a:r>
            <a:endParaRPr sz="1200">
              <a:solidFill>
                <a:srgbClr val="EFEFEF"/>
              </a:solidFill>
            </a:endParaRPr>
          </a:p>
          <a:p>
            <a:pPr indent="0" lvl="0" marL="0" rtl="0" algn="ctr">
              <a:spcBef>
                <a:spcPts val="0"/>
              </a:spcBef>
              <a:spcAft>
                <a:spcPts val="0"/>
              </a:spcAft>
              <a:buNone/>
            </a:pPr>
            <a:r>
              <a:rPr lang="en" sz="1200">
                <a:solidFill>
                  <a:srgbClr val="EFEFEF"/>
                </a:solidFill>
              </a:rPr>
              <a:t>Name: Md. Sifat Mahmud</a:t>
            </a:r>
            <a:endParaRPr sz="1200">
              <a:solidFill>
                <a:srgbClr val="EFEFEF"/>
              </a:solidFill>
            </a:endParaRPr>
          </a:p>
          <a:p>
            <a:pPr indent="0" lvl="0" marL="0" rtl="0" algn="ctr">
              <a:spcBef>
                <a:spcPts val="0"/>
              </a:spcBef>
              <a:spcAft>
                <a:spcPts val="0"/>
              </a:spcAft>
              <a:buNone/>
            </a:pPr>
            <a:r>
              <a:rPr lang="en" sz="1200">
                <a:solidFill>
                  <a:srgbClr val="EFEFEF"/>
                </a:solidFill>
              </a:rPr>
              <a:t>ST name: Mehnaz and Sabbir</a:t>
            </a:r>
            <a:endParaRPr sz="1200">
              <a:solidFill>
                <a:srgbClr val="EFEFEF"/>
              </a:solidFill>
            </a:endParaRPr>
          </a:p>
          <a:p>
            <a:pPr indent="0" lvl="0" marL="0" rtl="0" algn="ctr">
              <a:spcBef>
                <a:spcPts val="0"/>
              </a:spcBef>
              <a:spcAft>
                <a:spcPts val="0"/>
              </a:spcAft>
              <a:buNone/>
            </a:pPr>
            <a:r>
              <a:t/>
            </a:r>
            <a:endParaRPr sz="1200">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18150" y="9468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Unlocking the Power of Sentiment Analysis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The E-Commerce Imperative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Presentation Highlights</a:t>
            </a:r>
            <a:endParaRPr/>
          </a:p>
          <a:p>
            <a:pPr indent="0" lvl="0" marL="0" rtl="0" algn="l">
              <a:spcBef>
                <a:spcPts val="1600"/>
              </a:spcBef>
              <a:spcAft>
                <a:spcPts val="1600"/>
              </a:spcAft>
              <a:buNone/>
            </a:pPr>
            <a:r>
              <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90795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Machine Learning &amp; Deep Learning Techniques</a:t>
            </a:r>
            <a:endParaRPr sz="2800"/>
          </a:p>
        </p:txBody>
      </p:sp>
      <p:sp>
        <p:nvSpPr>
          <p:cNvPr id="77" name="Google Shape;77;p15"/>
          <p:cNvSpPr txBox="1"/>
          <p:nvPr>
            <p:ph idx="1" type="body"/>
          </p:nvPr>
        </p:nvSpPr>
        <p:spPr>
          <a:xfrm>
            <a:off x="387900" y="1489825"/>
            <a:ext cx="38826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Machine Learning Powerhouse</a:t>
            </a:r>
            <a:endParaRPr b="1" sz="1500"/>
          </a:p>
          <a:p>
            <a:pPr indent="-317500" lvl="0" marL="457200" rtl="0" algn="l">
              <a:spcBef>
                <a:spcPts val="1600"/>
              </a:spcBef>
              <a:spcAft>
                <a:spcPts val="0"/>
              </a:spcAft>
              <a:buSzPts val="1400"/>
              <a:buChar char="●"/>
            </a:pPr>
            <a:r>
              <a:rPr lang="en" sz="1400"/>
              <a:t>Support Vector Machines (SVM): Efficient for small datasets and classification tasks.</a:t>
            </a:r>
            <a:endParaRPr sz="1400"/>
          </a:p>
          <a:p>
            <a:pPr indent="-317500" lvl="0" marL="457200" rtl="0" algn="l">
              <a:spcBef>
                <a:spcPts val="0"/>
              </a:spcBef>
              <a:spcAft>
                <a:spcPts val="0"/>
              </a:spcAft>
              <a:buSzPts val="1400"/>
              <a:buChar char="●"/>
            </a:pPr>
            <a:r>
              <a:rPr lang="en" sz="1400"/>
              <a:t>Naive Bayes: Simple and interpretable model for text categorization.</a:t>
            </a:r>
            <a:endParaRPr sz="1400"/>
          </a:p>
          <a:p>
            <a:pPr indent="-317500" lvl="0" marL="457200" rtl="0" algn="l">
              <a:spcBef>
                <a:spcPts val="0"/>
              </a:spcBef>
              <a:spcAft>
                <a:spcPts val="0"/>
              </a:spcAft>
              <a:buSzPts val="1400"/>
              <a:buChar char="●"/>
            </a:pPr>
            <a:r>
              <a:rPr lang="en" sz="1400"/>
              <a:t>Logistic Regression: Robust for large datasets and binary sentiment analysis.</a:t>
            </a:r>
            <a:endParaRPr sz="1400"/>
          </a:p>
          <a:p>
            <a:pPr indent="-317500" lvl="0" marL="457200" rtl="0" algn="l">
              <a:spcBef>
                <a:spcPts val="0"/>
              </a:spcBef>
              <a:spcAft>
                <a:spcPts val="0"/>
              </a:spcAft>
              <a:buSzPts val="1400"/>
              <a:buChar char="●"/>
            </a:pPr>
            <a:r>
              <a:rPr lang="en" sz="1400"/>
              <a:t>Decision Trees: Offer clear rules and insight into decision-making processes.</a:t>
            </a:r>
            <a:endParaRPr sz="1400"/>
          </a:p>
        </p:txBody>
      </p:sp>
      <p:sp>
        <p:nvSpPr>
          <p:cNvPr id="78" name="Google Shape;78;p15"/>
          <p:cNvSpPr txBox="1"/>
          <p:nvPr/>
        </p:nvSpPr>
        <p:spPr>
          <a:xfrm>
            <a:off x="4433275" y="1489825"/>
            <a:ext cx="4586100" cy="337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Deep Learning Breakthroughs</a:t>
            </a:r>
            <a:endParaRPr b="1" sz="15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Convolutional Neural Networks (CNN): Capture spatial features and excel in image and text analysis.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Long Short-Term Memory (LSTM): Unravel temporal dependencies and handle sequential data effectively.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Recurrent Neural Networks (RNN): Process sequential data and analyze sentiment within context.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Bidirectional Encoder Representations from Transformers (BERT): Pre-trained language model for state-of-the-art natural language processing tasks.</a:t>
            </a:r>
            <a:endParaRPr>
              <a:solidFill>
                <a:schemeClr val="dk1"/>
              </a:solidFill>
              <a:latin typeface="Roboto"/>
              <a:ea typeface="Roboto"/>
              <a:cs typeface="Roboto"/>
              <a:sym typeface="Roboto"/>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Navigating the Data Landscape</a:t>
            </a:r>
            <a:endParaRPr sz="2800"/>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at Your Fingertips</a:t>
            </a:r>
            <a:endParaRPr/>
          </a:p>
          <a:p>
            <a:pPr indent="-317500" lvl="0" marL="457200" rtl="0" algn="l">
              <a:spcBef>
                <a:spcPts val="1600"/>
              </a:spcBef>
              <a:spcAft>
                <a:spcPts val="0"/>
              </a:spcAft>
              <a:buSzPts val="1400"/>
              <a:buChar char="●"/>
            </a:pPr>
            <a:r>
              <a:rPr i="1" lang="en" sz="1400"/>
              <a:t>E-Commerce Platforms, Social Media, Online Forums &amp; Review Sites</a:t>
            </a:r>
            <a:endParaRPr i="1" sz="1400"/>
          </a:p>
          <a:p>
            <a:pPr indent="0" lvl="0" marL="0" rtl="0" algn="l">
              <a:spcBef>
                <a:spcPts val="1600"/>
              </a:spcBef>
              <a:spcAft>
                <a:spcPts val="0"/>
              </a:spcAft>
              <a:buNone/>
            </a:pPr>
            <a:r>
              <a:rPr lang="en"/>
              <a:t>Quality Matters: Data Considerations</a:t>
            </a:r>
            <a:endParaRPr/>
          </a:p>
          <a:p>
            <a:pPr indent="-317500" lvl="0" marL="457200" rtl="0" algn="l">
              <a:spcBef>
                <a:spcPts val="1600"/>
              </a:spcBef>
              <a:spcAft>
                <a:spcPts val="0"/>
              </a:spcAft>
              <a:buSzPts val="1400"/>
              <a:buChar char="●"/>
            </a:pPr>
            <a:r>
              <a:rPr i="1" lang="en" sz="1400"/>
              <a:t>Clean &amp; Accurate, Relevant &amp; Domain-Specific, Representative &amp; Balanced</a:t>
            </a:r>
            <a:endParaRPr i="1" sz="1400"/>
          </a:p>
          <a:p>
            <a:pPr indent="0" lvl="0" marL="0" rtl="0" algn="l">
              <a:spcBef>
                <a:spcPts val="1600"/>
              </a:spcBef>
              <a:spcAft>
                <a:spcPts val="0"/>
              </a:spcAft>
              <a:buNone/>
            </a:pPr>
            <a:r>
              <a:rPr lang="en"/>
              <a:t>Charting the Future</a:t>
            </a:r>
            <a:r>
              <a:rPr lang="en"/>
              <a:t>: Data Collection Strategies</a:t>
            </a:r>
            <a:endParaRPr/>
          </a:p>
          <a:p>
            <a:pPr indent="-317500" lvl="0" marL="457200" rtl="0" algn="l">
              <a:spcBef>
                <a:spcPts val="1600"/>
              </a:spcBef>
              <a:spcAft>
                <a:spcPts val="0"/>
              </a:spcAft>
              <a:buSzPts val="1400"/>
              <a:buChar char="●"/>
            </a:pPr>
            <a:r>
              <a:rPr i="1" lang="en" sz="1400"/>
              <a:t>Social Media Mining, Domain-Specific Dataset Building, Data Augmentation &amp; Synthetic Data Generation</a:t>
            </a:r>
            <a:endParaRPr i="1" sz="1400"/>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Applications that Drive Growth</a:t>
            </a:r>
            <a:endParaRPr sz="2800"/>
          </a:p>
        </p:txBody>
      </p:sp>
      <p:sp>
        <p:nvSpPr>
          <p:cNvPr id="92" name="Google Shape;92;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Product Reviews Decoded</a:t>
            </a:r>
            <a:endParaRPr/>
          </a:p>
          <a:p>
            <a:pPr indent="-342900" lvl="0" marL="457200" rtl="0" algn="l">
              <a:spcBef>
                <a:spcPts val="0"/>
              </a:spcBef>
              <a:spcAft>
                <a:spcPts val="0"/>
              </a:spcAft>
              <a:buSzPts val="1800"/>
              <a:buChar char="●"/>
            </a:pPr>
            <a:r>
              <a:rPr lang="en"/>
              <a:t>Customer Feedback as a Roadmap</a:t>
            </a:r>
            <a:endParaRPr/>
          </a:p>
          <a:p>
            <a:pPr indent="-342900" lvl="0" marL="457200" rtl="0" algn="l">
              <a:spcBef>
                <a:spcPts val="0"/>
              </a:spcBef>
              <a:spcAft>
                <a:spcPts val="0"/>
              </a:spcAft>
              <a:buSzPts val="1800"/>
              <a:buChar char="●"/>
            </a:pPr>
            <a:r>
              <a:rPr lang="en"/>
              <a:t>Social Sentiment: The Pulse of the Market</a:t>
            </a:r>
            <a:endParaRPr/>
          </a:p>
          <a:p>
            <a:pPr indent="-342900" lvl="0" marL="457200" rtl="0" algn="l">
              <a:spcBef>
                <a:spcPts val="0"/>
              </a:spcBef>
              <a:spcAft>
                <a:spcPts val="0"/>
              </a:spcAft>
              <a:buSzPts val="1800"/>
              <a:buChar char="●"/>
            </a:pPr>
            <a:r>
              <a:rPr lang="en"/>
              <a:t>Competitive Intelligence: Gaining the Edge</a:t>
            </a:r>
            <a:endParaRPr/>
          </a:p>
          <a:p>
            <a:pPr indent="-342900" lvl="0" marL="457200" rtl="0" algn="l">
              <a:spcBef>
                <a:spcPts val="0"/>
              </a:spcBef>
              <a:spcAft>
                <a:spcPts val="0"/>
              </a:spcAft>
              <a:buSzPts val="1800"/>
              <a:buChar char="●"/>
            </a:pPr>
            <a:r>
              <a:rPr lang="en"/>
              <a:t>Personalized Recommendations: Tailoring the Customer Journey</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Case Studies: Real-world Success Stories</a:t>
            </a:r>
            <a:endParaRPr sz="3400"/>
          </a:p>
        </p:txBody>
      </p:sp>
      <p:sp>
        <p:nvSpPr>
          <p:cNvPr id="99" name="Google Shape;99;p18"/>
          <p:cNvSpPr txBox="1"/>
          <p:nvPr>
            <p:ph idx="2" type="body"/>
          </p:nvPr>
        </p:nvSpPr>
        <p:spPr>
          <a:xfrm>
            <a:off x="4939500" y="118422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Amazon Review Sentiment Analysis</a:t>
            </a:r>
            <a:endParaRPr/>
          </a:p>
          <a:p>
            <a:pPr indent="0" lvl="0" marL="0" rtl="0" algn="l">
              <a:spcBef>
                <a:spcPts val="1600"/>
              </a:spcBef>
              <a:spcAft>
                <a:spcPts val="0"/>
              </a:spcAft>
              <a:buNone/>
            </a:pPr>
            <a:r>
              <a:rPr lang="en"/>
              <a:t>Twitter Brand Sentiment Analysis</a:t>
            </a:r>
            <a:endParaRPr/>
          </a:p>
          <a:p>
            <a:pPr indent="0" lvl="0" marL="0" rtl="0" algn="l">
              <a:spcBef>
                <a:spcPts val="1600"/>
              </a:spcBef>
              <a:spcAft>
                <a:spcPts val="0"/>
              </a:spcAft>
              <a:buNone/>
            </a:pPr>
            <a:r>
              <a:rPr lang="en"/>
              <a:t>Personalized Product Recommendations</a:t>
            </a:r>
            <a:endParaRPr/>
          </a:p>
          <a:p>
            <a:pPr indent="0" lvl="0" marL="0" rtl="0" algn="l">
              <a:spcBef>
                <a:spcPts val="1600"/>
              </a:spcBef>
              <a:spcAft>
                <a:spcPts val="1600"/>
              </a:spcAft>
              <a:buNone/>
            </a:pPr>
            <a:r>
              <a:t/>
            </a:r>
            <a:endParaRPr/>
          </a:p>
        </p:txBody>
      </p:sp>
      <p:sp>
        <p:nvSpPr>
          <p:cNvPr id="100" name="Google Shape;100;p18"/>
          <p:cNvSpPr txBox="1"/>
          <p:nvPr>
            <p:ph idx="2" type="body"/>
          </p:nvPr>
        </p:nvSpPr>
        <p:spPr>
          <a:xfrm>
            <a:off x="4931400" y="981775"/>
            <a:ext cx="3853200" cy="527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Examples</a:t>
            </a:r>
            <a:endParaRPr sz="2400">
              <a:solidFill>
                <a:schemeClr val="accent5"/>
              </a:solidFill>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92931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The Future of Sentiment Analysis in E-Commerce</a:t>
            </a:r>
            <a:endParaRPr sz="2800"/>
          </a:p>
        </p:txBody>
      </p:sp>
      <p:sp>
        <p:nvSpPr>
          <p:cNvPr id="107" name="Google Shape;107;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Universal Models: Breaking Language Barriers</a:t>
            </a:r>
            <a:endParaRPr/>
          </a:p>
          <a:p>
            <a:pPr indent="-342900" lvl="0" marL="457200" rtl="0" algn="l">
              <a:spcBef>
                <a:spcPts val="1600"/>
              </a:spcBef>
              <a:spcAft>
                <a:spcPts val="0"/>
              </a:spcAft>
              <a:buSzPts val="1800"/>
              <a:buChar char="●"/>
            </a:pPr>
            <a:r>
              <a:rPr lang="en"/>
              <a:t>Developing language-independent models that can be applied across different domains and languages.</a:t>
            </a:r>
            <a:endParaRPr/>
          </a:p>
          <a:p>
            <a:pPr indent="-342900" lvl="0" marL="457200" rtl="0" algn="l">
              <a:spcBef>
                <a:spcPts val="0"/>
              </a:spcBef>
              <a:spcAft>
                <a:spcPts val="0"/>
              </a:spcAft>
              <a:buSzPts val="1800"/>
              <a:buChar char="●"/>
            </a:pPr>
            <a:r>
              <a:rPr lang="en"/>
              <a:t>Expanding the reach of sentiment analysis to global markets and diverse customer segments.</a:t>
            </a:r>
            <a:endParaRPr/>
          </a:p>
          <a:p>
            <a:pPr indent="0" lvl="0" marL="0" rtl="0" algn="l">
              <a:spcBef>
                <a:spcPts val="1600"/>
              </a:spcBef>
              <a:spcAft>
                <a:spcPts val="1600"/>
              </a:spcAft>
              <a:buNone/>
            </a:pPr>
            <a:r>
              <a:t/>
            </a:r>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92931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Conclusion</a:t>
            </a:r>
            <a:endParaRPr sz="2800"/>
          </a:p>
        </p:txBody>
      </p:sp>
      <p:sp>
        <p:nvSpPr>
          <p:cNvPr id="114" name="Google Shape;114;p20"/>
          <p:cNvSpPr txBox="1"/>
          <p:nvPr>
            <p:ph idx="1" type="body"/>
          </p:nvPr>
        </p:nvSpPr>
        <p:spPr>
          <a:xfrm>
            <a:off x="387900" y="1874000"/>
            <a:ext cx="83220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Sentiment analysis has emerged as a powerful tool for businesses to unlock the hidden gem of customer sentiment. By leveraging advanced machine learning and deep learning techniques, organizations can gain invaluable insights into customer opinions, preferences, and concerns. This knowledge empowers them to make informed decisions, optimize strategies, and ultimately drive positive business outcomes.</a:t>
            </a:r>
            <a:endParaRPr sz="1400"/>
          </a:p>
        </p:txBody>
      </p:sp>
      <p:sp>
        <p:nvSpPr>
          <p:cNvPr id="115" name="Google Shape;115;p20"/>
          <p:cNvSpPr txBox="1"/>
          <p:nvPr>
            <p:ph idx="1" type="body"/>
          </p:nvPr>
        </p:nvSpPr>
        <p:spPr>
          <a:xfrm>
            <a:off x="387900" y="1406675"/>
            <a:ext cx="56559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Unveiling the Power of Customer Insights</a:t>
            </a:r>
            <a:endParaRPr>
              <a:solidFill>
                <a:schemeClr val="accent5"/>
              </a:solidFill>
            </a:endParaRPr>
          </a:p>
          <a:p>
            <a:pPr indent="0" lvl="0" marL="0" rtl="0" algn="l">
              <a:spcBef>
                <a:spcPts val="1600"/>
              </a:spcBef>
              <a:spcAft>
                <a:spcPts val="0"/>
              </a:spcAft>
              <a:buNone/>
            </a:pPr>
            <a:r>
              <a:t/>
            </a:r>
            <a:endParaRPr>
              <a:solidFill>
                <a:schemeClr val="accent5"/>
              </a:solidFill>
            </a:endParaRPr>
          </a:p>
          <a:p>
            <a:pPr indent="0" lvl="0" marL="0" rtl="0" algn="l">
              <a:spcBef>
                <a:spcPts val="1600"/>
              </a:spcBef>
              <a:spcAft>
                <a:spcPts val="0"/>
              </a:spcAft>
              <a:buNone/>
            </a:pPr>
            <a:r>
              <a:t/>
            </a:r>
            <a:endParaRPr>
              <a:solidFill>
                <a:schemeClr val="accent5"/>
              </a:solidFill>
            </a:endParaRPr>
          </a:p>
          <a:p>
            <a:pPr indent="0" lvl="0" marL="0" rtl="0" algn="l">
              <a:spcBef>
                <a:spcPts val="1600"/>
              </a:spcBef>
              <a:spcAft>
                <a:spcPts val="1600"/>
              </a:spcAft>
              <a:buNone/>
            </a:pPr>
            <a:r>
              <a:t/>
            </a:r>
            <a:endParaRPr sz="2400">
              <a:solidFill>
                <a:schemeClr val="accent5"/>
              </a:solidFill>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p:nvPr/>
        </p:nvSpPr>
        <p:spPr>
          <a:xfrm flipH="1" rot="10800000">
            <a:off x="0" y="-252000"/>
            <a:ext cx="91611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ph idx="4294967295" type="title"/>
          </p:nvPr>
        </p:nvSpPr>
        <p:spPr>
          <a:xfrm>
            <a:off x="311700" y="22050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rgbClr val="F3F3F3"/>
                </a:solidFill>
              </a:rPr>
              <a:t>Thank You</a:t>
            </a:r>
            <a:endParaRPr sz="3200">
              <a:solidFill>
                <a:srgbClr val="F3F3F3"/>
              </a:solidFill>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