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2" r:id="rId27"/>
  </p:sldIdLst>
  <p:sldSz cx="9144000" cy="5143500" type="screen16x9"/>
  <p:notesSz cx="6858000" cy="9144000"/>
  <p:embeddedFontLst>
    <p:embeddedFont>
      <p:font typeface="Wingdings 3" panose="05040102010807070707" pitchFamily="18" charset="2"/>
      <p:regular r:id="rId29"/>
    </p:embeddedFont>
    <p:embeddedFont>
      <p:font typeface="Source Code Pro" panose="020B0604020202020204" charset="0"/>
      <p:regular r:id="rId30"/>
      <p:bold r:id="rId31"/>
    </p:embeddedFont>
    <p:embeddedFont>
      <p:font typeface="Century Gothic" panose="020B0502020202020204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48BC80-0F61-4496-82BB-4268FD8E7FEA}">
  <a:tblStyle styleId="{A648BC80-0F61-4496-82BB-4268FD8E7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Find set of hyperparams that work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Reasons why it's better:</a:t>
            </a:r>
          </a:p>
          <a:p>
            <a:pPr marL="457200" lvl="0" indent="-298450">
              <a:spcBef>
                <a:spcPts val="0"/>
              </a:spcBef>
            </a:pPr>
            <a:r>
              <a:rPr lang="en-GB"/>
              <a:t>Naive search ineffiecient</a:t>
            </a:r>
          </a:p>
          <a:p>
            <a:pPr marL="457200" lvl="0" indent="-298450" rtl="0">
              <a:spcBef>
                <a:spcPts val="0"/>
              </a:spcBef>
            </a:pPr>
            <a:r>
              <a:rPr lang="en-GB"/>
              <a:t>Waste of time to recheck with same values for some hp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Predict where we may get better results but also regions we're unsure about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427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GB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30477116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GB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5694108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GB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4473611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GB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2228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GB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7651750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GB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2949053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GB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37611653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GB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14916788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GB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54872046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82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GB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5176276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GB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3442214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GB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1309670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GB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8124121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GB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45707611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5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GB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07897189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GB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8296669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GB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150100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Bayesian Optimisation 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For Automated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Gaussian Processes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0575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On the right, a GP is shown performing BO over a univariate function f(x)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Second plot shows adding a new observation and making a new prediction</a:t>
            </a:r>
          </a:p>
        </p:txBody>
      </p:sp>
      <p:pic>
        <p:nvPicPr>
          <p:cNvPr id="110" name="Shape 110" descr="Screen Shot 2017-11-01 at 4.11.31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606" y="94932"/>
            <a:ext cx="4274375" cy="49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3088200" y="4002183"/>
            <a:ext cx="1831757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Figure 2) GP for a single iteration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81050" y="10790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Tree-Based Approaches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81050" y="1009050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 dirty="0"/>
              <a:t>Tree </a:t>
            </a:r>
            <a:r>
              <a:rPr lang="en-GB" sz="1800" dirty="0" err="1"/>
              <a:t>Parzen</a:t>
            </a:r>
            <a:r>
              <a:rPr lang="en-GB" sz="1800" dirty="0"/>
              <a:t> Estimators (TPE) [2]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-GB" sz="1800" dirty="0"/>
              <a:t>These model                                 and                   rather than     .</a:t>
            </a:r>
          </a:p>
          <a:p>
            <a:pPr marL="457200" lvl="0" indent="-342900" rtl="0">
              <a:spcBef>
                <a:spcPts val="0"/>
              </a:spcBef>
            </a:pPr>
            <a:endParaRPr lang="en-GB" sz="1800" dirty="0"/>
          </a:p>
          <a:p>
            <a:pPr marL="457200" lvl="0" indent="-342900" rtl="0">
              <a:spcBef>
                <a:spcPts val="0"/>
              </a:spcBef>
            </a:pPr>
            <a:r>
              <a:rPr lang="en-GB" sz="1800" dirty="0"/>
              <a:t>Where a split is created at the specified threshold and the 2 new conditionals are </a:t>
            </a:r>
            <a:r>
              <a:rPr lang="en-GB" sz="1800" dirty="0" err="1"/>
              <a:t>modeled</a:t>
            </a:r>
            <a:r>
              <a:rPr lang="en-GB" sz="1800" dirty="0"/>
              <a:t> by tree </a:t>
            </a:r>
            <a:r>
              <a:rPr lang="en-GB" sz="1800" dirty="0" err="1"/>
              <a:t>Parzen</a:t>
            </a:r>
            <a:r>
              <a:rPr lang="en-GB" sz="1800" dirty="0"/>
              <a:t> estimators.</a:t>
            </a:r>
          </a:p>
          <a:p>
            <a:pPr marL="457200" lvl="0" indent="-342900" rtl="0">
              <a:spcBef>
                <a:spcPts val="0"/>
              </a:spcBef>
            </a:pPr>
            <a:endParaRPr lang="en-GB" sz="1800" dirty="0"/>
          </a:p>
          <a:p>
            <a:pPr lvl="0" rtl="0">
              <a:spcBef>
                <a:spcPts val="0"/>
              </a:spcBef>
              <a:buNone/>
            </a:pPr>
            <a:r>
              <a:rPr lang="en-GB" sz="1800" dirty="0"/>
              <a:t>Sequential Model-Based Algorithm Configuration (SMAC) [3]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-GB" sz="1800" dirty="0"/>
              <a:t>This uses random forests to model                      as a Gaussian distribution whose mean and variance are the empirical mean and variance over the predictions of the forest’s trees 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011" y="1429298"/>
            <a:ext cx="1037300" cy="2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8967" y="1416069"/>
            <a:ext cx="1853900" cy="2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8623" y="1429298"/>
            <a:ext cx="868321" cy="2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3011" y="3086581"/>
            <a:ext cx="868321" cy="2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Extensions for Large Datasets and Many Dimensions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230780" y="1325780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600" dirty="0"/>
              <a:t>     One method of extending Bayesian optimization is to make it more robust and efficient on large datasets. Techniques to do this are:</a:t>
            </a:r>
          </a:p>
          <a:p>
            <a:pPr lvl="0" rtl="0">
              <a:spcBef>
                <a:spcPts val="0"/>
              </a:spcBef>
              <a:buNone/>
            </a:pPr>
            <a:endParaRPr lang="en-GB" sz="1600" dirty="0"/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GB" sz="1600" dirty="0"/>
              <a:t>Multi-Task Bayesian Optimization (MTBO) by K. </a:t>
            </a:r>
            <a:r>
              <a:rPr lang="en-GB" sz="1600" dirty="0" err="1"/>
              <a:t>Swersky</a:t>
            </a:r>
            <a:r>
              <a:rPr lang="en-GB" sz="1600" dirty="0"/>
              <a:t> et al. emerges as one technique that introduces dataset size as an additional task to optimize [4]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endParaRPr lang="en-GB" sz="1600" dirty="0"/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GB" sz="1600" dirty="0"/>
              <a:t>Random </a:t>
            </a:r>
            <a:r>
              <a:rPr lang="en-GB" sz="1600" dirty="0" err="1"/>
              <a:t>Embeddings</a:t>
            </a:r>
            <a:r>
              <a:rPr lang="en-GB" sz="1600" dirty="0"/>
              <a:t> in Billions of Dimension with Bayesian Optimization (</a:t>
            </a:r>
            <a:r>
              <a:rPr lang="en-GB" sz="1600" dirty="0" err="1"/>
              <a:t>ReMBO</a:t>
            </a:r>
            <a:r>
              <a:rPr lang="en-GB" sz="1600" dirty="0"/>
              <a:t>) is a embed hyperparameter configs in a higher dimensional space [5]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endParaRPr lang="en-GB" sz="1600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n-GB" sz="1600" dirty="0"/>
              <a:t>Fast Bayesian Optimization on Large </a:t>
            </a:r>
            <a:r>
              <a:rPr lang="en-GB" sz="1600" dirty="0" err="1"/>
              <a:t>DataSets</a:t>
            </a:r>
            <a:r>
              <a:rPr lang="en-GB" sz="1600" dirty="0"/>
              <a:t> (</a:t>
            </a:r>
            <a:r>
              <a:rPr lang="en-GB" sz="1600" dirty="0" err="1"/>
              <a:t>Fabolas</a:t>
            </a:r>
            <a:r>
              <a:rPr lang="en-GB" sz="1600" dirty="0"/>
              <a:t>) is a method that uses a unique acquisition function that models the dataset size and function evaluation time on small data subsets [6]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963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Applications of BO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23137" y="648302"/>
            <a:ext cx="4897223" cy="4558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600" dirty="0"/>
          </a:p>
          <a:p>
            <a:pPr lvl="0">
              <a:spcBef>
                <a:spcPts val="0"/>
              </a:spcBef>
              <a:buNone/>
            </a:pPr>
            <a:r>
              <a:rPr lang="en-GB" sz="1600" dirty="0"/>
              <a:t>    Bayesian optimization is ideal for globally optimizing black-box functions that are expensive to evaluate. It has been successfully been applied to:</a:t>
            </a:r>
          </a:p>
          <a:p>
            <a:pPr lvl="0">
              <a:spcBef>
                <a:spcPts val="0"/>
              </a:spcBef>
              <a:buNone/>
            </a:pPr>
            <a:endParaRPr lang="en-GB" sz="1600" dirty="0"/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GB" sz="1600" dirty="0"/>
              <a:t>Improving Convolutional Neural Network (CNN) architectures for image classification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GB" sz="1600" dirty="0"/>
              <a:t>Performing combined model selection and hyperparameter optimization for machine learning tasks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GB" sz="1600" dirty="0"/>
              <a:t>Optimizing sensor set selection for applications such as choosing weather sensors for forecasting, and robotics</a:t>
            </a:r>
          </a:p>
          <a:p>
            <a:pPr lvl="0">
              <a:spcBef>
                <a:spcPts val="0"/>
              </a:spcBef>
              <a:buNone/>
            </a:pPr>
            <a:endParaRPr sz="1600" dirty="0"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786" y="0"/>
            <a:ext cx="3972727" cy="237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3786" y="2375575"/>
            <a:ext cx="1759292" cy="293644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7090150" y="2700825"/>
            <a:ext cx="1888200" cy="209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 b="1" dirty="0"/>
              <a:t>Figure 3)</a:t>
            </a:r>
            <a:r>
              <a:rPr lang="en-GB" sz="1400" dirty="0"/>
              <a:t> </a:t>
            </a:r>
            <a:r>
              <a:rPr lang="en-GB" sz="1400" b="1" dirty="0"/>
              <a:t>Top: </a:t>
            </a:r>
            <a:r>
              <a:rPr lang="en-GB" sz="1400" dirty="0"/>
              <a:t>ImageNet Zoo with many human configured models. </a:t>
            </a:r>
            <a:r>
              <a:rPr lang="en-GB" sz="1400" dirty="0" err="1"/>
              <a:t>AutoML</a:t>
            </a:r>
            <a:r>
              <a:rPr lang="en-GB" sz="1400" dirty="0"/>
              <a:t> to the rescue?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 b="1" dirty="0"/>
              <a:t>Left: </a:t>
            </a:r>
            <a:r>
              <a:rPr lang="en-GB" sz="1400" dirty="0"/>
              <a:t>A cute Boston Dynamics robot. Sensor optimization?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More Applications of BO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GB" sz="1600" dirty="0"/>
              <a:t>Predicting new materials with novel properties, without extensive screening of candidate materials, for applications in materials science and engineering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GB" sz="1600" dirty="0"/>
              <a:t>Predicting training loss of machine learning algorithms when training </a:t>
            </a:r>
            <a:r>
              <a:rPr lang="en-GB" sz="1600" dirty="0" err="1"/>
              <a:t>training</a:t>
            </a:r>
            <a:r>
              <a:rPr lang="en-GB" sz="1600" dirty="0"/>
              <a:t> on small subsets of a dataset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GB" sz="1600" dirty="0"/>
              <a:t>Improving object detection and pose estimation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GB" sz="1600" dirty="0"/>
              <a:t>Improving performance of ML models in astronomy related domains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150" y="3143052"/>
            <a:ext cx="5057449" cy="19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473900" y="3371200"/>
            <a:ext cx="3005100" cy="15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 b="1" dirty="0"/>
              <a:t>Figure 4) </a:t>
            </a:r>
            <a:r>
              <a:rPr lang="en-GB" sz="1200" dirty="0"/>
              <a:t>Galaxy classification is a big data problem in astronomy that is often tackled using ML. </a:t>
            </a:r>
            <a:r>
              <a:rPr lang="en-GB" sz="1200" dirty="0" err="1"/>
              <a:t>AutoML</a:t>
            </a:r>
            <a:r>
              <a:rPr lang="en-GB" sz="1200" dirty="0"/>
              <a:t> can yield better performance.</a:t>
            </a:r>
          </a:p>
          <a:p>
            <a:pPr lvl="0">
              <a:spcBef>
                <a:spcPts val="0"/>
              </a:spcBef>
              <a:buNone/>
            </a:pPr>
            <a:endParaRPr sz="1200" dirty="0"/>
          </a:p>
          <a:p>
            <a:pPr lvl="0">
              <a:spcBef>
                <a:spcPts val="0"/>
              </a:spcBef>
              <a:buNone/>
            </a:pPr>
            <a:r>
              <a:rPr lang="en-GB" sz="1200" dirty="0"/>
              <a:t>See the </a:t>
            </a:r>
            <a:r>
              <a:rPr lang="en-GB" sz="1200" dirty="0" err="1"/>
              <a:t>Kaggle</a:t>
            </a:r>
            <a:r>
              <a:rPr lang="en-GB" sz="1200" dirty="0"/>
              <a:t> Galaxy Zoo Competition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Tools, platforms and frameworks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There is </a:t>
            </a:r>
            <a:r>
              <a:rPr lang="en-GB" sz="1600" dirty="0"/>
              <a:t>wide-community</a:t>
            </a:r>
            <a:r>
              <a:rPr lang="en-GB" dirty="0"/>
              <a:t> support for Bayesian Optimization for machine learning. </a:t>
            </a:r>
          </a:p>
          <a:p>
            <a:pPr lvl="0">
              <a:spcBef>
                <a:spcPts val="0"/>
              </a:spcBef>
              <a:buNone/>
            </a:pPr>
            <a:endParaRPr lang="en-GB" dirty="0"/>
          </a:p>
          <a:p>
            <a:pPr marL="457200" lvl="0" indent="-342900" rtl="0">
              <a:spcBef>
                <a:spcPts val="0"/>
              </a:spcBef>
            </a:pPr>
            <a:r>
              <a:rPr lang="en-GB" dirty="0"/>
              <a:t>There is large number of tools available for languages used for data science, such as Python, MATLAB, R, and Java. </a:t>
            </a:r>
          </a:p>
          <a:p>
            <a:pPr marL="114300" lvl="0" indent="0" rtl="0">
              <a:spcBef>
                <a:spcPts val="0"/>
              </a:spcBef>
              <a:buNone/>
            </a:pPr>
            <a:endParaRPr lang="en-GB" dirty="0"/>
          </a:p>
          <a:p>
            <a:pPr marL="457200" lvl="0" indent="-342900">
              <a:spcBef>
                <a:spcPts val="0"/>
              </a:spcBef>
            </a:pPr>
            <a:r>
              <a:rPr lang="en-GB" dirty="0"/>
              <a:t>We list a few tools and frameworks implementing the mentioned algorithms for Python, a very popular language for machine learning and Bayesian optimization research implementations.  Tools also exist for Java, such as Auto-WEKA, and for R, such as H2O. However, we stick to Python for its prevalence in the research community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43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Tools, platforms and frameworks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504950" y="1093850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600" dirty="0"/>
              <a:t>Below are some Python packages implementing various algorithms </a:t>
            </a:r>
          </a:p>
        </p:txBody>
      </p:sp>
      <p:graphicFrame>
        <p:nvGraphicFramePr>
          <p:cNvPr id="158" name="Shape 158"/>
          <p:cNvGraphicFramePr/>
          <p:nvPr>
            <p:extLst>
              <p:ext uri="{D42A27DB-BD31-4B8C-83A1-F6EECF244321}">
                <p14:modId xmlns:p14="http://schemas.microsoft.com/office/powerpoint/2010/main" val="3574254511"/>
              </p:ext>
            </p:extLst>
          </p:nvPr>
        </p:nvGraphicFramePr>
        <p:xfrm>
          <a:off x="574300" y="1717725"/>
          <a:ext cx="7879800" cy="2743020"/>
        </p:xfrm>
        <a:graphic>
          <a:graphicData uri="http://schemas.openxmlformats.org/drawingml/2006/table">
            <a:tbl>
              <a:tblPr>
                <a:noFill/>
                <a:tableStyleId>{A648BC80-0F61-4496-82BB-4268FD8E7FEA}</a:tableStyleId>
              </a:tblPr>
              <a:tblGrid>
                <a:gridCol w="112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Tool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Link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Description of Package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SMAC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SMACv3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github.com/automl/SMAC3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Sequential model-based algorithm configuration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Fabolas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RoBO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github.com/automl/RoBO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Fast BO on large datasets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Hyperband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RoBO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github.com/zygmuntz/hyperband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Successive Halving algorithm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TPE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Hyperopt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github.com/hyperopt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BO w/ TPE and random framework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MTBO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RoBO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github.com/automl/RoBO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Multi-Task BO framework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Strengths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GB" sz="1400" dirty="0"/>
              <a:t>ML Experts </a:t>
            </a:r>
            <a:r>
              <a:rPr lang="en-GB" sz="1600" dirty="0"/>
              <a:t>and</a:t>
            </a:r>
            <a:r>
              <a:rPr lang="en-GB" sz="1400" dirty="0"/>
              <a:t> researchers are free to focus on developing novel architectures, algorithms, and models, for a domain rather than optimizing hyperparameters for a current model.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GB" sz="1400" dirty="0"/>
              <a:t>Using data-efficient approaches to BO can find high-quality models a lot faster than any brute-force approach, and more often than not can outperform human expert searches</a:t>
            </a: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GB" sz="1400" dirty="0"/>
              <a:t>Many application domains such as astronomy, videogame development and engineering can now more easily benefit from machine learning, without the need of experts well-versed in the theory and practice 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GB" sz="1400" dirty="0"/>
              <a:t>Unlimited power!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Limitations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GB" sz="1600" dirty="0"/>
              <a:t>Potentially hardware intensive when optimizing expensive neural network architectures.</a:t>
            </a:r>
          </a:p>
          <a:p>
            <a:pPr marL="457200" lvl="0" indent="-3175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GB" sz="1600" dirty="0"/>
              <a:t>Does not incorporate expert knowledge and reasoning into the optimization procedure.</a:t>
            </a:r>
          </a:p>
          <a:p>
            <a:pPr marL="457200" lvl="0" indent="-3175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GB" sz="1600" dirty="0"/>
              <a:t>Implementation-wise, the packages and tools that exist for state-of-the-art BO techniques are often laden with dependencies, restricted to Linux, and contain code that is not always production-ready.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GB" sz="1600" dirty="0"/>
              <a:t>Unlimited power comes with unlimited responsibilities!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48758" y="474690"/>
            <a:ext cx="1262358" cy="10938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Application Area: </a:t>
            </a:r>
            <a:br>
              <a:rPr lang="en-GB" dirty="0"/>
            </a:br>
            <a:r>
              <a:rPr lang="en-GB" dirty="0"/>
              <a:t>Deep Reinforcement Learning	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190840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buSzPct val="100000"/>
            </a:pPr>
            <a:r>
              <a:rPr lang="en-GB" sz="1600" dirty="0"/>
              <a:t>A sub-field of deep reinforcement learning aims to use RL to train deep neural networks to perform complex tasks such as playing videogames</a:t>
            </a:r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n-GB" sz="1600" dirty="0"/>
              <a:t>Choosing which neural network architecture, which network hyperparameters, and which RL algorithm to use is a tough problem for humans to tackle</a:t>
            </a:r>
          </a:p>
          <a:p>
            <a:pPr lvl="0">
              <a:spcBef>
                <a:spcPts val="0"/>
              </a:spcBef>
              <a:buNone/>
            </a:pPr>
            <a:endParaRPr sz="1600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n-GB" sz="1600" dirty="0"/>
              <a:t>Deep RL itself is an approach that finds many applications in robotics, game-playing agents, and adversarial systems. </a:t>
            </a:r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n-GB" sz="1600" dirty="0"/>
              <a:t>Improving model selection and hyperparameter optimization for deep RL can create more efficient agents, and accelerate research into certain application areas </a:t>
            </a:r>
          </a:p>
        </p:txBody>
      </p:sp>
      <p:pic>
        <p:nvPicPr>
          <p:cNvPr id="177" name="Shape 177" descr="Image result for joystick clip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5670" y="474690"/>
            <a:ext cx="1093850" cy="10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96375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Outline	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812575"/>
            <a:ext cx="8520600" cy="372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600" dirty="0"/>
              <a:t>    In this presentation, we will introduce Bayesian Optimization (BO) for Automated Machine Learning (</a:t>
            </a:r>
            <a:r>
              <a:rPr lang="en-GB" sz="1600" dirty="0" err="1"/>
              <a:t>AutoML</a:t>
            </a:r>
            <a:r>
              <a:rPr lang="en-GB" sz="1600" dirty="0"/>
              <a:t>). The structure of the talk will have: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600" dirty="0"/>
              <a:t>An introduction into BO and </a:t>
            </a:r>
            <a:r>
              <a:rPr lang="en-GB" sz="1600" dirty="0" err="1"/>
              <a:t>AutoML</a:t>
            </a:r>
            <a:endParaRPr lang="en-GB" sz="1600" dirty="0"/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600" dirty="0"/>
              <a:t>Some motivations for BO applied to </a:t>
            </a:r>
            <a:r>
              <a:rPr lang="en-GB" sz="1600" dirty="0" err="1"/>
              <a:t>AutoML</a:t>
            </a:r>
            <a:endParaRPr lang="en-GB" sz="1600" dirty="0"/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600" dirty="0"/>
              <a:t>An overview of the theory behind BO with focus on </a:t>
            </a:r>
            <a:r>
              <a:rPr lang="en-GB" sz="1600" dirty="0" err="1"/>
              <a:t>AutoML</a:t>
            </a:r>
            <a:endParaRPr lang="en-GB" sz="1600" dirty="0"/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600" dirty="0"/>
              <a:t>A discussion into state-of-the-art for BO for </a:t>
            </a:r>
            <a:r>
              <a:rPr lang="en-GB" sz="1600" dirty="0" err="1"/>
              <a:t>AutoML</a:t>
            </a:r>
            <a:endParaRPr lang="en-GB" sz="1600" dirty="0"/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600" dirty="0"/>
              <a:t>Mentions of application areas, with a focus on Deep Reinforcement Learning (Deep RL)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600" dirty="0"/>
              <a:t>A look into tutorials, and some demos of BO and Deep RL in action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600" dirty="0"/>
              <a:t>Conclusions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352" y="1005014"/>
            <a:ext cx="3334287" cy="18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Deep RL Tutorials and Videogame Agents	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-136575" y="1030892"/>
            <a:ext cx="6112404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600" dirty="0"/>
              <a:t>     Deep RL is state-of-the-art for playing many adversarial games: (labelled with figures alongside)</a:t>
            </a:r>
          </a:p>
          <a:p>
            <a:pPr lvl="0">
              <a:spcBef>
                <a:spcPts val="0"/>
              </a:spcBef>
              <a:buNone/>
            </a:pPr>
            <a:endParaRPr lang="en-GB" sz="1600" dirty="0"/>
          </a:p>
          <a:p>
            <a:pPr marL="757238" lvl="1" indent="-304800">
              <a:buSzPct val="100000"/>
            </a:pPr>
            <a:r>
              <a:rPr lang="en-GB" sz="1450" dirty="0"/>
              <a:t>a) Spinning pendulum </a:t>
            </a:r>
          </a:p>
          <a:p>
            <a:pPr marL="757238" lvl="1" indent="-304800">
              <a:buSzPct val="100000"/>
            </a:pPr>
            <a:r>
              <a:rPr lang="en-GB" sz="1450" dirty="0"/>
              <a:t>b) Atari games such as Breakout, Pong</a:t>
            </a:r>
          </a:p>
          <a:p>
            <a:pPr marL="757238" lvl="1" indent="-304800">
              <a:buSzPct val="100000"/>
            </a:pPr>
            <a:r>
              <a:rPr lang="en-GB" sz="1450" dirty="0"/>
              <a:t>c) Pole on a cart </a:t>
            </a:r>
          </a:p>
          <a:p>
            <a:pPr marL="757238" lvl="1" indent="-304800">
              <a:buSzPct val="100000"/>
            </a:pPr>
            <a:r>
              <a:rPr lang="en-GB" sz="1450" dirty="0"/>
              <a:t>d) DOOM (!)</a:t>
            </a:r>
          </a:p>
          <a:p>
            <a:pPr marL="757238" lvl="1" indent="-304800">
              <a:buSzPct val="100000"/>
            </a:pPr>
            <a:endParaRPr lang="en-GB" sz="1450" dirty="0"/>
          </a:p>
          <a:p>
            <a:pPr lvl="0">
              <a:spcBef>
                <a:spcPts val="0"/>
              </a:spcBef>
              <a:buNone/>
            </a:pPr>
            <a:r>
              <a:rPr lang="en-GB" sz="1600" dirty="0"/>
              <a:t>	Future: GTA self-driving cars?</a:t>
            </a:r>
          </a:p>
        </p:txBody>
      </p:sp>
      <p:pic>
        <p:nvPicPr>
          <p:cNvPr id="185" name="Shape 185" descr="Related image"/>
          <p:cNvPicPr preferRelativeResize="0"/>
          <p:nvPr/>
        </p:nvPicPr>
        <p:blipFill rotWithShape="1">
          <a:blip r:embed="rId4">
            <a:alphaModFix/>
          </a:blip>
          <a:srcRect l="21406" r="21583" b="6733"/>
          <a:stretch/>
        </p:blipFill>
        <p:spPr>
          <a:xfrm>
            <a:off x="3766486" y="2825650"/>
            <a:ext cx="1819274" cy="22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 descr="Image result for atari pendulum"/>
          <p:cNvPicPr preferRelativeResize="0"/>
          <p:nvPr/>
        </p:nvPicPr>
        <p:blipFill rotWithShape="1">
          <a:blip r:embed="rId5">
            <a:alphaModFix/>
          </a:blip>
          <a:srcRect l="30351" t="18203" r="40459" b="18191"/>
          <a:stretch/>
        </p:blipFill>
        <p:spPr>
          <a:xfrm>
            <a:off x="1506136" y="3230543"/>
            <a:ext cx="1527276" cy="18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 descr="Image result for pole on a cart game"/>
          <p:cNvPicPr preferRelativeResize="0"/>
          <p:nvPr/>
        </p:nvPicPr>
        <p:blipFill rotWithShape="1">
          <a:blip r:embed="rId6">
            <a:alphaModFix/>
          </a:blip>
          <a:srcRect l="25549" t="28876" r="45261" b="7518"/>
          <a:stretch/>
        </p:blipFill>
        <p:spPr>
          <a:xfrm>
            <a:off x="6707619" y="3124385"/>
            <a:ext cx="1527276" cy="18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 descr="Doomguy_happy_face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37400" y="1585106"/>
            <a:ext cx="530300" cy="5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2138325" y="3606750"/>
            <a:ext cx="358200" cy="33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b="1"/>
              <a:t>a)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1179" y="3422931"/>
            <a:ext cx="58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a)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19924" y="3463089"/>
            <a:ext cx="58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03028" y="3422084"/>
            <a:ext cx="58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94447" y="1572719"/>
            <a:ext cx="58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Experimental Details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398611" y="1163939"/>
            <a:ext cx="88323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 dirty="0"/>
              <a:t>Hardware:</a:t>
            </a:r>
          </a:p>
          <a:p>
            <a:pPr lvl="0">
              <a:spcBef>
                <a:spcPts val="0"/>
              </a:spcBef>
              <a:buNone/>
            </a:pPr>
            <a:endParaRPr lang="en-GB" sz="1400" dirty="0"/>
          </a:p>
          <a:p>
            <a:pPr marL="457200" lvl="0" indent="-304800">
              <a:spcBef>
                <a:spcPts val="0"/>
              </a:spcBef>
              <a:buSzPct val="100000"/>
            </a:pPr>
            <a:r>
              <a:rPr lang="en-GB" sz="1400" dirty="0"/>
              <a:t>I7-3930K 8-core Processor</a:t>
            </a:r>
          </a:p>
          <a:p>
            <a:pPr marL="152400" lvl="0" indent="0">
              <a:spcBef>
                <a:spcPts val="0"/>
              </a:spcBef>
              <a:buSzPct val="100000"/>
              <a:buNone/>
            </a:pPr>
            <a:endParaRPr lang="en-GB" sz="1400" dirty="0"/>
          </a:p>
          <a:p>
            <a:pPr marL="457200" lvl="0" indent="-304800">
              <a:spcBef>
                <a:spcPts val="0"/>
              </a:spcBef>
              <a:buSzPct val="100000"/>
            </a:pPr>
            <a:r>
              <a:rPr lang="en-GB" sz="1400" dirty="0"/>
              <a:t>16GB RAM</a:t>
            </a:r>
          </a:p>
          <a:p>
            <a:pPr marL="457200" lvl="0" indent="-304800">
              <a:spcBef>
                <a:spcPts val="0"/>
              </a:spcBef>
              <a:buSzPct val="100000"/>
            </a:pPr>
            <a:endParaRPr lang="en-GB" sz="1400" dirty="0"/>
          </a:p>
          <a:p>
            <a:pPr marL="457200" lvl="0" indent="-304800">
              <a:spcBef>
                <a:spcPts val="0"/>
              </a:spcBef>
              <a:buSzPct val="100000"/>
            </a:pPr>
            <a:r>
              <a:rPr lang="en-GB" sz="1400" dirty="0"/>
              <a:t>NVIDIA GTX 680 GPU - 3GB Memory</a:t>
            </a:r>
          </a:p>
          <a:p>
            <a:pPr marL="457200" lvl="0" indent="-304800">
              <a:spcBef>
                <a:spcPts val="0"/>
              </a:spcBef>
              <a:buSzPct val="100000"/>
            </a:pPr>
            <a:endParaRPr lang="en-GB" sz="1400" dirty="0"/>
          </a:p>
          <a:p>
            <a:pPr lvl="0">
              <a:spcBef>
                <a:spcPts val="0"/>
              </a:spcBef>
              <a:buNone/>
            </a:pPr>
            <a:r>
              <a:rPr lang="en-GB" sz="1400" dirty="0"/>
              <a:t>Software: </a:t>
            </a:r>
          </a:p>
          <a:p>
            <a:pPr lvl="0">
              <a:spcBef>
                <a:spcPts val="0"/>
              </a:spcBef>
              <a:buNone/>
            </a:pPr>
            <a:endParaRPr lang="en-GB" sz="1400" dirty="0"/>
          </a:p>
          <a:p>
            <a:pPr marL="457200" lvl="0" indent="-304800" rtl="0">
              <a:spcBef>
                <a:spcPts val="0"/>
              </a:spcBef>
              <a:buSzPct val="100000"/>
            </a:pPr>
            <a:r>
              <a:rPr lang="en-GB" sz="1400" dirty="0"/>
              <a:t>See our Github page! Link:  github.com/</a:t>
            </a:r>
            <a:r>
              <a:rPr lang="en-GB" sz="1400" dirty="0" err="1"/>
              <a:t>BrutishGuy</a:t>
            </a:r>
            <a:r>
              <a:rPr lang="en-GB" sz="1400" dirty="0"/>
              <a:t>/Deep-RL-BO</a:t>
            </a:r>
          </a:p>
          <a:p>
            <a:pPr marL="457200" lvl="0" indent="-304800" rtl="0">
              <a:spcBef>
                <a:spcPts val="0"/>
              </a:spcBef>
              <a:buSzPct val="100000"/>
            </a:pPr>
            <a:endParaRPr lang="en-GB" sz="1400" dirty="0"/>
          </a:p>
          <a:p>
            <a:pPr marL="457200" lvl="0" indent="-304800" rtl="0">
              <a:spcBef>
                <a:spcPts val="0"/>
              </a:spcBef>
              <a:buSzPct val="100000"/>
            </a:pPr>
            <a:r>
              <a:rPr lang="en-GB" sz="1400" dirty="0"/>
              <a:t>If you had to count our dependencies, you may run out of natural numbers to do it with.</a:t>
            </a:r>
          </a:p>
          <a:p>
            <a:pPr marL="457200" lvl="0" indent="-304800" rtl="0">
              <a:spcBef>
                <a:spcPts val="0"/>
              </a:spcBef>
              <a:buSzPct val="100000"/>
            </a:pPr>
            <a:endParaRPr lang="en-GB" sz="1400" dirty="0"/>
          </a:p>
          <a:p>
            <a:pPr marL="457200" lvl="0" indent="-304800">
              <a:spcBef>
                <a:spcPts val="0"/>
              </a:spcBef>
              <a:buSzPct val="100000"/>
            </a:pPr>
            <a:r>
              <a:rPr lang="en-GB" sz="1400" dirty="0"/>
              <a:t>Also, sorry Mac OS, and Windows users, this one is strictly Linux (blame dependencies)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Experimental Details Cont...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85123" y="1455343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</a:pPr>
            <a:r>
              <a:rPr lang="en-GB" sz="1600" dirty="0"/>
              <a:t>For each of the algorithms, the models to choose from were: (Below, images refers to </a:t>
            </a:r>
            <a:r>
              <a:rPr lang="en-GB" sz="1600" dirty="0" err="1"/>
              <a:t>preprocessed</a:t>
            </a:r>
            <a:r>
              <a:rPr lang="en-GB" sz="1600" dirty="0"/>
              <a:t> images)</a:t>
            </a:r>
          </a:p>
          <a:p>
            <a:pPr marL="457200" lvl="0" indent="-342900" rtl="0">
              <a:spcBef>
                <a:spcPts val="0"/>
              </a:spcBef>
            </a:pPr>
            <a:endParaRPr lang="en-GB" sz="1600" dirty="0"/>
          </a:p>
          <a:p>
            <a:pPr marL="914400" lvl="1" indent="-317500" rtl="0">
              <a:spcBef>
                <a:spcPts val="0"/>
              </a:spcBef>
            </a:pPr>
            <a:r>
              <a:rPr lang="en-GB" sz="1600" dirty="0"/>
              <a:t>A Convolutional Neural Network (CNN) on images,</a:t>
            </a:r>
          </a:p>
          <a:p>
            <a:pPr marL="914400" lvl="1" indent="-317500" rtl="0">
              <a:spcBef>
                <a:spcPts val="0"/>
              </a:spcBef>
            </a:pPr>
            <a:endParaRPr lang="en-GB" sz="1600" dirty="0"/>
          </a:p>
          <a:p>
            <a:pPr marL="914400" lvl="1" indent="-317500" rtl="0">
              <a:spcBef>
                <a:spcPts val="0"/>
              </a:spcBef>
            </a:pPr>
            <a:r>
              <a:rPr lang="en-GB" sz="1600" dirty="0"/>
              <a:t>A Long Short Term Memory (LSTM) Network on a short sequence of images,</a:t>
            </a:r>
          </a:p>
          <a:p>
            <a:pPr marL="914400" lvl="1" indent="-317500" rtl="0">
              <a:spcBef>
                <a:spcPts val="0"/>
              </a:spcBef>
            </a:pPr>
            <a:endParaRPr lang="en-GB" sz="1600" dirty="0"/>
          </a:p>
          <a:p>
            <a:pPr marL="914400" lvl="1" indent="-317500" rtl="0">
              <a:spcBef>
                <a:spcPts val="0"/>
              </a:spcBef>
            </a:pPr>
            <a:r>
              <a:rPr lang="en-GB" sz="1600" dirty="0"/>
              <a:t>A Convolutional + LSTM layered Network on a short sequence of images,</a:t>
            </a:r>
          </a:p>
          <a:p>
            <a:pPr marL="914400" lvl="1" indent="-317500" rtl="0">
              <a:spcBef>
                <a:spcPts val="0"/>
              </a:spcBef>
            </a:pPr>
            <a:endParaRPr lang="en-GB" sz="1600" dirty="0"/>
          </a:p>
          <a:p>
            <a:pPr marL="914400" lvl="1" indent="-317500" rtl="0">
              <a:spcBef>
                <a:spcPts val="0"/>
              </a:spcBef>
            </a:pPr>
            <a:r>
              <a:rPr lang="en-GB" sz="1600" dirty="0"/>
              <a:t>And a CNN-LSTM merged network on a short sequence of images.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More Experimental Details...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230780" y="1018282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</a:pPr>
            <a:r>
              <a:rPr lang="en-GB" sz="1600" dirty="0"/>
              <a:t>Choices for network hyperparameters for each model/component of a model are:</a:t>
            </a:r>
          </a:p>
          <a:p>
            <a:pPr marL="914400" lvl="1" indent="-317500" rtl="0">
              <a:spcBef>
                <a:spcPts val="0"/>
              </a:spcBef>
            </a:pPr>
            <a:r>
              <a:rPr lang="en-GB" sz="1600" dirty="0"/>
              <a:t>Up to 10 layers are allowed for LSTM and CNN networks, </a:t>
            </a:r>
          </a:p>
          <a:p>
            <a:pPr marL="914400" lvl="1" indent="-317500" rtl="0">
              <a:spcBef>
                <a:spcPts val="0"/>
              </a:spcBef>
            </a:pPr>
            <a:endParaRPr lang="en-GB" sz="1600" dirty="0"/>
          </a:p>
          <a:p>
            <a:pPr marL="914400" lvl="1" indent="-317500" rtl="0">
              <a:spcBef>
                <a:spcPts val="0"/>
              </a:spcBef>
            </a:pPr>
            <a:r>
              <a:rPr lang="en-GB" sz="1600" dirty="0"/>
              <a:t>Up to 512 neurons per layer, increasing in powers of two starting at 16,</a:t>
            </a:r>
          </a:p>
          <a:p>
            <a:pPr marL="914400" lvl="1" indent="-317500" rtl="0">
              <a:spcBef>
                <a:spcPts val="0"/>
              </a:spcBef>
            </a:pPr>
            <a:endParaRPr lang="en-GB" sz="1600" dirty="0"/>
          </a:p>
          <a:p>
            <a:pPr marL="914400" lvl="1" indent="-317500" rtl="0">
              <a:spcBef>
                <a:spcPts val="0"/>
              </a:spcBef>
            </a:pPr>
            <a:r>
              <a:rPr lang="en-GB" sz="1600" dirty="0" err="1"/>
              <a:t>ReLU</a:t>
            </a:r>
            <a:r>
              <a:rPr lang="en-GB" sz="1600" dirty="0"/>
              <a:t>, Sigmoid, Linear, Tanh, Leaky </a:t>
            </a:r>
            <a:r>
              <a:rPr lang="en-GB" sz="1600" dirty="0" err="1"/>
              <a:t>ReLU</a:t>
            </a:r>
            <a:r>
              <a:rPr lang="en-GB" sz="1600" dirty="0"/>
              <a:t> activation functions for each layer, and</a:t>
            </a:r>
          </a:p>
          <a:p>
            <a:pPr marL="914400" lvl="1" indent="-317500" rtl="0">
              <a:spcBef>
                <a:spcPts val="0"/>
              </a:spcBef>
            </a:pPr>
            <a:endParaRPr lang="en-GB" sz="1600" dirty="0"/>
          </a:p>
          <a:p>
            <a:pPr marL="914400" lvl="1" indent="-317500" rtl="0">
              <a:spcBef>
                <a:spcPts val="0"/>
              </a:spcBef>
            </a:pPr>
            <a:r>
              <a:rPr lang="en-GB" sz="1600" dirty="0"/>
              <a:t>Adam, SGD, </a:t>
            </a:r>
            <a:r>
              <a:rPr lang="en-GB" sz="1600" dirty="0" err="1"/>
              <a:t>RMSProp</a:t>
            </a:r>
            <a:r>
              <a:rPr lang="en-GB" sz="1600" dirty="0"/>
              <a:t> choices for neural network weight training.</a:t>
            </a:r>
          </a:p>
          <a:p>
            <a:pPr marL="596900" lvl="1" indent="0" rtl="0">
              <a:spcBef>
                <a:spcPts val="0"/>
              </a:spcBef>
              <a:buNone/>
            </a:pPr>
            <a:endParaRPr lang="en-GB" sz="1600" dirty="0"/>
          </a:p>
          <a:p>
            <a:pPr marL="457200" lvl="0" indent="-342900" rtl="0">
              <a:spcBef>
                <a:spcPts val="0"/>
              </a:spcBef>
            </a:pPr>
            <a:r>
              <a:rPr lang="en-GB" sz="1600" dirty="0"/>
              <a:t>Choices of reinforcement learning algorithms are Q-learning, SARSA, A3C, CEM, and TD-lambda. Models were allowed to play a total of 10 000 episodes for training and 10 test episodes for evaluation. 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-GB" sz="1600" dirty="0"/>
              <a:t>This budget constraint makes good models a necessity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1610760" y="199960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Demo - Show Me the Money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2262928" y="2654944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This is the part where we show off all the things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Conclusions	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GB" sz="1800" dirty="0"/>
              <a:t>We have seen how Bayesian Optimization (BO) can be used as a technique for automated machine learning.</a:t>
            </a:r>
          </a:p>
          <a:p>
            <a:endParaRPr lang="en-GB" sz="1800" dirty="0"/>
          </a:p>
          <a:p>
            <a:r>
              <a:rPr lang="en-GB" sz="1800" dirty="0"/>
              <a:t>We have learnt some of the theory and seen a few of the state-of-the-art techniques used to combat dimensionality issues and large datasets.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We have seen BO applied to Deep Reinforcement Learning to play some simple and some more complex videogames at a better-than human level of performance, while removing the need for model configuration from the experimenter.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884" y="98641"/>
            <a:ext cx="8520600" cy="801000"/>
          </a:xfrm>
        </p:spPr>
        <p:txBody>
          <a:bodyPr/>
          <a:lstStyle/>
          <a:p>
            <a:r>
              <a:rPr lang="en-ZA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779" y="646049"/>
            <a:ext cx="8520600" cy="334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ZA" sz="1200" dirty="0"/>
              <a:t>   [1] </a:t>
            </a:r>
            <a:r>
              <a:rPr lang="en-ZA" sz="1200" dirty="0" err="1"/>
              <a:t>Shahriari</a:t>
            </a:r>
            <a:r>
              <a:rPr lang="en-ZA" sz="1200" dirty="0"/>
              <a:t>, B., </a:t>
            </a:r>
            <a:r>
              <a:rPr lang="en-ZA" sz="1200" dirty="0" err="1"/>
              <a:t>Swersky</a:t>
            </a:r>
            <a:r>
              <a:rPr lang="en-ZA" sz="1200" dirty="0"/>
              <a:t>, K., Wang, Z., Adams, R. P., &amp; de Freitas, N. (2016).  </a:t>
            </a:r>
          </a:p>
          <a:p>
            <a:pPr marL="0" indent="0">
              <a:buNone/>
            </a:pPr>
            <a:r>
              <a:rPr lang="en-ZA" sz="1200" dirty="0"/>
              <a:t>   Taking the human out of the loop: A review of </a:t>
            </a:r>
            <a:r>
              <a:rPr lang="en-ZA" sz="1200" dirty="0" err="1"/>
              <a:t>bayesian</a:t>
            </a:r>
            <a:r>
              <a:rPr lang="en-ZA" sz="1200" dirty="0"/>
              <a:t> optimization. </a:t>
            </a:r>
          </a:p>
          <a:p>
            <a:pPr marL="0" indent="0">
              <a:buNone/>
            </a:pPr>
            <a:r>
              <a:rPr lang="en-ZA" sz="1200" dirty="0"/>
              <a:t>   Proceedings of the IEEE, 104(1), 148-175</a:t>
            </a:r>
          </a:p>
          <a:p>
            <a:pPr marL="0" indent="0">
              <a:buNone/>
            </a:pPr>
            <a:endParaRPr lang="en-ZA" sz="1200" dirty="0"/>
          </a:p>
          <a:p>
            <a:pPr marL="0" indent="0">
              <a:buNone/>
            </a:pPr>
            <a:r>
              <a:rPr lang="en-ZA" sz="1200" dirty="0"/>
              <a:t>   [2] </a:t>
            </a:r>
            <a:r>
              <a:rPr lang="en-ZA" sz="1200" dirty="0" err="1"/>
              <a:t>Hutter</a:t>
            </a:r>
            <a:r>
              <a:rPr lang="en-ZA" sz="1200" dirty="0"/>
              <a:t>, F. and </a:t>
            </a:r>
            <a:r>
              <a:rPr lang="en-ZA" sz="1200" dirty="0" err="1"/>
              <a:t>Hoos</a:t>
            </a:r>
            <a:r>
              <a:rPr lang="en-ZA" sz="1200" dirty="0"/>
              <a:t>, H. H. and Leyton-Brown, K.</a:t>
            </a:r>
          </a:p>
          <a:p>
            <a:pPr marL="0" indent="0">
              <a:buNone/>
            </a:pPr>
            <a:r>
              <a:rPr lang="en-ZA" sz="1200" dirty="0"/>
              <a:t>    Sequential Model-Based Optimization for General Algorithm Configuration</a:t>
            </a:r>
          </a:p>
          <a:p>
            <a:pPr marL="0" indent="0">
              <a:buNone/>
            </a:pPr>
            <a:r>
              <a:rPr lang="en-ZA" sz="1200" dirty="0"/>
              <a:t>    In: Proceedings of the conference on Learning and Intelligent </a:t>
            </a:r>
            <a:r>
              <a:rPr lang="en-ZA" sz="1200" dirty="0" err="1"/>
              <a:t>OptimizatioN</a:t>
            </a:r>
            <a:r>
              <a:rPr lang="en-ZA" sz="1200" dirty="0"/>
              <a:t> (LION 5)</a:t>
            </a:r>
          </a:p>
          <a:p>
            <a:pPr marL="0" indent="0">
              <a:buNone/>
            </a:pPr>
            <a:endParaRPr lang="en-ZA" sz="1200" dirty="0"/>
          </a:p>
          <a:p>
            <a:pPr marL="0" indent="0">
              <a:buNone/>
            </a:pPr>
            <a:r>
              <a:rPr lang="en-ZA" sz="1200" dirty="0"/>
              <a:t>   [3] </a:t>
            </a:r>
            <a:r>
              <a:rPr lang="en-ZA" sz="1200" dirty="0" err="1"/>
              <a:t>Bergstra</a:t>
            </a:r>
            <a:r>
              <a:rPr lang="en-ZA" sz="1200" dirty="0"/>
              <a:t>, J., </a:t>
            </a:r>
            <a:r>
              <a:rPr lang="en-ZA" sz="1200" dirty="0" err="1"/>
              <a:t>Yamins</a:t>
            </a:r>
            <a:r>
              <a:rPr lang="en-ZA" sz="1200" dirty="0"/>
              <a:t>, D., &amp; Cox, D. D. (2013).</a:t>
            </a:r>
          </a:p>
          <a:p>
            <a:pPr marL="0" indent="0">
              <a:buNone/>
            </a:pPr>
            <a:r>
              <a:rPr lang="en-ZA" sz="1200" dirty="0"/>
              <a:t>    </a:t>
            </a:r>
            <a:r>
              <a:rPr lang="en-ZA" sz="1200" dirty="0" err="1"/>
              <a:t>Hyperopt</a:t>
            </a:r>
            <a:r>
              <a:rPr lang="en-ZA" sz="1200" dirty="0"/>
              <a:t>: A python library for optimizing the hyperparameters of machine learning algorithms.</a:t>
            </a:r>
          </a:p>
          <a:p>
            <a:pPr marL="0" indent="0">
              <a:buNone/>
            </a:pPr>
            <a:r>
              <a:rPr lang="en-ZA" sz="1200" dirty="0"/>
              <a:t>    In Proceedings of the 12th Python in Science Conference (pp. 13-20).</a:t>
            </a:r>
          </a:p>
          <a:p>
            <a:pPr marL="0" indent="0">
              <a:buNone/>
            </a:pPr>
            <a:endParaRPr lang="en-ZA" sz="1200" dirty="0"/>
          </a:p>
          <a:p>
            <a:pPr marL="0" indent="0">
              <a:buNone/>
            </a:pPr>
            <a:r>
              <a:rPr lang="en-ZA" sz="1200" dirty="0"/>
              <a:t>   [4] Wang, Z., </a:t>
            </a:r>
            <a:r>
              <a:rPr lang="en-ZA" sz="1200" dirty="0" err="1"/>
              <a:t>Zoghi</a:t>
            </a:r>
            <a:r>
              <a:rPr lang="en-ZA" sz="1200" dirty="0"/>
              <a:t>, M., </a:t>
            </a:r>
            <a:r>
              <a:rPr lang="en-ZA" sz="1200" dirty="0" err="1"/>
              <a:t>Hutter</a:t>
            </a:r>
            <a:r>
              <a:rPr lang="en-ZA" sz="1200" dirty="0"/>
              <a:t>, F., Matheson, D., &amp; De Freitas, N. (2013, August).</a:t>
            </a:r>
          </a:p>
          <a:p>
            <a:pPr marL="0" indent="0">
              <a:buNone/>
            </a:pPr>
            <a:r>
              <a:rPr lang="en-ZA" sz="1200" dirty="0"/>
              <a:t>    Bayesian Optimization in High Dimensions via Random </a:t>
            </a:r>
            <a:r>
              <a:rPr lang="en-ZA" sz="1200" dirty="0" err="1"/>
              <a:t>Embeddings</a:t>
            </a:r>
            <a:r>
              <a:rPr lang="en-ZA" sz="1200" dirty="0"/>
              <a:t>.</a:t>
            </a:r>
          </a:p>
          <a:p>
            <a:pPr marL="0" indent="0">
              <a:buNone/>
            </a:pPr>
            <a:r>
              <a:rPr lang="en-ZA" sz="1200" dirty="0"/>
              <a:t>    In IJCAI (pp. 1778-1784)</a:t>
            </a:r>
          </a:p>
          <a:p>
            <a:pPr marL="0" indent="0">
              <a:buNone/>
            </a:pPr>
            <a:endParaRPr lang="en-ZA" sz="1200" dirty="0"/>
          </a:p>
          <a:p>
            <a:pPr marL="0" indent="0">
              <a:buNone/>
            </a:pPr>
            <a:r>
              <a:rPr lang="en-ZA" sz="1200" dirty="0"/>
              <a:t>    [5] </a:t>
            </a:r>
            <a:r>
              <a:rPr lang="en-ZA" sz="1200" dirty="0" err="1"/>
              <a:t>Swersky</a:t>
            </a:r>
            <a:r>
              <a:rPr lang="en-ZA" sz="1200" dirty="0"/>
              <a:t>, K., Snoek, J., &amp; Adams, R. P. (2013).</a:t>
            </a:r>
          </a:p>
          <a:p>
            <a:pPr marL="0" indent="0">
              <a:buNone/>
            </a:pPr>
            <a:r>
              <a:rPr lang="en-ZA" sz="1200" dirty="0"/>
              <a:t>    Multi-task </a:t>
            </a:r>
            <a:r>
              <a:rPr lang="en-ZA" sz="1200" dirty="0" err="1"/>
              <a:t>bayesian</a:t>
            </a:r>
            <a:r>
              <a:rPr lang="en-ZA" sz="1200" dirty="0"/>
              <a:t> optimization.</a:t>
            </a:r>
          </a:p>
          <a:p>
            <a:pPr marL="0" indent="0">
              <a:buNone/>
            </a:pPr>
            <a:r>
              <a:rPr lang="en-ZA" sz="1200" dirty="0"/>
              <a:t>    In Advances in neural information processing systems (pp. 2004-2012).</a:t>
            </a:r>
          </a:p>
          <a:p>
            <a:pPr marL="0" indent="0">
              <a:buNone/>
            </a:pPr>
            <a:endParaRPr lang="en-ZA" sz="1200" dirty="0"/>
          </a:p>
          <a:p>
            <a:pPr marL="0" indent="0">
              <a:buNone/>
            </a:pPr>
            <a:r>
              <a:rPr lang="en-ZA" sz="1200" dirty="0"/>
              <a:t>    [6] Klein, A., Falkner, S., Bartels, S., </a:t>
            </a:r>
            <a:r>
              <a:rPr lang="en-ZA" sz="1200" dirty="0" err="1"/>
              <a:t>Hennig</a:t>
            </a:r>
            <a:r>
              <a:rPr lang="en-ZA" sz="1200" dirty="0"/>
              <a:t>, P., &amp; </a:t>
            </a:r>
            <a:r>
              <a:rPr lang="en-ZA" sz="1200" dirty="0" err="1"/>
              <a:t>Hutter</a:t>
            </a:r>
            <a:r>
              <a:rPr lang="en-ZA" sz="1200" dirty="0"/>
              <a:t>, F. (2016).</a:t>
            </a:r>
          </a:p>
          <a:p>
            <a:pPr marL="0" indent="0">
              <a:buNone/>
            </a:pPr>
            <a:r>
              <a:rPr lang="en-ZA" sz="1200" dirty="0"/>
              <a:t>    Fast </a:t>
            </a:r>
            <a:r>
              <a:rPr lang="en-ZA" sz="1200" dirty="0" err="1"/>
              <a:t>bayesian</a:t>
            </a:r>
            <a:r>
              <a:rPr lang="en-ZA" sz="1200" dirty="0"/>
              <a:t> optimization of machine learning hyperparameters on large datasets.</a:t>
            </a:r>
          </a:p>
          <a:p>
            <a:pPr marL="0" indent="0">
              <a:buNone/>
            </a:pPr>
            <a:r>
              <a:rPr lang="en-ZA" sz="1200" dirty="0"/>
              <a:t>    </a:t>
            </a:r>
            <a:r>
              <a:rPr lang="en-ZA" sz="1200" dirty="0" err="1"/>
              <a:t>arXiv</a:t>
            </a:r>
            <a:r>
              <a:rPr lang="en-ZA" sz="1200" dirty="0"/>
              <a:t> preprint arXiv:1605.07079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342420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Automated </a:t>
            </a:r>
            <a:br>
              <a:rPr lang="en-GB" dirty="0"/>
            </a:br>
            <a:r>
              <a:rPr lang="en-GB" dirty="0"/>
              <a:t>Machine Learning (</a:t>
            </a:r>
            <a:r>
              <a:rPr lang="en-GB" dirty="0" err="1"/>
              <a:t>AutoML</a:t>
            </a:r>
            <a:r>
              <a:rPr lang="en-GB" dirty="0"/>
              <a:t>)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214595" y="1584725"/>
            <a:ext cx="47970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GB" sz="1400" dirty="0"/>
              <a:t>A few questions to ask yourself: What model should I use for my machine learning task? What model hyperparameters shall I set and to which values? What are hyperparameters?</a:t>
            </a:r>
          </a:p>
          <a:p>
            <a:endParaRPr lang="en-GB" sz="1400" dirty="0"/>
          </a:p>
          <a:p>
            <a:r>
              <a:rPr lang="en-GB" sz="1400" dirty="0"/>
              <a:t>Applying machine learning models to problems requires some expert knowledge in order to do model selection, and hyperparameter tuning.</a:t>
            </a:r>
          </a:p>
          <a:p>
            <a:endParaRPr lang="en-GB" sz="1400" dirty="0"/>
          </a:p>
          <a:p>
            <a:r>
              <a:rPr lang="en-GB" sz="1400" dirty="0"/>
              <a:t>Finding the best model and best hyperparameter configuration is non-trivial. This problem is known as Combined Algorithm and Hyperparameter Selection (CASH) 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695" y="1774575"/>
            <a:ext cx="3969400" cy="20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5166625" y="3937575"/>
            <a:ext cx="3768000" cy="63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600" dirty="0"/>
              <a:t>Figure 1) Cycle of CASH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Theory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We will first explore the theory of Bayesian Optimization with details in the following areas: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1400"/>
              <a:t>Bayesian Optimization</a:t>
            </a: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1400"/>
              <a:t>Methods for Bayesian Optimization</a:t>
            </a: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1400"/>
              <a:t>Gaussian Processes</a:t>
            </a: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1400"/>
              <a:t>Tree-Based Approaches</a:t>
            </a: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1400"/>
              <a:t>Extensions for Large Datasets and Many Dimensions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Bayesian Optimization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Cross Validation and manual tuning are expensive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/>
              <a:t>Bayesian Optimization to the rescue!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</a:pPr>
            <a:r>
              <a:rPr lang="en-GB" sz="1800" dirty="0"/>
              <a:t>Objective function is the performance of model and hyperparameter settings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</a:pPr>
            <a:r>
              <a:rPr lang="en-GB" sz="1800" dirty="0"/>
              <a:t>Exploration is guided by an acquisition function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Bayesian Optimization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Bayesian Optimization for </a:t>
            </a:r>
            <a:r>
              <a:rPr lang="en-GB" dirty="0" err="1"/>
              <a:t>AutoML</a:t>
            </a:r>
            <a:r>
              <a:rPr lang="en-GB" dirty="0"/>
              <a:t> is defined as follows: 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Given hyperparameters                            from configuration space                           </a:t>
            </a:r>
          </a:p>
          <a:p>
            <a:pPr lvl="0">
              <a:spcBef>
                <a:spcPts val="0"/>
              </a:spcBef>
              <a:buNone/>
            </a:pPr>
            <a:endParaRPr lang="en-GB" dirty="0"/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We wish to optimize the algorithm loss function over k-fold CV as given by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812" y="2898775"/>
            <a:ext cx="37623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6339" y="1737569"/>
            <a:ext cx="20478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1559" y="1756619"/>
            <a:ext cx="107632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Bayesian Optimization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029500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Bayesian Optimization boils down to this algorithm [1],</a:t>
            </a:r>
          </a:p>
          <a:p>
            <a:pPr lvl="0">
              <a:spcBef>
                <a:spcPts val="0"/>
              </a:spcBef>
              <a:buNone/>
            </a:pPr>
            <a:endParaRPr lang="en-GB" dirty="0"/>
          </a:p>
          <a:p>
            <a:pPr lvl="0">
              <a:spcBef>
                <a:spcPts val="0"/>
              </a:spcBef>
              <a:buNone/>
            </a:pPr>
            <a:endParaRPr lang="en-GB" dirty="0"/>
          </a:p>
          <a:p>
            <a:pPr lvl="0">
              <a:spcBef>
                <a:spcPts val="0"/>
              </a:spcBef>
              <a:buNone/>
            </a:pPr>
            <a:endParaRPr lang="en-GB" dirty="0"/>
          </a:p>
          <a:p>
            <a:pPr lvl="0">
              <a:spcBef>
                <a:spcPts val="0"/>
              </a:spcBef>
              <a:buNone/>
            </a:pPr>
            <a:endParaRPr lang="en-GB" dirty="0"/>
          </a:p>
          <a:p>
            <a:pPr lvl="0">
              <a:spcBef>
                <a:spcPts val="0"/>
              </a:spcBef>
              <a:buNone/>
            </a:pPr>
            <a:endParaRPr lang="en-GB" dirty="0"/>
          </a:p>
          <a:p>
            <a:pPr lvl="0">
              <a:spcBef>
                <a:spcPts val="0"/>
              </a:spcBef>
              <a:buNone/>
            </a:pPr>
            <a:endParaRPr lang="en-GB" dirty="0"/>
          </a:p>
          <a:p>
            <a:pPr lvl="0">
              <a:spcBef>
                <a:spcPts val="0"/>
              </a:spcBef>
              <a:buNone/>
            </a:pPr>
            <a:endParaRPr lang="en-GB" dirty="0"/>
          </a:p>
          <a:p>
            <a:pPr lvl="0">
              <a:spcBef>
                <a:spcPts val="0"/>
              </a:spcBef>
              <a:buNone/>
            </a:pPr>
            <a:endParaRPr lang="en-GB" dirty="0"/>
          </a:p>
          <a:p>
            <a:pPr lvl="0">
              <a:spcBef>
                <a:spcPts val="0"/>
              </a:spcBef>
              <a:buNone/>
            </a:pPr>
            <a:endParaRPr lang="en-GB" dirty="0"/>
          </a:p>
          <a:p>
            <a:pPr lvl="0">
              <a:spcBef>
                <a:spcPts val="0"/>
              </a:spcBef>
              <a:buNone/>
            </a:pPr>
            <a:endParaRPr lang="en-GB" dirty="0"/>
          </a:p>
          <a:p>
            <a:pPr lvl="0">
              <a:spcBef>
                <a:spcPts val="0"/>
              </a:spcBef>
              <a:buNone/>
            </a:pPr>
            <a:endParaRPr lang="en-GB" dirty="0"/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And acquisition functions, such as the Expected Improvement (as an example)</a:t>
            </a:r>
          </a:p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860" y="1548185"/>
            <a:ext cx="3652277" cy="2140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174" y="4305350"/>
            <a:ext cx="4057650" cy="52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2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Methods for Bayesian Optimization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/>
              <a:t>    Various methods, modifications, and extensions exist for Bayesian Optimization, including: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lang="en-GB" sz="1800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</a:pPr>
            <a:r>
              <a:rPr lang="en-GB" sz="1800" dirty="0"/>
              <a:t>Gaussian Processes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</a:pPr>
            <a:endParaRPr lang="en-GB" sz="1800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</a:pPr>
            <a:r>
              <a:rPr lang="en-GB" sz="1800" dirty="0"/>
              <a:t>Tree-based approaches: TPE and SMAC</a:t>
            </a:r>
          </a:p>
          <a:p>
            <a:pPr marL="11430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lang="en-GB" sz="1800" dirty="0"/>
          </a:p>
          <a:p>
            <a:pPr marL="457200" lvl="0" indent="-342900" rtl="0">
              <a:spcBef>
                <a:spcPts val="0"/>
              </a:spcBef>
            </a:pPr>
            <a:r>
              <a:rPr lang="en-GB" sz="1800" dirty="0"/>
              <a:t>REMBO, </a:t>
            </a:r>
            <a:r>
              <a:rPr lang="en-GB" sz="1800" dirty="0" err="1"/>
              <a:t>Fabolas</a:t>
            </a:r>
            <a:r>
              <a:rPr lang="en-GB" sz="1800" dirty="0"/>
              <a:t>, and MTBO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Gaussian Processes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1430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/>
              <a:t>A Gaussian Process is a Gaussian distribution over functions [1]. It comprises of: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</a:pPr>
            <a:r>
              <a:rPr lang="en-GB" sz="1800" dirty="0"/>
              <a:t>Mean and covariance which are functions of x (x is a vector)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</a:pPr>
            <a:r>
              <a:rPr lang="en-GB" sz="1800" dirty="0"/>
              <a:t>A Mean function which encodes an a priori expectation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</a:pPr>
            <a:r>
              <a:rPr lang="en-GB" sz="1800" dirty="0"/>
              <a:t>A Covariance obtained using a kernel (indicates similarity)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</a:pPr>
            <a:r>
              <a:rPr lang="en-GB" sz="1800" dirty="0"/>
              <a:t>Inferences obtained by sampling at points where acquisition function is greatest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1935</Words>
  <Application>Microsoft Office PowerPoint</Application>
  <PresentationFormat>On-screen Show (16:9)</PresentationFormat>
  <Paragraphs>239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Wingdings 3</vt:lpstr>
      <vt:lpstr>Arial</vt:lpstr>
      <vt:lpstr>Source Code Pro</vt:lpstr>
      <vt:lpstr>Century Gothic</vt:lpstr>
      <vt:lpstr>Ion</vt:lpstr>
      <vt:lpstr>Bayesian Optimisation </vt:lpstr>
      <vt:lpstr>Outline </vt:lpstr>
      <vt:lpstr>Automated  Machine Learning (AutoML)</vt:lpstr>
      <vt:lpstr>Theory</vt:lpstr>
      <vt:lpstr>Bayesian Optimization</vt:lpstr>
      <vt:lpstr>Bayesian Optimization</vt:lpstr>
      <vt:lpstr>Bayesian Optimization</vt:lpstr>
      <vt:lpstr>Methods for Bayesian Optimization</vt:lpstr>
      <vt:lpstr>Gaussian Processes</vt:lpstr>
      <vt:lpstr>Gaussian Processes</vt:lpstr>
      <vt:lpstr>Tree-Based Approaches</vt:lpstr>
      <vt:lpstr>Extensions for Large Datasets and Many Dimensions</vt:lpstr>
      <vt:lpstr>Applications of BO</vt:lpstr>
      <vt:lpstr>More Applications of BO</vt:lpstr>
      <vt:lpstr>Tools, platforms and frameworks</vt:lpstr>
      <vt:lpstr>Tools, platforms and frameworks</vt:lpstr>
      <vt:lpstr>Strengths</vt:lpstr>
      <vt:lpstr>Limitations</vt:lpstr>
      <vt:lpstr>Application Area:  Deep Reinforcement Learning </vt:lpstr>
      <vt:lpstr>Deep RL Tutorials and Videogame Agents </vt:lpstr>
      <vt:lpstr>Experimental Details</vt:lpstr>
      <vt:lpstr>Experimental Details Cont...</vt:lpstr>
      <vt:lpstr>More Experimental Details...</vt:lpstr>
      <vt:lpstr>Demo - Show Me the Money</vt:lpstr>
      <vt:lpstr>Conclusions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Optimisation </dc:title>
  <cp:lastModifiedBy>Victor Gueorguiev</cp:lastModifiedBy>
  <cp:revision>20</cp:revision>
  <dcterms:modified xsi:type="dcterms:W3CDTF">2017-11-01T09:09:33Z</dcterms:modified>
</cp:coreProperties>
</file>