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9" r:id="rId3"/>
    <p:sldId id="257" r:id="rId4"/>
    <p:sldId id="258" r:id="rId5"/>
    <p:sldId id="260" r:id="rId6"/>
    <p:sldId id="261" r:id="rId7"/>
    <p:sldId id="263" r:id="rId8"/>
    <p:sldId id="268" r:id="rId9"/>
    <p:sldId id="262" r:id="rId10"/>
    <p:sldId id="264" r:id="rId11"/>
    <p:sldId id="266" r:id="rId12"/>
    <p:sldId id="272" r:id="rId13"/>
  </p:sldIdLst>
  <p:sldSz cx="9144000" cy="6858000" type="screen4x3"/>
  <p:notesSz cx="7099300" cy="1023429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79362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925254"/>
            <a:ext cx="5679440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0804"/>
            <a:ext cx="3076363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026D407-EE34-4835-9E65-3AE479441EBC}" type="slidenum">
              <a:rPr lang="en-US" altLang="zh-CN"/>
            </a:fld>
            <a:endParaRPr lang="en-US" altLang="zh-CN"/>
          </a:p>
        </p:txBody>
      </p:sp>
      <p:grpSp>
        <p:nvGrpSpPr>
          <p:cNvPr id="31752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175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5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6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7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8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78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1F5DCC-2722-4B46-BA98-AAD2FCACBF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A59B5-364C-4476-94FE-00637079D5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780A395-17AC-45D3-93B2-2C05F9D391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B50051-0CA4-444D-9884-77AE97B282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1732E-A8B5-4C30-B769-006E7352AC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DB6483-95FD-4510-B1A6-D06AAC11D0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D62147-C40B-4685-8B5B-C326D99FD2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4220F-C37F-4B83-8828-D770207D90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1A06A-DD76-498A-A4C5-FD0281AD77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E55F83-338E-43CD-8531-0499067B1A9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F0340-AE47-43EC-8237-3C1A607F8D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b="0"/>
            </a:lvl1pPr>
          </a:lstStyle>
          <a:p>
            <a:endParaRPr lang="en-US" altLang="zh-CN"/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0"/>
            </a:lvl1pPr>
          </a:lstStyle>
          <a:p>
            <a:endParaRPr lang="en-US" altLang="zh-CN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/>
            </a:lvl1pPr>
          </a:lstStyle>
          <a:p>
            <a:fld id="{1E4A6981-419A-42C6-A225-2836253E2EF9}" type="slidenum">
              <a:rPr lang="en-US" altLang="zh-CN"/>
            </a:fld>
            <a:endParaRPr lang="en-US" altLang="zh-CN"/>
          </a:p>
        </p:txBody>
      </p:sp>
      <p:grpSp>
        <p:nvGrpSpPr>
          <p:cNvPr id="30728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072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zh-CN" altLang="en-US" sz="7100" b="1" dirty="0"/>
              <a:t>软件工程</a:t>
            </a:r>
            <a:endParaRPr lang="zh-CN" altLang="en-US" sz="7100" b="1" dirty="0"/>
          </a:p>
          <a:p>
            <a:pPr algn="ctr">
              <a:buFont typeface="Wingdings" panose="05000000000000000000" pitchFamily="2" charset="2"/>
              <a:buNone/>
            </a:pPr>
            <a:endParaRPr lang="zh-CN" altLang="en-US" dirty="0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600" dirty="0"/>
              <a:t>大连理工大学软件学院</a:t>
            </a:r>
            <a:endParaRPr lang="zh-CN" altLang="en-US" sz="2600" dirty="0"/>
          </a:p>
          <a:p>
            <a:pPr algn="ctr">
              <a:buFont typeface="Wingdings" panose="05000000000000000000" pitchFamily="2" charset="2"/>
              <a:buNone/>
            </a:pPr>
            <a:r>
              <a:rPr lang="zh-CN" altLang="en-US" sz="2600" dirty="0"/>
              <a:t>朴勇</a:t>
            </a:r>
            <a:endParaRPr lang="zh-CN" altLang="en-US" sz="2600" dirty="0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Email: eric_piao@163.com</a:t>
            </a:r>
            <a:endParaRPr lang="en-US" altLang="zh-CN" sz="2600" dirty="0" smtClean="0">
              <a:solidFill>
                <a:srgbClr val="0000FF"/>
              </a:solidFill>
            </a:endParaRP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sz="2600" dirty="0" smtClean="0">
                <a:solidFill>
                  <a:srgbClr val="0000FF"/>
                </a:solidFill>
              </a:rPr>
              <a:t>QQ: 1238942</a:t>
            </a:r>
            <a:endParaRPr lang="en-US" altLang="zh-CN" sz="2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课件与文档</a:t>
            </a:r>
            <a:endParaRPr lang="zh-CN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b="1" dirty="0">
                <a:cs typeface="+mn-lt"/>
              </a:rPr>
              <a:t>https://pan.baidu.com/s/1_nxBz3myTWPAiv1tRHmDnA</a:t>
            </a:r>
            <a:endParaRPr lang="en-US" altLang="zh-CN" sz="3600" b="1" dirty="0">
              <a:latin typeface="Harlow Solid Italic" panose="04030604020F02020D02" charset="0"/>
              <a:cs typeface="Harlow Solid Italic" panose="04030604020F02020D02" charset="0"/>
            </a:endParaRPr>
          </a:p>
          <a:p>
            <a:r>
              <a:rPr lang="en-US" altLang="zh-CN" sz="3600" b="1" dirty="0" smtClean="0">
                <a:latin typeface="Harlow Solid Italic" panose="04030604020F02020D02" charset="0"/>
                <a:cs typeface="Harlow Solid Italic" panose="04030604020F02020D02" charset="0"/>
              </a:rPr>
              <a:t>提取码：</a:t>
            </a:r>
            <a:r>
              <a:rPr lang="en-US" altLang="zh-CN" sz="3600" b="1" dirty="0" smtClean="0">
                <a:cs typeface="+mn-lt"/>
              </a:rPr>
              <a:t>lr3i </a:t>
            </a:r>
            <a:endParaRPr lang="en-US" altLang="zh-CN" sz="3600" b="1" dirty="0" smtClean="0">
              <a:latin typeface="Harlow Solid Italic" panose="04030604020F02020D02" charset="0"/>
              <a:cs typeface="Harlow Solid Italic" panose="04030604020F02020D02" charset="0"/>
            </a:endParaRPr>
          </a:p>
          <a:p>
            <a:pPr lvl="1"/>
            <a:r>
              <a:rPr lang="zh-CN" altLang="en-US" dirty="0" smtClean="0"/>
              <a:t>课件、参考资料等</a:t>
            </a:r>
            <a:endParaRPr lang="zh-CN" altLang="en-US" strike="sngStrike" dirty="0"/>
          </a:p>
          <a:p>
            <a:pPr lvl="1"/>
            <a:r>
              <a:rPr lang="zh-CN" altLang="en-US" dirty="0" smtClean="0"/>
              <a:t>工具软件下载</a:t>
            </a:r>
            <a:endParaRPr lang="zh-CN" altLang="en-US" dirty="0"/>
          </a:p>
          <a:p>
            <a:pPr lvl="1"/>
            <a:r>
              <a:rPr lang="en-US" altLang="zh-CN" dirty="0"/>
              <a:t>…</a:t>
            </a:r>
            <a:endParaRPr lang="en-US" altLang="zh-CN" dirty="0"/>
          </a:p>
          <a:p>
            <a:r>
              <a:rPr lang="zh-CN" altLang="en-US" sz="3200" b="1" dirty="0" smtClean="0">
                <a:solidFill>
                  <a:srgbClr val="FF0000"/>
                </a:solidFill>
              </a:rPr>
              <a:t>考试后不进行调</a:t>
            </a:r>
            <a:r>
              <a:rPr lang="zh-CN" altLang="en-US" sz="3200" b="1" dirty="0">
                <a:solidFill>
                  <a:srgbClr val="FF0000"/>
                </a:solidFill>
              </a:rPr>
              <a:t>分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！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endParaRPr lang="en-US" altLang="zh-CN" b="1" dirty="0"/>
          </a:p>
        </p:txBody>
      </p:sp>
      <p:pic>
        <p:nvPicPr>
          <p:cNvPr id="2" name="图片 1" descr="F9118DC9C696AD1D48A085F44B33D09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0615" y="2872740"/>
            <a:ext cx="3478530" cy="347853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助教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招聘中</a:t>
            </a:r>
            <a:r>
              <a:rPr lang="en-US" altLang="en-US"/>
              <a:t>...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73152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rPr>
              <a:t>课程简介</a:t>
            </a:r>
            <a:endParaRPr lang="zh-CN" altLang="en-US" sz="4400" dirty="0">
              <a:effectLst>
                <a:outerShdw blurRad="38100" dist="38100" dir="2700000" algn="tl">
                  <a:srgbClr val="C0C0C0"/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90600" y="2940050"/>
            <a:ext cx="7499350" cy="31085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zh-CN" sz="2800" b="0" dirty="0">
                <a:ea typeface="黑体" panose="02010609060101010101" pitchFamily="49" charset="-122"/>
              </a:rPr>
              <a:t>《</a:t>
            </a:r>
            <a:r>
              <a:rPr lang="zh-CN" altLang="en-US" sz="2800" b="0" dirty="0">
                <a:ea typeface="黑体" panose="02010609060101010101" pitchFamily="49" charset="-122"/>
              </a:rPr>
              <a:t>软件工程</a:t>
            </a:r>
            <a:r>
              <a:rPr lang="en-US" altLang="zh-CN" sz="2800" b="0" dirty="0">
                <a:ea typeface="黑体" panose="02010609060101010101" pitchFamily="49" charset="-122"/>
              </a:rPr>
              <a:t>》</a:t>
            </a:r>
            <a:r>
              <a:rPr lang="zh-CN" altLang="en-US" sz="2800" b="0" dirty="0">
                <a:ea typeface="黑体" panose="02010609060101010101" pitchFamily="49" charset="-122"/>
              </a:rPr>
              <a:t>是软件学院开设的一门专业基础课程，主要介绍软件工程的基本原理、开发方法和开发工具，是软件开发经验总结的理论课程，同时也具有很强的实践性</a:t>
            </a:r>
            <a:r>
              <a:rPr lang="zh-CN" altLang="en-US" sz="2800" b="0" dirty="0" smtClean="0">
                <a:ea typeface="黑体" panose="02010609060101010101" pitchFamily="49" charset="-122"/>
              </a:rPr>
              <a:t>；</a:t>
            </a:r>
            <a:endParaRPr lang="en-US" altLang="zh-CN" sz="2800" b="0" dirty="0" smtClean="0">
              <a:ea typeface="黑体" panose="02010609060101010101" pitchFamily="49" charset="-122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zh-CN" altLang="en-US" sz="2800" b="0" dirty="0" smtClean="0">
                <a:ea typeface="黑体" panose="02010609060101010101" pitchFamily="49" charset="-122"/>
              </a:rPr>
              <a:t>另外</a:t>
            </a:r>
            <a:r>
              <a:rPr lang="zh-CN" altLang="en-US" sz="2800" b="0" dirty="0">
                <a:ea typeface="黑体" panose="02010609060101010101" pitchFamily="49" charset="-122"/>
              </a:rPr>
              <a:t>，该课程涉及到计算机、经济学、管理学、工程学、市场学等多个领域的知识，具有知识广泛性的特点。</a:t>
            </a:r>
            <a:endParaRPr lang="zh-CN" altLang="en-US" sz="2800" b="0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00200"/>
            <a:ext cx="854075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 smtClean="0"/>
              <a:t>概述：概念</a:t>
            </a:r>
            <a:r>
              <a:rPr lang="zh-CN" altLang="en-US" b="1" dirty="0"/>
              <a:t>、软件危机</a:t>
            </a:r>
            <a:r>
              <a:rPr lang="zh-CN" altLang="en-US" b="1" dirty="0" smtClean="0"/>
              <a:t>、软件工程内容、方法论、</a:t>
            </a:r>
            <a:r>
              <a:rPr lang="en-US" altLang="zh-CN" b="1" dirty="0" smtClean="0"/>
              <a:t>UML</a:t>
            </a:r>
            <a:r>
              <a:rPr lang="zh-CN" altLang="en-US" b="1" dirty="0" smtClean="0"/>
              <a:t>、发展</a:t>
            </a:r>
            <a:r>
              <a:rPr lang="zh-CN" altLang="en-US" b="1" dirty="0"/>
              <a:t>与</a:t>
            </a:r>
            <a:r>
              <a:rPr lang="zh-CN" altLang="en-US" b="1" dirty="0" smtClean="0"/>
              <a:t>挑战等</a:t>
            </a:r>
            <a:endParaRPr lang="en-US" altLang="zh-CN" b="1" dirty="0" smtClean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软件过程：生命周期、传统软件过程模型、敏捷过程模型等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软件开发方法（面向对象为主）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需求分析、概要设计、代码生成、详细设计、实现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设计</a:t>
            </a:r>
            <a:r>
              <a:rPr lang="zh-CN" altLang="en-US" b="1" dirty="0"/>
              <a:t>优化</a:t>
            </a:r>
            <a:r>
              <a:rPr lang="zh-CN" altLang="en-US" b="1" dirty="0" smtClean="0"/>
              <a:t>：设计原则、架构模式</a:t>
            </a:r>
            <a:r>
              <a:rPr lang="zh-CN" altLang="en-US" b="1" dirty="0"/>
              <a:t>、</a:t>
            </a:r>
            <a:r>
              <a:rPr lang="zh-CN" altLang="en-US" b="1" dirty="0" smtClean="0"/>
              <a:t>设计模式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交互设计、软件测试与质量保证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 smtClean="0"/>
              <a:t>软件项目管理、过程管理与改进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zh-CN" altLang="en-US" b="1" dirty="0" smtClean="0"/>
              <a:t>软件配置管理、项目管理、质量管理、人员与沟通</a:t>
            </a:r>
            <a:endParaRPr lang="en-US" altLang="zh-CN" b="1" dirty="0" smtClean="0"/>
          </a:p>
          <a:p>
            <a:pPr lvl="1">
              <a:lnSpc>
                <a:spcPct val="90000"/>
              </a:lnSpc>
            </a:pPr>
            <a:r>
              <a:rPr lang="en-US" altLang="zh-CN" b="1" dirty="0"/>
              <a:t>CMMI</a:t>
            </a:r>
            <a:r>
              <a:rPr lang="zh-CN" altLang="en-US" b="1" dirty="0"/>
              <a:t>、过程域等</a:t>
            </a:r>
            <a:endParaRPr lang="zh-CN" altLang="en-US" b="1" dirty="0"/>
          </a:p>
          <a:p>
            <a:pPr>
              <a:lnSpc>
                <a:spcPct val="90000"/>
              </a:lnSpc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课程组织</a:t>
            </a:r>
            <a:endParaRPr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600200"/>
            <a:ext cx="854075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48</a:t>
            </a:r>
            <a:r>
              <a:rPr lang="zh-CN" altLang="en-US" b="1" dirty="0"/>
              <a:t>学时，</a:t>
            </a:r>
            <a:r>
              <a:rPr lang="en-US" altLang="zh-CN" b="1" dirty="0"/>
              <a:t>3</a:t>
            </a:r>
            <a:r>
              <a:rPr lang="zh-CN" altLang="en-US" b="1" dirty="0"/>
              <a:t>学分，必修课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strike="sngStrike" dirty="0">
                <a:solidFill>
                  <a:schemeClr val="tx1"/>
                </a:solidFill>
                <a:uFillTx/>
              </a:rPr>
              <a:t>上机</a:t>
            </a:r>
            <a:r>
              <a:rPr lang="zh-CN" altLang="en-US" b="1" strike="sngStrike" dirty="0" smtClean="0">
                <a:solidFill>
                  <a:schemeClr val="tx1"/>
                </a:solidFill>
                <a:uFillTx/>
              </a:rPr>
              <a:t>：</a:t>
            </a:r>
            <a:r>
              <a:rPr lang="en-US" altLang="zh-CN" b="1" strike="sngStrike" dirty="0" smtClean="0">
                <a:solidFill>
                  <a:schemeClr val="tx1"/>
                </a:solidFill>
                <a:uFillTx/>
              </a:rPr>
              <a:t>24</a:t>
            </a:r>
            <a:r>
              <a:rPr lang="zh-CN" altLang="en-US" b="1" strike="sngStrike" dirty="0" smtClean="0">
                <a:solidFill>
                  <a:schemeClr val="tx1"/>
                </a:solidFill>
                <a:uFillTx/>
              </a:rPr>
              <a:t>学时</a:t>
            </a:r>
            <a:endParaRPr lang="zh-CN" altLang="en-US" b="1" strike="sngStrike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考核</a:t>
            </a:r>
            <a:r>
              <a:rPr lang="zh-CN" altLang="en-US" b="1" dirty="0" smtClean="0"/>
              <a:t>方法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期末考试 </a:t>
            </a:r>
            <a:r>
              <a:rPr lang="en-US" altLang="zh-CN" b="1" dirty="0"/>
              <a:t>- </a:t>
            </a:r>
            <a:r>
              <a:rPr lang="en-US" altLang="zh-CN" b="1" dirty="0" smtClean="0"/>
              <a:t>70</a:t>
            </a:r>
            <a:r>
              <a:rPr lang="en-US" altLang="zh-CN" b="1" dirty="0"/>
              <a:t>%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平时</a:t>
            </a:r>
            <a:r>
              <a:rPr lang="zh-CN" altLang="en-US" b="1" dirty="0" smtClean="0"/>
              <a:t>作业、大作业 </a:t>
            </a:r>
            <a:r>
              <a:rPr lang="en-US" altLang="zh-CN" b="1" dirty="0" smtClean="0"/>
              <a:t>- 20</a:t>
            </a:r>
            <a:r>
              <a:rPr lang="en-US" altLang="zh-CN" b="1" dirty="0"/>
              <a:t>%</a:t>
            </a:r>
            <a:endParaRPr lang="en-US" altLang="zh-CN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课堂表现、出席率等 </a:t>
            </a:r>
            <a:r>
              <a:rPr lang="en-US" altLang="zh-CN" b="1" dirty="0"/>
              <a:t>- 10</a:t>
            </a:r>
            <a:r>
              <a:rPr lang="en-US" altLang="zh-CN" b="1" dirty="0" smtClean="0"/>
              <a:t>%</a:t>
            </a:r>
            <a:r>
              <a:rPr lang="zh-CN" altLang="en-US" b="1" dirty="0" smtClean="0"/>
              <a:t>，</a:t>
            </a:r>
            <a:r>
              <a:rPr lang="zh-CN" altLang="en-US" b="1" dirty="0" smtClean="0">
                <a:solidFill>
                  <a:srgbClr val="FF0000"/>
                </a:solidFill>
              </a:rPr>
              <a:t>三次不到取消考试资格！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/>
              <a:t>presentation - extra bonus!</a:t>
            </a:r>
            <a:endParaRPr lang="en-US" altLang="zh-CN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答疑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每次</a:t>
            </a:r>
            <a:r>
              <a:rPr lang="zh-CN" altLang="en-US" b="1" dirty="0" smtClean="0"/>
              <a:t>课堂、课下通过</a:t>
            </a:r>
            <a:r>
              <a:rPr lang="en-US" altLang="zh-CN" b="1" dirty="0" smtClean="0"/>
              <a:t>email</a:t>
            </a:r>
            <a:r>
              <a:rPr lang="zh-CN" altLang="en-US" b="1" dirty="0" smtClean="0"/>
              <a:t>或</a:t>
            </a:r>
            <a:r>
              <a:rPr lang="en-US" altLang="zh-CN" b="1" dirty="0" smtClean="0"/>
              <a:t>QQ</a:t>
            </a:r>
            <a:endParaRPr lang="zh-CN" alt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b="1" dirty="0"/>
              <a:t>每</a:t>
            </a:r>
            <a:r>
              <a:rPr lang="zh-CN" altLang="en-US" b="1" dirty="0" smtClean="0"/>
              <a:t>周三下午：</a:t>
            </a:r>
            <a:r>
              <a:rPr lang="en-US" altLang="zh-CN" b="1" dirty="0" smtClean="0"/>
              <a:t>13:30~15:00</a:t>
            </a:r>
            <a:r>
              <a:rPr lang="zh-CN" altLang="en-US" b="1" dirty="0" smtClean="0"/>
              <a:t>，综合楼</a:t>
            </a:r>
            <a:r>
              <a:rPr lang="en-US" altLang="zh-CN" b="1" dirty="0" smtClean="0"/>
              <a:t>303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参考资料</a:t>
            </a:r>
            <a:endParaRPr lang="zh-CN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41775" cy="4411662"/>
          </a:xfrm>
        </p:spPr>
        <p:txBody>
          <a:bodyPr/>
          <a:lstStyle/>
          <a:p>
            <a:r>
              <a:rPr lang="zh-CN" altLang="en-US" b="1" dirty="0"/>
              <a:t>教科书</a:t>
            </a:r>
            <a:endParaRPr lang="zh-CN" altLang="en-US" b="1" dirty="0"/>
          </a:p>
          <a:p>
            <a:pPr lvl="1"/>
            <a:r>
              <a:rPr lang="zh-CN" altLang="en-US" b="1" dirty="0" smtClean="0"/>
              <a:t>软件工程</a:t>
            </a:r>
            <a:endParaRPr lang="en-US" altLang="zh-CN" b="1" dirty="0"/>
          </a:p>
          <a:p>
            <a:pPr lvl="1"/>
            <a:r>
              <a:rPr lang="zh-CN" altLang="en-US" b="1" dirty="0"/>
              <a:t>朴勇、周勇</a:t>
            </a:r>
            <a:endParaRPr lang="zh-CN" altLang="en-US" b="1" dirty="0"/>
          </a:p>
          <a:p>
            <a:pPr lvl="1"/>
            <a:r>
              <a:rPr lang="zh-CN" altLang="en-US" b="1" dirty="0"/>
              <a:t>电子工业出版社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9075" y="1225550"/>
            <a:ext cx="3660140" cy="5223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41775" cy="4411662"/>
          </a:xfrm>
        </p:spPr>
        <p:txBody>
          <a:bodyPr/>
          <a:lstStyle/>
          <a:p>
            <a:r>
              <a:rPr lang="zh-CN" altLang="en-US" b="1"/>
              <a:t>参考书</a:t>
            </a:r>
            <a:endParaRPr lang="zh-CN" altLang="en-US" b="1"/>
          </a:p>
          <a:p>
            <a:pPr lvl="1"/>
            <a:r>
              <a:rPr lang="zh-CN" altLang="en-US" b="1"/>
              <a:t>软件工程－实践者的研究方法</a:t>
            </a:r>
            <a:endParaRPr lang="zh-CN" altLang="en-US" b="1"/>
          </a:p>
          <a:p>
            <a:pPr lvl="1"/>
            <a:r>
              <a:rPr lang="zh-CN" altLang="en-US" b="1"/>
              <a:t>普雷斯曼著</a:t>
            </a:r>
            <a:r>
              <a:rPr lang="en-US" altLang="zh-CN" b="1"/>
              <a:t>, </a:t>
            </a:r>
            <a:r>
              <a:rPr lang="zh-CN" altLang="en-US" b="1"/>
              <a:t>郑人杰等译</a:t>
            </a:r>
            <a:endParaRPr lang="zh-CN" altLang="en-US" b="1"/>
          </a:p>
          <a:p>
            <a:pPr lvl="1"/>
            <a:r>
              <a:rPr lang="zh-CN" altLang="en-US" b="1"/>
              <a:t>机械工业出版社</a:t>
            </a:r>
            <a:endParaRPr lang="zh-CN" altLang="en-US" b="1"/>
          </a:p>
        </p:txBody>
      </p:sp>
      <p:pic>
        <p:nvPicPr>
          <p:cNvPr id="24584" name="Picture 8" descr="practitioner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422775" y="1355725"/>
            <a:ext cx="3409950" cy="471233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参考资料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Learning UML 2.0</a:t>
            </a:r>
            <a:endParaRPr lang="en-US" altLang="zh-CN" dirty="0" smtClean="0"/>
          </a:p>
          <a:p>
            <a:pPr lvl="1"/>
            <a:r>
              <a:rPr lang="en-US" dirty="0" smtClean="0"/>
              <a:t>Kim Hamilton, Russell Miles</a:t>
            </a:r>
            <a:endParaRPr lang="en-US" dirty="0" smtClean="0"/>
          </a:p>
          <a:p>
            <a:pPr lvl="1"/>
            <a:r>
              <a:rPr lang="en-US" dirty="0" smtClean="0"/>
              <a:t>O'Reilly</a:t>
            </a:r>
            <a:endParaRPr lang="zh-CN" altLang="en-US" dirty="0"/>
          </a:p>
        </p:txBody>
      </p:sp>
      <p:pic>
        <p:nvPicPr>
          <p:cNvPr id="5" name="内容占位符 4" descr="lrg.jpg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368800" y="1530350"/>
            <a:ext cx="3415030" cy="44805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41775" cy="4411662"/>
          </a:xfrm>
        </p:spPr>
        <p:txBody>
          <a:bodyPr/>
          <a:lstStyle/>
          <a:p>
            <a:r>
              <a:rPr lang="zh-CN" altLang="en-US" b="1"/>
              <a:t>参考书</a:t>
            </a:r>
            <a:endParaRPr lang="zh-CN" altLang="en-US" b="1"/>
          </a:p>
          <a:p>
            <a:pPr lvl="1"/>
            <a:r>
              <a:rPr lang="zh-CN" altLang="en-US" b="1"/>
              <a:t>设计模式</a:t>
            </a:r>
            <a:r>
              <a:rPr lang="en-US" altLang="zh-CN" b="1"/>
              <a:t>: </a:t>
            </a:r>
            <a:r>
              <a:rPr lang="zh-CN" altLang="en-US" b="1"/>
              <a:t>可复用面向对象软件的基础 </a:t>
            </a:r>
            <a:endParaRPr lang="zh-CN" altLang="en-US" b="1"/>
          </a:p>
          <a:p>
            <a:pPr lvl="1"/>
            <a:r>
              <a:rPr lang="zh-CN" altLang="en-US" b="1"/>
              <a:t>伽玛等著</a:t>
            </a:r>
            <a:r>
              <a:rPr lang="en-US" altLang="zh-CN" b="1"/>
              <a:t>, </a:t>
            </a:r>
            <a:r>
              <a:rPr lang="zh-CN" altLang="en-US" b="1"/>
              <a:t>李英军等译</a:t>
            </a:r>
            <a:endParaRPr lang="zh-CN" altLang="en-US" b="1"/>
          </a:p>
          <a:p>
            <a:pPr lvl="1"/>
            <a:r>
              <a:rPr lang="zh-CN" altLang="en-US" b="1"/>
              <a:t>机械工业出版社</a:t>
            </a:r>
            <a:endParaRPr lang="zh-CN" altLang="en-US" b="1"/>
          </a:p>
        </p:txBody>
      </p:sp>
      <p:pic>
        <p:nvPicPr>
          <p:cNvPr id="22535" name="Picture 7" descr="dp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573905" y="1530985"/>
            <a:ext cx="3348990" cy="469455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4041775" cy="4411662"/>
          </a:xfrm>
        </p:spPr>
        <p:txBody>
          <a:bodyPr/>
          <a:lstStyle/>
          <a:p>
            <a:r>
              <a:rPr lang="zh-CN" altLang="en-US" b="1"/>
              <a:t>参考书</a:t>
            </a:r>
            <a:endParaRPr lang="zh-CN" altLang="en-US" b="1"/>
          </a:p>
          <a:p>
            <a:pPr lvl="1"/>
            <a:r>
              <a:rPr lang="zh-CN" altLang="en-US" b="1"/>
              <a:t>敏捷软件开发</a:t>
            </a:r>
            <a:r>
              <a:rPr lang="en-US" altLang="zh-CN" b="1"/>
              <a:t>——</a:t>
            </a:r>
            <a:r>
              <a:rPr lang="zh-CN" altLang="en-US" b="1"/>
              <a:t>原则、模式与实践</a:t>
            </a:r>
            <a:endParaRPr lang="zh-CN" altLang="en-US" b="1"/>
          </a:p>
          <a:p>
            <a:pPr lvl="1"/>
            <a:r>
              <a:rPr lang="en-US" altLang="zh-CN" b="1"/>
              <a:t>Robert C. Martin, </a:t>
            </a:r>
            <a:r>
              <a:rPr lang="zh-CN" altLang="en-US" b="1"/>
              <a:t>邓辉译</a:t>
            </a:r>
            <a:endParaRPr lang="zh-CN" altLang="en-US" b="1"/>
          </a:p>
          <a:p>
            <a:pPr lvl="1"/>
            <a:r>
              <a:rPr lang="zh-CN" altLang="en-US" b="1"/>
              <a:t>清华大学出版社</a:t>
            </a:r>
            <a:endParaRPr lang="zh-CN" altLang="en-US" b="1"/>
          </a:p>
        </p:txBody>
      </p:sp>
      <p:pic>
        <p:nvPicPr>
          <p:cNvPr id="27655" name="Picture 7" descr="agile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622165" y="1730375"/>
            <a:ext cx="3256915" cy="44418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809</Words>
  <Application>WPS 演示</Application>
  <PresentationFormat>全屏显示(4:3)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83" baseType="lpstr">
      <vt:lpstr>Arial</vt:lpstr>
      <vt:lpstr>宋体</vt:lpstr>
      <vt:lpstr>Wingdings</vt:lpstr>
      <vt:lpstr>Tahoma</vt:lpstr>
      <vt:lpstr>黑体</vt:lpstr>
      <vt:lpstr>Harlow Solid Italic</vt:lpstr>
      <vt:lpstr>微软雅黑</vt:lpstr>
      <vt:lpstr>Arial Unicode MS</vt:lpstr>
      <vt:lpstr>Calibri</vt:lpstr>
      <vt:lpstr>仿宋_GB2312</vt:lpstr>
      <vt:lpstr>仿宋</vt:lpstr>
      <vt:lpstr>华文隶书</vt:lpstr>
      <vt:lpstr>微软雅黑 Light</vt:lpstr>
      <vt:lpstr>文鼎圆立体</vt:lpstr>
      <vt:lpstr>文鼎潇洒体</vt:lpstr>
      <vt:lpstr>文鼎谁的字体繁</vt:lpstr>
      <vt:lpstr>楷体</vt:lpstr>
      <vt:lpstr>经典叠圆体简</vt:lpstr>
      <vt:lpstr>经典粗黑简</vt:lpstr>
      <vt:lpstr>Script MT Bold</vt:lpstr>
      <vt:lpstr>Segoe Print</vt:lpstr>
      <vt:lpstr>Segoe UI Black</vt:lpstr>
      <vt:lpstr>Segoe UI</vt:lpstr>
      <vt:lpstr>Rockwell</vt:lpstr>
      <vt:lpstr>Rage Italic</vt:lpstr>
      <vt:lpstr>Playbill</vt:lpstr>
      <vt:lpstr>Palace Script MT</vt:lpstr>
      <vt:lpstr>Orator Std</vt:lpstr>
      <vt:lpstr>Nueva Std Cond</vt:lpstr>
      <vt:lpstr>Monotype Corsiva</vt:lpstr>
      <vt:lpstr>Microsoft Sans Serif</vt:lpstr>
      <vt:lpstr>Microsoft PhagsPa</vt:lpstr>
      <vt:lpstr>Microsoft New Tai Lue</vt:lpstr>
      <vt:lpstr>Microsoft Tai Le</vt:lpstr>
      <vt:lpstr>Microsoft Yi Baiti</vt:lpstr>
      <vt:lpstr>Lucida Sans</vt:lpstr>
      <vt:lpstr>Maiandra GD</vt:lpstr>
      <vt:lpstr>Lucida Handwriting</vt:lpstr>
      <vt:lpstr>Lucida Calligraphy</vt:lpstr>
      <vt:lpstr>Lucida Bright</vt:lpstr>
      <vt:lpstr>Lithos Pro Regular</vt:lpstr>
      <vt:lpstr>Informal Roman</vt:lpstr>
      <vt:lpstr>Ink Free</vt:lpstr>
      <vt:lpstr>Haettenschweiler</vt:lpstr>
      <vt:lpstr>Goudy Stout</vt:lpstr>
      <vt:lpstr>Goudy Old Style</vt:lpstr>
      <vt:lpstr>Gloucester MT Extra Condensed</vt:lpstr>
      <vt:lpstr>Gill Sans Ultra Bold</vt:lpstr>
      <vt:lpstr>Gill Sans MT Condensed</vt:lpstr>
      <vt:lpstr>Gill Sans MT</vt:lpstr>
      <vt:lpstr>Georgia</vt:lpstr>
      <vt:lpstr>Gigi</vt:lpstr>
      <vt:lpstr>Garamond</vt:lpstr>
      <vt:lpstr>Gadugi</vt:lpstr>
      <vt:lpstr>French Script MT</vt:lpstr>
      <vt:lpstr>Franklin Gothic Medium</vt:lpstr>
      <vt:lpstr>Freestyle Script</vt:lpstr>
      <vt:lpstr>Franklin Gothic Book</vt:lpstr>
      <vt:lpstr>Forte</vt:lpstr>
      <vt:lpstr>DejaVu Sans Mono</vt:lpstr>
      <vt:lpstr>Curlz MT</vt:lpstr>
      <vt:lpstr>Copperplate Gothic Bold</vt:lpstr>
      <vt:lpstr>Consolas</vt:lpstr>
      <vt:lpstr>Constantia</vt:lpstr>
      <vt:lpstr>Comic Sans MS</vt:lpstr>
      <vt:lpstr>Chiller</vt:lpstr>
      <vt:lpstr>Centaur</vt:lpstr>
      <vt:lpstr>Castellar</vt:lpstr>
      <vt:lpstr>Candara Light</vt:lpstr>
      <vt:lpstr>Candara</vt:lpstr>
      <vt:lpstr>Century Schoolbook</vt:lpstr>
      <vt:lpstr>Network</vt:lpstr>
      <vt:lpstr>PowerPoint 演示文稿</vt:lpstr>
      <vt:lpstr>PowerPoint 演示文稿</vt:lpstr>
      <vt:lpstr>主要内容</vt:lpstr>
      <vt:lpstr>课程组织</vt:lpstr>
      <vt:lpstr>参考资料</vt:lpstr>
      <vt:lpstr>参考资料</vt:lpstr>
      <vt:lpstr>参考资料</vt:lpstr>
      <vt:lpstr>参考资料</vt:lpstr>
      <vt:lpstr>参考资料</vt:lpstr>
      <vt:lpstr>课件与文档</vt:lpstr>
      <vt:lpstr>PowerPoint 演示文稿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Yong Piao</dc:creator>
  <cp:lastModifiedBy>eric_piao@163.com</cp:lastModifiedBy>
  <cp:revision>101</cp:revision>
  <dcterms:created xsi:type="dcterms:W3CDTF">2007-03-04T07:32:00Z</dcterms:created>
  <dcterms:modified xsi:type="dcterms:W3CDTF">2019-09-02T03:04:54Z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</Properties>
</file>