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30"/>
  </p:handoutMasterIdLst>
  <p:sldIdLst>
    <p:sldId id="256" r:id="rId3"/>
    <p:sldId id="260" r:id="rId4"/>
    <p:sldId id="261" r:id="rId5"/>
    <p:sldId id="324" r:id="rId7"/>
    <p:sldId id="266" r:id="rId8"/>
    <p:sldId id="269" r:id="rId9"/>
    <p:sldId id="271" r:id="rId10"/>
    <p:sldId id="325" r:id="rId11"/>
    <p:sldId id="275" r:id="rId12"/>
    <p:sldId id="331" r:id="rId13"/>
    <p:sldId id="332" r:id="rId14"/>
    <p:sldId id="333" r:id="rId15"/>
    <p:sldId id="334" r:id="rId16"/>
    <p:sldId id="335" r:id="rId17"/>
    <p:sldId id="345" r:id="rId18"/>
    <p:sldId id="346" r:id="rId19"/>
    <p:sldId id="347" r:id="rId20"/>
    <p:sldId id="326" r:id="rId21"/>
    <p:sldId id="277" r:id="rId22"/>
    <p:sldId id="285" r:id="rId23"/>
    <p:sldId id="278" r:id="rId24"/>
    <p:sldId id="279" r:id="rId25"/>
    <p:sldId id="281" r:id="rId26"/>
    <p:sldId id="329" r:id="rId27"/>
    <p:sldId id="328" r:id="rId28"/>
    <p:sldId id="284" r:id="rId29"/>
  </p:sldIdLst>
  <p:sldSz cx="9144000" cy="6858000" type="screen4x3"/>
  <p:notesSz cx="10234295"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FF00"/>
    <a:srgbClr val="0000CC"/>
    <a:srgbClr val="663300"/>
    <a:srgbClr val="FFFFFF"/>
    <a:srgbClr val="FF0000"/>
    <a:srgbClr val="66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0" autoAdjust="0"/>
    <p:restoredTop sz="88967" autoAdjust="0"/>
  </p:normalViewPr>
  <p:slideViewPr>
    <p:cSldViewPr>
      <p:cViewPr varScale="1">
        <p:scale>
          <a:sx n="79" d="100"/>
          <a:sy n="79" d="100"/>
        </p:scale>
        <p:origin x="1517"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notesViewPr>
    <p:cSldViewPr>
      <p:cViewPr varScale="1">
        <p:scale>
          <a:sx n="75" d="100"/>
          <a:sy n="75" d="100"/>
        </p:scale>
        <p:origin x="-912" y="-96"/>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22.xml"/><Relationship Id="rId8" Type="http://schemas.openxmlformats.org/officeDocument/2006/relationships/slide" Target="slides/slide21.xml"/><Relationship Id="rId7" Type="http://schemas.openxmlformats.org/officeDocument/2006/relationships/slide" Target="slides/slide19.xml"/><Relationship Id="rId6" Type="http://schemas.openxmlformats.org/officeDocument/2006/relationships/slide" Target="slides/slide18.xml"/><Relationship Id="rId5" Type="http://schemas.openxmlformats.org/officeDocument/2006/relationships/slide" Target="slides/slide9.xml"/><Relationship Id="rId4" Type="http://schemas.openxmlformats.org/officeDocument/2006/relationships/slide" Target="slides/slide7.xml"/><Relationship Id="rId3" Type="http://schemas.openxmlformats.org/officeDocument/2006/relationships/slide" Target="slides/slide4.xml"/><Relationship Id="rId2" Type="http://schemas.openxmlformats.org/officeDocument/2006/relationships/slide" Target="slides/slide3.xml"/><Relationship Id="rId10" Type="http://schemas.openxmlformats.org/officeDocument/2006/relationships/slide" Target="slides/slide23.xml"/><Relationship Id="rId1"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1250" b="0" i="0" u="none" strike="noStrike" kern="1200" baseline="0">
                <a:solidFill>
                  <a:srgbClr val="9999FF"/>
                </a:solidFill>
                <a:latin typeface="黑体" panose="02010609060101010101" charset="-122"/>
                <a:ea typeface="黑体" panose="02010609060101010101" charset="-122"/>
                <a:cs typeface="黑体" panose="02010609060101010101" charset="-122"/>
              </a:defRPr>
            </a:pPr>
            <a:r>
              <a:rPr lang="zh-CN" altLang="en-US"/>
              <a:t>软件成本在系统中的比例</a:t>
            </a:r>
            <a:endParaRPr lang="zh-CN" altLang="en-US"/>
          </a:p>
        </c:rich>
      </c:tx>
      <c:layout>
        <c:manualLayout>
          <c:xMode val="edge"/>
          <c:yMode val="edge"/>
          <c:x val="0.238193018480493"/>
          <c:y val="0.0113960113960114"/>
        </c:manualLayout>
      </c:layout>
      <c:overlay val="0"/>
      <c:spPr>
        <a:noFill/>
        <a:ln w="18380">
          <a:noFill/>
        </a:ln>
      </c:spPr>
    </c:title>
    <c:autoTitleDeleted val="0"/>
    <c:plotArea>
      <c:layout>
        <c:manualLayout>
          <c:layoutTarget val="inner"/>
          <c:xMode val="edge"/>
          <c:yMode val="edge"/>
          <c:x val="0.117043121149897"/>
          <c:y val="0.207977207977208"/>
          <c:w val="0.86447638603696"/>
          <c:h val="0.672364672364674"/>
        </c:manualLayout>
      </c:layout>
      <c:barChart>
        <c:barDir val="col"/>
        <c:grouping val="clustered"/>
        <c:varyColors val="0"/>
        <c:ser>
          <c:idx val="0"/>
          <c:order val="0"/>
          <c:spPr>
            <a:solidFill>
              <a:srgbClr val="9999FF"/>
            </a:solidFill>
            <a:ln w="9190">
              <a:solidFill>
                <a:srgbClr val="000000"/>
              </a:solidFill>
              <a:prstDash val="solid"/>
            </a:ln>
          </c:spPr>
          <c:invertIfNegative val="0"/>
          <c:dLbls>
            <c:spPr>
              <a:noFill/>
              <a:ln w="18380">
                <a:noFill/>
              </a:ln>
              <a:effectLst/>
            </c:spPr>
            <c:txPr>
              <a:bodyPr rot="0" spcFirstLastPara="0" vertOverflow="ellipsis" vert="horz" wrap="square" lIns="38100" tIns="19050" rIns="38100" bIns="19050" anchor="ctr" anchorCtr="1"/>
              <a:lstStyle/>
              <a:p>
                <a:pPr>
                  <a:defRPr lang="zh-CN" sz="870" b="0" i="0" u="none" strike="noStrike" kern="1200" baseline="0">
                    <a:solidFill>
                      <a:srgbClr val="FF0000"/>
                    </a:solidFill>
                    <a:latin typeface="宋体" panose="02010600030101010101" pitchFamily="2" charset="-122"/>
                    <a:ea typeface="宋体" panose="02010600030101010101" pitchFamily="2" charset="-122"/>
                    <a:cs typeface="宋体" panose="02010600030101010101" pitchFamily="2" charset="-122"/>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Sheet1!$A$2:$A$7</c:f>
              <c:strCache>
                <c:ptCount val="6"/>
                <c:pt idx="0">
                  <c:v>50年代初</c:v>
                </c:pt>
                <c:pt idx="1">
                  <c:v>1955年</c:v>
                </c:pt>
                <c:pt idx="2">
                  <c:v>1970年</c:v>
                </c:pt>
                <c:pt idx="3">
                  <c:v>1975年</c:v>
                </c:pt>
                <c:pt idx="4">
                  <c:v>1980年</c:v>
                </c:pt>
                <c:pt idx="5">
                  <c:v>1985年</c:v>
                </c:pt>
              </c:strCache>
            </c:strRef>
          </c:cat>
          <c:val>
            <c:numRef>
              <c:f>Sheet1!$B$2:$B$7</c:f>
              <c:numCache>
                <c:formatCode>0%</c:formatCode>
                <c:ptCount val="6"/>
                <c:pt idx="0">
                  <c:v>0.1</c:v>
                </c:pt>
                <c:pt idx="1">
                  <c:v>0.18</c:v>
                </c:pt>
                <c:pt idx="2">
                  <c:v>0.600000000000001</c:v>
                </c:pt>
                <c:pt idx="3">
                  <c:v>0.720000000000001</c:v>
                </c:pt>
                <c:pt idx="4">
                  <c:v>0.8</c:v>
                </c:pt>
                <c:pt idx="5">
                  <c:v>0.850000000000001</c:v>
                </c:pt>
              </c:numCache>
            </c:numRef>
          </c:val>
        </c:ser>
        <c:dLbls>
          <c:showLegendKey val="0"/>
          <c:showVal val="0"/>
          <c:showCatName val="0"/>
          <c:showSerName val="0"/>
          <c:showPercent val="0"/>
          <c:showBubbleSize val="0"/>
        </c:dLbls>
        <c:gapWidth val="150"/>
        <c:axId val="322809352"/>
        <c:axId val="448757544"/>
      </c:barChart>
      <c:catAx>
        <c:axId val="322809352"/>
        <c:scaling>
          <c:orientation val="minMax"/>
        </c:scaling>
        <c:delete val="0"/>
        <c:axPos val="b"/>
        <c:numFmt formatCode="General" sourceLinked="1"/>
        <c:majorTickMark val="in"/>
        <c:minorTickMark val="none"/>
        <c:tickLblPos val="nextTo"/>
        <c:spPr>
          <a:ln w="2298" cap="flat" cmpd="sng" algn="ctr">
            <a:solidFill>
              <a:srgbClr val="000000"/>
            </a:solidFill>
            <a:prstDash val="solid"/>
            <a:round/>
          </a:ln>
        </c:spPr>
        <c:txPr>
          <a:bodyPr rot="0" spcFirstLastPara="0" vertOverflow="ellipsis" vert="horz" wrap="square" anchor="ctr" anchorCtr="1"/>
          <a:lstStyle/>
          <a:p>
            <a:pPr>
              <a:defRPr lang="zh-CN" sz="870" b="0" i="0" u="none" strike="noStrike" kern="1200" baseline="0">
                <a:solidFill>
                  <a:srgbClr val="000000"/>
                </a:solidFill>
                <a:latin typeface="宋体" panose="02010600030101010101" pitchFamily="2" charset="-122"/>
                <a:ea typeface="宋体" panose="02010600030101010101" pitchFamily="2" charset="-122"/>
                <a:cs typeface="宋体" panose="02010600030101010101" pitchFamily="2" charset="-122"/>
              </a:defRPr>
            </a:pPr>
          </a:p>
        </c:txPr>
        <c:crossAx val="448757544"/>
        <c:crosses val="autoZero"/>
        <c:auto val="1"/>
        <c:lblAlgn val="ctr"/>
        <c:lblOffset val="100"/>
        <c:tickLblSkip val="1"/>
        <c:noMultiLvlLbl val="0"/>
      </c:catAx>
      <c:valAx>
        <c:axId val="448757544"/>
        <c:scaling>
          <c:orientation val="minMax"/>
          <c:max val="1"/>
        </c:scaling>
        <c:delete val="0"/>
        <c:axPos val="l"/>
        <c:majorGridlines>
          <c:spPr>
            <a:ln w="2298" cap="flat" cmpd="sng" algn="ctr">
              <a:solidFill>
                <a:srgbClr val="000000"/>
              </a:solidFill>
              <a:prstDash val="solid"/>
              <a:round/>
            </a:ln>
          </c:spPr>
        </c:majorGridlines>
        <c:numFmt formatCode="0%" sourceLinked="1"/>
        <c:majorTickMark val="in"/>
        <c:minorTickMark val="none"/>
        <c:tickLblPos val="nextTo"/>
        <c:spPr>
          <a:ln w="2298" cap="flat" cmpd="sng" algn="ctr">
            <a:solidFill>
              <a:srgbClr val="000000"/>
            </a:solidFill>
            <a:prstDash val="solid"/>
            <a:round/>
          </a:ln>
        </c:spPr>
        <c:txPr>
          <a:bodyPr rot="0" spcFirstLastPara="0" vertOverflow="ellipsis" vert="horz" wrap="square" anchor="ctr" anchorCtr="1"/>
          <a:lstStyle/>
          <a:p>
            <a:pPr>
              <a:defRPr lang="zh-CN" sz="870" b="0" i="0" u="none" strike="noStrike" kern="1200" baseline="0">
                <a:solidFill>
                  <a:srgbClr val="000000"/>
                </a:solidFill>
                <a:latin typeface="宋体" panose="02010600030101010101" pitchFamily="2" charset="-122"/>
                <a:ea typeface="宋体" panose="02010600030101010101" pitchFamily="2" charset="-122"/>
                <a:cs typeface="宋体" panose="02010600030101010101" pitchFamily="2" charset="-122"/>
              </a:defRPr>
            </a:pPr>
          </a:p>
        </c:txPr>
        <c:crossAx val="322809352"/>
        <c:crosses val="autoZero"/>
        <c:crossBetween val="between"/>
      </c:valAx>
      <c:spPr>
        <a:noFill/>
        <a:ln w="2298">
          <a:solidFill>
            <a:srgbClr val="000000"/>
          </a:solidFill>
          <a:prstDash val="solid"/>
        </a:ln>
      </c:spPr>
    </c:plotArea>
    <c:plotVisOnly val="1"/>
    <c:dispBlanksAs val="gap"/>
    <c:showDLblsOverMax val="0"/>
  </c:chart>
  <c:spPr>
    <a:solidFill>
      <a:srgbClr val="FFFFFF"/>
    </a:solidFill>
    <a:ln w="2298">
      <a:solidFill>
        <a:srgbClr val="000000"/>
      </a:solidFill>
      <a:prstDash val="solid"/>
    </a:ln>
  </c:spPr>
  <c:txPr>
    <a:bodyPr/>
    <a:lstStyle/>
    <a:p>
      <a:pPr>
        <a:defRPr lang="zh-CN" sz="870" b="0" i="0" u="none" strike="noStrike" baseline="0">
          <a:solidFill>
            <a:srgbClr val="000000"/>
          </a:solidFill>
          <a:latin typeface="宋体" panose="02010600030101010101" pitchFamily="2" charset="-122"/>
          <a:ea typeface="宋体" panose="02010600030101010101" pitchFamily="2" charset="-122"/>
          <a:cs typeface="宋体" panose="02010600030101010101" pitchFamily="2" charset="-122"/>
        </a:defRPr>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a:solidFill>
                  <a:schemeClr val="tx1"/>
                </a:solidFill>
                <a:latin typeface="굴림" pitchFamily="34" charset="-127"/>
                <a:ea typeface="굴림" pitchFamily="34" charset="-127"/>
              </a:defRPr>
            </a:lvl1pPr>
          </a:lstStyle>
          <a:p>
            <a:endParaRPr lang="en-US" altLang="zh-CN"/>
          </a:p>
        </p:txBody>
      </p:sp>
      <p:sp>
        <p:nvSpPr>
          <p:cNvPr id="263173" name="Rectangle 5"/>
          <p:cNvSpPr>
            <a:spLocks noGrp="1" noChangeArrowheads="1"/>
          </p:cNvSpPr>
          <p:nvPr>
            <p:ph type="sldNum" sz="quarter" idx="3"/>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a:solidFill>
                  <a:schemeClr val="tx1"/>
                </a:solidFill>
                <a:latin typeface="굴림" pitchFamily="34" charset="-127"/>
                <a:ea typeface="굴림" pitchFamily="34" charset="-127"/>
              </a:defRPr>
            </a:lvl1pPr>
          </a:lstStyle>
          <a:p>
            <a:fld id="{8A55EEFA-6BC3-40BE-A314-61F94A91ECE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4434999" cy="354965"/>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a:solidFill>
                  <a:schemeClr val="tx1"/>
                </a:solidFill>
                <a:latin typeface="굴림" pitchFamily="34" charset="-127"/>
                <a:ea typeface="굴림" pitchFamily="34" charset="-127"/>
              </a:defRPr>
            </a:lvl1pPr>
          </a:lstStyle>
          <a:p>
            <a:endParaRPr lang="zh-CN" altLang="en-US"/>
          </a:p>
        </p:txBody>
      </p:sp>
      <p:sp>
        <p:nvSpPr>
          <p:cNvPr id="277507" name="Rectangle 3"/>
          <p:cNvSpPr>
            <a:spLocks noGrp="1" noChangeArrowheads="1"/>
          </p:cNvSpPr>
          <p:nvPr>
            <p:ph type="dt" idx="1"/>
          </p:nvPr>
        </p:nvSpPr>
        <p:spPr bwMode="auto">
          <a:xfrm>
            <a:off x="5797838" y="0"/>
            <a:ext cx="4434999" cy="354965"/>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a:solidFill>
                  <a:schemeClr val="tx1"/>
                </a:solidFill>
                <a:latin typeface="굴림" pitchFamily="34" charset="-127"/>
                <a:ea typeface="굴림" pitchFamily="34" charset="-127"/>
              </a:defRPr>
            </a:lvl1pPr>
          </a:lstStyle>
          <a:p>
            <a:endParaRPr lang="en-US" altLang="zh-CN"/>
          </a:p>
        </p:txBody>
      </p:sp>
      <p:sp>
        <p:nvSpPr>
          <p:cNvPr id="277508"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ln>
          <a:effectLst/>
        </p:spPr>
      </p:sp>
      <p:sp>
        <p:nvSpPr>
          <p:cNvPr id="277509" name="Rectangle 5"/>
          <p:cNvSpPr>
            <a:spLocks noGrp="1" noChangeArrowheads="1"/>
          </p:cNvSpPr>
          <p:nvPr>
            <p:ph type="body" sz="quarter" idx="3"/>
          </p:nvPr>
        </p:nvSpPr>
        <p:spPr bwMode="auto">
          <a:xfrm>
            <a:off x="1023462" y="3372168"/>
            <a:ext cx="8187690" cy="3194685"/>
          </a:xfrm>
          <a:prstGeom prst="rect">
            <a:avLst/>
          </a:prstGeom>
          <a:noFill/>
          <a:ln w="9525">
            <a:noFill/>
            <a:miter lim="800000"/>
          </a:ln>
          <a:effectLst/>
        </p:spPr>
        <p:txBody>
          <a:bodyPr vert="horz" wrap="square" lIns="99048" tIns="49524" rIns="99048" bIns="49524"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77510" name="Rectangle 6"/>
          <p:cNvSpPr>
            <a:spLocks noGrp="1" noChangeArrowheads="1"/>
          </p:cNvSpPr>
          <p:nvPr>
            <p:ph type="ftr" sz="quarter" idx="4"/>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a:solidFill>
                  <a:schemeClr val="tx1"/>
                </a:solidFill>
                <a:latin typeface="굴림" pitchFamily="34" charset="-127"/>
                <a:ea typeface="굴림" pitchFamily="34" charset="-127"/>
              </a:defRPr>
            </a:lvl1pPr>
          </a:lstStyle>
          <a:p>
            <a:endParaRPr lang="en-US" altLang="zh-CN"/>
          </a:p>
        </p:txBody>
      </p:sp>
      <p:sp>
        <p:nvSpPr>
          <p:cNvPr id="277511" name="Rectangle 7"/>
          <p:cNvSpPr>
            <a:spLocks noGrp="1" noChangeArrowheads="1"/>
          </p:cNvSpPr>
          <p:nvPr>
            <p:ph type="sldNum" sz="quarter" idx="5"/>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a:solidFill>
                  <a:schemeClr val="tx1"/>
                </a:solidFill>
                <a:latin typeface="굴림" pitchFamily="34" charset="-127"/>
                <a:ea typeface="굴림" pitchFamily="34" charset="-127"/>
              </a:defRPr>
            </a:lvl1pPr>
          </a:lstStyle>
          <a:p>
            <a:fld id="{FD366D0C-D10A-4A1E-B5CF-A651A5A5874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latinLnBrk="1">
      <a:spcBef>
        <a:spcPct val="30000"/>
      </a:spcBef>
      <a:spcAft>
        <a:spcPct val="0"/>
      </a:spcAft>
      <a:defRPr sz="1200" kern="1200">
        <a:solidFill>
          <a:schemeClr val="tx1"/>
        </a:solidFill>
        <a:latin typeface="굴림" pitchFamily="34" charset="-127"/>
        <a:ea typeface="宋体" panose="02010600030101010101" pitchFamily="2" charset="-122"/>
        <a:cs typeface="+mn-cs"/>
      </a:defRPr>
    </a:lvl1pPr>
    <a:lvl2pPr marL="457200" algn="l" rtl="0" fontAlgn="base" latinLnBrk="1">
      <a:spcBef>
        <a:spcPct val="30000"/>
      </a:spcBef>
      <a:spcAft>
        <a:spcPct val="0"/>
      </a:spcAft>
      <a:defRPr sz="1200" kern="1200">
        <a:solidFill>
          <a:schemeClr val="tx1"/>
        </a:solidFill>
        <a:latin typeface="굴림" pitchFamily="34" charset="-127"/>
        <a:ea typeface="宋体" panose="02010600030101010101" pitchFamily="2" charset="-122"/>
        <a:cs typeface="+mn-cs"/>
      </a:defRPr>
    </a:lvl2pPr>
    <a:lvl3pPr marL="914400" algn="l" rtl="0" fontAlgn="base" latinLnBrk="1">
      <a:spcBef>
        <a:spcPct val="30000"/>
      </a:spcBef>
      <a:spcAft>
        <a:spcPct val="0"/>
      </a:spcAft>
      <a:defRPr sz="1200" kern="1200">
        <a:solidFill>
          <a:schemeClr val="tx1"/>
        </a:solidFill>
        <a:latin typeface="굴림" pitchFamily="34" charset="-127"/>
        <a:ea typeface="宋体" panose="02010600030101010101" pitchFamily="2" charset="-122"/>
        <a:cs typeface="+mn-cs"/>
      </a:defRPr>
    </a:lvl3pPr>
    <a:lvl4pPr marL="1371600" algn="l" rtl="0" fontAlgn="base" latinLnBrk="1">
      <a:spcBef>
        <a:spcPct val="30000"/>
      </a:spcBef>
      <a:spcAft>
        <a:spcPct val="0"/>
      </a:spcAft>
      <a:defRPr sz="1200" kern="1200">
        <a:solidFill>
          <a:schemeClr val="tx1"/>
        </a:solidFill>
        <a:latin typeface="굴림" pitchFamily="34" charset="-127"/>
        <a:ea typeface="宋体" panose="02010600030101010101" pitchFamily="2" charset="-122"/>
        <a:cs typeface="+mn-cs"/>
      </a:defRPr>
    </a:lvl4pPr>
    <a:lvl5pPr marL="1828800" algn="l" rtl="0" fontAlgn="base" latinLnBrk="1">
      <a:spcBef>
        <a:spcPct val="30000"/>
      </a:spcBef>
      <a:spcAft>
        <a:spcPct val="0"/>
      </a:spcAft>
      <a:defRPr sz="1200" kern="1200">
        <a:solidFill>
          <a:schemeClr val="tx1"/>
        </a:solidFill>
        <a:latin typeface="굴림"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D366D0C-D10A-4A1E-B5CF-A651A5A5874A}"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Software Engineering Body of Knowledge</a:t>
            </a:r>
            <a:r>
              <a:rPr lang="en-US" altLang="zh-CN"/>
              <a:t>(SWEBOK)</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用例图：用于表示系统与使用者（或其他外部系统）之间的交互，也有助于将需求映射到系统。</a:t>
            </a:r>
            <a:endParaRPr lang="zh-CN" altLang="en-US" dirty="0" smtClean="0"/>
          </a:p>
          <a:p>
            <a:r>
              <a:rPr lang="zh-CN" altLang="en-US" dirty="0" smtClean="0"/>
              <a:t>活动图：用于表示系统中顺序和平行的活动。</a:t>
            </a:r>
            <a:endParaRPr lang="zh-CN" altLang="en-US" dirty="0" smtClean="0"/>
          </a:p>
          <a:p>
            <a:r>
              <a:rPr lang="zh-CN" altLang="en-US" dirty="0" smtClean="0"/>
              <a:t>类图：用于表示类、类型、接口及其间的关系。</a:t>
            </a:r>
            <a:endParaRPr lang="zh-CN" altLang="en-US" dirty="0" smtClean="0"/>
          </a:p>
          <a:p>
            <a:r>
              <a:rPr lang="zh-CN" altLang="en-US" dirty="0" smtClean="0"/>
              <a:t>对象图：用于表示类图中定义的类的对象实例，其配置对系统很重要。</a:t>
            </a:r>
            <a:endParaRPr lang="zh-CN" altLang="en-US" dirty="0" smtClean="0"/>
          </a:p>
          <a:p>
            <a:r>
              <a:rPr lang="zh-CN" altLang="en-US" dirty="0" smtClean="0"/>
              <a:t>顺序图：用于表示重要的对象之间互动顺序。</a:t>
            </a:r>
            <a:endParaRPr lang="zh-CN" altLang="en-US" dirty="0" smtClean="0"/>
          </a:p>
          <a:p>
            <a:r>
              <a:rPr lang="zh-CN" altLang="en-US" dirty="0" smtClean="0"/>
              <a:t>通信图：用于表示对象交互的方法和需要支持交互的连接。</a:t>
            </a:r>
            <a:endParaRPr lang="zh-CN" altLang="en-US" dirty="0" smtClean="0"/>
          </a:p>
          <a:p>
            <a:r>
              <a:rPr lang="zh-CN" altLang="en-US" dirty="0" smtClean="0"/>
              <a:t>时序图：用于表示重点对象之间的交互时间安排。</a:t>
            </a:r>
            <a:endParaRPr lang="zh-CN" altLang="en-US" dirty="0" smtClean="0"/>
          </a:p>
          <a:p>
            <a:r>
              <a:rPr lang="zh-CN" altLang="en-US" dirty="0" smtClean="0"/>
              <a:t>交互概况图：用于将顺序图、通信图和时序图收集到一起，以捕捉系统中发生的重要交互情况。</a:t>
            </a:r>
            <a:endParaRPr lang="zh-CN" altLang="en-US" dirty="0" smtClean="0"/>
          </a:p>
          <a:p>
            <a:r>
              <a:rPr lang="zh-CN" altLang="en-US" dirty="0" smtClean="0"/>
              <a:t>组成结构图：用于表示类或组件的内部，可以在特定的上下文中描述类间的关系。</a:t>
            </a:r>
            <a:endParaRPr lang="zh-CN" altLang="en-US" dirty="0" smtClean="0"/>
          </a:p>
          <a:p>
            <a:r>
              <a:rPr lang="zh-CN" altLang="en-US" dirty="0" smtClean="0"/>
              <a:t>组件图：用于表示系统内的重要组件和彼此间交互所用的接口。</a:t>
            </a:r>
            <a:endParaRPr lang="zh-CN" altLang="en-US" dirty="0" smtClean="0"/>
          </a:p>
          <a:p>
            <a:r>
              <a:rPr lang="zh-CN" altLang="en-US" dirty="0" smtClean="0"/>
              <a:t>包图：用于表示类与组件群组的分级组织。</a:t>
            </a:r>
            <a:endParaRPr lang="zh-CN" altLang="en-US" dirty="0" smtClean="0"/>
          </a:p>
          <a:p>
            <a:r>
              <a:rPr lang="zh-CN" altLang="en-US" dirty="0" smtClean="0"/>
              <a:t>状态机图：用于表示整个生命周期中对象的状态和可以改变状态的事件。</a:t>
            </a:r>
            <a:endParaRPr lang="zh-CN" altLang="en-US" dirty="0" smtClean="0"/>
          </a:p>
          <a:p>
            <a:r>
              <a:rPr lang="zh-CN" altLang="en-US" dirty="0" smtClean="0"/>
              <a:t>部署图：用于表示系统最终怎样被部署到真实的世界中。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D366D0C-D10A-4A1E-B5CF-A651A5A5874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58057"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endParaRPr lang="zh-CN" altLang="en-US"/>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F7ECAA9-E0D2-4DFD-ACD5-A5F65323BCCF}"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5D03BEDC-9A15-4B19-BF77-E6AA190C6A8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A6BEC920-CC46-4BAE-8942-99FBA7D240C2}"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BB35C30C-12E7-4D08-BD97-9EB63797D578}"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492125" y="6524625"/>
            <a:ext cx="2133600" cy="260350"/>
          </a:xfrm>
        </p:spPr>
        <p:txBody>
          <a:bodyPr/>
          <a:lstStyle>
            <a:lvl1pPr>
              <a:defRPr/>
            </a:lvl1pPr>
          </a:lstStyle>
          <a:p>
            <a:fld id="{A1B24DC1-7488-423F-AE70-9775269B71E9}" type="datetime1">
              <a:rPr lang="zh-CN" altLang="en-US"/>
            </a:fld>
            <a:endParaRPr lang="en-US" altLang="zh-CN"/>
          </a:p>
        </p:txBody>
      </p:sp>
      <p:sp>
        <p:nvSpPr>
          <p:cNvPr id="4" name="页脚占位符 3"/>
          <p:cNvSpPr>
            <a:spLocks noGrp="1"/>
          </p:cNvSpPr>
          <p:nvPr>
            <p:ph type="ftr" sz="quarter" idx="11"/>
          </p:nvPr>
        </p:nvSpPr>
        <p:spPr>
          <a:xfrm>
            <a:off x="3159125" y="6524625"/>
            <a:ext cx="2895600" cy="260350"/>
          </a:xfrm>
        </p:spPr>
        <p:txBody>
          <a:bodyPr/>
          <a:lstStyle>
            <a:lvl1pPr>
              <a:defRPr/>
            </a:lvl1pPr>
          </a:lstStyle>
          <a:p>
            <a:r>
              <a:rPr lang="en-US" altLang="zh-CN"/>
              <a:t>大连理工大学软件学院</a:t>
            </a:r>
            <a:endParaRPr lang="en-US" altLang="zh-CN"/>
          </a:p>
        </p:txBody>
      </p:sp>
      <p:sp>
        <p:nvSpPr>
          <p:cNvPr id="5" name="灯片编号占位符 4"/>
          <p:cNvSpPr>
            <a:spLocks noGrp="1"/>
          </p:cNvSpPr>
          <p:nvPr>
            <p:ph type="sldNum" sz="quarter" idx="12"/>
          </p:nvPr>
        </p:nvSpPr>
        <p:spPr>
          <a:xfrm>
            <a:off x="6588125" y="6524625"/>
            <a:ext cx="2133600" cy="260350"/>
          </a:xfrm>
        </p:spPr>
        <p:txBody>
          <a:bodyPr/>
          <a:lstStyle>
            <a:lvl1pPr>
              <a:defRPr/>
            </a:lvl1pPr>
          </a:lstStyle>
          <a:p>
            <a:fld id="{7350F6FC-D648-4BF9-B87E-07EB8E88F249}"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781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781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92125" y="6524625"/>
            <a:ext cx="2133600" cy="260350"/>
          </a:xfrm>
        </p:spPr>
        <p:txBody>
          <a:bodyPr/>
          <a:lstStyle>
            <a:lvl1pPr>
              <a:defRPr/>
            </a:lvl1pPr>
          </a:lstStyle>
          <a:p>
            <a:fld id="{B86F9389-12C4-4247-968E-C47EDCBD725F}" type="datetime1">
              <a:rPr lang="zh-CN" altLang="en-US"/>
            </a:fld>
            <a:endParaRPr lang="en-US" altLang="zh-CN"/>
          </a:p>
        </p:txBody>
      </p:sp>
      <p:sp>
        <p:nvSpPr>
          <p:cNvPr id="6" name="页脚占位符 5"/>
          <p:cNvSpPr>
            <a:spLocks noGrp="1"/>
          </p:cNvSpPr>
          <p:nvPr>
            <p:ph type="ftr" sz="quarter" idx="11"/>
          </p:nvPr>
        </p:nvSpPr>
        <p:spPr>
          <a:xfrm>
            <a:off x="3159125" y="6524625"/>
            <a:ext cx="2895600" cy="260350"/>
          </a:xfrm>
        </p:spPr>
        <p:txBody>
          <a:bodyPr/>
          <a:lstStyle>
            <a:lvl1pPr>
              <a:defRPr/>
            </a:lvl1pPr>
          </a:lstStyle>
          <a:p>
            <a:r>
              <a:rPr lang="en-US" altLang="zh-CN"/>
              <a:t>大连理工大学软件学院</a:t>
            </a:r>
            <a:endParaRPr lang="en-US" altLang="zh-CN"/>
          </a:p>
        </p:txBody>
      </p:sp>
      <p:sp>
        <p:nvSpPr>
          <p:cNvPr id="7" name="灯片编号占位符 6"/>
          <p:cNvSpPr>
            <a:spLocks noGrp="1"/>
          </p:cNvSpPr>
          <p:nvPr>
            <p:ph type="sldNum" sz="quarter" idx="12"/>
          </p:nvPr>
        </p:nvSpPr>
        <p:spPr>
          <a:xfrm>
            <a:off x="6588125" y="6524625"/>
            <a:ext cx="2133600" cy="260350"/>
          </a:xfrm>
        </p:spPr>
        <p:txBody>
          <a:bodyPr/>
          <a:lstStyle>
            <a:lvl1pPr>
              <a:defRPr/>
            </a:lvl1pPr>
          </a:lstStyle>
          <a:p>
            <a:fld id="{A2925A22-C291-4619-8DE5-1466D5657D86}" type="slidenum">
              <a:rPr lang="zh-CN" altLang="en-US"/>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781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648200" y="1600200"/>
            <a:ext cx="4038600" cy="4781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92125" y="6524625"/>
            <a:ext cx="2133600" cy="260350"/>
          </a:xfrm>
        </p:spPr>
        <p:txBody>
          <a:bodyPr/>
          <a:lstStyle>
            <a:lvl1pPr>
              <a:defRPr/>
            </a:lvl1pPr>
          </a:lstStyle>
          <a:p>
            <a:fld id="{21A4EE87-47EB-46AC-BB2D-2FC487F7E9F3}" type="datetime1">
              <a:rPr lang="zh-CN" altLang="en-US"/>
            </a:fld>
            <a:endParaRPr lang="en-US" altLang="zh-CN"/>
          </a:p>
        </p:txBody>
      </p:sp>
      <p:sp>
        <p:nvSpPr>
          <p:cNvPr id="6" name="页脚占位符 5"/>
          <p:cNvSpPr>
            <a:spLocks noGrp="1"/>
          </p:cNvSpPr>
          <p:nvPr>
            <p:ph type="ftr" sz="quarter" idx="11"/>
          </p:nvPr>
        </p:nvSpPr>
        <p:spPr>
          <a:xfrm>
            <a:off x="3159125" y="6524625"/>
            <a:ext cx="2895600" cy="260350"/>
          </a:xfrm>
        </p:spPr>
        <p:txBody>
          <a:bodyPr/>
          <a:lstStyle>
            <a:lvl1pPr>
              <a:defRPr/>
            </a:lvl1pPr>
          </a:lstStyle>
          <a:p>
            <a:r>
              <a:rPr lang="en-US" altLang="zh-CN"/>
              <a:t>大连理工大学软件学院</a:t>
            </a:r>
            <a:endParaRPr lang="en-US" altLang="zh-CN"/>
          </a:p>
        </p:txBody>
      </p:sp>
      <p:sp>
        <p:nvSpPr>
          <p:cNvPr id="7" name="灯片编号占位符 6"/>
          <p:cNvSpPr>
            <a:spLocks noGrp="1"/>
          </p:cNvSpPr>
          <p:nvPr>
            <p:ph type="sldNum" sz="quarter" idx="12"/>
          </p:nvPr>
        </p:nvSpPr>
        <p:spPr>
          <a:xfrm>
            <a:off x="6588125" y="6524625"/>
            <a:ext cx="2133600" cy="260350"/>
          </a:xfrm>
        </p:spPr>
        <p:txBody>
          <a:bodyPr/>
          <a:lstStyle>
            <a:lvl1pPr>
              <a:defRPr/>
            </a:lvl1pPr>
          </a:lstStyle>
          <a:p>
            <a:fld id="{7A40B6B2-2BAE-4A3C-8000-C2A99BB22B6C}"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BD2F3A57-D589-4FD1-AB9A-6B028753DD88}"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CED4149F-95AC-4F65-ACDC-7659C37B20A4}"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fld id="{5605FF52-3488-4FAE-B002-49A1E00DDD27}"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6" name="灯片编号占位符 5"/>
          <p:cNvSpPr>
            <a:spLocks noGrp="1"/>
          </p:cNvSpPr>
          <p:nvPr>
            <p:ph type="sldNum" sz="quarter" idx="12"/>
          </p:nvPr>
        </p:nvSpPr>
        <p:spPr/>
        <p:txBody>
          <a:bodyPr/>
          <a:lstStyle>
            <a:lvl1pPr>
              <a:defRPr/>
            </a:lvl1pPr>
          </a:lstStyle>
          <a:p>
            <a:fld id="{90274B8F-DD59-42E7-84B9-88EDEAD58197}"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B4A7B755-4406-4220-BCB7-DBBA13AFF9E1}"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7" name="灯片编号占位符 6"/>
          <p:cNvSpPr>
            <a:spLocks noGrp="1"/>
          </p:cNvSpPr>
          <p:nvPr>
            <p:ph type="sldNum" sz="quarter" idx="12"/>
          </p:nvPr>
        </p:nvSpPr>
        <p:spPr/>
        <p:txBody>
          <a:bodyPr/>
          <a:lstStyle>
            <a:lvl1pPr>
              <a:defRPr/>
            </a:lvl1pPr>
          </a:lstStyle>
          <a:p>
            <a:fld id="{A99FD873-8642-4791-A5FB-9DC8266EF7CF}"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C2522217-4EA5-4D17-8536-365F8F3C3285}" type="datetime1">
              <a:rPr lang="zh-CN" altLang="en-US"/>
            </a:fld>
            <a:endParaRPr lang="en-US" altLang="zh-CN"/>
          </a:p>
        </p:txBody>
      </p:sp>
      <p:sp>
        <p:nvSpPr>
          <p:cNvPr id="8" name="页脚占位符 7"/>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9" name="灯片编号占位符 8"/>
          <p:cNvSpPr>
            <a:spLocks noGrp="1"/>
          </p:cNvSpPr>
          <p:nvPr>
            <p:ph type="sldNum" sz="quarter" idx="12"/>
          </p:nvPr>
        </p:nvSpPr>
        <p:spPr/>
        <p:txBody>
          <a:bodyPr/>
          <a:lstStyle>
            <a:lvl1pPr>
              <a:defRPr/>
            </a:lvl1pPr>
          </a:lstStyle>
          <a:p>
            <a:fld id="{3FF883C8-4FE1-4D98-9AD6-025239D74776}"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15A81F0F-69C7-438E-B26C-B0BA8849EFCA}" type="datetime1">
              <a:rPr lang="zh-CN" altLang="en-US"/>
            </a:fld>
            <a:endParaRPr lang="en-US" altLang="zh-CN"/>
          </a:p>
        </p:txBody>
      </p:sp>
      <p:sp>
        <p:nvSpPr>
          <p:cNvPr id="4" name="页脚占位符 3"/>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5" name="灯片编号占位符 4"/>
          <p:cNvSpPr>
            <a:spLocks noGrp="1"/>
          </p:cNvSpPr>
          <p:nvPr>
            <p:ph type="sldNum" sz="quarter" idx="12"/>
          </p:nvPr>
        </p:nvSpPr>
        <p:spPr/>
        <p:txBody>
          <a:bodyPr/>
          <a:lstStyle>
            <a:lvl1pPr>
              <a:defRPr/>
            </a:lvl1pPr>
          </a:lstStyle>
          <a:p>
            <a:fld id="{FA1BADAE-4ED1-48AB-A66D-0A40DACFB376}"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9660DBD-4453-4F71-8D52-4257C15DB805}" type="datetime1">
              <a:rPr lang="zh-CN" altLang="en-US"/>
            </a:fld>
            <a:endParaRPr lang="en-US" altLang="zh-CN"/>
          </a:p>
        </p:txBody>
      </p:sp>
      <p:sp>
        <p:nvSpPr>
          <p:cNvPr id="3" name="页脚占位符 2"/>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4" name="灯片编号占位符 3"/>
          <p:cNvSpPr>
            <a:spLocks noGrp="1"/>
          </p:cNvSpPr>
          <p:nvPr>
            <p:ph type="sldNum" sz="quarter" idx="12"/>
          </p:nvPr>
        </p:nvSpPr>
        <p:spPr/>
        <p:txBody>
          <a:bodyPr/>
          <a:lstStyle>
            <a:lvl1pPr>
              <a:defRPr/>
            </a:lvl1pPr>
          </a:lstStyle>
          <a:p>
            <a:fld id="{9B4A06EB-37FF-4B0D-9E3C-30D73C78557C}"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D5C349D9-C188-44C9-9DD3-8759485F6BED}"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7" name="灯片编号占位符 6"/>
          <p:cNvSpPr>
            <a:spLocks noGrp="1"/>
          </p:cNvSpPr>
          <p:nvPr>
            <p:ph type="sldNum" sz="quarter" idx="12"/>
          </p:nvPr>
        </p:nvSpPr>
        <p:spPr/>
        <p:txBody>
          <a:bodyPr/>
          <a:lstStyle>
            <a:lvl1pPr>
              <a:defRPr/>
            </a:lvl1pPr>
          </a:lstStyle>
          <a:p>
            <a:fld id="{C88A6661-E019-4148-B71B-F05408132332}"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fld id="{B7495AD1-0C90-4BD5-8187-67DABB0719A4}"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r>
              <a:rPr lang="en-US" altLang="zh-CN"/>
              <a:t>大连理工大学软件学院</a:t>
            </a:r>
            <a:endParaRPr lang="en-US" altLang="zh-CN"/>
          </a:p>
        </p:txBody>
      </p:sp>
      <p:sp>
        <p:nvSpPr>
          <p:cNvPr id="7" name="灯片编号占位符 6"/>
          <p:cNvSpPr>
            <a:spLocks noGrp="1"/>
          </p:cNvSpPr>
          <p:nvPr>
            <p:ph type="sldNum" sz="quarter" idx="12"/>
          </p:nvPr>
        </p:nvSpPr>
        <p:spPr/>
        <p:txBody>
          <a:bodyPr/>
          <a:lstStyle>
            <a:lvl1pPr>
              <a:defRPr/>
            </a:lvl1pPr>
          </a:lstStyle>
          <a:p>
            <a:fld id="{D730DD44-2DE6-4752-9B48-1F77E4594AD4}"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jpeg"/><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57031" name="Picture 7" descr="nbg10_2"/>
          <p:cNvPicPr>
            <a:picLocks noChangeAspect="1" noChangeArrowheads="1"/>
          </p:cNvPicPr>
          <p:nvPr userDrawn="1"/>
        </p:nvPicPr>
        <p:blipFill>
          <a:blip r:embed="rId15"/>
          <a:srcRect/>
          <a:stretch>
            <a:fillRect/>
          </a:stretch>
        </p:blipFill>
        <p:spPr bwMode="auto">
          <a:xfrm>
            <a:off x="0" y="0"/>
            <a:ext cx="9144000" cy="6858000"/>
          </a:xfrm>
          <a:prstGeom prst="rect">
            <a:avLst/>
          </a:prstGeom>
          <a:noFill/>
        </p:spPr>
      </p:pic>
      <p:pic>
        <p:nvPicPr>
          <p:cNvPr id="257032" name="Picture 8" descr="nbg10_2_1"/>
          <p:cNvPicPr>
            <a:picLocks noChangeAspect="1" noChangeArrowheads="1"/>
          </p:cNvPicPr>
          <p:nvPr userDrawn="1"/>
        </p:nvPicPr>
        <p:blipFill>
          <a:blip r:embed="rId16"/>
          <a:srcRect/>
          <a:stretch>
            <a:fillRect/>
          </a:stretch>
        </p:blipFill>
        <p:spPr bwMode="auto">
          <a:xfrm>
            <a:off x="0" y="847725"/>
            <a:ext cx="2660650" cy="1089025"/>
          </a:xfrm>
          <a:prstGeom prst="rect">
            <a:avLst/>
          </a:prstGeom>
          <a:noFill/>
        </p:spPr>
      </p:pic>
      <p:sp>
        <p:nvSpPr>
          <p:cNvPr id="257026" name="Rectangle 2"/>
          <p:cNvSpPr>
            <a:spLocks noGrp="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57027" name="Rectangle 3"/>
          <p:cNvSpPr>
            <a:spLocks noGrp="1" noChangeArrowheads="1"/>
          </p:cNvSpPr>
          <p:nvPr>
            <p:ph type="body" idx="1"/>
          </p:nvPr>
        </p:nvSpPr>
        <p:spPr bwMode="auto">
          <a:xfrm>
            <a:off x="457200" y="1600200"/>
            <a:ext cx="8229600" cy="478155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a:solidFill>
                  <a:schemeClr val="tx1"/>
                </a:solidFill>
              </a:defRPr>
            </a:lvl1pPr>
          </a:lstStyle>
          <a:p>
            <a:fld id="{F8720EC6-206B-4D40-A30F-02D83D896CDB}" type="datetime1">
              <a:rPr lang="zh-CN" altLang="en-US"/>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a:solidFill>
                  <a:schemeClr val="tx1"/>
                </a:solidFill>
                <a:latin typeface="굴림" pitchFamily="34" charset="-127"/>
              </a:defRPr>
            </a:lvl1pPr>
          </a:lstStyle>
          <a:p>
            <a:r>
              <a:rPr lang="en-US" altLang="zh-CN"/>
              <a:t>大连理工大学软件学院</a:t>
            </a:r>
            <a:endParaRPr lang="en-US" altLang="zh-CN"/>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a:solidFill>
                  <a:schemeClr val="tx1"/>
                </a:solidFill>
                <a:latin typeface="+mn-lt"/>
                <a:ea typeface="굴림" pitchFamily="34" charset="-127"/>
              </a:defRPr>
            </a:lvl1pPr>
          </a:lstStyle>
          <a:p>
            <a:fld id="{49490EF7-E71D-4D04-83BC-86756195044B}"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400" b="1">
          <a:solidFill>
            <a:schemeClr val="tx1"/>
          </a:solidFill>
          <a:latin typeface="+mn-lt"/>
          <a:ea typeface="+mn-ea"/>
        </a:defRPr>
      </a:lvl3pPr>
      <a:lvl4pPr marL="1600200" indent="-228600" algn="l" rtl="0" fontAlgn="base">
        <a:spcBef>
          <a:spcPct val="20000"/>
        </a:spcBef>
        <a:spcAft>
          <a:spcPct val="0"/>
        </a:spcAft>
        <a:buChar char="–"/>
        <a:defRPr sz="2000" b="1">
          <a:solidFill>
            <a:schemeClr val="tx1"/>
          </a:solidFill>
          <a:latin typeface="+mn-lt"/>
          <a:ea typeface="+mn-ea"/>
        </a:defRPr>
      </a:lvl4pPr>
      <a:lvl5pPr marL="2057400" indent="-228600" algn="l" rtl="0" fontAlgn="base">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w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subTitle" idx="1"/>
          </p:nvPr>
        </p:nvSpPr>
        <p:spPr>
          <a:xfrm>
            <a:off x="1371600" y="4124325"/>
            <a:ext cx="6400800" cy="1752600"/>
          </a:xfrm>
        </p:spPr>
        <p:txBody>
          <a:bodyPr/>
          <a:lstStyle/>
          <a:p>
            <a:pPr>
              <a:lnSpc>
                <a:spcPct val="90000"/>
              </a:lnSpc>
            </a:pPr>
            <a:endParaRPr lang="zh-CN" altLang="en-US" sz="2400" b="0" dirty="0"/>
          </a:p>
          <a:p>
            <a:pPr>
              <a:lnSpc>
                <a:spcPct val="90000"/>
              </a:lnSpc>
            </a:pPr>
            <a:r>
              <a:rPr lang="zh-CN" altLang="en-US" sz="2400" b="0" dirty="0"/>
              <a:t>大连理工大学软件学院</a:t>
            </a:r>
            <a:endParaRPr lang="en-US" altLang="zh-CN" sz="2400" b="0" dirty="0">
              <a:solidFill>
                <a:srgbClr val="0000FF"/>
              </a:solidFill>
              <a:latin typeface="Tahoma" panose="020B0604030504040204" pitchFamily="34" charset="0"/>
            </a:endParaRPr>
          </a:p>
        </p:txBody>
      </p:sp>
      <p:sp>
        <p:nvSpPr>
          <p:cNvPr id="9220" name="Rectangle 4"/>
          <p:cNvSpPr>
            <a:spLocks noGrp="1" noChangeArrowheads="1"/>
          </p:cNvSpPr>
          <p:nvPr>
            <p:ph type="ctrTitle"/>
          </p:nvPr>
        </p:nvSpPr>
        <p:spPr/>
        <p:txBody>
          <a:bodyPr/>
          <a:lstStyle/>
          <a:p>
            <a:r>
              <a:rPr lang="zh-CN" altLang="en-US" sz="6600" dirty="0"/>
              <a:t>软件工程</a:t>
            </a:r>
            <a:endParaRPr lang="zh-CN" alt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系统工程</a:t>
            </a:r>
            <a:endParaRPr lang="zh-CN" altLang="en-US" dirty="0"/>
          </a:p>
        </p:txBody>
      </p:sp>
      <p:sp>
        <p:nvSpPr>
          <p:cNvPr id="3" name="内容占位符 2"/>
          <p:cNvSpPr>
            <a:spLocks noGrp="1"/>
          </p:cNvSpPr>
          <p:nvPr>
            <p:ph idx="1"/>
          </p:nvPr>
        </p:nvSpPr>
        <p:spPr/>
        <p:txBody>
          <a:bodyPr/>
          <a:lstStyle/>
          <a:p>
            <a:r>
              <a:rPr lang="zh-CN" altLang="en-US" sz="2800" dirty="0"/>
              <a:t>系统工程是为了更好地达到系统目标，对系统的构成要素、组织结构、信息流动和控制机构等进行分析与设计的技术</a:t>
            </a:r>
            <a:r>
              <a:rPr lang="zh-CN" altLang="en-US" sz="2800" dirty="0" smtClean="0"/>
              <a:t>。</a:t>
            </a:r>
            <a:endParaRPr lang="en-US" altLang="zh-CN" sz="2800" dirty="0" smtClean="0"/>
          </a:p>
          <a:p>
            <a:r>
              <a:rPr lang="zh-CN" altLang="en-US" sz="2800" dirty="0" smtClean="0"/>
              <a:t>针对</a:t>
            </a:r>
            <a:r>
              <a:rPr lang="zh-CN" altLang="en-US" sz="2800" dirty="0"/>
              <a:t>不同的领域，系统工程有着不同的实现方法，如商业过程工程（</a:t>
            </a:r>
            <a:r>
              <a:rPr lang="en-US" altLang="zh-CN" sz="2800" dirty="0"/>
              <a:t>Business Process Engineering</a:t>
            </a:r>
            <a:r>
              <a:rPr lang="zh-CN" altLang="en-US" sz="2800" dirty="0"/>
              <a:t>）、产品工程（</a:t>
            </a:r>
            <a:r>
              <a:rPr lang="en-US" altLang="zh-CN" sz="2800" dirty="0"/>
              <a:t>Product Engineering</a:t>
            </a:r>
            <a:r>
              <a:rPr lang="zh-CN" altLang="en-US" sz="2800" dirty="0"/>
              <a:t>）等</a:t>
            </a:r>
            <a:r>
              <a:rPr lang="zh-CN" altLang="en-US" sz="2800" dirty="0" smtClean="0"/>
              <a:t>。</a:t>
            </a:r>
            <a:endParaRPr lang="en-US" altLang="zh-CN" sz="2800" dirty="0" smtClean="0"/>
          </a:p>
          <a:p>
            <a:r>
              <a:rPr lang="zh-CN" altLang="en-US" sz="2800" dirty="0" smtClean="0"/>
              <a:t>系统工程</a:t>
            </a:r>
            <a:r>
              <a:rPr lang="zh-CN" altLang="en-US" sz="2800" dirty="0"/>
              <a:t>的目的是使得人们能够确保在正确的时间使用了正确的方法在做正确的事情。</a:t>
            </a:r>
            <a:endParaRPr lang="zh-CN" altLang="en-US" sz="2800" dirty="0"/>
          </a:p>
        </p:txBody>
      </p:sp>
      <p:sp>
        <p:nvSpPr>
          <p:cNvPr id="4" name="日期占位符 3"/>
          <p:cNvSpPr>
            <a:spLocks noGrp="1"/>
          </p:cNvSpPr>
          <p:nvPr>
            <p:ph type="dt" sz="half" idx="10"/>
          </p:nvPr>
        </p:nvSpPr>
        <p:spPr/>
        <p:txBody>
          <a:bodyPr/>
          <a:lstStyle/>
          <a:p>
            <a:fld id="{BD2F3A57-D589-4FD1-AB9A-6B028753DD88}"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fld id="{CED4149F-95AC-4F65-ACDC-7659C37B20A4}" type="slidenum">
              <a:rPr lang="zh-CN" altLang="en-US"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3"/>
          <p:cNvSpPr>
            <a:spLocks noChangeArrowheads="1"/>
          </p:cNvSpPr>
          <p:nvPr/>
        </p:nvSpPr>
        <p:spPr bwMode="gray">
          <a:xfrm>
            <a:off x="6156177" y="1352751"/>
            <a:ext cx="2808312" cy="5056259"/>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2" name="标题 1"/>
          <p:cNvSpPr>
            <a:spLocks noGrp="1"/>
          </p:cNvSpPr>
          <p:nvPr>
            <p:ph type="title"/>
          </p:nvPr>
        </p:nvSpPr>
        <p:spPr/>
        <p:txBody>
          <a:bodyPr/>
          <a:lstStyle/>
          <a:p>
            <a:r>
              <a:rPr lang="zh-CN" altLang="en-US" dirty="0" smtClean="0"/>
              <a:t>系统分析方法</a:t>
            </a:r>
            <a:endParaRPr lang="zh-CN" altLang="en-US" dirty="0"/>
          </a:p>
        </p:txBody>
      </p:sp>
      <p:sp>
        <p:nvSpPr>
          <p:cNvPr id="3" name="内容占位符 2"/>
          <p:cNvSpPr>
            <a:spLocks noGrp="1"/>
          </p:cNvSpPr>
          <p:nvPr>
            <p:ph idx="1"/>
          </p:nvPr>
        </p:nvSpPr>
        <p:spPr>
          <a:xfrm>
            <a:off x="6300192" y="1844824"/>
            <a:ext cx="2736304" cy="3955578"/>
          </a:xfrm>
        </p:spPr>
        <p:txBody>
          <a:bodyPr/>
          <a:lstStyle/>
          <a:p>
            <a:pPr marL="0" indent="0">
              <a:lnSpc>
                <a:spcPct val="110000"/>
              </a:lnSpc>
              <a:buNone/>
            </a:pPr>
            <a:r>
              <a:rPr lang="zh-CN" altLang="en-US" sz="2400" dirty="0"/>
              <a:t>系统分析的常用</a:t>
            </a:r>
            <a:r>
              <a:rPr lang="zh-CN" altLang="en-US" sz="2400" dirty="0" smtClean="0"/>
              <a:t>方法是</a:t>
            </a:r>
            <a:r>
              <a:rPr lang="zh-CN" altLang="en-US" sz="2400" dirty="0">
                <a:solidFill>
                  <a:srgbClr val="FF0000"/>
                </a:solidFill>
              </a:rPr>
              <a:t>层次分析方法</a:t>
            </a:r>
            <a:r>
              <a:rPr lang="zh-CN" altLang="en-US" sz="2400" dirty="0"/>
              <a:t>，将问题分解为不同的组成因素，并按照因素间的相互关联影响以及隶属关系将因素按不同层次聚集组合，</a:t>
            </a:r>
            <a:r>
              <a:rPr lang="zh-CN" altLang="en-US" sz="2400" dirty="0">
                <a:solidFill>
                  <a:srgbClr val="FF0000"/>
                </a:solidFill>
              </a:rPr>
              <a:t>形成一个多层次的分析结构模型。</a:t>
            </a:r>
            <a:endParaRPr lang="zh-CN" altLang="en-US" sz="2400" dirty="0">
              <a:solidFill>
                <a:srgbClr val="FF0000"/>
              </a:solidFill>
            </a:endParaRPr>
          </a:p>
        </p:txBody>
      </p:sp>
      <p:sp>
        <p:nvSpPr>
          <p:cNvPr id="4" name="日期占位符 3"/>
          <p:cNvSpPr>
            <a:spLocks noGrp="1"/>
          </p:cNvSpPr>
          <p:nvPr>
            <p:ph type="dt" sz="half" idx="10"/>
          </p:nvPr>
        </p:nvSpPr>
        <p:spPr/>
        <p:txBody>
          <a:bodyPr/>
          <a:lstStyle/>
          <a:p>
            <a:fld id="{BD2F3A57-D589-4FD1-AB9A-6B028753DD88}"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fld id="{CED4149F-95AC-4F65-ACDC-7659C37B20A4}" type="slidenum">
              <a:rPr lang="zh-CN" altLang="en-US" smtClean="0"/>
            </a:fld>
            <a:endParaRPr lang="en-US" altLang="zh-CN"/>
          </a:p>
        </p:txBody>
      </p:sp>
      <p:pic>
        <p:nvPicPr>
          <p:cNvPr id="685058" name="Picture 2" descr="peh_ch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1556792"/>
            <a:ext cx="6072061"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统一建模语言</a:t>
            </a:r>
            <a:endParaRPr lang="zh-CN" altLang="en-US" dirty="0"/>
          </a:p>
        </p:txBody>
      </p:sp>
      <p:sp>
        <p:nvSpPr>
          <p:cNvPr id="3" name="内容占位符 2"/>
          <p:cNvSpPr>
            <a:spLocks noGrp="1"/>
          </p:cNvSpPr>
          <p:nvPr>
            <p:ph idx="1"/>
          </p:nvPr>
        </p:nvSpPr>
        <p:spPr/>
        <p:txBody>
          <a:bodyPr/>
          <a:lstStyle/>
          <a:p>
            <a:r>
              <a:rPr lang="zh-CN" altLang="en-US" sz="2800" dirty="0"/>
              <a:t>统一建模语言（</a:t>
            </a:r>
            <a:r>
              <a:rPr lang="en-US" altLang="zh-CN" sz="2800" dirty="0"/>
              <a:t>UML</a:t>
            </a:r>
            <a:r>
              <a:rPr lang="zh-CN" altLang="en-US" sz="2800" dirty="0"/>
              <a:t>）提供了一整套对系统建模的基础设施，包括模型的表示及建模的方法等，可以适用不同的系统层次</a:t>
            </a:r>
            <a:r>
              <a:rPr lang="zh-CN" altLang="en-US" sz="2800" dirty="0" smtClean="0"/>
              <a:t>。</a:t>
            </a:r>
            <a:endParaRPr lang="en-US" altLang="zh-CN" sz="2800" dirty="0" smtClean="0"/>
          </a:p>
          <a:p>
            <a:r>
              <a:rPr lang="zh-CN" altLang="en-US" sz="2800" dirty="0"/>
              <a:t>统一建模语言顾名思义它是一种语言，或者说</a:t>
            </a:r>
            <a:r>
              <a:rPr lang="zh-CN" altLang="en-US" sz="2800" dirty="0">
                <a:solidFill>
                  <a:srgbClr val="FF0000"/>
                </a:solidFill>
              </a:rPr>
              <a:t>是一种工具，而不是一种方法</a:t>
            </a:r>
            <a:r>
              <a:rPr lang="zh-CN" altLang="en-US" sz="2800" dirty="0" smtClean="0"/>
              <a:t>。</a:t>
            </a:r>
            <a:endParaRPr lang="en-US" altLang="zh-CN" sz="2800" dirty="0" smtClean="0"/>
          </a:p>
          <a:p>
            <a:r>
              <a:rPr lang="zh-CN" altLang="en-US" sz="2800" dirty="0"/>
              <a:t>统一建模语言将软件开发中的语言表示与过程进行了分离，</a:t>
            </a:r>
            <a:r>
              <a:rPr lang="zh-CN" altLang="en-US" sz="2800" dirty="0" smtClean="0"/>
              <a:t>具有重要</a:t>
            </a:r>
            <a:r>
              <a:rPr lang="zh-CN" altLang="en-US" sz="2800" dirty="0"/>
              <a:t>的功能：可视化（</a:t>
            </a:r>
            <a:r>
              <a:rPr lang="en-US" altLang="zh-CN" sz="2800" dirty="0"/>
              <a:t>Visualization</a:t>
            </a:r>
            <a:r>
              <a:rPr lang="zh-CN" altLang="en-US" sz="2800" dirty="0"/>
              <a:t>）、规格说明（</a:t>
            </a:r>
            <a:r>
              <a:rPr lang="en-US" altLang="zh-CN" sz="2800" dirty="0"/>
              <a:t>Specification</a:t>
            </a:r>
            <a:r>
              <a:rPr lang="zh-CN" altLang="en-US" sz="2800" dirty="0"/>
              <a:t>）、构造（</a:t>
            </a:r>
            <a:r>
              <a:rPr lang="en-US" altLang="zh-CN" sz="2800" dirty="0"/>
              <a:t>Constructing</a:t>
            </a:r>
            <a:r>
              <a:rPr lang="zh-CN" altLang="en-US" sz="2800" dirty="0"/>
              <a:t>）和文档化（</a:t>
            </a:r>
            <a:r>
              <a:rPr lang="en-US" altLang="zh-CN" sz="2800" dirty="0"/>
              <a:t>Documenting</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fld id="{BD2F3A57-D589-4FD1-AB9A-6B028753DD88}"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fld id="{CED4149F-95AC-4F65-ACDC-7659C37B20A4}" type="slidenum">
              <a:rPr lang="zh-CN" altLang="en-US"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、代码与自然语言</a:t>
            </a:r>
            <a:endParaRPr lang="zh-CN" altLang="en-US" dirty="0"/>
          </a:p>
        </p:txBody>
      </p:sp>
      <p:sp>
        <p:nvSpPr>
          <p:cNvPr id="3" name="内容占位符 2"/>
          <p:cNvSpPr>
            <a:spLocks noGrp="1"/>
          </p:cNvSpPr>
          <p:nvPr>
            <p:ph idx="1"/>
          </p:nvPr>
        </p:nvSpPr>
        <p:spPr/>
        <p:txBody>
          <a:bodyPr/>
          <a:lstStyle/>
          <a:p>
            <a:r>
              <a:rPr lang="en-US" altLang="zh-CN" sz="2800" dirty="0"/>
              <a:t>UML</a:t>
            </a:r>
            <a:r>
              <a:rPr lang="zh-CN" altLang="en-US" sz="2800" dirty="0"/>
              <a:t>是提供给用户高层建模的方法，是针对用户需求的高层抽象，具体表现为描述组件的构成及联系，给人一种高屋建瓴的效果</a:t>
            </a:r>
            <a:r>
              <a:rPr lang="zh-CN" altLang="en-US" sz="2800" dirty="0" smtClean="0"/>
              <a:t>。</a:t>
            </a:r>
            <a:endParaRPr lang="en-US" altLang="zh-CN" sz="2800" dirty="0" smtClean="0"/>
          </a:p>
          <a:p>
            <a:r>
              <a:rPr lang="zh-CN" altLang="en-US" sz="2800" dirty="0" smtClean="0"/>
              <a:t>代码</a:t>
            </a:r>
            <a:r>
              <a:rPr lang="zh-CN" altLang="en-US" sz="2800" dirty="0"/>
              <a:t>也能够描述一种模型，但是具体的、底层的，如果其他人想要了解设计思想，必须要读懂代码，甚至可能要先去学习一门新的语言</a:t>
            </a:r>
            <a:r>
              <a:rPr lang="zh-CN" altLang="en-US" sz="2800" dirty="0" smtClean="0"/>
              <a:t>。</a:t>
            </a:r>
            <a:endParaRPr lang="en-US" altLang="zh-CN" sz="2800" dirty="0" smtClean="0"/>
          </a:p>
          <a:p>
            <a:r>
              <a:rPr lang="zh-CN" altLang="en-US" sz="2800" dirty="0" smtClean="0"/>
              <a:t>另</a:t>
            </a:r>
            <a:r>
              <a:rPr lang="zh-CN" altLang="en-US" sz="2800" dirty="0"/>
              <a:t>一种表示方法是使用自然语言的叙述，但自然语言具有歧义及含糊不清的弱点。</a:t>
            </a:r>
            <a:endParaRPr lang="zh-CN" altLang="en-US" sz="2800" dirty="0"/>
          </a:p>
        </p:txBody>
      </p:sp>
      <p:sp>
        <p:nvSpPr>
          <p:cNvPr id="4" name="日期占位符 3"/>
          <p:cNvSpPr>
            <a:spLocks noGrp="1"/>
          </p:cNvSpPr>
          <p:nvPr>
            <p:ph type="dt" sz="half" idx="10"/>
          </p:nvPr>
        </p:nvSpPr>
        <p:spPr/>
        <p:txBody>
          <a:bodyPr/>
          <a:lstStyle/>
          <a:p>
            <a:fld id="{BD2F3A57-D589-4FD1-AB9A-6B028753DD88}" type="datetime1">
              <a:rPr lang="zh-CN" altLang="en-US" smtClean="0"/>
            </a:fld>
            <a:endParaRPr lang="en-US" altLang="zh-CN"/>
          </a:p>
        </p:txBody>
      </p:sp>
      <p:sp>
        <p:nvSpPr>
          <p:cNvPr id="5" name="页脚占位符 4"/>
          <p:cNvSpPr>
            <a:spLocks noGrp="1"/>
          </p:cNvSpPr>
          <p:nvPr>
            <p:ph type="ftr" sz="quarter" idx="11"/>
          </p:nvPr>
        </p:nvSpPr>
        <p:spPr/>
        <p:txBody>
          <a:bodyPr/>
          <a:lstStyle/>
          <a:p>
            <a:r>
              <a:rPr lang="en-US" altLang="zh-CN" smtClean="0"/>
              <a:t>大连理工大学软件学院</a:t>
            </a:r>
            <a:endParaRPr lang="en-US" altLang="zh-CN"/>
          </a:p>
        </p:txBody>
      </p:sp>
      <p:sp>
        <p:nvSpPr>
          <p:cNvPr id="6" name="灯片编号占位符 5"/>
          <p:cNvSpPr>
            <a:spLocks noGrp="1"/>
          </p:cNvSpPr>
          <p:nvPr>
            <p:ph type="sldNum" sz="quarter" idx="12"/>
          </p:nvPr>
        </p:nvSpPr>
        <p:spPr/>
        <p:txBody>
          <a:bodyPr/>
          <a:lstStyle/>
          <a:p>
            <a:fld id="{CED4149F-95AC-4F65-ACDC-7659C37B20A4}" type="slidenum">
              <a:rPr lang="zh-CN" altLang="en-US"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3"/>
          <p:cNvSpPr>
            <a:spLocks noChangeArrowheads="1"/>
          </p:cNvSpPr>
          <p:nvPr/>
        </p:nvSpPr>
        <p:spPr bwMode="gray">
          <a:xfrm>
            <a:off x="3563888" y="1562596"/>
            <a:ext cx="5040560" cy="4720982"/>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sz="6000">
              <a:ea typeface="宋体" panose="02010600030101010101" pitchFamily="2" charset="-122"/>
            </a:endParaRPr>
          </a:p>
        </p:txBody>
      </p:sp>
      <p:sp>
        <p:nvSpPr>
          <p:cNvPr id="2" name="标题 1"/>
          <p:cNvSpPr>
            <a:spLocks noGrp="1"/>
          </p:cNvSpPr>
          <p:nvPr>
            <p:ph type="title"/>
          </p:nvPr>
        </p:nvSpPr>
        <p:spPr/>
        <p:txBody>
          <a:bodyPr/>
          <a:lstStyle/>
          <a:p>
            <a:r>
              <a:rPr lang="en-US" altLang="zh-CN" dirty="0" smtClean="0"/>
              <a:t>UML</a:t>
            </a:r>
            <a:r>
              <a:rPr lang="zh-CN" altLang="en-US" dirty="0" smtClean="0"/>
              <a:t>的构成及视图</a:t>
            </a:r>
            <a:endParaRPr lang="zh-CN" altLang="en-US" dirty="0"/>
          </a:p>
        </p:txBody>
      </p:sp>
      <p:sp>
        <p:nvSpPr>
          <p:cNvPr id="3" name="内容占位符 2"/>
          <p:cNvSpPr>
            <a:spLocks noGrp="1"/>
          </p:cNvSpPr>
          <p:nvPr>
            <p:ph idx="1"/>
          </p:nvPr>
        </p:nvSpPr>
        <p:spPr>
          <a:xfrm>
            <a:off x="457200" y="1600200"/>
            <a:ext cx="2701925" cy="4781550"/>
          </a:xfrm>
        </p:spPr>
        <p:txBody>
          <a:bodyPr/>
          <a:lstStyle/>
          <a:p>
            <a:r>
              <a:rPr lang="zh-CN" altLang="en-US" sz="2000" dirty="0" smtClean="0"/>
              <a:t>用例图</a:t>
            </a:r>
            <a:endParaRPr lang="en-US" altLang="zh-CN" sz="2000" dirty="0"/>
          </a:p>
          <a:p>
            <a:r>
              <a:rPr lang="zh-CN" altLang="en-US" sz="2000" dirty="0" smtClean="0"/>
              <a:t>活动图</a:t>
            </a:r>
            <a:endParaRPr lang="zh-CN" altLang="en-US" sz="2000" dirty="0"/>
          </a:p>
          <a:p>
            <a:r>
              <a:rPr lang="zh-CN" altLang="en-US" sz="2000" dirty="0" smtClean="0"/>
              <a:t>类图</a:t>
            </a:r>
            <a:endParaRPr lang="zh-CN" altLang="en-US" sz="2000" dirty="0"/>
          </a:p>
          <a:p>
            <a:r>
              <a:rPr lang="zh-CN" altLang="en-US" sz="2000" dirty="0" smtClean="0"/>
              <a:t>对象图</a:t>
            </a:r>
            <a:endParaRPr lang="zh-CN" altLang="en-US" sz="2000" dirty="0"/>
          </a:p>
          <a:p>
            <a:r>
              <a:rPr lang="zh-CN" altLang="en-US" sz="2000" dirty="0" smtClean="0"/>
              <a:t>顺序图</a:t>
            </a:r>
            <a:endParaRPr lang="en-US" altLang="zh-CN" sz="2000" dirty="0"/>
          </a:p>
          <a:p>
            <a:r>
              <a:rPr lang="zh-CN" altLang="en-US" sz="2000" dirty="0" smtClean="0"/>
              <a:t>通信图</a:t>
            </a:r>
            <a:endParaRPr lang="zh-CN" altLang="en-US" sz="2000" dirty="0"/>
          </a:p>
          <a:p>
            <a:r>
              <a:rPr lang="zh-CN" altLang="en-US" sz="2000" dirty="0" smtClean="0"/>
              <a:t>时序图</a:t>
            </a:r>
            <a:endParaRPr lang="zh-CN" altLang="en-US" sz="2000" dirty="0"/>
          </a:p>
          <a:p>
            <a:r>
              <a:rPr lang="zh-CN" altLang="en-US" sz="2000" dirty="0" smtClean="0"/>
              <a:t>交互</a:t>
            </a:r>
            <a:r>
              <a:rPr lang="zh-CN" altLang="en-US" sz="2000" dirty="0"/>
              <a:t>概况</a:t>
            </a:r>
            <a:r>
              <a:rPr lang="zh-CN" altLang="en-US" sz="2000" dirty="0" smtClean="0"/>
              <a:t>图</a:t>
            </a:r>
            <a:endParaRPr lang="zh-CN" altLang="en-US" sz="2000" dirty="0"/>
          </a:p>
          <a:p>
            <a:r>
              <a:rPr lang="zh-CN" altLang="en-US" sz="2000" dirty="0" smtClean="0"/>
              <a:t>组成结构图</a:t>
            </a:r>
            <a:endParaRPr lang="zh-CN" altLang="en-US" sz="2000" dirty="0"/>
          </a:p>
          <a:p>
            <a:r>
              <a:rPr lang="zh-CN" altLang="en-US" sz="2000" dirty="0" smtClean="0"/>
              <a:t>组件图</a:t>
            </a:r>
            <a:endParaRPr lang="zh-CN" altLang="en-US" sz="2000" dirty="0"/>
          </a:p>
          <a:p>
            <a:r>
              <a:rPr lang="zh-CN" altLang="en-US" sz="2000" dirty="0" smtClean="0"/>
              <a:t>包图</a:t>
            </a:r>
            <a:endParaRPr lang="zh-CN" altLang="en-US" sz="2000" dirty="0"/>
          </a:p>
          <a:p>
            <a:r>
              <a:rPr lang="zh-CN" altLang="en-US" sz="2000" dirty="0" smtClean="0"/>
              <a:t>状态机图</a:t>
            </a:r>
            <a:endParaRPr lang="zh-CN" altLang="en-US" sz="2000" dirty="0"/>
          </a:p>
          <a:p>
            <a:r>
              <a:rPr lang="zh-CN" altLang="en-US" sz="2000" dirty="0" smtClean="0"/>
              <a:t>部署图</a:t>
            </a:r>
            <a:endParaRPr lang="zh-CN" altLang="en-US" sz="2000" dirty="0"/>
          </a:p>
          <a:p>
            <a:endParaRPr lang="zh-CN" altLang="en-US" sz="2000" dirty="0"/>
          </a:p>
        </p:txBody>
      </p:sp>
      <p:sp>
        <p:nvSpPr>
          <p:cNvPr id="4" name="日期占位符 3"/>
          <p:cNvSpPr>
            <a:spLocks noGrp="1"/>
          </p:cNvSpPr>
          <p:nvPr>
            <p:ph type="dt" sz="half" idx="10"/>
          </p:nvPr>
        </p:nvSpPr>
        <p:spPr/>
        <p:txBody>
          <a:bodyPr/>
          <a:lstStyle/>
          <a:p>
            <a:fld id="{BD2F3A57-D589-4FD1-AB9A-6B028753DD88}" type="datetime1">
              <a:rPr lang="zh-CN" altLang="en-US" smtClean="0"/>
            </a:fld>
            <a:endParaRPr lang="en-US" altLang="zh-CN" dirty="0"/>
          </a:p>
        </p:txBody>
      </p:sp>
      <p:sp>
        <p:nvSpPr>
          <p:cNvPr id="5" name="页脚占位符 4"/>
          <p:cNvSpPr>
            <a:spLocks noGrp="1"/>
          </p:cNvSpPr>
          <p:nvPr>
            <p:ph type="ftr" sz="quarter" idx="11"/>
          </p:nvPr>
        </p:nvSpPr>
        <p:spPr/>
        <p:txBody>
          <a:bodyPr/>
          <a:lstStyle/>
          <a:p>
            <a:r>
              <a:rPr lang="en-US" altLang="zh-CN" dirty="0" err="1" smtClean="0"/>
              <a:t>大连理工大学软件学院</a:t>
            </a:r>
            <a:endParaRPr lang="en-US" altLang="zh-CN" dirty="0"/>
          </a:p>
        </p:txBody>
      </p:sp>
      <p:sp>
        <p:nvSpPr>
          <p:cNvPr id="6" name="灯片编号占位符 5"/>
          <p:cNvSpPr>
            <a:spLocks noGrp="1"/>
          </p:cNvSpPr>
          <p:nvPr>
            <p:ph type="sldNum" sz="quarter" idx="12"/>
          </p:nvPr>
        </p:nvSpPr>
        <p:spPr/>
        <p:txBody>
          <a:bodyPr/>
          <a:lstStyle/>
          <a:p>
            <a:fld id="{CED4149F-95AC-4F65-ACDC-7659C37B20A4}" type="slidenum">
              <a:rPr lang="zh-CN" altLang="en-US" smtClean="0"/>
            </a:fld>
            <a:endParaRPr lang="en-US" altLang="zh-CN"/>
          </a:p>
        </p:txBody>
      </p:sp>
      <p:sp>
        <p:nvSpPr>
          <p:cNvPr id="7" name="矩形 6"/>
          <p:cNvSpPr/>
          <p:nvPr/>
        </p:nvSpPr>
        <p:spPr>
          <a:xfrm>
            <a:off x="3779912" y="1711836"/>
            <a:ext cx="4572000" cy="4832092"/>
          </a:xfrm>
          <a:prstGeom prst="rect">
            <a:avLst/>
          </a:prstGeom>
        </p:spPr>
        <p:txBody>
          <a:bodyPr>
            <a:spAutoFit/>
          </a:bodyPr>
          <a:lstStyle/>
          <a:p>
            <a:pPr indent="269240" algn="just">
              <a:spcAft>
                <a:spcPts val="0"/>
              </a:spcAft>
            </a:pPr>
            <a:r>
              <a:rPr lang="zh-CN" altLang="zh-CN" sz="2200" kern="100" dirty="0">
                <a:latin typeface="Times New Roman" panose="02020603050405020304" pitchFamily="18" charset="0"/>
              </a:rPr>
              <a:t>描述系统的所有元素的集合及元素之间的关系，构成了模型。图是通往模型的窗口，特定的图会显示模型的某些部分，但不必显示模型的全部，构成了</a:t>
            </a:r>
            <a:r>
              <a:rPr lang="en-US" altLang="zh-CN" sz="2200" kern="100" dirty="0">
                <a:latin typeface="Times New Roman" panose="02020603050405020304" pitchFamily="18" charset="0"/>
              </a:rPr>
              <a:t>UML</a:t>
            </a:r>
            <a:r>
              <a:rPr lang="zh-CN" altLang="zh-CN" sz="2200" kern="100" dirty="0">
                <a:latin typeface="Times New Roman" panose="02020603050405020304" pitchFamily="18" charset="0"/>
              </a:rPr>
              <a:t>的视图，每个视图捕获系统的一个方面</a:t>
            </a:r>
            <a:r>
              <a:rPr lang="zh-CN" altLang="zh-CN" sz="2200" kern="100" dirty="0" smtClean="0">
                <a:latin typeface="Times New Roman" panose="02020603050405020304" pitchFamily="18" charset="0"/>
              </a:rPr>
              <a:t>。</a:t>
            </a:r>
            <a:r>
              <a:rPr lang="en-US" altLang="zh-CN" sz="2200" kern="100" dirty="0" err="1">
                <a:latin typeface="Times New Roman" panose="02020603050405020304" pitchFamily="18" charset="0"/>
              </a:rPr>
              <a:t>Kruchten</a:t>
            </a:r>
            <a:r>
              <a:rPr lang="zh-CN" altLang="en-US" sz="2200" kern="100" dirty="0">
                <a:latin typeface="Times New Roman" panose="02020603050405020304" pitchFamily="18" charset="0"/>
              </a:rPr>
              <a:t>的</a:t>
            </a:r>
            <a:r>
              <a:rPr lang="en-US" altLang="zh-CN" sz="2200" kern="100" dirty="0">
                <a:latin typeface="Times New Roman" panose="02020603050405020304" pitchFamily="18" charset="0"/>
              </a:rPr>
              <a:t>4+1</a:t>
            </a:r>
            <a:r>
              <a:rPr lang="zh-CN" altLang="en-US" sz="2200" kern="100" dirty="0" smtClean="0">
                <a:latin typeface="Times New Roman" panose="02020603050405020304" pitchFamily="18" charset="0"/>
              </a:rPr>
              <a:t>视图：</a:t>
            </a:r>
            <a:endParaRPr lang="en-US" altLang="zh-CN" sz="2200" kern="100" dirty="0" smtClean="0">
              <a:latin typeface="Times New Roman" panose="02020603050405020304" pitchFamily="18" charset="0"/>
            </a:endParaRPr>
          </a:p>
          <a:p>
            <a:pPr indent="269240" algn="just">
              <a:spcAft>
                <a:spcPts val="0"/>
              </a:spcAft>
            </a:pPr>
            <a:endParaRPr lang="en-US" altLang="zh-CN" sz="2200" kern="100" dirty="0" smtClean="0">
              <a:latin typeface="Times New Roman" panose="02020603050405020304" pitchFamily="18" charset="0"/>
            </a:endParaRPr>
          </a:p>
          <a:p>
            <a:pPr indent="269240" algn="just">
              <a:spcAft>
                <a:spcPts val="0"/>
              </a:spcAft>
            </a:pPr>
            <a:r>
              <a:rPr lang="en-US" altLang="zh-CN" sz="2200" kern="100" dirty="0">
                <a:latin typeface="Times New Roman" panose="02020603050405020304" pitchFamily="18" charset="0"/>
              </a:rPr>
              <a:t>1</a:t>
            </a:r>
            <a:r>
              <a:rPr lang="en-US" altLang="zh-CN" sz="2200" kern="100" dirty="0" smtClean="0">
                <a:latin typeface="Times New Roman" panose="02020603050405020304" pitchFamily="18" charset="0"/>
              </a:rPr>
              <a:t>. </a:t>
            </a:r>
            <a:r>
              <a:rPr lang="zh-CN" altLang="en-US" sz="2200" kern="100" dirty="0" smtClean="0">
                <a:latin typeface="Times New Roman" panose="02020603050405020304" pitchFamily="18" charset="0"/>
              </a:rPr>
              <a:t>逻辑</a:t>
            </a:r>
            <a:r>
              <a:rPr lang="zh-CN" altLang="en-US" sz="2200" kern="100" dirty="0">
                <a:latin typeface="Times New Roman" panose="02020603050405020304" pitchFamily="18" charset="0"/>
              </a:rPr>
              <a:t>视图</a:t>
            </a:r>
            <a:endParaRPr lang="zh-CN" altLang="en-US" sz="2200" kern="100" dirty="0">
              <a:latin typeface="Times New Roman" panose="02020603050405020304" pitchFamily="18" charset="0"/>
            </a:endParaRPr>
          </a:p>
          <a:p>
            <a:pPr indent="269240" algn="just">
              <a:spcAft>
                <a:spcPts val="0"/>
              </a:spcAft>
            </a:pPr>
            <a:r>
              <a:rPr lang="en-US" altLang="zh-CN" sz="2200" kern="100" dirty="0" smtClean="0">
                <a:latin typeface="Times New Roman" panose="02020603050405020304" pitchFamily="18" charset="0"/>
              </a:rPr>
              <a:t>2. </a:t>
            </a:r>
            <a:r>
              <a:rPr lang="zh-CN" altLang="en-US" sz="2200" kern="100" dirty="0" smtClean="0">
                <a:latin typeface="Times New Roman" panose="02020603050405020304" pitchFamily="18" charset="0"/>
              </a:rPr>
              <a:t>进程</a:t>
            </a:r>
            <a:r>
              <a:rPr lang="zh-CN" altLang="en-US" sz="2200" kern="100" dirty="0">
                <a:latin typeface="Times New Roman" panose="02020603050405020304" pitchFamily="18" charset="0"/>
              </a:rPr>
              <a:t>视图</a:t>
            </a:r>
            <a:endParaRPr lang="zh-CN" altLang="en-US" sz="2200" kern="100" dirty="0">
              <a:latin typeface="Times New Roman" panose="02020603050405020304" pitchFamily="18" charset="0"/>
            </a:endParaRPr>
          </a:p>
          <a:p>
            <a:pPr indent="269240" algn="just">
              <a:spcAft>
                <a:spcPts val="0"/>
              </a:spcAft>
            </a:pPr>
            <a:r>
              <a:rPr lang="en-US" altLang="zh-CN" sz="2200" kern="100" dirty="0" smtClean="0">
                <a:latin typeface="Times New Roman" panose="02020603050405020304" pitchFamily="18" charset="0"/>
              </a:rPr>
              <a:t>3. </a:t>
            </a:r>
            <a:r>
              <a:rPr lang="zh-CN" altLang="en-US" sz="2200" kern="100" dirty="0" smtClean="0">
                <a:latin typeface="Times New Roman" panose="02020603050405020304" pitchFamily="18" charset="0"/>
              </a:rPr>
              <a:t>开发</a:t>
            </a:r>
            <a:r>
              <a:rPr lang="zh-CN" altLang="en-US" sz="2200" kern="100" dirty="0">
                <a:latin typeface="Times New Roman" panose="02020603050405020304" pitchFamily="18" charset="0"/>
              </a:rPr>
              <a:t>视图</a:t>
            </a:r>
            <a:endParaRPr lang="zh-CN" altLang="en-US" sz="2200" kern="100" dirty="0">
              <a:latin typeface="Times New Roman" panose="02020603050405020304" pitchFamily="18" charset="0"/>
            </a:endParaRPr>
          </a:p>
          <a:p>
            <a:pPr indent="269240" algn="just">
              <a:spcAft>
                <a:spcPts val="0"/>
              </a:spcAft>
            </a:pPr>
            <a:r>
              <a:rPr lang="en-US" altLang="zh-CN" sz="2200" kern="100" dirty="0" smtClean="0">
                <a:latin typeface="Times New Roman" panose="02020603050405020304" pitchFamily="18" charset="0"/>
              </a:rPr>
              <a:t>4. </a:t>
            </a:r>
            <a:r>
              <a:rPr lang="zh-CN" altLang="en-US" sz="2200" kern="100" dirty="0" smtClean="0">
                <a:latin typeface="Times New Roman" panose="02020603050405020304" pitchFamily="18" charset="0"/>
              </a:rPr>
              <a:t>物理</a:t>
            </a:r>
            <a:r>
              <a:rPr lang="zh-CN" altLang="en-US" sz="2200" kern="100" dirty="0">
                <a:latin typeface="Times New Roman" panose="02020603050405020304" pitchFamily="18" charset="0"/>
              </a:rPr>
              <a:t>视图</a:t>
            </a:r>
            <a:endParaRPr lang="zh-CN" altLang="en-US" sz="2200" kern="100" dirty="0">
              <a:latin typeface="Times New Roman" panose="02020603050405020304" pitchFamily="18" charset="0"/>
            </a:endParaRPr>
          </a:p>
          <a:p>
            <a:pPr indent="269240" algn="just">
              <a:spcAft>
                <a:spcPts val="0"/>
              </a:spcAft>
            </a:pPr>
            <a:r>
              <a:rPr lang="en-US" altLang="zh-CN" sz="2200" kern="100" dirty="0" smtClean="0">
                <a:latin typeface="Times New Roman" panose="02020603050405020304" pitchFamily="18" charset="0"/>
              </a:rPr>
              <a:t>5. </a:t>
            </a:r>
            <a:r>
              <a:rPr lang="zh-CN" altLang="en-US" sz="2200" kern="100" dirty="0" smtClean="0">
                <a:latin typeface="Times New Roman" panose="02020603050405020304" pitchFamily="18" charset="0"/>
              </a:rPr>
              <a:t>用例</a:t>
            </a:r>
            <a:r>
              <a:rPr lang="zh-CN" altLang="en-US" sz="2200" kern="100" dirty="0">
                <a:latin typeface="Times New Roman" panose="02020603050405020304" pitchFamily="18" charset="0"/>
              </a:rPr>
              <a:t>视图</a:t>
            </a:r>
            <a:endParaRPr lang="zh-CN" altLang="en-US" sz="2200" kern="100" dirty="0">
              <a:latin typeface="Times New Roman" panose="02020603050405020304" pitchFamily="18" charset="0"/>
            </a:endParaRPr>
          </a:p>
          <a:p>
            <a:pPr indent="269240" algn="just">
              <a:spcAft>
                <a:spcPts val="0"/>
              </a:spcAft>
            </a:pPr>
            <a:endParaRPr lang="zh-CN" altLang="zh-CN" sz="2200" kern="10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系统开发的解空间</a:t>
            </a:r>
            <a:endParaRPr lang="zh-CN" altLang="en-US"/>
          </a:p>
        </p:txBody>
      </p:sp>
      <p:sp>
        <p:nvSpPr>
          <p:cNvPr id="4" name="日期占位符 3"/>
          <p:cNvSpPr>
            <a:spLocks noGrp="1"/>
          </p:cNvSpPr>
          <p:nvPr>
            <p:ph type="dt" sz="half" idx="10"/>
          </p:nvPr>
        </p:nvSpPr>
        <p:spPr/>
        <p:txBody>
          <a:bodyPr/>
          <a:p>
            <a:fld id="{BD2F3A57-D589-4FD1-AB9A-6B028753DD88}" type="datetime1">
              <a:rPr lang="zh-CN" altLang="en-US"/>
            </a:fld>
            <a:endParaRPr lang="en-US" altLang="zh-CN"/>
          </a:p>
        </p:txBody>
      </p:sp>
      <p:sp>
        <p:nvSpPr>
          <p:cNvPr id="5" name="页脚占位符 4"/>
          <p:cNvSpPr>
            <a:spLocks noGrp="1"/>
          </p:cNvSpPr>
          <p:nvPr>
            <p:ph type="ftr" sz="quarter" idx="11"/>
          </p:nvPr>
        </p:nvSpPr>
        <p:spPr/>
        <p:txBody>
          <a:bodyPr/>
          <a:p>
            <a:r>
              <a:rPr lang="en-US" altLang="zh-CN"/>
              <a:t>大连理工大学软件学院</a:t>
            </a:r>
            <a:endParaRPr lang="en-US" altLang="zh-CN"/>
          </a:p>
        </p:txBody>
      </p:sp>
      <p:sp>
        <p:nvSpPr>
          <p:cNvPr id="6" name="灯片编号占位符 5"/>
          <p:cNvSpPr>
            <a:spLocks noGrp="1"/>
          </p:cNvSpPr>
          <p:nvPr>
            <p:ph type="sldNum" sz="quarter" idx="12"/>
          </p:nvPr>
        </p:nvSpPr>
        <p:spPr/>
        <p:txBody>
          <a:bodyPr/>
          <a:p>
            <a:fld id="{CED4149F-95AC-4F65-ACDC-7659C37B20A4}" type="slidenum">
              <a:rPr lang="zh-CN" altLang="en-US"/>
            </a:fld>
            <a:endParaRPr lang="en-US" altLang="zh-CN"/>
          </a:p>
        </p:txBody>
      </p:sp>
      <p:graphicFrame>
        <p:nvGraphicFramePr>
          <p:cNvPr id="3" name="对象 -2147482609"/>
          <p:cNvGraphicFramePr>
            <a:graphicFrameLocks noChangeAspect="1"/>
          </p:cNvGraphicFramePr>
          <p:nvPr/>
        </p:nvGraphicFramePr>
        <p:xfrm>
          <a:off x="287655" y="1287780"/>
          <a:ext cx="7174865" cy="5236845"/>
        </p:xfrm>
        <a:graphic>
          <a:graphicData uri="http://schemas.openxmlformats.org/presentationml/2006/ole">
            <mc:AlternateContent xmlns:mc="http://schemas.openxmlformats.org/markup-compatibility/2006">
              <mc:Choice xmlns:v="urn:schemas-microsoft-com:vml" Requires="v">
                <p:oleObj spid="_x0000_s3076" name="" r:id="rId1" imgW="8528685" imgH="6216015" progId="Visio.Drawing.11">
                  <p:embed/>
                </p:oleObj>
              </mc:Choice>
              <mc:Fallback>
                <p:oleObj name="" r:id="rId1" imgW="8528685" imgH="6216015" progId="Visio.Drawing.11">
                  <p:embed/>
                  <p:pic>
                    <p:nvPicPr>
                      <p:cNvPr id="0" name="图片 3075"/>
                      <p:cNvPicPr/>
                      <p:nvPr/>
                    </p:nvPicPr>
                    <p:blipFill>
                      <a:blip r:embed="rId2"/>
                      <a:stretch>
                        <a:fillRect/>
                      </a:stretch>
                    </p:blipFill>
                    <p:spPr>
                      <a:xfrm>
                        <a:off x="287655" y="1287780"/>
                        <a:ext cx="7174865" cy="5236845"/>
                      </a:xfrm>
                      <a:prstGeom prst="rect">
                        <a:avLst/>
                      </a:prstGeom>
                      <a:noFill/>
                      <a:ln w="38100">
                        <a:noFill/>
                        <a:miter/>
                      </a:ln>
                    </p:spPr>
                  </p:pic>
                </p:oleObj>
              </mc:Fallback>
            </mc:AlternateContent>
          </a:graphicData>
        </a:graphic>
      </p:graphicFrame>
      <p:sp>
        <p:nvSpPr>
          <p:cNvPr id="7" name="文本框 6"/>
          <p:cNvSpPr txBox="1"/>
          <p:nvPr/>
        </p:nvSpPr>
        <p:spPr>
          <a:xfrm>
            <a:off x="6259830" y="1344930"/>
            <a:ext cx="2540000" cy="1383665"/>
          </a:xfrm>
          <a:prstGeom prst="rect">
            <a:avLst/>
          </a:prstGeom>
          <a:noFill/>
        </p:spPr>
        <p:txBody>
          <a:bodyPr wrap="square" rtlCol="0" anchor="t">
            <a:spAutoFit/>
          </a:bodyPr>
          <a:p>
            <a:r>
              <a:rPr lang="zh-CN" altLang="en-US"/>
              <a:t>基于用例的高度迭代的软件开发过程</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UML</a:t>
            </a:r>
            <a:r>
              <a:rPr lang="zh-CN" altLang="en-US"/>
              <a:t>的</a:t>
            </a:r>
            <a:r>
              <a:rPr lang="zh-CN" altLang="en-US"/>
              <a:t>系统开发过程</a:t>
            </a:r>
            <a:endParaRPr lang="zh-CN" altLang="en-US"/>
          </a:p>
        </p:txBody>
      </p:sp>
      <p:sp>
        <p:nvSpPr>
          <p:cNvPr id="3" name="内容占位符 2"/>
          <p:cNvSpPr>
            <a:spLocks noGrp="1"/>
          </p:cNvSpPr>
          <p:nvPr>
            <p:ph idx="1"/>
          </p:nvPr>
        </p:nvSpPr>
        <p:spPr/>
        <p:txBody>
          <a:bodyPr/>
          <a:p>
            <a:r>
              <a:rPr lang="zh-CN" altLang="en-US" sz="2400"/>
              <a:t>需求分析</a:t>
            </a:r>
            <a:endParaRPr lang="zh-CN" altLang="en-US" sz="2400"/>
          </a:p>
          <a:p>
            <a:pPr lvl="1"/>
            <a:r>
              <a:rPr lang="zh-CN" altLang="en-US" sz="2100"/>
              <a:t>使用参与者和用例描述系统功能性需求，每个用例要开发一个叙述性描述的用例规约</a:t>
            </a:r>
            <a:endParaRPr lang="zh-CN" altLang="en-US" sz="2100"/>
          </a:p>
          <a:p>
            <a:pPr lvl="1"/>
            <a:r>
              <a:rPr lang="zh-CN" altLang="en-US" sz="2100"/>
              <a:t>用户的输入和主动的参与是必不可少的</a:t>
            </a:r>
            <a:endParaRPr lang="zh-CN" altLang="en-US" sz="2100"/>
          </a:p>
          <a:p>
            <a:r>
              <a:rPr lang="zh-CN" altLang="en-US" sz="2400"/>
              <a:t>分析和设计</a:t>
            </a:r>
            <a:endParaRPr lang="zh-CN" altLang="en-US" sz="2400"/>
          </a:p>
          <a:p>
            <a:pPr lvl="1"/>
            <a:r>
              <a:rPr lang="zh-CN" altLang="en-US" sz="2100"/>
              <a:t>迭代式开发系统的静态和动态模型</a:t>
            </a:r>
            <a:endParaRPr lang="zh-CN" altLang="en-US" sz="2100"/>
          </a:p>
          <a:p>
            <a:pPr lvl="1"/>
            <a:r>
              <a:rPr lang="zh-CN" altLang="en-US" sz="2100"/>
              <a:t>静态模型定义了问题域类之间的结构、关系，这些类及其关系描绘在类图中</a:t>
            </a:r>
            <a:endParaRPr lang="zh-CN" altLang="en-US" sz="2100"/>
          </a:p>
          <a:p>
            <a:pPr lvl="1"/>
            <a:r>
              <a:rPr lang="zh-CN" altLang="en-US" sz="2100"/>
              <a:t>开发动态模型来实现来自需求模型的用例，以显示每个用例中参与的对象以及对象间是如何交互的，对象和它们之间的交互描绘在通信图或者顺序图中。</a:t>
            </a:r>
            <a:endParaRPr lang="zh-CN" altLang="en-US" sz="2100"/>
          </a:p>
          <a:p>
            <a:pPr marL="0" indent="0">
              <a:buNone/>
            </a:pPr>
            <a:endParaRPr lang="zh-CN" altLang="en-US" sz="2400"/>
          </a:p>
        </p:txBody>
      </p:sp>
      <p:sp>
        <p:nvSpPr>
          <p:cNvPr id="4" name="日期占位符 3"/>
          <p:cNvSpPr>
            <a:spLocks noGrp="1"/>
          </p:cNvSpPr>
          <p:nvPr>
            <p:ph type="dt" sz="half" idx="10"/>
          </p:nvPr>
        </p:nvSpPr>
        <p:spPr/>
        <p:txBody>
          <a:bodyPr/>
          <a:p>
            <a:fld id="{BD2F3A57-D589-4FD1-AB9A-6B028753DD88}" type="datetime1">
              <a:rPr lang="zh-CN" altLang="en-US"/>
            </a:fld>
            <a:endParaRPr lang="en-US" altLang="zh-CN"/>
          </a:p>
        </p:txBody>
      </p:sp>
      <p:sp>
        <p:nvSpPr>
          <p:cNvPr id="5" name="页脚占位符 4"/>
          <p:cNvSpPr>
            <a:spLocks noGrp="1"/>
          </p:cNvSpPr>
          <p:nvPr>
            <p:ph type="ftr" sz="quarter" idx="11"/>
          </p:nvPr>
        </p:nvSpPr>
        <p:spPr/>
        <p:txBody>
          <a:bodyPr/>
          <a:p>
            <a:r>
              <a:rPr lang="en-US" altLang="zh-CN"/>
              <a:t>大连理工大学软件学院</a:t>
            </a:r>
            <a:endParaRPr lang="en-US" altLang="zh-CN"/>
          </a:p>
        </p:txBody>
      </p:sp>
      <p:sp>
        <p:nvSpPr>
          <p:cNvPr id="6" name="灯片编号占位符 5"/>
          <p:cNvSpPr>
            <a:spLocks noGrp="1"/>
          </p:cNvSpPr>
          <p:nvPr>
            <p:ph type="sldNum" sz="quarter" idx="12"/>
          </p:nvPr>
        </p:nvSpPr>
        <p:spPr/>
        <p:txBody>
          <a:bodyPr/>
          <a:p>
            <a:fld id="{CED4149F-95AC-4F65-ACDC-7659C37B20A4}" type="slidenum">
              <a:rPr lang="zh-CN" altLang="en-US"/>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基于</a:t>
            </a:r>
            <a:r>
              <a:rPr lang="en-US" altLang="zh-CN"/>
              <a:t>UML</a:t>
            </a:r>
            <a:r>
              <a:rPr lang="zh-CN" altLang="en-US"/>
              <a:t>的系统开发过程</a:t>
            </a:r>
            <a:endParaRPr lang="zh-CN" altLang="en-US"/>
          </a:p>
        </p:txBody>
      </p:sp>
      <p:sp>
        <p:nvSpPr>
          <p:cNvPr id="3" name="内容占位符 2"/>
          <p:cNvSpPr>
            <a:spLocks noGrp="1"/>
          </p:cNvSpPr>
          <p:nvPr>
            <p:ph idx="1"/>
          </p:nvPr>
        </p:nvSpPr>
        <p:spPr/>
        <p:txBody>
          <a:bodyPr/>
          <a:p>
            <a:r>
              <a:rPr lang="zh-CN" altLang="en-US" sz="2400"/>
              <a:t>软件架构建模</a:t>
            </a:r>
            <a:endParaRPr lang="zh-CN" altLang="en-US" sz="2400"/>
          </a:p>
          <a:p>
            <a:pPr lvl="1"/>
            <a:r>
              <a:rPr lang="zh-CN" altLang="en-US" sz="2100"/>
              <a:t>设计系统的软件体系结构。</a:t>
            </a:r>
            <a:endParaRPr lang="zh-CN" altLang="en-US" sz="2100"/>
          </a:p>
          <a:p>
            <a:pPr lvl="1"/>
            <a:r>
              <a:rPr lang="zh-CN" altLang="en-US" sz="2100"/>
              <a:t>问题域的分析模型被映射到设计模型的解空间中，提供包和子系统的组织准则来将系统组织为子系统。子系统被视为聚合或者复合对象。</a:t>
            </a:r>
            <a:endParaRPr lang="zh-CN" altLang="en-US" sz="2100"/>
          </a:p>
          <a:p>
            <a:pPr lvl="1"/>
            <a:r>
              <a:rPr lang="zh-CN" altLang="en-US" sz="2100"/>
              <a:t>设计每个子系统。对于顺序系统，重点放在信息隐藏、类和继承的面向对象概念。对于并发系统的设计，如实时、客户端/服务器或分布式应用，除了考虑面向对象概念，还需要考虑并发任务的概念。</a:t>
            </a:r>
            <a:endParaRPr lang="zh-CN" altLang="en-US" sz="2100"/>
          </a:p>
          <a:p>
            <a:r>
              <a:rPr lang="zh-CN" altLang="en-US" sz="2400"/>
              <a:t>实现</a:t>
            </a:r>
            <a:endParaRPr lang="zh-CN" altLang="en-US" sz="2400"/>
          </a:p>
          <a:p>
            <a:pPr lvl="1"/>
            <a:r>
              <a:rPr lang="zh-CN" altLang="en-US" sz="2100"/>
              <a:t>将软件架构模型映射到可部署运行实现的模型解空间中。在此阶段中，包和子系统映射生成为组件，而其中的类则使用代码生成方法和优化策略生成可运行和部署的面向对象结构的代码。</a:t>
            </a:r>
            <a:endParaRPr lang="zh-CN" altLang="en-US" sz="2100"/>
          </a:p>
        </p:txBody>
      </p:sp>
      <p:sp>
        <p:nvSpPr>
          <p:cNvPr id="4" name="日期占位符 3"/>
          <p:cNvSpPr>
            <a:spLocks noGrp="1"/>
          </p:cNvSpPr>
          <p:nvPr>
            <p:ph type="dt" sz="half" idx="10"/>
          </p:nvPr>
        </p:nvSpPr>
        <p:spPr/>
        <p:txBody>
          <a:bodyPr/>
          <a:p>
            <a:fld id="{BD2F3A57-D589-4FD1-AB9A-6B028753DD88}" type="datetime1">
              <a:rPr lang="zh-CN" altLang="en-US"/>
            </a:fld>
            <a:endParaRPr lang="en-US" altLang="zh-CN"/>
          </a:p>
        </p:txBody>
      </p:sp>
      <p:sp>
        <p:nvSpPr>
          <p:cNvPr id="5" name="页脚占位符 4"/>
          <p:cNvSpPr>
            <a:spLocks noGrp="1"/>
          </p:cNvSpPr>
          <p:nvPr>
            <p:ph type="ftr" sz="quarter" idx="11"/>
          </p:nvPr>
        </p:nvSpPr>
        <p:spPr/>
        <p:txBody>
          <a:bodyPr/>
          <a:p>
            <a:r>
              <a:rPr lang="en-US" altLang="zh-CN"/>
              <a:t>大连理工大学软件学院</a:t>
            </a:r>
            <a:endParaRPr lang="en-US" altLang="zh-CN"/>
          </a:p>
        </p:txBody>
      </p:sp>
      <p:sp>
        <p:nvSpPr>
          <p:cNvPr id="6" name="灯片编号占位符 5"/>
          <p:cNvSpPr>
            <a:spLocks noGrp="1"/>
          </p:cNvSpPr>
          <p:nvPr>
            <p:ph type="sldNum" sz="quarter" idx="12"/>
          </p:nvPr>
        </p:nvSpPr>
        <p:spPr/>
        <p:txBody>
          <a:bodyPr/>
          <a:p>
            <a:fld id="{CED4149F-95AC-4F65-ACDC-7659C37B20A4}" type="slidenum">
              <a:rPr lang="zh-CN" altLang="en-US"/>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3"/>
          <p:cNvSpPr>
            <a:spLocks noChangeArrowheads="1"/>
          </p:cNvSpPr>
          <p:nvPr/>
        </p:nvSpPr>
        <p:spPr bwMode="gray">
          <a:xfrm>
            <a:off x="35496" y="1600200"/>
            <a:ext cx="5688632" cy="4853136"/>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6" name="日期占位符 3"/>
          <p:cNvSpPr>
            <a:spLocks noGrp="1"/>
          </p:cNvSpPr>
          <p:nvPr>
            <p:ph type="dt" sz="half" idx="10"/>
          </p:nvPr>
        </p:nvSpPr>
        <p:spPr/>
        <p:txBody>
          <a:bodyPr/>
          <a:lstStyle/>
          <a:p>
            <a:fld id="{C4C2199C-2418-42C2-917A-3866A2DB8AB9}" type="datetime1">
              <a:rPr lang="zh-CN" altLang="en-US"/>
            </a:fld>
            <a:endParaRPr lang="en-US" altLang="zh-CN"/>
          </a:p>
        </p:txBody>
      </p:sp>
      <p:sp>
        <p:nvSpPr>
          <p:cNvPr id="7" name="页脚占位符 4"/>
          <p:cNvSpPr>
            <a:spLocks noGrp="1"/>
          </p:cNvSpPr>
          <p:nvPr>
            <p:ph type="ftr" sz="quarter" idx="11"/>
          </p:nvPr>
        </p:nvSpPr>
        <p:spPr/>
        <p:txBody>
          <a:bodyPr/>
          <a:lstStyle/>
          <a:p>
            <a:r>
              <a:rPr lang="en-US" altLang="zh-CN"/>
              <a:t>大连理工大学软件学院</a:t>
            </a:r>
            <a:endParaRPr lang="en-US" altLang="zh-CN"/>
          </a:p>
        </p:txBody>
      </p:sp>
      <p:sp>
        <p:nvSpPr>
          <p:cNvPr id="8" name="灯片编号占位符 5"/>
          <p:cNvSpPr>
            <a:spLocks noGrp="1"/>
          </p:cNvSpPr>
          <p:nvPr>
            <p:ph type="sldNum" sz="quarter" idx="12"/>
          </p:nvPr>
        </p:nvSpPr>
        <p:spPr/>
        <p:txBody>
          <a:bodyPr/>
          <a:lstStyle/>
          <a:p>
            <a:fld id="{52BB371E-0377-472B-9468-56E5FD4ED6A3}" type="slidenum">
              <a:rPr lang="zh-CN" altLang="en-US"/>
            </a:fld>
            <a:endParaRPr lang="en-US" altLang="zh-CN"/>
          </a:p>
        </p:txBody>
      </p:sp>
      <p:sp>
        <p:nvSpPr>
          <p:cNvPr id="703490" name="Rectangle 2"/>
          <p:cNvSpPr>
            <a:spLocks noGrp="1" noChangeArrowheads="1"/>
          </p:cNvSpPr>
          <p:nvPr>
            <p:ph type="title"/>
          </p:nvPr>
        </p:nvSpPr>
        <p:spPr/>
        <p:txBody>
          <a:bodyPr/>
          <a:lstStyle/>
          <a:p>
            <a:r>
              <a:rPr lang="zh-CN" altLang="en-US" dirty="0" smtClean="0"/>
              <a:t>软件工程开发方法</a:t>
            </a:r>
            <a:endParaRPr lang="zh-CN" altLang="en-US" dirty="0"/>
          </a:p>
        </p:txBody>
      </p:sp>
      <p:pic>
        <p:nvPicPr>
          <p:cNvPr id="703492" name="Picture 4" descr="timepiece"/>
          <p:cNvPicPr>
            <a:picLocks noChangeAspect="1" noChangeArrowheads="1"/>
          </p:cNvPicPr>
          <p:nvPr/>
        </p:nvPicPr>
        <p:blipFill>
          <a:blip r:embed="rId1"/>
          <a:srcRect/>
          <a:stretch>
            <a:fillRect/>
          </a:stretch>
        </p:blipFill>
        <p:spPr bwMode="auto">
          <a:xfrm>
            <a:off x="5940152" y="1556792"/>
            <a:ext cx="2952328" cy="2250362"/>
          </a:xfrm>
          <a:prstGeom prst="rect">
            <a:avLst/>
          </a:prstGeom>
          <a:noFill/>
        </p:spPr>
      </p:pic>
      <p:sp>
        <p:nvSpPr>
          <p:cNvPr id="2" name="内容占位符 1"/>
          <p:cNvSpPr>
            <a:spLocks noGrp="1"/>
          </p:cNvSpPr>
          <p:nvPr>
            <p:ph idx="1"/>
          </p:nvPr>
        </p:nvSpPr>
        <p:spPr>
          <a:xfrm>
            <a:off x="-252536" y="1887810"/>
            <a:ext cx="5842992" cy="4781550"/>
          </a:xfrm>
        </p:spPr>
        <p:txBody>
          <a:bodyPr/>
          <a:lstStyle/>
          <a:p>
            <a:pPr lvl="1"/>
            <a:r>
              <a:rPr lang="zh-CN" altLang="en-US" dirty="0"/>
              <a:t>软件工程三个要素：</a:t>
            </a:r>
            <a:r>
              <a:rPr lang="zh-CN" altLang="en-US" dirty="0">
                <a:solidFill>
                  <a:srgbClr val="FF0000"/>
                </a:solidFill>
              </a:rPr>
              <a:t>方法、工具和过程</a:t>
            </a:r>
            <a:r>
              <a:rPr lang="zh-CN" altLang="en-US" dirty="0"/>
              <a:t>。</a:t>
            </a:r>
            <a:endParaRPr lang="zh-CN" altLang="en-US" dirty="0"/>
          </a:p>
          <a:p>
            <a:pPr lvl="2"/>
            <a:r>
              <a:rPr lang="zh-CN" altLang="en-US" dirty="0"/>
              <a:t>方法是完成软件开发各项任务的技术，回答</a:t>
            </a:r>
            <a:r>
              <a:rPr lang="zh-CN" altLang="en-US" dirty="0">
                <a:latin typeface="Tahoma" panose="020B0604030504040204"/>
              </a:rPr>
              <a:t>“</a:t>
            </a:r>
            <a:r>
              <a:rPr lang="zh-CN" altLang="en-US" dirty="0"/>
              <a:t>如何做</a:t>
            </a:r>
            <a:r>
              <a:rPr lang="zh-CN" altLang="en-US" dirty="0">
                <a:latin typeface="Tahoma" panose="020B0604030504040204"/>
              </a:rPr>
              <a:t>”</a:t>
            </a:r>
            <a:r>
              <a:rPr lang="zh-CN" altLang="en-US" dirty="0"/>
              <a:t>；</a:t>
            </a:r>
            <a:endParaRPr lang="zh-CN" altLang="en-US" dirty="0"/>
          </a:p>
          <a:p>
            <a:pPr lvl="2"/>
            <a:r>
              <a:rPr lang="zh-CN" altLang="en-US" dirty="0"/>
              <a:t>工具是为方法的运用提供自动或半自动软件支撑环境，回答</a:t>
            </a:r>
            <a:r>
              <a:rPr lang="zh-CN" altLang="en-US" dirty="0">
                <a:latin typeface="Tahoma" panose="020B0604030504040204"/>
              </a:rPr>
              <a:t>“</a:t>
            </a:r>
            <a:r>
              <a:rPr lang="zh-CN" altLang="en-US" dirty="0"/>
              <a:t>用什么做</a:t>
            </a:r>
            <a:r>
              <a:rPr lang="zh-CN" altLang="en-US" dirty="0">
                <a:latin typeface="Tahoma" panose="020B0604030504040204"/>
              </a:rPr>
              <a:t>”</a:t>
            </a:r>
            <a:r>
              <a:rPr lang="zh-CN" altLang="en-US" dirty="0"/>
              <a:t>；</a:t>
            </a:r>
            <a:endParaRPr lang="zh-CN" altLang="en-US" dirty="0"/>
          </a:p>
          <a:p>
            <a:pPr lvl="2"/>
            <a:r>
              <a:rPr lang="zh-CN" altLang="en-US" dirty="0"/>
              <a:t>过程是为获得高质量的软件要完成的一系列任务的框架，规定完成各项任务步骤，回答</a:t>
            </a:r>
            <a:r>
              <a:rPr lang="zh-CN" altLang="en-US" dirty="0">
                <a:latin typeface="Tahoma" panose="020B0604030504040204"/>
              </a:rPr>
              <a:t>“</a:t>
            </a:r>
            <a:r>
              <a:rPr lang="zh-CN" altLang="en-US" dirty="0"/>
              <a:t>如何控制、协调、保证质量</a:t>
            </a:r>
            <a:r>
              <a:rPr lang="zh-CN" altLang="en-US" dirty="0">
                <a:latin typeface="Tahoma" panose="020B0604030504040204"/>
              </a:rPr>
              <a:t>”</a:t>
            </a:r>
            <a:r>
              <a:rPr lang="zh-CN" altLang="en-US" dirty="0"/>
              <a:t>。</a:t>
            </a:r>
            <a:endParaRPr lang="zh-CN" altLang="en-US" dirty="0"/>
          </a:p>
          <a:p>
            <a:endParaRPr lang="zh-CN" altLang="en-US" dirty="0"/>
          </a:p>
        </p:txBody>
      </p:sp>
      <p:sp>
        <p:nvSpPr>
          <p:cNvPr id="3" name="矩形 2"/>
          <p:cNvSpPr/>
          <p:nvPr/>
        </p:nvSpPr>
        <p:spPr>
          <a:xfrm>
            <a:off x="5811350" y="3847688"/>
            <a:ext cx="3513178" cy="2677656"/>
          </a:xfrm>
          <a:prstGeom prst="rect">
            <a:avLst/>
          </a:prstGeom>
        </p:spPr>
        <p:txBody>
          <a:bodyPr wrap="square">
            <a:spAutoFit/>
          </a:bodyPr>
          <a:lstStyle/>
          <a:p>
            <a:r>
              <a:rPr lang="zh-CN" altLang="en-US" sz="2400" dirty="0"/>
              <a:t>随着软件工程的发展及技术的不断进步，软件工程开发方法从人们分析问题角度和方式的不同，可以笼统的分为传统的和面向对象的两种。</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3"/>
          <p:cNvSpPr>
            <a:spLocks noChangeArrowheads="1"/>
          </p:cNvSpPr>
          <p:nvPr/>
        </p:nvSpPr>
        <p:spPr bwMode="gray">
          <a:xfrm>
            <a:off x="827583" y="2636912"/>
            <a:ext cx="7870329" cy="3456384"/>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5" name="日期占位符 3"/>
          <p:cNvSpPr>
            <a:spLocks noGrp="1"/>
          </p:cNvSpPr>
          <p:nvPr>
            <p:ph type="dt" sz="half" idx="10"/>
          </p:nvPr>
        </p:nvSpPr>
        <p:spPr/>
        <p:txBody>
          <a:bodyPr/>
          <a:lstStyle/>
          <a:p>
            <a:fld id="{068CFB3A-764D-4275-84C3-21E207EE3D76}" type="datetime1">
              <a:rPr lang="zh-CN" altLang="en-US"/>
            </a:fld>
            <a:endParaRPr lang="en-US" altLang="zh-CN" dirty="0"/>
          </a:p>
        </p:txBody>
      </p:sp>
      <p:sp>
        <p:nvSpPr>
          <p:cNvPr id="6" name="页脚占位符 4"/>
          <p:cNvSpPr>
            <a:spLocks noGrp="1"/>
          </p:cNvSpPr>
          <p:nvPr>
            <p:ph type="ftr" sz="quarter" idx="11"/>
          </p:nvPr>
        </p:nvSpPr>
        <p:spPr/>
        <p:txBody>
          <a:bodyPr/>
          <a:lstStyle/>
          <a:p>
            <a:r>
              <a:rPr lang="en-US" altLang="zh-CN" dirty="0" err="1"/>
              <a:t>大连理工大学软件学院</a:t>
            </a:r>
            <a:endParaRPr lang="en-US" altLang="zh-CN" dirty="0"/>
          </a:p>
        </p:txBody>
      </p:sp>
      <p:sp>
        <p:nvSpPr>
          <p:cNvPr id="7" name="灯片编号占位符 5"/>
          <p:cNvSpPr>
            <a:spLocks noGrp="1"/>
          </p:cNvSpPr>
          <p:nvPr>
            <p:ph type="sldNum" sz="quarter" idx="12"/>
          </p:nvPr>
        </p:nvSpPr>
        <p:spPr/>
        <p:txBody>
          <a:bodyPr/>
          <a:lstStyle/>
          <a:p>
            <a:fld id="{E50E8FBD-CE60-4779-8BC9-BCF415C3E541}" type="slidenum">
              <a:rPr lang="zh-CN" altLang="en-US"/>
            </a:fld>
            <a:endParaRPr lang="en-US" altLang="zh-CN" dirty="0"/>
          </a:p>
        </p:txBody>
      </p:sp>
      <p:sp>
        <p:nvSpPr>
          <p:cNvPr id="644098" name="Rectangle 2"/>
          <p:cNvSpPr>
            <a:spLocks noGrp="1" noChangeArrowheads="1"/>
          </p:cNvSpPr>
          <p:nvPr>
            <p:ph type="body" idx="1"/>
          </p:nvPr>
        </p:nvSpPr>
        <p:spPr>
          <a:xfrm>
            <a:off x="611188" y="1628775"/>
            <a:ext cx="7849244" cy="4608537"/>
          </a:xfrm>
        </p:spPr>
        <p:txBody>
          <a:bodyPr/>
          <a:lstStyle/>
          <a:p>
            <a:pPr>
              <a:lnSpc>
                <a:spcPct val="110000"/>
              </a:lnSpc>
            </a:pPr>
            <a:r>
              <a:rPr lang="zh-CN" altLang="en-US" sz="2800" dirty="0" smtClean="0"/>
              <a:t>传统开发</a:t>
            </a:r>
            <a:r>
              <a:rPr lang="zh-CN" altLang="en-US" sz="2800" dirty="0"/>
              <a:t>方法</a:t>
            </a:r>
            <a:r>
              <a:rPr lang="zh-CN" altLang="en-US" sz="2800" dirty="0" smtClean="0"/>
              <a:t>又称为结构化方法，是</a:t>
            </a:r>
            <a:r>
              <a:rPr lang="zh-CN" altLang="en-US" sz="2800" dirty="0"/>
              <a:t>一种静态的</a:t>
            </a:r>
            <a:r>
              <a:rPr lang="zh-CN" altLang="en-US" sz="2800" dirty="0" smtClean="0"/>
              <a:t>思想。</a:t>
            </a:r>
            <a:endParaRPr lang="en-US" altLang="zh-CN" sz="2800" dirty="0" smtClean="0"/>
          </a:p>
          <a:p>
            <a:pPr lvl="1">
              <a:lnSpc>
                <a:spcPct val="110000"/>
              </a:lnSpc>
            </a:pPr>
            <a:r>
              <a:rPr lang="zh-CN" altLang="en-US" sz="2400" dirty="0" smtClean="0"/>
              <a:t>将</a:t>
            </a:r>
            <a:r>
              <a:rPr lang="zh-CN" altLang="en-US" sz="2400" dirty="0"/>
              <a:t>软件开发过程划分成若干个阶段，并规定每个阶段必须完成的任务，各阶段之间具有某种顺序</a:t>
            </a:r>
            <a:r>
              <a:rPr lang="zh-CN" altLang="en-US" sz="2400" dirty="0" smtClean="0"/>
              <a:t>性</a:t>
            </a:r>
            <a:r>
              <a:rPr lang="zh-CN" altLang="en-US" sz="2400" dirty="0"/>
              <a:t>；</a:t>
            </a:r>
            <a:r>
              <a:rPr lang="zh-CN" altLang="en-US" sz="2400" dirty="0" smtClean="0">
                <a:latin typeface="宋体" panose="02010600030101010101" pitchFamily="2" charset="-122"/>
              </a:rPr>
              <a:t> </a:t>
            </a:r>
            <a:endParaRPr lang="zh-CN" altLang="en-US" sz="2400" dirty="0">
              <a:latin typeface="宋体" panose="02010600030101010101" pitchFamily="2" charset="-122"/>
            </a:endParaRPr>
          </a:p>
          <a:p>
            <a:pPr lvl="1">
              <a:lnSpc>
                <a:spcPct val="110000"/>
              </a:lnSpc>
            </a:pPr>
            <a:r>
              <a:rPr lang="zh-CN" altLang="en-US" sz="2400" dirty="0" smtClean="0">
                <a:latin typeface="宋体" panose="02010600030101010101" pitchFamily="2" charset="-122"/>
              </a:rPr>
              <a:t>体现</a:t>
            </a:r>
            <a:r>
              <a:rPr lang="zh-CN" altLang="en-US" sz="2400" dirty="0">
                <a:latin typeface="宋体" panose="02010600030101010101" pitchFamily="2" charset="-122"/>
              </a:rPr>
              <a:t>出对于复杂问题“分而治之”的策略，</a:t>
            </a:r>
            <a:r>
              <a:rPr lang="zh-CN" altLang="en-US" sz="2400" dirty="0" smtClean="0">
                <a:latin typeface="宋体" panose="02010600030101010101" pitchFamily="2" charset="-122"/>
              </a:rPr>
              <a:t>但主要问题</a:t>
            </a:r>
            <a:r>
              <a:rPr lang="zh-CN" altLang="en-US" sz="2400" dirty="0">
                <a:latin typeface="宋体" panose="02010600030101010101" pitchFamily="2" charset="-122"/>
              </a:rPr>
              <a:t>是缺少灵活性</a:t>
            </a:r>
            <a:r>
              <a:rPr lang="zh-CN" altLang="en-US" sz="2400" dirty="0" smtClean="0">
                <a:latin typeface="宋体" panose="02010600030101010101" pitchFamily="2" charset="-122"/>
              </a:rPr>
              <a:t>，缺少</a:t>
            </a:r>
            <a:r>
              <a:rPr lang="zh-CN" altLang="en-US" sz="2400" dirty="0">
                <a:latin typeface="宋体" panose="02010600030101010101" pitchFamily="2" charset="-122"/>
              </a:rPr>
              <a:t>应对各种未预料变化的能力</a:t>
            </a:r>
            <a:r>
              <a:rPr lang="zh-CN" altLang="en-US" sz="2400" dirty="0" smtClean="0">
                <a:latin typeface="宋体" panose="02010600030101010101" pitchFamily="2" charset="-122"/>
              </a:rPr>
              <a:t>，这些</a:t>
            </a:r>
            <a:r>
              <a:rPr lang="zh-CN" altLang="en-US" sz="2400" dirty="0">
                <a:latin typeface="宋体" panose="02010600030101010101" pitchFamily="2" charset="-122"/>
              </a:rPr>
              <a:t>变化却是在实际开发中无法避免的；</a:t>
            </a:r>
            <a:endParaRPr lang="zh-CN" altLang="en-US" sz="2400" dirty="0">
              <a:latin typeface="宋体" panose="02010600030101010101" pitchFamily="2" charset="-122"/>
            </a:endParaRPr>
          </a:p>
          <a:p>
            <a:pPr lvl="1">
              <a:lnSpc>
                <a:spcPct val="110000"/>
              </a:lnSpc>
            </a:pPr>
            <a:r>
              <a:rPr lang="zh-CN" altLang="en-US" sz="2400" dirty="0">
                <a:latin typeface="宋体" panose="02010600030101010101" pitchFamily="2" charset="-122"/>
              </a:rPr>
              <a:t>当软件规模比较大，尤其是开发的早期需求比较模糊或者经常变化的时候，这种方法往往会导致软件开发的不</a:t>
            </a:r>
            <a:r>
              <a:rPr lang="zh-CN" altLang="en-US" sz="2400" dirty="0" smtClean="0">
                <a:latin typeface="宋体" panose="02010600030101010101" pitchFamily="2" charset="-122"/>
              </a:rPr>
              <a:t>成功或维护困难。</a:t>
            </a:r>
            <a:endParaRPr lang="zh-CN" altLang="en-US" sz="2400" dirty="0">
              <a:latin typeface="宋体" panose="02010600030101010101" pitchFamily="2" charset="-122"/>
            </a:endParaRPr>
          </a:p>
        </p:txBody>
      </p:sp>
      <p:sp>
        <p:nvSpPr>
          <p:cNvPr id="644100" name="Rectangle 4"/>
          <p:cNvSpPr>
            <a:spLocks noGrp="1" noChangeArrowheads="1"/>
          </p:cNvSpPr>
          <p:nvPr>
            <p:ph type="title"/>
          </p:nvPr>
        </p:nvSpPr>
        <p:spPr>
          <a:xfrm>
            <a:off x="468313" y="260350"/>
            <a:ext cx="8229600" cy="1143000"/>
          </a:xfrm>
        </p:spPr>
        <p:txBody>
          <a:bodyPr/>
          <a:lstStyle/>
          <a:p>
            <a:r>
              <a:rPr lang="zh-CN" altLang="en-US" sz="3600" dirty="0"/>
              <a:t>传统</a:t>
            </a:r>
            <a:r>
              <a:rPr lang="zh-CN" altLang="en-US" sz="3600" dirty="0" smtClean="0"/>
              <a:t>方法</a:t>
            </a:r>
            <a:endParaRPr lang="zh-CN" altLang="en-US" sz="36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01F0045-4EDE-43BD-909C-AE9009BB68D7}" type="datetime1">
              <a:rPr lang="zh-CN" altLang="en-US"/>
            </a:fld>
            <a:endParaRPr lang="en-US" altLang="zh-CN"/>
          </a:p>
        </p:txBody>
      </p:sp>
      <p:sp>
        <p:nvSpPr>
          <p:cNvPr id="6" name="页脚占位符 4"/>
          <p:cNvSpPr>
            <a:spLocks noGrp="1"/>
          </p:cNvSpPr>
          <p:nvPr>
            <p:ph type="ftr" sz="quarter" idx="11"/>
          </p:nvPr>
        </p:nvSpPr>
        <p:spPr/>
        <p:txBody>
          <a:bodyPr/>
          <a:lstStyle/>
          <a:p>
            <a:r>
              <a:rPr lang="en-US" altLang="zh-CN"/>
              <a:t>大连理工大学软件学院</a:t>
            </a:r>
            <a:endParaRPr lang="en-US" altLang="zh-CN"/>
          </a:p>
        </p:txBody>
      </p:sp>
      <p:sp>
        <p:nvSpPr>
          <p:cNvPr id="7" name="灯片编号占位符 5"/>
          <p:cNvSpPr>
            <a:spLocks noGrp="1"/>
          </p:cNvSpPr>
          <p:nvPr>
            <p:ph type="sldNum" sz="quarter" idx="12"/>
          </p:nvPr>
        </p:nvSpPr>
        <p:spPr/>
        <p:txBody>
          <a:bodyPr/>
          <a:lstStyle/>
          <a:p>
            <a:fld id="{A45383BE-2A00-4D47-99BC-86A16C3F5D55}" type="slidenum">
              <a:rPr lang="zh-CN" altLang="en-US"/>
            </a:fld>
            <a:endParaRPr lang="en-US" altLang="zh-CN"/>
          </a:p>
        </p:txBody>
      </p:sp>
      <p:sp>
        <p:nvSpPr>
          <p:cNvPr id="624642" name="Rectangle 2"/>
          <p:cNvSpPr>
            <a:spLocks noGrp="1" noChangeArrowheads="1"/>
          </p:cNvSpPr>
          <p:nvPr>
            <p:ph type="title"/>
          </p:nvPr>
        </p:nvSpPr>
        <p:spPr/>
        <p:txBody>
          <a:bodyPr/>
          <a:lstStyle/>
          <a:p>
            <a:r>
              <a:rPr lang="zh-CN" altLang="en-US" dirty="0">
                <a:solidFill>
                  <a:schemeClr val="tx1"/>
                </a:solidFill>
              </a:rPr>
              <a:t>第</a:t>
            </a:r>
            <a:r>
              <a:rPr lang="en-US" altLang="zh-CN" dirty="0">
                <a:solidFill>
                  <a:schemeClr val="tx1"/>
                </a:solidFill>
              </a:rPr>
              <a:t>1</a:t>
            </a:r>
            <a:r>
              <a:rPr lang="zh-CN" altLang="en-US" dirty="0">
                <a:solidFill>
                  <a:schemeClr val="tx1"/>
                </a:solidFill>
              </a:rPr>
              <a:t>章 </a:t>
            </a:r>
            <a:r>
              <a:rPr lang="zh-CN" altLang="en-US" dirty="0" smtClean="0">
                <a:solidFill>
                  <a:schemeClr val="tx1"/>
                </a:solidFill>
              </a:rPr>
              <a:t>软件工程概述 </a:t>
            </a:r>
            <a:endParaRPr lang="zh-CN" altLang="en-US" dirty="0">
              <a:solidFill>
                <a:schemeClr val="tx1"/>
              </a:solidFill>
            </a:endParaRPr>
          </a:p>
        </p:txBody>
      </p:sp>
      <p:sp>
        <p:nvSpPr>
          <p:cNvPr id="9" name="AutoShape 53"/>
          <p:cNvSpPr>
            <a:spLocks noChangeArrowheads="1"/>
          </p:cNvSpPr>
          <p:nvPr/>
        </p:nvSpPr>
        <p:spPr bwMode="gray">
          <a:xfrm>
            <a:off x="899592" y="1916832"/>
            <a:ext cx="7416824" cy="2065233"/>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square" anchor="ctr"/>
          <a:lstStyle/>
          <a:p>
            <a:pPr algn="just"/>
            <a:r>
              <a:rPr lang="zh-CN" altLang="zh-CN" dirty="0" smtClean="0">
                <a:solidFill>
                  <a:schemeClr val="tx1"/>
                </a:solidFill>
              </a:rPr>
              <a:t>本章</a:t>
            </a:r>
            <a:r>
              <a:rPr lang="zh-CN" altLang="zh-CN" dirty="0">
                <a:solidFill>
                  <a:schemeClr val="tx1"/>
                </a:solidFill>
              </a:rPr>
              <a:t>主要介绍软件危机的产生以及软件工程的由来、软件工程包括的主要内容以及软件开发的主要方法及技术。</a:t>
            </a:r>
            <a:endParaRPr lang="zh-CN" altLang="zh-CN" dirty="0">
              <a:solidFill>
                <a:schemeClr val="tx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3"/>
          <p:cNvSpPr>
            <a:spLocks noChangeArrowheads="1"/>
          </p:cNvSpPr>
          <p:nvPr/>
        </p:nvSpPr>
        <p:spPr bwMode="gray">
          <a:xfrm>
            <a:off x="179512" y="1772816"/>
            <a:ext cx="2952328" cy="3600400"/>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5" name="日期占位符 4"/>
          <p:cNvSpPr>
            <a:spLocks noGrp="1"/>
          </p:cNvSpPr>
          <p:nvPr>
            <p:ph type="dt" sz="half" idx="10"/>
          </p:nvPr>
        </p:nvSpPr>
        <p:spPr/>
        <p:txBody>
          <a:bodyPr/>
          <a:lstStyle/>
          <a:p>
            <a:fld id="{7DAA38E9-CFDD-4674-87E5-0593E354D132}" type="datetime1">
              <a:rPr lang="zh-CN" altLang="en-US"/>
            </a:fld>
            <a:endParaRPr lang="en-US" altLang="zh-CN"/>
          </a:p>
        </p:txBody>
      </p:sp>
      <p:sp>
        <p:nvSpPr>
          <p:cNvPr id="6" name="页脚占位符 5"/>
          <p:cNvSpPr>
            <a:spLocks noGrp="1"/>
          </p:cNvSpPr>
          <p:nvPr>
            <p:ph type="ftr" sz="quarter" idx="11"/>
          </p:nvPr>
        </p:nvSpPr>
        <p:spPr/>
        <p:txBody>
          <a:bodyPr/>
          <a:lstStyle/>
          <a:p>
            <a:r>
              <a:rPr lang="en-US" altLang="zh-CN"/>
              <a:t>大连理工大学软件学院</a:t>
            </a:r>
            <a:endParaRPr lang="en-US" altLang="zh-CN"/>
          </a:p>
        </p:txBody>
      </p:sp>
      <p:sp>
        <p:nvSpPr>
          <p:cNvPr id="7" name="灯片编号占位符 6"/>
          <p:cNvSpPr>
            <a:spLocks noGrp="1"/>
          </p:cNvSpPr>
          <p:nvPr>
            <p:ph type="sldNum" sz="quarter" idx="12"/>
          </p:nvPr>
        </p:nvSpPr>
        <p:spPr/>
        <p:txBody>
          <a:bodyPr/>
          <a:lstStyle/>
          <a:p>
            <a:fld id="{7E39A244-F0C2-4E6F-91E9-80DCB58AAE39}" type="slidenum">
              <a:rPr lang="zh-CN" altLang="en-US"/>
            </a:fld>
            <a:endParaRPr lang="en-US" altLang="zh-CN"/>
          </a:p>
        </p:txBody>
      </p:sp>
      <p:sp>
        <p:nvSpPr>
          <p:cNvPr id="654348" name="Rectangle 12"/>
          <p:cNvSpPr>
            <a:spLocks noGrp="1" noChangeArrowheads="1"/>
          </p:cNvSpPr>
          <p:nvPr>
            <p:ph type="title"/>
          </p:nvPr>
        </p:nvSpPr>
        <p:spPr/>
        <p:txBody>
          <a:bodyPr/>
          <a:lstStyle/>
          <a:p>
            <a:pPr algn="l"/>
            <a:r>
              <a:rPr lang="zh-CN" altLang="en-US" sz="3600" dirty="0"/>
              <a:t>传统方法的特点</a:t>
            </a:r>
            <a:endParaRPr lang="zh-CN" altLang="en-US" sz="3600" dirty="0"/>
          </a:p>
        </p:txBody>
      </p:sp>
      <p:sp>
        <p:nvSpPr>
          <p:cNvPr id="654349" name="Rectangle 13"/>
          <p:cNvSpPr>
            <a:spLocks noGrp="1" noChangeArrowheads="1"/>
          </p:cNvSpPr>
          <p:nvPr>
            <p:ph type="body" sz="half" idx="1"/>
          </p:nvPr>
        </p:nvSpPr>
        <p:spPr>
          <a:xfrm>
            <a:off x="393700" y="2065338"/>
            <a:ext cx="2738140" cy="3108543"/>
          </a:xfrm>
          <a:noFill/>
        </p:spPr>
        <p:txBody>
          <a:bodyPr wrap="square">
            <a:spAutoFit/>
          </a:bodyPr>
          <a:lstStyle/>
          <a:p>
            <a:pPr marL="0" indent="225425">
              <a:spcBef>
                <a:spcPct val="0"/>
              </a:spcBef>
              <a:tabLst>
                <a:tab pos="404495" algn="l"/>
              </a:tabLst>
            </a:pPr>
            <a:r>
              <a:rPr lang="zh-CN" altLang="en-US" sz="2800" dirty="0">
                <a:solidFill>
                  <a:srgbClr val="660066"/>
                </a:solidFill>
                <a:latin typeface="Tahoma" panose="020B0604030504040204" pitchFamily="34" charset="0"/>
              </a:rPr>
              <a:t>生命周期模型</a:t>
            </a:r>
            <a:endParaRPr lang="zh-CN" altLang="en-US" sz="2800" dirty="0">
              <a:solidFill>
                <a:srgbClr val="660066"/>
              </a:solidFill>
              <a:latin typeface="Tahoma" panose="020B0604030504040204" pitchFamily="34" charset="0"/>
            </a:endParaRPr>
          </a:p>
          <a:p>
            <a:pPr marL="0" indent="225425">
              <a:spcBef>
                <a:spcPct val="0"/>
              </a:spcBef>
              <a:tabLst>
                <a:tab pos="404495" algn="l"/>
              </a:tabLst>
            </a:pPr>
            <a:r>
              <a:rPr lang="zh-CN" altLang="en-US" sz="2800" dirty="0">
                <a:solidFill>
                  <a:srgbClr val="660066"/>
                </a:solidFill>
                <a:latin typeface="Tahoma" panose="020B0604030504040204" pitchFamily="34" charset="0"/>
              </a:rPr>
              <a:t>软件过程划分为若干个阶段</a:t>
            </a:r>
            <a:endParaRPr lang="zh-CN" altLang="en-US" sz="2800" dirty="0">
              <a:solidFill>
                <a:srgbClr val="660066"/>
              </a:solidFill>
              <a:latin typeface="Tahoma" panose="020B0604030504040204" pitchFamily="34" charset="0"/>
            </a:endParaRPr>
          </a:p>
          <a:p>
            <a:pPr marL="0" indent="225425">
              <a:spcBef>
                <a:spcPct val="0"/>
              </a:spcBef>
              <a:tabLst>
                <a:tab pos="404495" algn="l"/>
              </a:tabLst>
            </a:pPr>
            <a:r>
              <a:rPr lang="zh-CN" altLang="en-US" sz="2800" dirty="0">
                <a:solidFill>
                  <a:srgbClr val="660066"/>
                </a:solidFill>
                <a:latin typeface="Tahoma" panose="020B0604030504040204" pitchFamily="34" charset="0"/>
              </a:rPr>
              <a:t>每个阶段有各自的任务</a:t>
            </a:r>
            <a:endParaRPr lang="zh-CN" altLang="en-US" sz="2800" dirty="0">
              <a:solidFill>
                <a:srgbClr val="660066"/>
              </a:solidFill>
              <a:latin typeface="Tahoma" panose="020B0604030504040204" pitchFamily="34" charset="0"/>
            </a:endParaRPr>
          </a:p>
          <a:p>
            <a:pPr marL="0" indent="225425">
              <a:spcBef>
                <a:spcPct val="0"/>
              </a:spcBef>
              <a:tabLst>
                <a:tab pos="404495" algn="l"/>
              </a:tabLst>
            </a:pPr>
            <a:r>
              <a:rPr lang="zh-CN" altLang="en-US" sz="2800" dirty="0">
                <a:solidFill>
                  <a:srgbClr val="660066"/>
                </a:solidFill>
                <a:latin typeface="Tahoma" panose="020B0604030504040204" pitchFamily="34" charset="0"/>
              </a:rPr>
              <a:t>阶段之间有某种顺序性</a:t>
            </a:r>
            <a:endParaRPr lang="zh-CN" altLang="en-US" sz="2800" dirty="0">
              <a:solidFill>
                <a:srgbClr val="660066"/>
              </a:solidFill>
              <a:latin typeface="Tahoma" panose="020B0604030504040204" pitchFamily="34" charset="0"/>
            </a:endParaRPr>
          </a:p>
        </p:txBody>
      </p:sp>
      <p:pic>
        <p:nvPicPr>
          <p:cNvPr id="12" name="内容占位符 11" descr="瀑布模型.emf"/>
          <p:cNvPicPr>
            <a:picLocks noGrp="1" noChangeAspect="1"/>
          </p:cNvPicPr>
          <p:nvPr>
            <p:ph sz="half" idx="2"/>
          </p:nvPr>
        </p:nvPicPr>
        <p:blipFill>
          <a:blip r:embed="rId1"/>
          <a:stretch>
            <a:fillRect/>
          </a:stretch>
        </p:blipFill>
        <p:spPr>
          <a:xfrm>
            <a:off x="3260941" y="1556792"/>
            <a:ext cx="5857165" cy="468052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12D6A545-4C75-402B-B679-89572FDA3D7E}" type="datetime1">
              <a:rPr lang="zh-CN" altLang="en-US"/>
            </a:fld>
            <a:endParaRPr lang="en-US" altLang="zh-CN"/>
          </a:p>
        </p:txBody>
      </p:sp>
      <p:sp>
        <p:nvSpPr>
          <p:cNvPr id="6" name="页脚占位符 4"/>
          <p:cNvSpPr>
            <a:spLocks noGrp="1"/>
          </p:cNvSpPr>
          <p:nvPr>
            <p:ph type="ftr" sz="quarter" idx="11"/>
          </p:nvPr>
        </p:nvSpPr>
        <p:spPr/>
        <p:txBody>
          <a:bodyPr/>
          <a:lstStyle/>
          <a:p>
            <a:r>
              <a:rPr lang="en-US" altLang="zh-CN"/>
              <a:t>大连理工大学软件学院</a:t>
            </a:r>
            <a:endParaRPr lang="en-US" altLang="zh-CN"/>
          </a:p>
        </p:txBody>
      </p:sp>
      <p:sp>
        <p:nvSpPr>
          <p:cNvPr id="7" name="灯片编号占位符 5"/>
          <p:cNvSpPr>
            <a:spLocks noGrp="1"/>
          </p:cNvSpPr>
          <p:nvPr>
            <p:ph type="sldNum" sz="quarter" idx="12"/>
          </p:nvPr>
        </p:nvSpPr>
        <p:spPr/>
        <p:txBody>
          <a:bodyPr/>
          <a:lstStyle/>
          <a:p>
            <a:fld id="{969ABE21-60BC-4548-822E-0448BEF7A706}" type="slidenum">
              <a:rPr lang="zh-CN" altLang="en-US"/>
            </a:fld>
            <a:endParaRPr lang="en-US" altLang="zh-CN"/>
          </a:p>
        </p:txBody>
      </p:sp>
      <p:sp>
        <p:nvSpPr>
          <p:cNvPr id="645122" name="Rectangle 2"/>
          <p:cNvSpPr>
            <a:spLocks noGrp="1" noChangeArrowheads="1"/>
          </p:cNvSpPr>
          <p:nvPr>
            <p:ph type="body" idx="1"/>
          </p:nvPr>
        </p:nvSpPr>
        <p:spPr>
          <a:xfrm>
            <a:off x="520700" y="692150"/>
            <a:ext cx="8299450" cy="5473700"/>
          </a:xfrm>
        </p:spPr>
        <p:txBody>
          <a:bodyPr/>
          <a:lstStyle/>
          <a:p>
            <a:pPr marL="0" indent="0">
              <a:lnSpc>
                <a:spcPct val="135000"/>
              </a:lnSpc>
              <a:buNone/>
            </a:pPr>
            <a:r>
              <a:rPr lang="zh-CN" altLang="en-US" dirty="0"/>
              <a:t>面向对象</a:t>
            </a:r>
            <a:r>
              <a:rPr lang="zh-CN" altLang="en-US" dirty="0" smtClean="0"/>
              <a:t>方法</a:t>
            </a:r>
            <a:endParaRPr lang="zh-CN" altLang="en-US" dirty="0"/>
          </a:p>
          <a:p>
            <a:pPr marL="457200" indent="-457200">
              <a:lnSpc>
                <a:spcPct val="135000"/>
              </a:lnSpc>
              <a:buFontTx/>
              <a:buAutoNum type="arabicPeriod"/>
            </a:pPr>
            <a:r>
              <a:rPr lang="zh-CN" altLang="en-US" sz="2400" dirty="0"/>
              <a:t>对象作为融合数据及在数据之上的操作行为的统一的软件构件。</a:t>
            </a:r>
            <a:endParaRPr lang="zh-CN" altLang="en-US" sz="2400" dirty="0"/>
          </a:p>
          <a:p>
            <a:pPr marL="457200" indent="-457200">
              <a:lnSpc>
                <a:spcPct val="135000"/>
              </a:lnSpc>
              <a:buFontTx/>
              <a:buAutoNum type="arabicPeriod"/>
            </a:pPr>
            <a:r>
              <a:rPr lang="zh-CN" altLang="en-US" sz="2400" dirty="0"/>
              <a:t>把所有对象都划分成</a:t>
            </a:r>
            <a:r>
              <a:rPr lang="zh-CN" altLang="en-US" sz="2400" dirty="0">
                <a:solidFill>
                  <a:srgbClr val="FF0000"/>
                </a:solidFill>
              </a:rPr>
              <a:t>类</a:t>
            </a:r>
            <a:r>
              <a:rPr lang="en-US" altLang="zh-CN" sz="2400" dirty="0"/>
              <a:t>(Class)</a:t>
            </a:r>
            <a:r>
              <a:rPr lang="zh-CN" altLang="en-US" sz="2400" dirty="0"/>
              <a:t>。每个类都定义了一组</a:t>
            </a:r>
            <a:r>
              <a:rPr lang="zh-CN" altLang="en-US" sz="2400" dirty="0">
                <a:solidFill>
                  <a:srgbClr val="FF0000"/>
                </a:solidFill>
              </a:rPr>
              <a:t>数据</a:t>
            </a:r>
            <a:r>
              <a:rPr lang="zh-CN" altLang="en-US" sz="2400" dirty="0"/>
              <a:t>和一组</a:t>
            </a:r>
            <a:r>
              <a:rPr lang="zh-CN" altLang="en-US" sz="2400" dirty="0">
                <a:solidFill>
                  <a:srgbClr val="FF0000"/>
                </a:solidFill>
              </a:rPr>
              <a:t>操作</a:t>
            </a:r>
            <a:r>
              <a:rPr lang="zh-CN" altLang="en-US" sz="2400" dirty="0"/>
              <a:t>。</a:t>
            </a:r>
            <a:endParaRPr lang="zh-CN" altLang="en-US" sz="2400" dirty="0"/>
          </a:p>
          <a:p>
            <a:pPr marL="457200" indent="-457200">
              <a:lnSpc>
                <a:spcPct val="135000"/>
              </a:lnSpc>
              <a:buFontTx/>
              <a:buAutoNum type="arabicPeriod"/>
            </a:pPr>
            <a:r>
              <a:rPr lang="zh-CN" altLang="en-US" sz="2400" dirty="0"/>
              <a:t>按照父类</a:t>
            </a:r>
            <a:r>
              <a:rPr lang="en-US" altLang="zh-CN" sz="2400" dirty="0"/>
              <a:t>(</a:t>
            </a:r>
            <a:r>
              <a:rPr lang="zh-CN" altLang="en-US" sz="2400" dirty="0"/>
              <a:t>或称为基类</a:t>
            </a:r>
            <a:r>
              <a:rPr lang="en-US" altLang="zh-CN" sz="2400" dirty="0"/>
              <a:t>)</a:t>
            </a:r>
            <a:r>
              <a:rPr lang="zh-CN" altLang="en-US" sz="2400" dirty="0"/>
              <a:t>与子类</a:t>
            </a:r>
            <a:r>
              <a:rPr lang="en-US" altLang="zh-CN" sz="2400" dirty="0"/>
              <a:t>(</a:t>
            </a:r>
            <a:r>
              <a:rPr lang="zh-CN" altLang="en-US" sz="2400" dirty="0"/>
              <a:t>或称为派生类</a:t>
            </a:r>
            <a:r>
              <a:rPr lang="en-US" altLang="zh-CN" sz="2400" dirty="0"/>
              <a:t>)</a:t>
            </a:r>
            <a:r>
              <a:rPr lang="zh-CN" altLang="en-US" sz="2400" dirty="0"/>
              <a:t>的关系，把若干个相关类组成一个</a:t>
            </a:r>
            <a:r>
              <a:rPr lang="zh-CN" altLang="en-US" sz="2400" dirty="0">
                <a:solidFill>
                  <a:srgbClr val="FF0000"/>
                </a:solidFill>
              </a:rPr>
              <a:t>层次结构</a:t>
            </a:r>
            <a:r>
              <a:rPr lang="zh-CN" altLang="en-US" sz="2400" dirty="0"/>
              <a:t>的系统</a:t>
            </a:r>
            <a:r>
              <a:rPr lang="en-US" altLang="zh-CN" sz="2400" dirty="0"/>
              <a:t>(</a:t>
            </a:r>
            <a:r>
              <a:rPr lang="zh-CN" altLang="en-US" sz="2400" dirty="0"/>
              <a:t>也称为类等级</a:t>
            </a:r>
            <a:r>
              <a:rPr lang="en-US" altLang="zh-CN" sz="2400" dirty="0"/>
              <a:t>)</a:t>
            </a:r>
            <a:r>
              <a:rPr lang="zh-CN" altLang="en-US" sz="2400" dirty="0"/>
              <a:t>。在类等级中，下层派生类自动拥有上层基类中定义的数据和操作，称为</a:t>
            </a:r>
            <a:r>
              <a:rPr lang="zh-CN" altLang="en-US" sz="2400" dirty="0">
                <a:solidFill>
                  <a:srgbClr val="FF0000"/>
                </a:solidFill>
              </a:rPr>
              <a:t>继承</a:t>
            </a:r>
            <a:r>
              <a:rPr lang="zh-CN" altLang="en-US" sz="2400" dirty="0"/>
              <a:t>。</a:t>
            </a:r>
            <a:endParaRPr lang="zh-CN" altLang="en-US" sz="2400" dirty="0"/>
          </a:p>
          <a:p>
            <a:pPr marL="457200" indent="-457200">
              <a:lnSpc>
                <a:spcPct val="135000"/>
              </a:lnSpc>
              <a:buFontTx/>
              <a:buAutoNum type="arabicPeriod"/>
            </a:pPr>
            <a:r>
              <a:rPr lang="zh-CN" altLang="en-US" sz="2400" dirty="0"/>
              <a:t>对象彼此间仅能通过发送消息互相联系－</a:t>
            </a:r>
            <a:r>
              <a:rPr lang="zh-CN" altLang="en-US" sz="2400" dirty="0">
                <a:solidFill>
                  <a:srgbClr val="FF0000"/>
                </a:solidFill>
              </a:rPr>
              <a:t>封装性</a:t>
            </a:r>
            <a:r>
              <a:rPr lang="zh-CN" altLang="en-US" sz="2400" dirty="0"/>
              <a:t>。</a:t>
            </a:r>
            <a:endParaRPr lang="zh-CN" altLang="en-US" sz="2400" dirty="0"/>
          </a:p>
        </p:txBody>
      </p:sp>
      <p:sp>
        <p:nvSpPr>
          <p:cNvPr id="645123" name="AutoShape 3"/>
          <p:cNvSpPr>
            <a:spLocks noChangeArrowheads="1"/>
          </p:cNvSpPr>
          <p:nvPr/>
        </p:nvSpPr>
        <p:spPr bwMode="auto">
          <a:xfrm>
            <a:off x="6874857" y="2987809"/>
            <a:ext cx="1944688" cy="647700"/>
          </a:xfrm>
          <a:prstGeom prst="wedgeRectCallout">
            <a:avLst>
              <a:gd name="adj1" fmla="val -78239"/>
              <a:gd name="adj2" fmla="val -54182"/>
            </a:avLst>
          </a:prstGeom>
          <a:solidFill>
            <a:schemeClr val="accent1"/>
          </a:solidFill>
          <a:ln w="9525" algn="ctr">
            <a:noFill/>
            <a:miter lim="800000"/>
          </a:ln>
          <a:effectLst/>
        </p:spPr>
        <p:txBody>
          <a:bodyPr/>
          <a:lstStyle/>
          <a:p>
            <a:pPr algn="ctr"/>
            <a:r>
              <a:rPr lang="zh-CN" altLang="en-US" sz="1600"/>
              <a:t>数据：静态</a:t>
            </a:r>
            <a:endParaRPr lang="zh-CN" altLang="en-US" sz="1600"/>
          </a:p>
          <a:p>
            <a:pPr algn="ctr"/>
            <a:r>
              <a:rPr lang="zh-CN" altLang="en-US" sz="1600"/>
              <a:t>操作：动态</a:t>
            </a:r>
            <a:endParaRPr lang="zh-CN" altLang="en-US" sz="1600"/>
          </a:p>
        </p:txBody>
      </p:sp>
      <p:sp>
        <p:nvSpPr>
          <p:cNvPr id="645124" name="AutoShape 4"/>
          <p:cNvSpPr>
            <a:spLocks noChangeArrowheads="1"/>
          </p:cNvSpPr>
          <p:nvPr/>
        </p:nvSpPr>
        <p:spPr bwMode="auto">
          <a:xfrm>
            <a:off x="6682715" y="737910"/>
            <a:ext cx="1944688" cy="649288"/>
          </a:xfrm>
          <a:prstGeom prst="wedgeRectCallout">
            <a:avLst>
              <a:gd name="adj1" fmla="val -56611"/>
              <a:gd name="adj2" fmla="val 81542"/>
            </a:avLst>
          </a:prstGeom>
          <a:solidFill>
            <a:schemeClr val="accent1"/>
          </a:solidFill>
          <a:ln w="9525" algn="ctr">
            <a:noFill/>
            <a:miter lim="800000"/>
          </a:ln>
          <a:effectLst/>
        </p:spPr>
        <p:txBody>
          <a:bodyPr/>
          <a:lstStyle/>
          <a:p>
            <a:pPr algn="ctr"/>
            <a:r>
              <a:rPr lang="en-US" altLang="zh-CN" sz="1800"/>
              <a:t>Everything is Object.</a:t>
            </a:r>
            <a:endParaRPr lang="en-US" altLang="zh-CN"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45124"/>
                                        </p:tgtEl>
                                        <p:attrNameLst>
                                          <p:attrName>style.visibility</p:attrName>
                                        </p:attrNameLst>
                                      </p:cBhvr>
                                      <p:to>
                                        <p:strVal val="visible"/>
                                      </p:to>
                                    </p:set>
                                    <p:animEffect transition="in" filter="checkerboard(across)">
                                      <p:cBhvr>
                                        <p:cTn id="7" dur="500"/>
                                        <p:tgtEl>
                                          <p:spTgt spid="6451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45123"/>
                                        </p:tgtEl>
                                        <p:attrNameLst>
                                          <p:attrName>style.visibility</p:attrName>
                                        </p:attrNameLst>
                                      </p:cBhvr>
                                      <p:to>
                                        <p:strVal val="visible"/>
                                      </p:to>
                                    </p:set>
                                    <p:animEffect transition="in" filter="checkerboard(across)">
                                      <p:cBhvr>
                                        <p:cTn id="12" dur="500"/>
                                        <p:tgtEl>
                                          <p:spTgt spid="64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bldLvl="0" animBg="1"/>
      <p:bldP spid="64512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3"/>
          <p:cNvSpPr>
            <a:spLocks noChangeArrowheads="1"/>
          </p:cNvSpPr>
          <p:nvPr/>
        </p:nvSpPr>
        <p:spPr bwMode="gray">
          <a:xfrm>
            <a:off x="539552" y="3048302"/>
            <a:ext cx="8352928" cy="2017217"/>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5" name="日期占位符 3"/>
          <p:cNvSpPr>
            <a:spLocks noGrp="1"/>
          </p:cNvSpPr>
          <p:nvPr>
            <p:ph type="dt" sz="half" idx="10"/>
          </p:nvPr>
        </p:nvSpPr>
        <p:spPr/>
        <p:txBody>
          <a:bodyPr/>
          <a:lstStyle/>
          <a:p>
            <a:fld id="{7A23EFFF-7FB9-43B1-A55D-47BD634784D8}" type="datetime1">
              <a:rPr lang="zh-CN" altLang="en-US"/>
            </a:fld>
            <a:endParaRPr lang="en-US" altLang="zh-CN"/>
          </a:p>
        </p:txBody>
      </p:sp>
      <p:sp>
        <p:nvSpPr>
          <p:cNvPr id="6" name="页脚占位符 4"/>
          <p:cNvSpPr>
            <a:spLocks noGrp="1"/>
          </p:cNvSpPr>
          <p:nvPr>
            <p:ph type="ftr" sz="quarter" idx="11"/>
          </p:nvPr>
        </p:nvSpPr>
        <p:spPr/>
        <p:txBody>
          <a:bodyPr/>
          <a:lstStyle/>
          <a:p>
            <a:r>
              <a:rPr lang="en-US" altLang="zh-CN"/>
              <a:t>大连理工大学软件学院</a:t>
            </a:r>
            <a:endParaRPr lang="en-US" altLang="zh-CN"/>
          </a:p>
        </p:txBody>
      </p:sp>
      <p:sp>
        <p:nvSpPr>
          <p:cNvPr id="7" name="灯片编号占位符 5"/>
          <p:cNvSpPr>
            <a:spLocks noGrp="1"/>
          </p:cNvSpPr>
          <p:nvPr>
            <p:ph type="sldNum" sz="quarter" idx="12"/>
          </p:nvPr>
        </p:nvSpPr>
        <p:spPr/>
        <p:txBody>
          <a:bodyPr/>
          <a:lstStyle/>
          <a:p>
            <a:fld id="{AB33FE5B-5907-4BE2-BB3B-26B3AD954A8A}" type="slidenum">
              <a:rPr lang="zh-CN" altLang="en-US"/>
            </a:fld>
            <a:endParaRPr lang="en-US" altLang="zh-CN" dirty="0"/>
          </a:p>
        </p:txBody>
      </p:sp>
      <p:sp>
        <p:nvSpPr>
          <p:cNvPr id="646149" name="Rectangle 5"/>
          <p:cNvSpPr>
            <a:spLocks noGrp="1" noChangeArrowheads="1"/>
          </p:cNvSpPr>
          <p:nvPr>
            <p:ph type="title"/>
          </p:nvPr>
        </p:nvSpPr>
        <p:spPr/>
        <p:txBody>
          <a:bodyPr/>
          <a:lstStyle/>
          <a:p>
            <a:r>
              <a:rPr lang="en-US" altLang="zh-CN" dirty="0"/>
              <a:t>OO</a:t>
            </a:r>
            <a:r>
              <a:rPr lang="zh-CN" altLang="en-US" dirty="0"/>
              <a:t>特点</a:t>
            </a:r>
            <a:endParaRPr lang="en-US" altLang="zh-CN" dirty="0"/>
          </a:p>
        </p:txBody>
      </p:sp>
      <p:sp>
        <p:nvSpPr>
          <p:cNvPr id="646146" name="Rectangle 2"/>
          <p:cNvSpPr>
            <a:spLocks noGrp="1" noChangeArrowheads="1"/>
          </p:cNvSpPr>
          <p:nvPr>
            <p:ph type="body" idx="1"/>
          </p:nvPr>
        </p:nvSpPr>
        <p:spPr>
          <a:xfrm>
            <a:off x="661988" y="1987698"/>
            <a:ext cx="8086725" cy="4465638"/>
          </a:xfrm>
        </p:spPr>
        <p:txBody>
          <a:bodyPr/>
          <a:lstStyle/>
          <a:p>
            <a:pPr>
              <a:lnSpc>
                <a:spcPct val="130000"/>
              </a:lnSpc>
            </a:pPr>
            <a:r>
              <a:rPr lang="zh-CN" altLang="en-US" sz="2400" dirty="0">
                <a:latin typeface="宋体" panose="02010600030101010101" pitchFamily="2" charset="-122"/>
              </a:rPr>
              <a:t>面向对象方法学的出发点和基本原则，是尽可能</a:t>
            </a:r>
            <a:r>
              <a:rPr lang="zh-CN" altLang="en-US" sz="2400" dirty="0">
                <a:solidFill>
                  <a:srgbClr val="FF0000"/>
                </a:solidFill>
                <a:latin typeface="宋体" panose="02010600030101010101" pitchFamily="2" charset="-122"/>
              </a:rPr>
              <a:t>模拟人类习惯的思维方式</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nSpc>
                <a:spcPct val="130000"/>
              </a:lnSpc>
            </a:pPr>
            <a:r>
              <a:rPr lang="zh-CN" altLang="en-US" sz="2400" dirty="0">
                <a:latin typeface="宋体" panose="02010600030101010101" pitchFamily="2" charset="-122"/>
              </a:rPr>
              <a:t>用面向对象方法学开发软件的过程，是一个</a:t>
            </a:r>
            <a:r>
              <a:rPr lang="zh-CN" altLang="en-US" sz="2400" dirty="0">
                <a:solidFill>
                  <a:srgbClr val="FF0000"/>
                </a:solidFill>
                <a:latin typeface="宋体" panose="02010600030101010101" pitchFamily="2" charset="-122"/>
              </a:rPr>
              <a:t>主动</a:t>
            </a:r>
            <a:r>
              <a:rPr lang="zh-CN" altLang="en-US" sz="2400" dirty="0">
                <a:latin typeface="宋体" panose="02010600030101010101" pitchFamily="2" charset="-122"/>
              </a:rPr>
              <a:t>地多次</a:t>
            </a:r>
            <a:r>
              <a:rPr lang="zh-CN" altLang="en-US" sz="2400" dirty="0">
                <a:solidFill>
                  <a:srgbClr val="FF0000"/>
                </a:solidFill>
                <a:latin typeface="宋体" panose="02010600030101010101" pitchFamily="2" charset="-122"/>
              </a:rPr>
              <a:t>反复迭代</a:t>
            </a:r>
            <a:r>
              <a:rPr lang="zh-CN" altLang="en-US" sz="2400" dirty="0">
                <a:latin typeface="宋体" panose="02010600030101010101" pitchFamily="2" charset="-122"/>
              </a:rPr>
              <a:t>的演化过程。</a:t>
            </a:r>
            <a:endParaRPr lang="zh-CN" altLang="en-US" sz="2400" dirty="0">
              <a:latin typeface="宋体" panose="02010600030101010101" pitchFamily="2" charset="-122"/>
            </a:endParaRPr>
          </a:p>
          <a:p>
            <a:pPr>
              <a:lnSpc>
                <a:spcPct val="130000"/>
              </a:lnSpc>
            </a:pPr>
            <a:r>
              <a:rPr lang="zh-CN" altLang="en-US" sz="2400" dirty="0">
                <a:latin typeface="宋体" panose="02010600030101010101" pitchFamily="2" charset="-122"/>
              </a:rPr>
              <a:t>概念和表示方法上的</a:t>
            </a:r>
            <a:r>
              <a:rPr lang="zh-CN" altLang="en-US" sz="2400" dirty="0">
                <a:solidFill>
                  <a:srgbClr val="FF0000"/>
                </a:solidFill>
                <a:latin typeface="宋体" panose="02010600030101010101" pitchFamily="2" charset="-122"/>
              </a:rPr>
              <a:t>一致性，阶段间平滑（无缝）过渡。</a:t>
            </a:r>
            <a:endParaRPr lang="zh-CN" altLang="en-US" sz="2400" dirty="0">
              <a:solidFill>
                <a:srgbClr val="FF0000"/>
              </a:solidFill>
              <a:latin typeface="宋体" panose="02010600030101010101" pitchFamily="2" charset="-122"/>
            </a:endParaRPr>
          </a:p>
          <a:p>
            <a:pPr>
              <a:lnSpc>
                <a:spcPct val="130000"/>
              </a:lnSpc>
            </a:pPr>
            <a:r>
              <a:rPr lang="zh-CN" altLang="en-US" sz="2400" dirty="0">
                <a:latin typeface="宋体" panose="02010600030101010101" pitchFamily="2" charset="-122"/>
              </a:rPr>
              <a:t>特殊到一般的</a:t>
            </a:r>
            <a:r>
              <a:rPr lang="zh-CN" altLang="en-US" sz="2400" dirty="0">
                <a:solidFill>
                  <a:srgbClr val="FF0000"/>
                </a:solidFill>
                <a:latin typeface="宋体" panose="02010600030101010101" pitchFamily="2" charset="-122"/>
              </a:rPr>
              <a:t>归纳</a:t>
            </a:r>
            <a:r>
              <a:rPr lang="zh-CN" altLang="en-US" sz="2400" dirty="0">
                <a:latin typeface="宋体" panose="02010600030101010101" pitchFamily="2" charset="-122"/>
              </a:rPr>
              <a:t>思维过程；一般到特殊的</a:t>
            </a:r>
            <a:r>
              <a:rPr lang="zh-CN" altLang="en-US" sz="2400" dirty="0">
                <a:solidFill>
                  <a:srgbClr val="FF0000"/>
                </a:solidFill>
                <a:latin typeface="宋体" panose="02010600030101010101" pitchFamily="2" charset="-122"/>
              </a:rPr>
              <a:t>演绎</a:t>
            </a:r>
            <a:r>
              <a:rPr lang="zh-CN" altLang="en-US" sz="2400" dirty="0">
                <a:latin typeface="宋体" panose="02010600030101010101" pitchFamily="2" charset="-122"/>
              </a:rPr>
              <a:t>思维过程。（</a:t>
            </a:r>
            <a:r>
              <a:rPr lang="zh-CN" altLang="en-US" sz="2400" dirty="0">
                <a:solidFill>
                  <a:srgbClr val="0000CC"/>
                </a:solidFill>
                <a:latin typeface="宋体" panose="02010600030101010101" pitchFamily="2" charset="-122"/>
              </a:rPr>
              <a:t>继承的思想</a:t>
            </a:r>
            <a:r>
              <a:rPr lang="zh-CN" altLang="en-US" sz="2400" dirty="0">
                <a:latin typeface="宋体" panose="02010600030101010101" pitchFamily="2" charset="-122"/>
              </a:rPr>
              <a:t>）</a:t>
            </a:r>
            <a:endParaRPr lang="zh-CN" altLang="en-US" sz="2400" dirty="0">
              <a:latin typeface="宋体" panose="02010600030101010101" pitchFamily="2" charset="-122"/>
            </a:endParaRPr>
          </a:p>
        </p:txBody>
      </p:sp>
      <p:pic>
        <p:nvPicPr>
          <p:cNvPr id="646147" name="Picture 3" descr="RMS_restaurant_2"/>
          <p:cNvPicPr>
            <a:picLocks noChangeAspect="1" noChangeArrowheads="1"/>
          </p:cNvPicPr>
          <p:nvPr/>
        </p:nvPicPr>
        <p:blipFill>
          <a:blip r:embed="rId1"/>
          <a:srcRect/>
          <a:stretch>
            <a:fillRect/>
          </a:stretch>
        </p:blipFill>
        <p:spPr bwMode="auto">
          <a:xfrm>
            <a:off x="7272338" y="188913"/>
            <a:ext cx="1871662" cy="1543050"/>
          </a:xfrm>
          <a:prstGeom prst="rect">
            <a:avLst/>
          </a:prstGeom>
          <a:noFill/>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CF38C5A-A0FD-4884-BA1E-C423BD30FFE1}" type="datetime1">
              <a:rPr lang="zh-CN" altLang="en-US"/>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endParaRPr lang="en-US" altLang="zh-CN"/>
          </a:p>
        </p:txBody>
      </p:sp>
      <p:sp>
        <p:nvSpPr>
          <p:cNvPr id="6" name="灯片编号占位符 5"/>
          <p:cNvSpPr>
            <a:spLocks noGrp="1"/>
          </p:cNvSpPr>
          <p:nvPr>
            <p:ph type="sldNum" sz="quarter" idx="12"/>
          </p:nvPr>
        </p:nvSpPr>
        <p:spPr/>
        <p:txBody>
          <a:bodyPr/>
          <a:lstStyle/>
          <a:p>
            <a:fld id="{81EE7AB6-DC7E-44E3-B41E-60BDD2DAA341}" type="slidenum">
              <a:rPr lang="zh-CN" altLang="en-US"/>
            </a:fld>
            <a:endParaRPr lang="en-US" altLang="zh-CN"/>
          </a:p>
        </p:txBody>
      </p:sp>
      <p:sp>
        <p:nvSpPr>
          <p:cNvPr id="648197" name="Rectangle 5"/>
          <p:cNvSpPr>
            <a:spLocks noGrp="1" noChangeArrowheads="1"/>
          </p:cNvSpPr>
          <p:nvPr>
            <p:ph type="title"/>
          </p:nvPr>
        </p:nvSpPr>
        <p:spPr/>
        <p:txBody>
          <a:bodyPr/>
          <a:lstStyle/>
          <a:p>
            <a:r>
              <a:rPr lang="en-US" altLang="zh-CN"/>
              <a:t>OO</a:t>
            </a:r>
            <a:r>
              <a:rPr lang="zh-CN" altLang="en-US"/>
              <a:t>特点 </a:t>
            </a:r>
            <a:r>
              <a:rPr lang="en-US" altLang="zh-CN"/>
              <a:t>(2)</a:t>
            </a:r>
            <a:endParaRPr lang="zh-CN" altLang="en-US"/>
          </a:p>
        </p:txBody>
      </p:sp>
      <p:sp>
        <p:nvSpPr>
          <p:cNvPr id="648194" name="Rectangle 2"/>
          <p:cNvSpPr>
            <a:spLocks noGrp="1" noChangeArrowheads="1"/>
          </p:cNvSpPr>
          <p:nvPr>
            <p:ph type="body" idx="1"/>
          </p:nvPr>
        </p:nvSpPr>
        <p:spPr>
          <a:xfrm>
            <a:off x="601663" y="1773238"/>
            <a:ext cx="7786687" cy="4248150"/>
          </a:xfrm>
        </p:spPr>
        <p:txBody>
          <a:bodyPr/>
          <a:lstStyle/>
          <a:p>
            <a:pPr>
              <a:lnSpc>
                <a:spcPct val="135000"/>
              </a:lnSpc>
            </a:pPr>
            <a:r>
              <a:rPr lang="zh-CN" altLang="en-US" sz="2400" dirty="0">
                <a:latin typeface="宋体" panose="02010600030101010101" pitchFamily="2" charset="-122"/>
              </a:rPr>
              <a:t>最终产品中的对象与现实世界中的实体相对应，降低了</a:t>
            </a:r>
            <a:r>
              <a:rPr lang="zh-CN" altLang="en-US" sz="2400" dirty="0">
                <a:solidFill>
                  <a:srgbClr val="FF0000"/>
                </a:solidFill>
                <a:latin typeface="宋体" panose="02010600030101010101" pitchFamily="2" charset="-122"/>
              </a:rPr>
              <a:t>复杂性</a:t>
            </a:r>
            <a:r>
              <a:rPr lang="zh-CN" altLang="en-US" sz="2400" dirty="0">
                <a:latin typeface="宋体" panose="02010600030101010101" pitchFamily="2" charset="-122"/>
              </a:rPr>
              <a:t>，提高了</a:t>
            </a:r>
            <a:r>
              <a:rPr lang="zh-CN" altLang="en-US" sz="2400" dirty="0">
                <a:solidFill>
                  <a:srgbClr val="FF0000"/>
                </a:solidFill>
                <a:latin typeface="宋体" panose="02010600030101010101" pitchFamily="2" charset="-122"/>
              </a:rPr>
              <a:t>可理解性</a:t>
            </a:r>
            <a:r>
              <a:rPr lang="zh-CN" altLang="en-US" sz="2400" dirty="0">
                <a:latin typeface="宋体" panose="02010600030101010101" pitchFamily="2" charset="-122"/>
              </a:rPr>
              <a:t>，简化了软件的开发和维护工作。</a:t>
            </a:r>
            <a:endParaRPr lang="zh-CN" altLang="en-US" sz="2400" dirty="0">
              <a:latin typeface="宋体" panose="02010600030101010101" pitchFamily="2" charset="-122"/>
            </a:endParaRPr>
          </a:p>
          <a:p>
            <a:pPr>
              <a:lnSpc>
                <a:spcPct val="135000"/>
              </a:lnSpc>
            </a:pPr>
            <a:r>
              <a:rPr lang="zh-CN" altLang="en-US" sz="2400" dirty="0">
                <a:latin typeface="宋体" panose="02010600030101010101" pitchFamily="2" charset="-122"/>
              </a:rPr>
              <a:t>对象是相对独立的实体，容易在软件产品中重复使用，促进了</a:t>
            </a:r>
            <a:r>
              <a:rPr lang="zh-CN" altLang="en-US" sz="2400" dirty="0">
                <a:solidFill>
                  <a:srgbClr val="FF0000"/>
                </a:solidFill>
                <a:latin typeface="宋体" panose="02010600030101010101" pitchFamily="2" charset="-122"/>
              </a:rPr>
              <a:t>软件重用</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nSpc>
                <a:spcPct val="135000"/>
              </a:lnSpc>
            </a:pPr>
            <a:r>
              <a:rPr lang="zh-CN" altLang="en-US" sz="2400" dirty="0">
                <a:latin typeface="宋体" panose="02010600030101010101" pitchFamily="2" charset="-122"/>
              </a:rPr>
              <a:t>面用对象方法特有的继承性，也进一步提高了面向对象软件的可重用性。</a:t>
            </a:r>
            <a:endParaRPr lang="zh-CN" altLang="en-US" sz="2400" dirty="0">
              <a:latin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29" name="Picture 5" descr="diancai"/>
          <p:cNvPicPr>
            <a:picLocks noGrp="1" noChangeAspect="1" noChangeArrowheads="1"/>
          </p:cNvPicPr>
          <p:nvPr>
            <p:ph/>
          </p:nvPr>
        </p:nvPicPr>
        <p:blipFill>
          <a:blip r:embed="rId1"/>
          <a:srcRect/>
          <a:stretch>
            <a:fillRect/>
          </a:stretch>
        </p:blipFill>
        <p:spPr>
          <a:xfrm>
            <a:off x="2339975" y="260350"/>
            <a:ext cx="6624638" cy="6073775"/>
          </a:xfrm>
          <a:noFill/>
        </p:spPr>
      </p:pic>
      <p:sp>
        <p:nvSpPr>
          <p:cNvPr id="12" name="AutoShape 53"/>
          <p:cNvSpPr>
            <a:spLocks noChangeArrowheads="1"/>
          </p:cNvSpPr>
          <p:nvPr/>
        </p:nvSpPr>
        <p:spPr bwMode="gray">
          <a:xfrm>
            <a:off x="179512" y="692696"/>
            <a:ext cx="2304256" cy="5400600"/>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9" name="日期占位符 2"/>
          <p:cNvSpPr>
            <a:spLocks noGrp="1"/>
          </p:cNvSpPr>
          <p:nvPr>
            <p:ph type="dt" sz="half" idx="10"/>
          </p:nvPr>
        </p:nvSpPr>
        <p:spPr/>
        <p:txBody>
          <a:bodyPr/>
          <a:lstStyle/>
          <a:p>
            <a:fld id="{ACDCA6B2-B5ED-407C-B557-DF588E90BB0A}" type="datetime1">
              <a:rPr lang="zh-CN" altLang="en-US"/>
            </a:fld>
            <a:endParaRPr lang="en-US" altLang="zh-CN"/>
          </a:p>
        </p:txBody>
      </p:sp>
      <p:sp>
        <p:nvSpPr>
          <p:cNvPr id="10" name="页脚占位符 3"/>
          <p:cNvSpPr>
            <a:spLocks noGrp="1"/>
          </p:cNvSpPr>
          <p:nvPr>
            <p:ph type="ftr" sz="quarter" idx="11"/>
          </p:nvPr>
        </p:nvSpPr>
        <p:spPr/>
        <p:txBody>
          <a:bodyPr/>
          <a:lstStyle/>
          <a:p>
            <a:r>
              <a:rPr lang="en-US" altLang="zh-CN"/>
              <a:t>大连理工大学软件学院</a:t>
            </a:r>
            <a:endParaRPr lang="en-US" altLang="zh-CN"/>
          </a:p>
        </p:txBody>
      </p:sp>
      <p:sp>
        <p:nvSpPr>
          <p:cNvPr id="11" name="灯片编号占位符 4"/>
          <p:cNvSpPr>
            <a:spLocks noGrp="1"/>
          </p:cNvSpPr>
          <p:nvPr>
            <p:ph type="sldNum" sz="quarter" idx="12"/>
          </p:nvPr>
        </p:nvSpPr>
        <p:spPr/>
        <p:txBody>
          <a:bodyPr/>
          <a:lstStyle/>
          <a:p>
            <a:fld id="{57A3EBA4-84E5-4911-98E1-4F5DF85A9111}" type="slidenum">
              <a:rPr lang="zh-CN" altLang="en-US"/>
            </a:fld>
            <a:endParaRPr lang="en-US" altLang="zh-CN"/>
          </a:p>
        </p:txBody>
      </p:sp>
      <p:sp>
        <p:nvSpPr>
          <p:cNvPr id="717830" name="Rectangle 6"/>
          <p:cNvSpPr>
            <a:spLocks noChangeArrowheads="1"/>
          </p:cNvSpPr>
          <p:nvPr/>
        </p:nvSpPr>
        <p:spPr bwMode="auto">
          <a:xfrm>
            <a:off x="250825" y="3644900"/>
            <a:ext cx="2160935" cy="2663825"/>
          </a:xfrm>
          <a:prstGeom prst="rect">
            <a:avLst/>
          </a:prstGeom>
          <a:noFill/>
          <a:ln w="9525">
            <a:noFill/>
            <a:miter lim="800000"/>
          </a:ln>
          <a:effectLst/>
        </p:spPr>
        <p:txBody>
          <a:bodyPr/>
          <a:lstStyle/>
          <a:p>
            <a:pPr marL="342900" indent="-342900">
              <a:spcBef>
                <a:spcPct val="20000"/>
              </a:spcBef>
              <a:buFontTx/>
              <a:buChar char="•"/>
            </a:pPr>
            <a:r>
              <a:rPr lang="zh-CN" altLang="en-US" dirty="0">
                <a:solidFill>
                  <a:srgbClr val="9900CC"/>
                </a:solidFill>
                <a:latin typeface="Times New Roman" panose="02020603050405020304" pitchFamily="18" charset="0"/>
              </a:rPr>
              <a:t>当需求变化时：</a:t>
            </a:r>
            <a:endParaRPr lang="zh-CN" altLang="en-US" dirty="0">
              <a:solidFill>
                <a:srgbClr val="9900CC"/>
              </a:solidFill>
              <a:latin typeface="Times New Roman" panose="02020603050405020304" pitchFamily="18" charset="0"/>
            </a:endParaRPr>
          </a:p>
          <a:p>
            <a:pPr marL="742950" lvl="1" indent="-285750">
              <a:spcBef>
                <a:spcPct val="20000"/>
              </a:spcBef>
              <a:buFontTx/>
              <a:buChar char="–"/>
            </a:pPr>
            <a:r>
              <a:rPr lang="zh-CN" altLang="en-US" sz="2400" dirty="0">
                <a:solidFill>
                  <a:srgbClr val="9900CC"/>
                </a:solidFill>
                <a:latin typeface="Times New Roman" panose="02020603050405020304" pitchFamily="18" charset="0"/>
              </a:rPr>
              <a:t>要求服务员礼貌待客！</a:t>
            </a:r>
            <a:endParaRPr lang="zh-CN" altLang="en-US" sz="2400" dirty="0">
              <a:solidFill>
                <a:srgbClr val="9900CC"/>
              </a:solidFill>
              <a:latin typeface="Times New Roman" panose="02020603050405020304" pitchFamily="18" charset="0"/>
            </a:endParaRPr>
          </a:p>
        </p:txBody>
      </p:sp>
      <p:sp>
        <p:nvSpPr>
          <p:cNvPr id="717831" name="Rectangle 7"/>
          <p:cNvSpPr>
            <a:spLocks noChangeArrowheads="1"/>
          </p:cNvSpPr>
          <p:nvPr/>
        </p:nvSpPr>
        <p:spPr bwMode="auto">
          <a:xfrm>
            <a:off x="5364163" y="2852738"/>
            <a:ext cx="720725" cy="360362"/>
          </a:xfrm>
          <a:prstGeom prst="rect">
            <a:avLst/>
          </a:prstGeom>
          <a:noFill/>
          <a:ln w="25400" algn="ctr">
            <a:noFill/>
            <a:miter lim="800000"/>
          </a:ln>
          <a:effectLst/>
        </p:spPr>
        <p:txBody>
          <a:bodyPr wrap="none" anchor="ctr"/>
          <a:lstStyle/>
          <a:p>
            <a:pPr algn="ctr"/>
            <a:r>
              <a:rPr lang="en-US" altLang="zh-CN" sz="1600"/>
              <a:t>- </a:t>
            </a:r>
            <a:r>
              <a:rPr lang="zh-CN" altLang="en-US" sz="1600"/>
              <a:t>问候</a:t>
            </a:r>
            <a:endParaRPr lang="zh-CN" altLang="en-US" sz="1600"/>
          </a:p>
        </p:txBody>
      </p:sp>
      <p:sp>
        <p:nvSpPr>
          <p:cNvPr id="717832" name="Oval 8"/>
          <p:cNvSpPr>
            <a:spLocks noChangeArrowheads="1"/>
          </p:cNvSpPr>
          <p:nvPr/>
        </p:nvSpPr>
        <p:spPr bwMode="auto">
          <a:xfrm>
            <a:off x="4716463" y="4652963"/>
            <a:ext cx="863600" cy="576262"/>
          </a:xfrm>
          <a:prstGeom prst="ellipse">
            <a:avLst/>
          </a:prstGeom>
          <a:noFill/>
          <a:ln w="25400" algn="ctr">
            <a:solidFill>
              <a:srgbClr val="FF0000"/>
            </a:solidFill>
            <a:round/>
          </a:ln>
          <a:effectLst/>
        </p:spPr>
        <p:txBody>
          <a:bodyPr wrap="none" anchor="ctr"/>
          <a:lstStyle/>
          <a:p>
            <a:endParaRPr lang="zh-CN" altLang="en-US"/>
          </a:p>
        </p:txBody>
      </p:sp>
      <p:sp>
        <p:nvSpPr>
          <p:cNvPr id="717833" name="Oval 9"/>
          <p:cNvSpPr>
            <a:spLocks noChangeArrowheads="1"/>
          </p:cNvSpPr>
          <p:nvPr/>
        </p:nvSpPr>
        <p:spPr bwMode="auto">
          <a:xfrm>
            <a:off x="5507038" y="5805488"/>
            <a:ext cx="793750" cy="431800"/>
          </a:xfrm>
          <a:prstGeom prst="ellipse">
            <a:avLst/>
          </a:prstGeom>
          <a:noFill/>
          <a:ln w="25400" algn="ctr">
            <a:solidFill>
              <a:srgbClr val="FF0000"/>
            </a:solidFill>
            <a:round/>
          </a:ln>
          <a:effectLst/>
        </p:spPr>
        <p:txBody>
          <a:bodyPr wrap="none" anchor="ctr"/>
          <a:lstStyle/>
          <a:p>
            <a:endParaRPr lang="zh-CN" altLang="en-US"/>
          </a:p>
        </p:txBody>
      </p:sp>
      <p:sp>
        <p:nvSpPr>
          <p:cNvPr id="717834" name="Rectangle 10"/>
          <p:cNvSpPr>
            <a:spLocks noChangeArrowheads="1"/>
          </p:cNvSpPr>
          <p:nvPr/>
        </p:nvSpPr>
        <p:spPr bwMode="auto">
          <a:xfrm>
            <a:off x="5364163" y="2349500"/>
            <a:ext cx="720725" cy="503238"/>
          </a:xfrm>
          <a:prstGeom prst="rect">
            <a:avLst/>
          </a:prstGeom>
          <a:noFill/>
          <a:ln w="25400" algn="ctr">
            <a:solidFill>
              <a:srgbClr val="FF0000"/>
            </a:solidFill>
            <a:miter lim="800000"/>
          </a:ln>
          <a:effectLst/>
        </p:spPr>
        <p:txBody>
          <a:bodyPr wrap="none" anchor="ctr"/>
          <a:lstStyle/>
          <a:p>
            <a:endParaRPr lang="zh-CN" altLang="en-US"/>
          </a:p>
        </p:txBody>
      </p:sp>
      <p:sp>
        <p:nvSpPr>
          <p:cNvPr id="717835" name="Rectangle 11"/>
          <p:cNvSpPr>
            <a:spLocks noChangeArrowheads="1"/>
          </p:cNvSpPr>
          <p:nvPr/>
        </p:nvSpPr>
        <p:spPr bwMode="auto">
          <a:xfrm>
            <a:off x="250825" y="909638"/>
            <a:ext cx="2016919" cy="2663825"/>
          </a:xfrm>
          <a:prstGeom prst="rect">
            <a:avLst/>
          </a:prstGeom>
          <a:noFill/>
          <a:ln w="9525">
            <a:noFill/>
            <a:miter lim="800000"/>
          </a:ln>
          <a:effectLst/>
        </p:spPr>
        <p:txBody>
          <a:bodyPr/>
          <a:lstStyle/>
          <a:p>
            <a:pPr marL="342900" indent="-342900">
              <a:spcBef>
                <a:spcPct val="20000"/>
              </a:spcBef>
              <a:buFontTx/>
              <a:buChar char="•"/>
            </a:pPr>
            <a:r>
              <a:rPr lang="zh-CN" altLang="en-US" dirty="0">
                <a:solidFill>
                  <a:srgbClr val="9900CC"/>
                </a:solidFill>
                <a:latin typeface="Times New Roman" panose="02020603050405020304" pitchFamily="18" charset="0"/>
              </a:rPr>
              <a:t>模拟人类思维</a:t>
            </a:r>
            <a:endParaRPr lang="zh-CN" altLang="en-US" dirty="0">
              <a:solidFill>
                <a:srgbClr val="9900CC"/>
              </a:solidFill>
              <a:latin typeface="Times New Roman" panose="02020603050405020304" pitchFamily="18" charset="0"/>
            </a:endParaRPr>
          </a:p>
          <a:p>
            <a:pPr marL="342900" indent="-342900">
              <a:spcBef>
                <a:spcPct val="20000"/>
              </a:spcBef>
              <a:buFontTx/>
              <a:buChar char="•"/>
            </a:pPr>
            <a:r>
              <a:rPr lang="zh-CN" altLang="en-US" dirty="0">
                <a:solidFill>
                  <a:srgbClr val="9900CC"/>
                </a:solidFill>
                <a:latin typeface="Times New Roman" panose="02020603050405020304" pitchFamily="18" charset="0"/>
              </a:rPr>
              <a:t>迭代开发</a:t>
            </a:r>
            <a:endParaRPr lang="zh-CN" altLang="en-US" dirty="0">
              <a:solidFill>
                <a:srgbClr val="9900CC"/>
              </a:solidFill>
              <a:latin typeface="Times New Roman" panose="02020603050405020304" pitchFamily="18" charset="0"/>
            </a:endParaRPr>
          </a:p>
          <a:p>
            <a:pPr marL="342900" indent="-342900">
              <a:spcBef>
                <a:spcPct val="20000"/>
              </a:spcBef>
              <a:buFontTx/>
              <a:buChar char="•"/>
            </a:pPr>
            <a:r>
              <a:rPr lang="zh-CN" altLang="en-US" dirty="0">
                <a:solidFill>
                  <a:srgbClr val="9900CC"/>
                </a:solidFill>
                <a:latin typeface="Times New Roman" panose="02020603050405020304" pitchFamily="18" charset="0"/>
              </a:rPr>
              <a:t>设计简单、容易理解</a:t>
            </a:r>
            <a:endParaRPr lang="zh-CN" altLang="en-US" dirty="0">
              <a:solidFill>
                <a:srgbClr val="9900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830"/>
                                        </p:tgtEl>
                                        <p:attrNameLst>
                                          <p:attrName>style.visibility</p:attrName>
                                        </p:attrNameLst>
                                      </p:cBhvr>
                                      <p:to>
                                        <p:strVal val="visible"/>
                                      </p:to>
                                    </p:set>
                                    <p:anim calcmode="lin" valueType="num">
                                      <p:cBhvr additive="base">
                                        <p:cTn id="7" dur="500" fill="hold"/>
                                        <p:tgtEl>
                                          <p:spTgt spid="717830"/>
                                        </p:tgtEl>
                                        <p:attrNameLst>
                                          <p:attrName>ppt_x</p:attrName>
                                        </p:attrNameLst>
                                      </p:cBhvr>
                                      <p:tavLst>
                                        <p:tav tm="0">
                                          <p:val>
                                            <p:strVal val="#ppt_x"/>
                                          </p:val>
                                        </p:tav>
                                        <p:tav tm="100000">
                                          <p:val>
                                            <p:strVal val="#ppt_x"/>
                                          </p:val>
                                        </p:tav>
                                      </p:tavLst>
                                    </p:anim>
                                    <p:anim calcmode="lin" valueType="num">
                                      <p:cBhvr additive="base">
                                        <p:cTn id="8" dur="500" fill="hold"/>
                                        <p:tgtEl>
                                          <p:spTgt spid="7178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17831"/>
                                        </p:tgtEl>
                                        <p:attrNameLst>
                                          <p:attrName>style.visibility</p:attrName>
                                        </p:attrNameLst>
                                      </p:cBhvr>
                                      <p:to>
                                        <p:strVal val="visible"/>
                                      </p:to>
                                    </p:set>
                                    <p:anim calcmode="lin" valueType="num">
                                      <p:cBhvr additive="base">
                                        <p:cTn id="13" dur="500" fill="hold"/>
                                        <p:tgtEl>
                                          <p:spTgt spid="717831"/>
                                        </p:tgtEl>
                                        <p:attrNameLst>
                                          <p:attrName>ppt_x</p:attrName>
                                        </p:attrNameLst>
                                      </p:cBhvr>
                                      <p:tavLst>
                                        <p:tav tm="0">
                                          <p:val>
                                            <p:strVal val="#ppt_x"/>
                                          </p:val>
                                        </p:tav>
                                        <p:tav tm="100000">
                                          <p:val>
                                            <p:strVal val="#ppt_x"/>
                                          </p:val>
                                        </p:tav>
                                      </p:tavLst>
                                    </p:anim>
                                    <p:anim calcmode="lin" valueType="num">
                                      <p:cBhvr additive="base">
                                        <p:cTn id="14" dur="500" fill="hold"/>
                                        <p:tgtEl>
                                          <p:spTgt spid="71783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17834"/>
                                        </p:tgtEl>
                                        <p:attrNameLst>
                                          <p:attrName>style.visibility</p:attrName>
                                        </p:attrNameLst>
                                      </p:cBhvr>
                                      <p:to>
                                        <p:strVal val="visible"/>
                                      </p:to>
                                    </p:set>
                                    <p:anim calcmode="lin" valueType="num">
                                      <p:cBhvr additive="base">
                                        <p:cTn id="19" dur="500" fill="hold"/>
                                        <p:tgtEl>
                                          <p:spTgt spid="717834"/>
                                        </p:tgtEl>
                                        <p:attrNameLst>
                                          <p:attrName>ppt_x</p:attrName>
                                        </p:attrNameLst>
                                      </p:cBhvr>
                                      <p:tavLst>
                                        <p:tav tm="0">
                                          <p:val>
                                            <p:strVal val="#ppt_x"/>
                                          </p:val>
                                        </p:tav>
                                        <p:tav tm="100000">
                                          <p:val>
                                            <p:strVal val="#ppt_x"/>
                                          </p:val>
                                        </p:tav>
                                      </p:tavLst>
                                    </p:anim>
                                    <p:anim calcmode="lin" valueType="num">
                                      <p:cBhvr additive="base">
                                        <p:cTn id="20" dur="500" fill="hold"/>
                                        <p:tgtEl>
                                          <p:spTgt spid="71783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832"/>
                                        </p:tgtEl>
                                        <p:attrNameLst>
                                          <p:attrName>style.visibility</p:attrName>
                                        </p:attrNameLst>
                                      </p:cBhvr>
                                      <p:to>
                                        <p:strVal val="visible"/>
                                      </p:to>
                                    </p:set>
                                    <p:anim calcmode="lin" valueType="num">
                                      <p:cBhvr additive="base">
                                        <p:cTn id="25" dur="500" fill="hold"/>
                                        <p:tgtEl>
                                          <p:spTgt spid="717832"/>
                                        </p:tgtEl>
                                        <p:attrNameLst>
                                          <p:attrName>ppt_x</p:attrName>
                                        </p:attrNameLst>
                                      </p:cBhvr>
                                      <p:tavLst>
                                        <p:tav tm="0">
                                          <p:val>
                                            <p:strVal val="#ppt_x"/>
                                          </p:val>
                                        </p:tav>
                                        <p:tav tm="100000">
                                          <p:val>
                                            <p:strVal val="#ppt_x"/>
                                          </p:val>
                                        </p:tav>
                                      </p:tavLst>
                                    </p:anim>
                                    <p:anim calcmode="lin" valueType="num">
                                      <p:cBhvr additive="base">
                                        <p:cTn id="26" dur="500" fill="hold"/>
                                        <p:tgtEl>
                                          <p:spTgt spid="7178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833"/>
                                        </p:tgtEl>
                                        <p:attrNameLst>
                                          <p:attrName>style.visibility</p:attrName>
                                        </p:attrNameLst>
                                      </p:cBhvr>
                                      <p:to>
                                        <p:strVal val="visible"/>
                                      </p:to>
                                    </p:set>
                                    <p:anim calcmode="lin" valueType="num">
                                      <p:cBhvr additive="base">
                                        <p:cTn id="31" dur="500" fill="hold"/>
                                        <p:tgtEl>
                                          <p:spTgt spid="717833"/>
                                        </p:tgtEl>
                                        <p:attrNameLst>
                                          <p:attrName>ppt_x</p:attrName>
                                        </p:attrNameLst>
                                      </p:cBhvr>
                                      <p:tavLst>
                                        <p:tav tm="0">
                                          <p:val>
                                            <p:strVal val="#ppt_x"/>
                                          </p:val>
                                        </p:tav>
                                        <p:tav tm="100000">
                                          <p:val>
                                            <p:strVal val="#ppt_x"/>
                                          </p:val>
                                        </p:tav>
                                      </p:tavLst>
                                    </p:anim>
                                    <p:anim calcmode="lin" valueType="num">
                                      <p:cBhvr additive="base">
                                        <p:cTn id="32" dur="500" fill="hold"/>
                                        <p:tgtEl>
                                          <p:spTgt spid="7178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30" grpId="0"/>
      <p:bldP spid="717831" grpId="0"/>
      <p:bldP spid="717832" grpId="0" animBg="1"/>
      <p:bldP spid="717833" grpId="0" animBg="1"/>
      <p:bldP spid="7178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3"/>
          <p:cNvSpPr>
            <a:spLocks noChangeArrowheads="1"/>
          </p:cNvSpPr>
          <p:nvPr/>
        </p:nvSpPr>
        <p:spPr bwMode="gray">
          <a:xfrm>
            <a:off x="179512" y="1484784"/>
            <a:ext cx="8784976" cy="5040560"/>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4" name="日期占位符 3"/>
          <p:cNvSpPr>
            <a:spLocks noGrp="1"/>
          </p:cNvSpPr>
          <p:nvPr>
            <p:ph type="dt" sz="half" idx="10"/>
          </p:nvPr>
        </p:nvSpPr>
        <p:spPr/>
        <p:txBody>
          <a:bodyPr/>
          <a:lstStyle/>
          <a:p>
            <a:fld id="{066743AF-55FC-4035-B772-C954D527BDC5}" type="datetime1">
              <a:rPr lang="zh-CN" altLang="en-US"/>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endParaRPr lang="en-US" altLang="zh-CN"/>
          </a:p>
        </p:txBody>
      </p:sp>
      <p:sp>
        <p:nvSpPr>
          <p:cNvPr id="6" name="灯片编号占位符 5"/>
          <p:cNvSpPr>
            <a:spLocks noGrp="1"/>
          </p:cNvSpPr>
          <p:nvPr>
            <p:ph type="sldNum" sz="quarter" idx="12"/>
          </p:nvPr>
        </p:nvSpPr>
        <p:spPr/>
        <p:txBody>
          <a:bodyPr/>
          <a:lstStyle/>
          <a:p>
            <a:fld id="{EEF8A30A-0D8E-44E5-982E-7D2F869CB0B9}" type="slidenum">
              <a:rPr lang="zh-CN" altLang="en-US"/>
            </a:fld>
            <a:endParaRPr lang="en-US" altLang="zh-CN"/>
          </a:p>
        </p:txBody>
      </p:sp>
      <p:sp>
        <p:nvSpPr>
          <p:cNvPr id="713732" name="Rectangle 4"/>
          <p:cNvSpPr>
            <a:spLocks noGrp="1" noChangeArrowheads="1"/>
          </p:cNvSpPr>
          <p:nvPr>
            <p:ph type="title"/>
          </p:nvPr>
        </p:nvSpPr>
        <p:spPr/>
        <p:txBody>
          <a:bodyPr/>
          <a:lstStyle/>
          <a:p>
            <a:r>
              <a:rPr lang="zh-CN" altLang="en-US" dirty="0" smtClean="0"/>
              <a:t>一个面向对象分析</a:t>
            </a:r>
            <a:r>
              <a:rPr lang="zh-CN" altLang="en-US" dirty="0"/>
              <a:t>类图的例子</a:t>
            </a:r>
            <a:endParaRPr lang="zh-CN" altLang="en-US" dirty="0"/>
          </a:p>
        </p:txBody>
      </p:sp>
      <p:pic>
        <p:nvPicPr>
          <p:cNvPr id="713734" name="Picture 6" descr="分析类图"/>
          <p:cNvPicPr>
            <a:picLocks noGrp="1" noChangeAspect="1" noChangeArrowheads="1"/>
          </p:cNvPicPr>
          <p:nvPr>
            <p:ph idx="1"/>
          </p:nvPr>
        </p:nvPicPr>
        <p:blipFill>
          <a:blip r:embed="rId1">
            <a:clrChange>
              <a:clrFrom>
                <a:srgbClr val="FFFFFF"/>
              </a:clrFrom>
              <a:clrTo>
                <a:srgbClr val="FFFFFF">
                  <a:alpha val="0"/>
                </a:srgbClr>
              </a:clrTo>
            </a:clrChange>
          </a:blip>
          <a:srcRect/>
          <a:stretch>
            <a:fillRect/>
          </a:stretch>
        </p:blipFill>
        <p:spPr>
          <a:xfrm>
            <a:off x="1227138" y="1557338"/>
            <a:ext cx="6873875" cy="4911725"/>
          </a:xfr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B029C954-47D3-4EFC-B3D5-2B269BBB2485}" type="datetime1">
              <a:rPr lang="zh-CN" altLang="en-US"/>
            </a:fld>
            <a:endParaRPr lang="en-US" altLang="zh-CN"/>
          </a:p>
        </p:txBody>
      </p:sp>
      <p:sp>
        <p:nvSpPr>
          <p:cNvPr id="6" name="页脚占位符 4"/>
          <p:cNvSpPr>
            <a:spLocks noGrp="1"/>
          </p:cNvSpPr>
          <p:nvPr>
            <p:ph type="ftr" sz="quarter" idx="11"/>
          </p:nvPr>
        </p:nvSpPr>
        <p:spPr/>
        <p:txBody>
          <a:bodyPr/>
          <a:lstStyle/>
          <a:p>
            <a:r>
              <a:rPr lang="en-US" altLang="zh-CN"/>
              <a:t>大连理工大学软件学院</a:t>
            </a:r>
            <a:endParaRPr lang="en-US" altLang="zh-CN"/>
          </a:p>
        </p:txBody>
      </p:sp>
      <p:sp>
        <p:nvSpPr>
          <p:cNvPr id="7" name="灯片编号占位符 5"/>
          <p:cNvSpPr>
            <a:spLocks noGrp="1"/>
          </p:cNvSpPr>
          <p:nvPr>
            <p:ph type="sldNum" sz="quarter" idx="12"/>
          </p:nvPr>
        </p:nvSpPr>
        <p:spPr/>
        <p:txBody>
          <a:bodyPr/>
          <a:lstStyle/>
          <a:p>
            <a:fld id="{D9BBEE42-4393-4AA3-9AC2-36A07AEBC359}" type="slidenum">
              <a:rPr lang="zh-CN" altLang="en-US"/>
            </a:fld>
            <a:endParaRPr lang="en-US" altLang="zh-CN"/>
          </a:p>
        </p:txBody>
      </p:sp>
      <p:sp>
        <p:nvSpPr>
          <p:cNvPr id="651266" name="Rectangle 2"/>
          <p:cNvSpPr>
            <a:spLocks noGrp="1" noChangeArrowheads="1"/>
          </p:cNvSpPr>
          <p:nvPr>
            <p:ph type="title"/>
          </p:nvPr>
        </p:nvSpPr>
        <p:spPr/>
        <p:txBody>
          <a:bodyPr/>
          <a:lstStyle/>
          <a:p>
            <a:r>
              <a:rPr lang="zh-CN" altLang="en-US"/>
              <a:t>作业</a:t>
            </a:r>
            <a:endParaRPr lang="zh-CN" altLang="en-US"/>
          </a:p>
        </p:txBody>
      </p:sp>
      <p:sp>
        <p:nvSpPr>
          <p:cNvPr id="651267" name="Rectangle 3"/>
          <p:cNvSpPr>
            <a:spLocks noGrp="1" noChangeArrowheads="1"/>
          </p:cNvSpPr>
          <p:nvPr>
            <p:ph type="body" idx="1"/>
          </p:nvPr>
        </p:nvSpPr>
        <p:spPr>
          <a:xfrm>
            <a:off x="457200" y="1882775"/>
            <a:ext cx="8229600" cy="1833563"/>
          </a:xfrm>
        </p:spPr>
        <p:txBody>
          <a:bodyPr/>
          <a:lstStyle/>
          <a:p>
            <a:r>
              <a:rPr lang="zh-CN" altLang="en-US" dirty="0" smtClean="0"/>
              <a:t>习题</a:t>
            </a:r>
            <a:r>
              <a:rPr lang="en-US" altLang="zh-CN" smtClean="0"/>
              <a:t>1</a:t>
            </a:r>
            <a:r>
              <a:rPr lang="en-US" altLang="zh-CN"/>
              <a:t>~</a:t>
            </a:r>
            <a:r>
              <a:rPr lang="en-US" altLang="zh-CN" smtClean="0"/>
              <a:t>3</a:t>
            </a:r>
            <a:endParaRPr lang="zh-CN" altLang="en-US" dirty="0"/>
          </a:p>
        </p:txBody>
      </p:sp>
      <p:pic>
        <p:nvPicPr>
          <p:cNvPr id="651268" name="Picture 4" descr="pairprogrammers"/>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B47F1F46-4483-4B19-942C-5CD2C1B45F4B}" type="datetime1">
              <a:rPr lang="zh-CN" altLang="en-US"/>
            </a:fld>
            <a:endParaRPr lang="en-US" altLang="zh-CN"/>
          </a:p>
        </p:txBody>
      </p:sp>
      <p:sp>
        <p:nvSpPr>
          <p:cNvPr id="9" name="页脚占位符 4"/>
          <p:cNvSpPr>
            <a:spLocks noGrp="1"/>
          </p:cNvSpPr>
          <p:nvPr>
            <p:ph type="ftr" sz="quarter" idx="11"/>
          </p:nvPr>
        </p:nvSpPr>
        <p:spPr/>
        <p:txBody>
          <a:bodyPr/>
          <a:lstStyle/>
          <a:p>
            <a:r>
              <a:rPr lang="en-US" altLang="zh-CN"/>
              <a:t>大连理工大学软件学院</a:t>
            </a:r>
            <a:endParaRPr lang="en-US" altLang="zh-CN"/>
          </a:p>
        </p:txBody>
      </p:sp>
      <p:sp>
        <p:nvSpPr>
          <p:cNvPr id="10" name="灯片编号占位符 5"/>
          <p:cNvSpPr>
            <a:spLocks noGrp="1"/>
          </p:cNvSpPr>
          <p:nvPr>
            <p:ph type="sldNum" sz="quarter" idx="12"/>
          </p:nvPr>
        </p:nvSpPr>
        <p:spPr/>
        <p:txBody>
          <a:bodyPr/>
          <a:lstStyle/>
          <a:p>
            <a:fld id="{DA4EACC0-42E5-4D04-8E44-8D6BC12839AB}" type="slidenum">
              <a:rPr lang="zh-CN" altLang="en-US"/>
            </a:fld>
            <a:endParaRPr lang="en-US" altLang="zh-CN"/>
          </a:p>
        </p:txBody>
      </p:sp>
      <p:sp>
        <p:nvSpPr>
          <p:cNvPr id="625667" name="Rectangle 3"/>
          <p:cNvSpPr>
            <a:spLocks noGrp="1" noChangeArrowheads="1"/>
          </p:cNvSpPr>
          <p:nvPr>
            <p:ph type="body" idx="1"/>
          </p:nvPr>
        </p:nvSpPr>
        <p:spPr>
          <a:xfrm>
            <a:off x="279400" y="1412875"/>
            <a:ext cx="4940300" cy="757238"/>
          </a:xfrm>
        </p:spPr>
        <p:txBody>
          <a:bodyPr/>
          <a:lstStyle/>
          <a:p>
            <a:pPr>
              <a:lnSpc>
                <a:spcPct val="140000"/>
              </a:lnSpc>
            </a:pPr>
            <a:r>
              <a:rPr lang="zh-CN" altLang="en-US" sz="2800" dirty="0"/>
              <a:t>软件危机的介绍</a:t>
            </a:r>
            <a:endParaRPr lang="zh-CN" altLang="en-US" sz="2800" dirty="0"/>
          </a:p>
        </p:txBody>
      </p:sp>
      <p:sp>
        <p:nvSpPr>
          <p:cNvPr id="625666" name="Rectangle 2"/>
          <p:cNvSpPr>
            <a:spLocks noGrp="1" noChangeArrowheads="1"/>
          </p:cNvSpPr>
          <p:nvPr>
            <p:ph type="title"/>
          </p:nvPr>
        </p:nvSpPr>
        <p:spPr/>
        <p:txBody>
          <a:bodyPr/>
          <a:lstStyle/>
          <a:p>
            <a:r>
              <a:rPr lang="zh-CN" altLang="en-US" dirty="0" smtClean="0">
                <a:solidFill>
                  <a:schemeClr val="tx1"/>
                </a:solidFill>
              </a:rPr>
              <a:t>软件危机</a:t>
            </a:r>
            <a:endParaRPr lang="zh-CN" altLang="en-US" dirty="0">
              <a:solidFill>
                <a:schemeClr val="tx1"/>
              </a:solidFill>
              <a:latin typeface="宋体" panose="02010600030101010101" pitchFamily="2" charset="-122"/>
            </a:endParaRPr>
          </a:p>
        </p:txBody>
      </p:sp>
      <p:sp>
        <p:nvSpPr>
          <p:cNvPr id="625679" name="Rectangle 15"/>
          <p:cNvSpPr>
            <a:spLocks noChangeArrowheads="1"/>
          </p:cNvSpPr>
          <p:nvPr/>
        </p:nvSpPr>
        <p:spPr bwMode="auto">
          <a:xfrm>
            <a:off x="611188" y="2060575"/>
            <a:ext cx="4752975" cy="1727200"/>
          </a:xfrm>
          <a:prstGeom prst="rect">
            <a:avLst/>
          </a:prstGeom>
          <a:noFill/>
          <a:ln w="9525">
            <a:noFill/>
            <a:miter lim="800000"/>
          </a:ln>
          <a:effectLst/>
        </p:spPr>
        <p:txBody>
          <a:bodyPr/>
          <a:lstStyle/>
          <a:p>
            <a:pPr marL="342900" indent="-342900">
              <a:lnSpc>
                <a:spcPct val="120000"/>
              </a:lnSpc>
              <a:spcBef>
                <a:spcPct val="20000"/>
              </a:spcBef>
              <a:buFontTx/>
              <a:buChar char="•"/>
            </a:pPr>
            <a:r>
              <a:rPr lang="zh-CN" altLang="en-US" sz="1800" dirty="0">
                <a:solidFill>
                  <a:schemeClr val="tx1"/>
                </a:solidFill>
                <a:latin typeface="Times New Roman" panose="02020603050405020304" pitchFamily="18" charset="0"/>
              </a:rPr>
              <a:t>硬件和软件发展的不平衡，硬件性能的发展极其迅速，给软件提出了更高的要求</a:t>
            </a:r>
            <a:endParaRPr lang="zh-CN" altLang="en-US" sz="1800" dirty="0">
              <a:solidFill>
                <a:schemeClr val="tx1"/>
              </a:solidFill>
              <a:latin typeface="Times New Roman" panose="02020603050405020304" pitchFamily="18" charset="0"/>
            </a:endParaRPr>
          </a:p>
          <a:p>
            <a:pPr marL="342900" indent="-342900">
              <a:lnSpc>
                <a:spcPct val="120000"/>
              </a:lnSpc>
              <a:spcBef>
                <a:spcPct val="20000"/>
              </a:spcBef>
              <a:buFontTx/>
              <a:buChar char="•"/>
            </a:pPr>
            <a:r>
              <a:rPr lang="zh-CN" altLang="en-US" sz="1800" dirty="0">
                <a:solidFill>
                  <a:schemeClr val="tx1"/>
                </a:solidFill>
                <a:latin typeface="Times New Roman" panose="02020603050405020304" pitchFamily="18" charset="0"/>
              </a:rPr>
              <a:t>软件开发和维护成本越来越大，令人吃惊地高</a:t>
            </a:r>
            <a:endParaRPr lang="zh-CN" altLang="en-US" sz="1800" dirty="0">
              <a:solidFill>
                <a:schemeClr val="tx1"/>
              </a:solidFill>
              <a:latin typeface="Times New Roman" panose="02020603050405020304" pitchFamily="18" charset="0"/>
            </a:endParaRPr>
          </a:p>
          <a:p>
            <a:pPr marL="342900" indent="-342900">
              <a:lnSpc>
                <a:spcPct val="120000"/>
              </a:lnSpc>
              <a:spcBef>
                <a:spcPct val="20000"/>
              </a:spcBef>
              <a:buFontTx/>
              <a:buChar char="•"/>
            </a:pPr>
            <a:r>
              <a:rPr lang="zh-CN" altLang="en-US" sz="1800" dirty="0">
                <a:solidFill>
                  <a:schemeClr val="tx1"/>
                </a:solidFill>
                <a:latin typeface="Times New Roman" panose="02020603050405020304" pitchFamily="18" charset="0"/>
              </a:rPr>
              <a:t>失败的软件开发项目屡见不鲜</a:t>
            </a:r>
            <a:endParaRPr lang="zh-CN" altLang="en-US" sz="1800" dirty="0">
              <a:solidFill>
                <a:schemeClr val="tx1"/>
              </a:solidFill>
              <a:latin typeface="Times New Roman" panose="02020603050405020304" pitchFamily="18" charset="0"/>
            </a:endParaRPr>
          </a:p>
        </p:txBody>
      </p:sp>
      <p:sp>
        <p:nvSpPr>
          <p:cNvPr id="625680" name="Rectangle 16"/>
          <p:cNvSpPr>
            <a:spLocks noChangeArrowheads="1"/>
          </p:cNvSpPr>
          <p:nvPr/>
        </p:nvSpPr>
        <p:spPr bwMode="auto">
          <a:xfrm>
            <a:off x="5075238" y="4076700"/>
            <a:ext cx="3744912" cy="2376488"/>
          </a:xfrm>
          <a:prstGeom prst="rect">
            <a:avLst/>
          </a:prstGeom>
          <a:noFill/>
          <a:ln w="9525">
            <a:noFill/>
            <a:miter lim="800000"/>
          </a:ln>
          <a:effectLst/>
        </p:spPr>
        <p:txBody>
          <a:bodyPr/>
          <a:lstStyle/>
          <a:p>
            <a:pPr marL="342900" indent="-342900">
              <a:spcBef>
                <a:spcPct val="20000"/>
              </a:spcBef>
              <a:buFontTx/>
              <a:buChar char="•"/>
            </a:pPr>
            <a:r>
              <a:rPr lang="zh-CN" altLang="en-US">
                <a:solidFill>
                  <a:schemeClr val="tx1"/>
                </a:solidFill>
                <a:latin typeface="Times New Roman" panose="02020603050405020304" pitchFamily="18" charset="0"/>
              </a:rPr>
              <a:t>什么是软件危机</a:t>
            </a:r>
            <a:endParaRPr lang="zh-CN" altLang="en-US">
              <a:solidFill>
                <a:schemeClr val="tx1"/>
              </a:solidFill>
              <a:latin typeface="Times New Roman" panose="02020603050405020304" pitchFamily="18" charset="0"/>
            </a:endParaRPr>
          </a:p>
          <a:p>
            <a:pPr marL="742950" lvl="1" indent="-285750">
              <a:spcBef>
                <a:spcPct val="20000"/>
              </a:spcBef>
              <a:buFontTx/>
              <a:buChar char="–"/>
            </a:pPr>
            <a:r>
              <a:rPr lang="zh-CN" altLang="en-US" sz="2400">
                <a:solidFill>
                  <a:schemeClr val="tx1"/>
                </a:solidFill>
                <a:latin typeface="Times New Roman" panose="02020603050405020304" pitchFamily="18" charset="0"/>
              </a:rPr>
              <a:t>软件危机是指在计算机软件的开发和维护过程中所遇到的一系列严重问题。</a:t>
            </a:r>
            <a:endParaRPr lang="zh-CN" altLang="en-US" sz="2400">
              <a:solidFill>
                <a:schemeClr val="tx1"/>
              </a:solidFill>
              <a:latin typeface="Times New Roman" panose="02020603050405020304" pitchFamily="18" charset="0"/>
            </a:endParaRPr>
          </a:p>
        </p:txBody>
      </p:sp>
      <p:graphicFrame>
        <p:nvGraphicFramePr>
          <p:cNvPr id="11" name="Object 17"/>
          <p:cNvGraphicFramePr>
            <a:graphicFrameLocks noChangeAspect="1"/>
          </p:cNvGraphicFramePr>
          <p:nvPr/>
        </p:nvGraphicFramePr>
        <p:xfrm>
          <a:off x="1093788" y="4056063"/>
          <a:ext cx="3427412" cy="2387600"/>
        </p:xfrm>
        <a:graphic>
          <a:graphicData uri="http://schemas.openxmlformats.org/drawingml/2006/chart">
            <c:chart xmlns:c="http://schemas.openxmlformats.org/drawingml/2006/chart" xmlns:r="http://schemas.openxmlformats.org/officeDocument/2006/relationships" r:id="rId1"/>
          </a:graphicData>
        </a:graphic>
      </p:graphicFrame>
      <p:pic>
        <p:nvPicPr>
          <p:cNvPr id="625682" name="Picture 18" descr="硬件"/>
          <p:cNvPicPr>
            <a:picLocks noChangeAspect="1" noChangeArrowheads="1"/>
          </p:cNvPicPr>
          <p:nvPr/>
        </p:nvPicPr>
        <p:blipFill>
          <a:blip r:embed="rId2"/>
          <a:srcRect/>
          <a:stretch>
            <a:fillRect/>
          </a:stretch>
        </p:blipFill>
        <p:spPr bwMode="auto">
          <a:xfrm>
            <a:off x="5508625" y="1654175"/>
            <a:ext cx="2928938" cy="2135188"/>
          </a:xfrm>
          <a:prstGeom prst="rect">
            <a:avLst/>
          </a:prstGeom>
          <a:noFill/>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907C3A49-32EB-4C23-A5AB-D066C26D914F}" type="datetime1">
              <a:rPr lang="zh-CN" altLang="en-US"/>
            </a:fld>
            <a:endParaRPr lang="en-US" altLang="zh-CN"/>
          </a:p>
        </p:txBody>
      </p:sp>
      <p:sp>
        <p:nvSpPr>
          <p:cNvPr id="6" name="页脚占位符 4"/>
          <p:cNvSpPr>
            <a:spLocks noGrp="1"/>
          </p:cNvSpPr>
          <p:nvPr>
            <p:ph type="ftr" sz="quarter" idx="11"/>
          </p:nvPr>
        </p:nvSpPr>
        <p:spPr/>
        <p:txBody>
          <a:bodyPr/>
          <a:lstStyle/>
          <a:p>
            <a:r>
              <a:rPr lang="en-US" altLang="zh-CN"/>
              <a:t>大连理工大学软件学院</a:t>
            </a:r>
            <a:endParaRPr lang="en-US" altLang="zh-CN"/>
          </a:p>
        </p:txBody>
      </p:sp>
      <p:sp>
        <p:nvSpPr>
          <p:cNvPr id="7" name="灯片编号占位符 5"/>
          <p:cNvSpPr>
            <a:spLocks noGrp="1"/>
          </p:cNvSpPr>
          <p:nvPr>
            <p:ph type="sldNum" sz="quarter" idx="12"/>
          </p:nvPr>
        </p:nvSpPr>
        <p:spPr/>
        <p:txBody>
          <a:bodyPr/>
          <a:lstStyle/>
          <a:p>
            <a:fld id="{9923F1BF-8BEB-4AC9-B12D-99EF19A29DF3}" type="slidenum">
              <a:rPr lang="zh-CN" altLang="en-US"/>
            </a:fld>
            <a:endParaRPr lang="en-US" altLang="zh-CN"/>
          </a:p>
        </p:txBody>
      </p:sp>
      <p:sp>
        <p:nvSpPr>
          <p:cNvPr id="698370" name="Rectangle 2"/>
          <p:cNvSpPr>
            <a:spLocks noGrp="1" noChangeArrowheads="1"/>
          </p:cNvSpPr>
          <p:nvPr>
            <p:ph type="title"/>
          </p:nvPr>
        </p:nvSpPr>
        <p:spPr/>
        <p:txBody>
          <a:bodyPr/>
          <a:lstStyle/>
          <a:p>
            <a:r>
              <a:rPr lang="zh-CN" altLang="en-US"/>
              <a:t>软件危机</a:t>
            </a:r>
            <a:endParaRPr lang="zh-CN" altLang="en-US" sz="3600">
              <a:solidFill>
                <a:schemeClr val="hlink"/>
              </a:solidFill>
            </a:endParaRPr>
          </a:p>
        </p:txBody>
      </p:sp>
      <p:sp>
        <p:nvSpPr>
          <p:cNvPr id="698371" name="Rectangle 3"/>
          <p:cNvSpPr>
            <a:spLocks noGrp="1" noChangeArrowheads="1"/>
          </p:cNvSpPr>
          <p:nvPr>
            <p:ph type="body" idx="1"/>
          </p:nvPr>
        </p:nvSpPr>
        <p:spPr>
          <a:xfrm>
            <a:off x="673224" y="1600200"/>
            <a:ext cx="7787208" cy="4781550"/>
          </a:xfrm>
        </p:spPr>
        <p:txBody>
          <a:bodyPr/>
          <a:lstStyle/>
          <a:p>
            <a:pPr>
              <a:lnSpc>
                <a:spcPct val="90000"/>
              </a:lnSpc>
            </a:pPr>
            <a:r>
              <a:rPr lang="zh-CN" altLang="en-US" sz="2400" dirty="0"/>
              <a:t>软件危机的表现</a:t>
            </a:r>
            <a:endParaRPr lang="zh-CN" altLang="en-US" sz="2400" dirty="0"/>
          </a:p>
          <a:p>
            <a:pPr lvl="1">
              <a:lnSpc>
                <a:spcPct val="90000"/>
              </a:lnSpc>
            </a:pPr>
            <a:r>
              <a:rPr lang="zh-CN" altLang="en-US" sz="2000" dirty="0"/>
              <a:t>软件成本日益增长 </a:t>
            </a:r>
            <a:endParaRPr lang="zh-CN" altLang="en-US" sz="2000" dirty="0"/>
          </a:p>
          <a:p>
            <a:pPr lvl="1">
              <a:lnSpc>
                <a:spcPct val="90000"/>
              </a:lnSpc>
            </a:pPr>
            <a:r>
              <a:rPr lang="zh-CN" altLang="en-US" sz="2000" dirty="0"/>
              <a:t>开发进度难以控制 </a:t>
            </a:r>
            <a:endParaRPr lang="zh-CN" altLang="en-US" sz="2000" dirty="0"/>
          </a:p>
          <a:p>
            <a:pPr lvl="1">
              <a:lnSpc>
                <a:spcPct val="90000"/>
              </a:lnSpc>
            </a:pPr>
            <a:r>
              <a:rPr lang="zh-CN" altLang="en-US" sz="2000" dirty="0"/>
              <a:t>软件质量差 </a:t>
            </a:r>
            <a:endParaRPr lang="en-US" altLang="zh-CN" sz="2000" dirty="0" smtClean="0"/>
          </a:p>
          <a:p>
            <a:pPr lvl="1">
              <a:lnSpc>
                <a:spcPct val="90000"/>
              </a:lnSpc>
            </a:pPr>
            <a:r>
              <a:rPr lang="zh-CN" altLang="en-US" sz="2000" dirty="0"/>
              <a:t>开发过程无法有效介入和</a:t>
            </a:r>
            <a:r>
              <a:rPr lang="zh-CN" altLang="en-US" sz="2000" dirty="0" smtClean="0"/>
              <a:t>管理</a:t>
            </a:r>
            <a:endParaRPr lang="en-US" altLang="zh-CN" sz="2000" dirty="0" smtClean="0"/>
          </a:p>
          <a:p>
            <a:pPr lvl="1">
              <a:lnSpc>
                <a:spcPct val="90000"/>
              </a:lnSpc>
            </a:pPr>
            <a:r>
              <a:rPr lang="zh-CN" altLang="en-US" sz="2000" dirty="0" smtClean="0"/>
              <a:t>代码</a:t>
            </a:r>
            <a:r>
              <a:rPr lang="zh-CN" altLang="en-US" sz="2000" dirty="0"/>
              <a:t>难以</a:t>
            </a:r>
            <a:r>
              <a:rPr lang="zh-CN" altLang="en-US" sz="2000" dirty="0" smtClean="0"/>
              <a:t>维护</a:t>
            </a:r>
            <a:r>
              <a:rPr lang="zh-CN" altLang="en-US" sz="2000" dirty="0"/>
              <a:t>等</a:t>
            </a:r>
            <a:endParaRPr lang="zh-CN" altLang="en-US" sz="2000" dirty="0"/>
          </a:p>
          <a:p>
            <a:pPr>
              <a:lnSpc>
                <a:spcPct val="90000"/>
              </a:lnSpc>
            </a:pPr>
            <a:r>
              <a:rPr lang="zh-CN" altLang="en-US" sz="2400" dirty="0" smtClean="0"/>
              <a:t>软件</a:t>
            </a:r>
            <a:r>
              <a:rPr lang="zh-CN" altLang="en-US" sz="2400" dirty="0"/>
              <a:t>危机的原因</a:t>
            </a:r>
            <a:endParaRPr lang="zh-CN" altLang="en-US" sz="2400" dirty="0"/>
          </a:p>
          <a:p>
            <a:pPr lvl="1">
              <a:lnSpc>
                <a:spcPct val="90000"/>
              </a:lnSpc>
            </a:pPr>
            <a:r>
              <a:rPr lang="zh-CN" altLang="en-US" sz="2000" dirty="0">
                <a:solidFill>
                  <a:srgbClr val="CC3300"/>
                </a:solidFill>
              </a:rPr>
              <a:t>技术原因</a:t>
            </a:r>
            <a:endParaRPr lang="zh-CN" altLang="en-US" sz="2000" dirty="0">
              <a:solidFill>
                <a:srgbClr val="CC3300"/>
              </a:solidFill>
            </a:endParaRPr>
          </a:p>
          <a:p>
            <a:pPr lvl="2">
              <a:lnSpc>
                <a:spcPct val="90000"/>
              </a:lnSpc>
            </a:pPr>
            <a:r>
              <a:rPr lang="zh-CN" altLang="en-US" sz="1800" dirty="0"/>
              <a:t>软件规模越来越大 </a:t>
            </a:r>
            <a:endParaRPr lang="zh-CN" altLang="en-US" sz="1800" dirty="0"/>
          </a:p>
          <a:p>
            <a:pPr lvl="2">
              <a:lnSpc>
                <a:spcPct val="90000"/>
              </a:lnSpc>
            </a:pPr>
            <a:r>
              <a:rPr lang="zh-CN" altLang="en-US" sz="1800" dirty="0"/>
              <a:t>软件复杂度越来越高 </a:t>
            </a:r>
            <a:endParaRPr lang="zh-CN" altLang="en-US" sz="1800" dirty="0"/>
          </a:p>
          <a:p>
            <a:pPr lvl="1">
              <a:lnSpc>
                <a:spcPct val="90000"/>
              </a:lnSpc>
            </a:pPr>
            <a:r>
              <a:rPr lang="zh-CN" altLang="en-US" sz="2000" dirty="0">
                <a:solidFill>
                  <a:srgbClr val="CC3300"/>
                </a:solidFill>
              </a:rPr>
              <a:t>管理原因</a:t>
            </a:r>
            <a:endParaRPr lang="zh-CN" altLang="en-US" sz="2000" dirty="0">
              <a:solidFill>
                <a:srgbClr val="CC3300"/>
              </a:solidFill>
            </a:endParaRPr>
          </a:p>
          <a:p>
            <a:pPr lvl="2">
              <a:lnSpc>
                <a:spcPct val="90000"/>
              </a:lnSpc>
            </a:pPr>
            <a:r>
              <a:rPr lang="zh-CN" altLang="en-US" sz="1800" dirty="0"/>
              <a:t>软件开发缺乏正确的理论指导，过分依靠个人技巧和创造性</a:t>
            </a:r>
            <a:endParaRPr lang="zh-CN" altLang="en-US" sz="1800" dirty="0"/>
          </a:p>
          <a:p>
            <a:pPr lvl="2">
              <a:lnSpc>
                <a:spcPct val="90000"/>
              </a:lnSpc>
            </a:pPr>
            <a:r>
              <a:rPr lang="zh-CN" altLang="en-US" sz="1800" dirty="0"/>
              <a:t>对用户需求没有完整准确的</a:t>
            </a:r>
            <a:r>
              <a:rPr lang="zh-CN" altLang="en-US" sz="1800" dirty="0" smtClean="0"/>
              <a:t>认识</a:t>
            </a:r>
            <a:endParaRPr lang="zh-CN" altLang="en-US" sz="1800" dirty="0" smtClean="0"/>
          </a:p>
          <a:p>
            <a:pPr>
              <a:lnSpc>
                <a:spcPct val="90000"/>
              </a:lnSpc>
            </a:pPr>
            <a:r>
              <a:rPr lang="zh-CN" altLang="en-US" sz="2400" dirty="0" smtClean="0"/>
              <a:t>如何克服软件危机 ：</a:t>
            </a:r>
            <a:r>
              <a:rPr lang="zh-CN" altLang="en-US" sz="2400" dirty="0" smtClean="0">
                <a:solidFill>
                  <a:srgbClr val="9900CC"/>
                </a:solidFill>
              </a:rPr>
              <a:t>软件工程</a:t>
            </a:r>
            <a:endParaRPr lang="zh-CN" altLang="en-US" sz="2400" dirty="0">
              <a:solidFill>
                <a:srgbClr val="9900CC"/>
              </a:solidFill>
            </a:endParaRPr>
          </a:p>
        </p:txBody>
      </p:sp>
      <p:pic>
        <p:nvPicPr>
          <p:cNvPr id="698372" name="Picture 4" descr="计算机程序员"/>
          <p:cNvPicPr>
            <a:picLocks noChangeAspect="1" noChangeArrowheads="1"/>
          </p:cNvPicPr>
          <p:nvPr/>
        </p:nvPicPr>
        <p:blipFill>
          <a:blip r:embed="rId1"/>
          <a:srcRect/>
          <a:stretch>
            <a:fillRect/>
          </a:stretch>
        </p:blipFill>
        <p:spPr bwMode="auto">
          <a:xfrm>
            <a:off x="5580112" y="1693862"/>
            <a:ext cx="2807544" cy="283873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EB7EF93-713B-474E-A041-0DEEEF733F00}" type="datetime1">
              <a:rPr lang="zh-CN" altLang="en-US"/>
            </a:fld>
            <a:endParaRPr lang="en-US" altLang="zh-CN"/>
          </a:p>
        </p:txBody>
      </p:sp>
      <p:sp>
        <p:nvSpPr>
          <p:cNvPr id="4" name="页脚占位符 3"/>
          <p:cNvSpPr>
            <a:spLocks noGrp="1"/>
          </p:cNvSpPr>
          <p:nvPr>
            <p:ph type="ftr" sz="quarter" idx="11"/>
          </p:nvPr>
        </p:nvSpPr>
        <p:spPr/>
        <p:txBody>
          <a:bodyPr/>
          <a:lstStyle/>
          <a:p>
            <a:r>
              <a:rPr lang="en-US" altLang="zh-CN"/>
              <a:t>大连理工大学软件学院</a:t>
            </a:r>
            <a:endParaRPr lang="en-US" altLang="zh-CN"/>
          </a:p>
        </p:txBody>
      </p:sp>
      <p:sp>
        <p:nvSpPr>
          <p:cNvPr id="5" name="灯片编号占位符 4"/>
          <p:cNvSpPr>
            <a:spLocks noGrp="1"/>
          </p:cNvSpPr>
          <p:nvPr>
            <p:ph type="sldNum" sz="quarter" idx="12"/>
          </p:nvPr>
        </p:nvSpPr>
        <p:spPr/>
        <p:txBody>
          <a:bodyPr/>
          <a:lstStyle/>
          <a:p>
            <a:fld id="{EE48C9EF-5D14-4615-AF92-4AEA72F35408}" type="slidenum">
              <a:rPr lang="zh-CN" altLang="en-US"/>
            </a:fld>
            <a:endParaRPr lang="en-US" altLang="zh-CN"/>
          </a:p>
        </p:txBody>
      </p:sp>
      <p:pic>
        <p:nvPicPr>
          <p:cNvPr id="7" name="图片 6" descr="The tree swing diagram"/>
          <p:cNvPicPr/>
          <p:nvPr/>
        </p:nvPicPr>
        <p:blipFill rotWithShape="1">
          <a:blip r:embed="rId1">
            <a:extLst>
              <a:ext uri="{28A0092B-C50C-407E-A947-70E740481C1C}">
                <a14:useLocalDpi xmlns:a14="http://schemas.microsoft.com/office/drawing/2010/main" val="0"/>
              </a:ext>
            </a:extLst>
          </a:blip>
          <a:srcRect b="6248"/>
          <a:stretch>
            <a:fillRect/>
          </a:stretch>
        </p:blipFill>
        <p:spPr bwMode="auto">
          <a:xfrm>
            <a:off x="203834" y="188640"/>
            <a:ext cx="8760653" cy="6192688"/>
          </a:xfrm>
          <a:prstGeom prst="rect">
            <a:avLst/>
          </a:prstGeom>
          <a:noFill/>
          <a:ln>
            <a:noFill/>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3"/>
          <p:cNvSpPr>
            <a:spLocks noChangeArrowheads="1"/>
          </p:cNvSpPr>
          <p:nvPr/>
        </p:nvSpPr>
        <p:spPr bwMode="gray">
          <a:xfrm>
            <a:off x="107504" y="1556792"/>
            <a:ext cx="4104456" cy="4104456"/>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6" name="日期占位符 4"/>
          <p:cNvSpPr>
            <a:spLocks noGrp="1"/>
          </p:cNvSpPr>
          <p:nvPr>
            <p:ph type="dt" sz="half" idx="10"/>
          </p:nvPr>
        </p:nvSpPr>
        <p:spPr/>
        <p:txBody>
          <a:bodyPr/>
          <a:lstStyle/>
          <a:p>
            <a:fld id="{7641A33B-96B6-4BAE-B42C-3CE456CF00CF}" type="datetime1">
              <a:rPr lang="zh-CN" altLang="en-US"/>
            </a:fld>
            <a:endParaRPr lang="en-US" altLang="zh-CN"/>
          </a:p>
        </p:txBody>
      </p:sp>
      <p:sp>
        <p:nvSpPr>
          <p:cNvPr id="7" name="页脚占位符 5"/>
          <p:cNvSpPr>
            <a:spLocks noGrp="1"/>
          </p:cNvSpPr>
          <p:nvPr>
            <p:ph type="ftr" sz="quarter" idx="11"/>
          </p:nvPr>
        </p:nvSpPr>
        <p:spPr/>
        <p:txBody>
          <a:bodyPr/>
          <a:lstStyle/>
          <a:p>
            <a:r>
              <a:rPr lang="en-US" altLang="zh-CN"/>
              <a:t>大连理工大学软件学院</a:t>
            </a:r>
            <a:endParaRPr lang="en-US" altLang="zh-CN"/>
          </a:p>
        </p:txBody>
      </p:sp>
      <p:sp>
        <p:nvSpPr>
          <p:cNvPr id="8" name="灯片编号占位符 6"/>
          <p:cNvSpPr>
            <a:spLocks noGrp="1"/>
          </p:cNvSpPr>
          <p:nvPr>
            <p:ph type="sldNum" sz="quarter" idx="12"/>
          </p:nvPr>
        </p:nvSpPr>
        <p:spPr/>
        <p:txBody>
          <a:bodyPr/>
          <a:lstStyle/>
          <a:p>
            <a:fld id="{CE49F856-7A4C-41E9-9725-95ABECF0D492}" type="slidenum">
              <a:rPr lang="zh-CN" altLang="en-US"/>
            </a:fld>
            <a:endParaRPr lang="en-US" altLang="zh-CN"/>
          </a:p>
        </p:txBody>
      </p:sp>
      <p:sp>
        <p:nvSpPr>
          <p:cNvPr id="633859" name="Text Box 3"/>
          <p:cNvSpPr txBox="1">
            <a:spLocks noChangeArrowheads="1"/>
          </p:cNvSpPr>
          <p:nvPr/>
        </p:nvSpPr>
        <p:spPr bwMode="auto">
          <a:xfrm>
            <a:off x="1219200" y="5661025"/>
            <a:ext cx="7086600" cy="457200"/>
          </a:xfrm>
          <a:prstGeom prst="rect">
            <a:avLst/>
          </a:prstGeom>
          <a:noFill/>
          <a:ln w="9525">
            <a:noFill/>
            <a:miter lim="800000"/>
          </a:ln>
          <a:effectLst/>
        </p:spPr>
        <p:txBody>
          <a:bodyPr>
            <a:spAutoFit/>
          </a:bodyPr>
          <a:lstStyle/>
          <a:p>
            <a:pPr algn="ctr"/>
            <a:r>
              <a:rPr kumimoji="1" lang="zh-CN" altLang="en-US" sz="2400" b="0">
                <a:solidFill>
                  <a:schemeClr val="tx1"/>
                </a:solidFill>
              </a:rPr>
              <a:t>引入同一变动付出的代价随时间变化的趋势</a:t>
            </a:r>
            <a:endParaRPr kumimoji="1" lang="zh-CN" altLang="en-US" sz="2400" b="0">
              <a:solidFill>
                <a:schemeClr val="tx1"/>
              </a:solidFill>
            </a:endParaRPr>
          </a:p>
        </p:txBody>
      </p:sp>
      <p:sp>
        <p:nvSpPr>
          <p:cNvPr id="633862" name="Rectangle 6"/>
          <p:cNvSpPr>
            <a:spLocks noGrp="1" noChangeArrowheads="1"/>
          </p:cNvSpPr>
          <p:nvPr>
            <p:ph type="title"/>
          </p:nvPr>
        </p:nvSpPr>
        <p:spPr/>
        <p:txBody>
          <a:bodyPr/>
          <a:lstStyle/>
          <a:p>
            <a:r>
              <a:rPr lang="zh-CN" altLang="en-US"/>
              <a:t>问题在哪里？</a:t>
            </a:r>
            <a:endParaRPr lang="zh-CN" altLang="en-US"/>
          </a:p>
        </p:txBody>
      </p:sp>
      <p:sp>
        <p:nvSpPr>
          <p:cNvPr id="633863" name="Rectangle 7"/>
          <p:cNvSpPr>
            <a:spLocks noGrp="1" noChangeArrowheads="1"/>
          </p:cNvSpPr>
          <p:nvPr>
            <p:ph type="body" sz="half" idx="1"/>
          </p:nvPr>
        </p:nvSpPr>
        <p:spPr>
          <a:xfrm>
            <a:off x="323528" y="1743794"/>
            <a:ext cx="3816424" cy="4781550"/>
          </a:xfrm>
        </p:spPr>
        <p:txBody>
          <a:bodyPr/>
          <a:lstStyle/>
          <a:p>
            <a:r>
              <a:rPr lang="zh-CN" altLang="en-US" sz="2400" dirty="0">
                <a:solidFill>
                  <a:srgbClr val="9900CC"/>
                </a:solidFill>
              </a:rPr>
              <a:t>软件开发链条的“放大”作用。</a:t>
            </a:r>
            <a:r>
              <a:rPr lang="en-US" altLang="zh-CN" sz="2400" dirty="0">
                <a:solidFill>
                  <a:srgbClr val="0000FF"/>
                </a:solidFill>
              </a:rPr>
              <a:t>(</a:t>
            </a:r>
            <a:r>
              <a:rPr lang="zh-CN" altLang="en-US" sz="2400" dirty="0">
                <a:solidFill>
                  <a:srgbClr val="0000FF"/>
                </a:solidFill>
              </a:rPr>
              <a:t>规范每个环节</a:t>
            </a:r>
            <a:r>
              <a:rPr lang="en-US" altLang="zh-CN" sz="2400" dirty="0">
                <a:solidFill>
                  <a:srgbClr val="0000FF"/>
                </a:solidFill>
              </a:rPr>
              <a:t>)</a:t>
            </a:r>
            <a:endParaRPr lang="en-US" altLang="zh-CN" sz="2400" dirty="0">
              <a:solidFill>
                <a:srgbClr val="0000FF"/>
              </a:solidFill>
            </a:endParaRPr>
          </a:p>
          <a:p>
            <a:r>
              <a:rPr lang="zh-CN" altLang="en-US" sz="2400" dirty="0">
                <a:solidFill>
                  <a:srgbClr val="9900CC"/>
                </a:solidFill>
              </a:rPr>
              <a:t>只有早期发现问题，才会尽量减少损失。</a:t>
            </a:r>
            <a:r>
              <a:rPr lang="en-US" altLang="zh-CN" sz="2400" dirty="0">
                <a:solidFill>
                  <a:srgbClr val="0000FF"/>
                </a:solidFill>
              </a:rPr>
              <a:t>(</a:t>
            </a:r>
            <a:r>
              <a:rPr lang="zh-CN" altLang="en-US" sz="2400" dirty="0">
                <a:solidFill>
                  <a:srgbClr val="0000FF"/>
                </a:solidFill>
              </a:rPr>
              <a:t>失之毫厘，谬以千里</a:t>
            </a:r>
            <a:r>
              <a:rPr lang="en-US" altLang="zh-CN" sz="2400" dirty="0">
                <a:solidFill>
                  <a:srgbClr val="0000FF"/>
                </a:solidFill>
              </a:rPr>
              <a:t>)</a:t>
            </a:r>
            <a:endParaRPr lang="en-US" altLang="zh-CN" sz="2400" dirty="0">
              <a:solidFill>
                <a:srgbClr val="0000FF"/>
              </a:solidFill>
            </a:endParaRPr>
          </a:p>
          <a:p>
            <a:r>
              <a:rPr lang="zh-CN" altLang="en-US" sz="2400" dirty="0">
                <a:solidFill>
                  <a:srgbClr val="9900CC"/>
                </a:solidFill>
              </a:rPr>
              <a:t>但客观规律：用户的牙膏不会一下子挤完。</a:t>
            </a:r>
            <a:r>
              <a:rPr lang="en-US" altLang="zh-CN" sz="2400" dirty="0">
                <a:solidFill>
                  <a:srgbClr val="0000FF"/>
                </a:solidFill>
              </a:rPr>
              <a:t>(</a:t>
            </a:r>
            <a:r>
              <a:rPr lang="zh-CN" altLang="en-US" sz="2400" dirty="0">
                <a:solidFill>
                  <a:srgbClr val="0000FF"/>
                </a:solidFill>
              </a:rPr>
              <a:t>静态开发方法“天生”会延迟问题的发现</a:t>
            </a:r>
            <a:r>
              <a:rPr lang="en-US" altLang="zh-CN" sz="2400" dirty="0">
                <a:solidFill>
                  <a:srgbClr val="0000FF"/>
                </a:solidFill>
              </a:rPr>
              <a:t>)</a:t>
            </a:r>
            <a:endParaRPr lang="en-US" altLang="zh-CN" sz="2400" dirty="0">
              <a:solidFill>
                <a:srgbClr val="0000FF"/>
              </a:solidFill>
            </a:endParaRPr>
          </a:p>
        </p:txBody>
      </p:sp>
      <p:pic>
        <p:nvPicPr>
          <p:cNvPr id="633861" name="Picture 5" descr="变动与代价"/>
          <p:cNvPicPr>
            <a:picLocks noGrp="1" noChangeAspect="1" noChangeArrowheads="1"/>
          </p:cNvPicPr>
          <p:nvPr>
            <p:ph sz="half" idx="2"/>
          </p:nvPr>
        </p:nvPicPr>
        <p:blipFill>
          <a:blip r:embed="rId1">
            <a:clrChange>
              <a:clrFrom>
                <a:srgbClr val="FFFFFF"/>
              </a:clrFrom>
              <a:clrTo>
                <a:srgbClr val="FFFFFF">
                  <a:alpha val="0"/>
                </a:srgbClr>
              </a:clrTo>
            </a:clrChange>
          </a:blip>
          <a:srcRect/>
          <a:stretch>
            <a:fillRect/>
          </a:stretch>
        </p:blipFill>
        <p:spPr>
          <a:xfrm>
            <a:off x="4355976" y="1972345"/>
            <a:ext cx="4906962" cy="3544887"/>
          </a:xfr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3"/>
          <p:cNvSpPr>
            <a:spLocks noChangeArrowheads="1"/>
          </p:cNvSpPr>
          <p:nvPr/>
        </p:nvSpPr>
        <p:spPr bwMode="gray">
          <a:xfrm>
            <a:off x="179512" y="1484784"/>
            <a:ext cx="8784976" cy="3816424"/>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5" name="日期占位符 3"/>
          <p:cNvSpPr>
            <a:spLocks noGrp="1"/>
          </p:cNvSpPr>
          <p:nvPr>
            <p:ph type="dt" sz="half" idx="10"/>
          </p:nvPr>
        </p:nvSpPr>
        <p:spPr/>
        <p:txBody>
          <a:bodyPr/>
          <a:lstStyle/>
          <a:p>
            <a:fld id="{365B622B-6B36-4A65-928E-302F425695E4}" type="datetime1">
              <a:rPr lang="zh-CN" altLang="en-US"/>
            </a:fld>
            <a:endParaRPr lang="en-US" altLang="zh-CN"/>
          </a:p>
        </p:txBody>
      </p:sp>
      <p:sp>
        <p:nvSpPr>
          <p:cNvPr id="6" name="页脚占位符 4"/>
          <p:cNvSpPr>
            <a:spLocks noGrp="1"/>
          </p:cNvSpPr>
          <p:nvPr>
            <p:ph type="ftr" sz="quarter" idx="11"/>
          </p:nvPr>
        </p:nvSpPr>
        <p:spPr/>
        <p:txBody>
          <a:bodyPr/>
          <a:lstStyle/>
          <a:p>
            <a:r>
              <a:rPr lang="en-US" altLang="zh-CN"/>
              <a:t>大连理工大学软件学院</a:t>
            </a:r>
            <a:endParaRPr lang="en-US" altLang="zh-CN"/>
          </a:p>
        </p:txBody>
      </p:sp>
      <p:sp>
        <p:nvSpPr>
          <p:cNvPr id="7" name="灯片编号占位符 5"/>
          <p:cNvSpPr>
            <a:spLocks noGrp="1"/>
          </p:cNvSpPr>
          <p:nvPr>
            <p:ph type="sldNum" sz="quarter" idx="12"/>
          </p:nvPr>
        </p:nvSpPr>
        <p:spPr/>
        <p:txBody>
          <a:bodyPr/>
          <a:lstStyle/>
          <a:p>
            <a:fld id="{73902F72-D02F-4999-926C-1719512FB3B1}" type="slidenum">
              <a:rPr lang="zh-CN" altLang="en-US"/>
            </a:fld>
            <a:endParaRPr lang="en-US" altLang="zh-CN"/>
          </a:p>
        </p:txBody>
      </p:sp>
      <p:sp>
        <p:nvSpPr>
          <p:cNvPr id="635906" name="Rectangle 2"/>
          <p:cNvSpPr>
            <a:spLocks noGrp="1" noChangeArrowheads="1"/>
          </p:cNvSpPr>
          <p:nvPr>
            <p:ph type="body" idx="1"/>
          </p:nvPr>
        </p:nvSpPr>
        <p:spPr>
          <a:xfrm>
            <a:off x="179388" y="664616"/>
            <a:ext cx="8839200" cy="5500688"/>
          </a:xfrm>
        </p:spPr>
        <p:txBody>
          <a:bodyPr/>
          <a:lstStyle/>
          <a:p>
            <a:pPr marL="0" indent="0">
              <a:lnSpc>
                <a:spcPct val="120000"/>
              </a:lnSpc>
              <a:buNone/>
            </a:pPr>
            <a:r>
              <a:rPr lang="zh-CN" altLang="en-US" dirty="0"/>
              <a:t>消除软件危机的途径</a:t>
            </a:r>
            <a:endParaRPr lang="zh-CN" altLang="en-US" dirty="0">
              <a:latin typeface="宋体" panose="02010600030101010101" pitchFamily="2" charset="-122"/>
            </a:endParaRPr>
          </a:p>
          <a:p>
            <a:pPr lvl="1">
              <a:lnSpc>
                <a:spcPct val="120000"/>
              </a:lnSpc>
            </a:pPr>
            <a:endParaRPr lang="zh-CN" altLang="en-US" sz="1800" dirty="0"/>
          </a:p>
          <a:p>
            <a:pPr lvl="1">
              <a:lnSpc>
                <a:spcPct val="120000"/>
              </a:lnSpc>
            </a:pPr>
            <a:r>
              <a:rPr lang="zh-CN" altLang="en-US" sz="2400" dirty="0" smtClean="0"/>
              <a:t>对</a:t>
            </a:r>
            <a:r>
              <a:rPr lang="zh-CN" altLang="en-US" sz="2400" dirty="0"/>
              <a:t>计算机软件正确</a:t>
            </a:r>
            <a:r>
              <a:rPr lang="zh-CN" altLang="en-US" sz="2400" dirty="0" smtClean="0"/>
              <a:t>认识。</a:t>
            </a:r>
            <a:endParaRPr lang="en-US" altLang="zh-CN" sz="2400" dirty="0" smtClean="0"/>
          </a:p>
          <a:p>
            <a:pPr lvl="1">
              <a:lnSpc>
                <a:spcPct val="120000"/>
              </a:lnSpc>
              <a:buFont typeface="宋体" panose="02010600030101010101" pitchFamily="2" charset="-122"/>
              <a:buChar char="–"/>
            </a:pPr>
            <a:r>
              <a:rPr lang="zh-CN" altLang="en-US" sz="2400" dirty="0" smtClean="0">
                <a:latin typeface="宋体" panose="02010600030101010101" pitchFamily="2" charset="-122"/>
              </a:rPr>
              <a:t>推广</a:t>
            </a:r>
            <a:r>
              <a:rPr lang="zh-CN" altLang="en-US" sz="2400" dirty="0">
                <a:latin typeface="宋体" panose="02010600030101010101" pitchFamily="2" charset="-122"/>
              </a:rPr>
              <a:t>使用开发软件成功的</a:t>
            </a:r>
            <a:r>
              <a:rPr lang="zh-CN" altLang="en-US" sz="2400" dirty="0">
                <a:solidFill>
                  <a:srgbClr val="FF0000"/>
                </a:solidFill>
                <a:latin typeface="宋体" panose="02010600030101010101" pitchFamily="2" charset="-122"/>
              </a:rPr>
              <a:t>技术和方法</a:t>
            </a:r>
            <a:r>
              <a:rPr lang="zh-CN" altLang="en-US" sz="2400" dirty="0">
                <a:latin typeface="宋体" panose="02010600030101010101" pitchFamily="2" charset="-122"/>
              </a:rPr>
              <a:t>，研究探索更好更有效的技术和方法，消除错误概念和做法。</a:t>
            </a:r>
            <a:endParaRPr lang="zh-CN" altLang="en-US" sz="2400" dirty="0">
              <a:latin typeface="宋体" panose="02010600030101010101" pitchFamily="2" charset="-122"/>
            </a:endParaRPr>
          </a:p>
          <a:p>
            <a:pPr lvl="1">
              <a:lnSpc>
                <a:spcPct val="120000"/>
              </a:lnSpc>
            </a:pPr>
            <a:r>
              <a:rPr lang="zh-CN" altLang="en-US" sz="2400" dirty="0"/>
              <a:t>开发和使用更好的</a:t>
            </a:r>
            <a:r>
              <a:rPr lang="zh-CN" altLang="en-US" sz="2400" dirty="0">
                <a:solidFill>
                  <a:srgbClr val="FF0000"/>
                </a:solidFill>
              </a:rPr>
              <a:t>软件工具</a:t>
            </a:r>
            <a:r>
              <a:rPr lang="zh-CN" altLang="en-US" sz="2400" dirty="0"/>
              <a:t>。</a:t>
            </a:r>
            <a:endParaRPr lang="zh-CN" altLang="en-US" sz="2400" dirty="0"/>
          </a:p>
          <a:p>
            <a:pPr lvl="1">
              <a:lnSpc>
                <a:spcPct val="120000"/>
              </a:lnSpc>
            </a:pPr>
            <a:r>
              <a:rPr lang="zh-CN" altLang="en-US" sz="2400" dirty="0"/>
              <a:t>对于时间、人员、资源等需要引入更加合理的</a:t>
            </a:r>
            <a:r>
              <a:rPr lang="zh-CN" altLang="en-US" sz="2400" dirty="0">
                <a:solidFill>
                  <a:srgbClr val="FF0000"/>
                </a:solidFill>
              </a:rPr>
              <a:t>管理措施</a:t>
            </a:r>
            <a:r>
              <a:rPr lang="zh-CN" altLang="en-US" sz="2400" dirty="0" smtClean="0">
                <a:solidFill>
                  <a:srgbClr val="FF0000"/>
                </a:solidFill>
              </a:rPr>
              <a:t>。</a:t>
            </a:r>
            <a:endParaRPr lang="zh-CN" altLang="en-US" sz="2400" dirty="0"/>
          </a:p>
          <a:p>
            <a:pPr>
              <a:lnSpc>
                <a:spcPct val="120000"/>
              </a:lnSpc>
            </a:pPr>
            <a:r>
              <a:rPr lang="zh-CN" altLang="en-US" sz="2400" dirty="0">
                <a:latin typeface="宋体" panose="02010600030101010101" pitchFamily="2" charset="-122"/>
              </a:rPr>
              <a:t>软件工程正是从</a:t>
            </a:r>
            <a:r>
              <a:rPr lang="zh-CN" altLang="en-US" sz="2400" dirty="0">
                <a:solidFill>
                  <a:srgbClr val="FF0000"/>
                </a:solidFill>
                <a:latin typeface="宋体" panose="02010600030101010101" pitchFamily="2" charset="-122"/>
              </a:rPr>
              <a:t>技术和管理</a:t>
            </a:r>
            <a:r>
              <a:rPr lang="zh-CN" altLang="en-US" sz="2400" dirty="0">
                <a:latin typeface="宋体" panose="02010600030101010101" pitchFamily="2" charset="-122"/>
              </a:rPr>
              <a:t>两方面研究如何更好地开发和维护计算机软件的一门新兴学科。</a:t>
            </a:r>
            <a:endParaRPr lang="zh-CN" altLang="en-US" sz="2800" dirty="0">
              <a:latin typeface="宋体" panose="02010600030101010101" pitchFamily="2" charset="-122"/>
            </a:endParaRPr>
          </a:p>
        </p:txBody>
      </p:sp>
      <p:sp>
        <p:nvSpPr>
          <p:cNvPr id="635907" name="Rectangle 3"/>
          <p:cNvSpPr>
            <a:spLocks noChangeArrowheads="1"/>
          </p:cNvSpPr>
          <p:nvPr/>
        </p:nvSpPr>
        <p:spPr bwMode="auto">
          <a:xfrm>
            <a:off x="144463" y="5518150"/>
            <a:ext cx="9107487" cy="457200"/>
          </a:xfrm>
          <a:prstGeom prst="rect">
            <a:avLst/>
          </a:prstGeom>
          <a:noFill/>
          <a:ln w="9525">
            <a:noFill/>
            <a:miter lim="800000"/>
          </a:ln>
          <a:effectLst/>
        </p:spPr>
        <p:txBody>
          <a:bodyPr anchor="ctr">
            <a:spAutoFit/>
          </a:bodyPr>
          <a:lstStyle/>
          <a:p>
            <a:r>
              <a:rPr lang="zh-CN" altLang="en-US" sz="2400">
                <a:solidFill>
                  <a:srgbClr val="FF0000"/>
                </a:solidFill>
                <a:latin typeface="Times New Roman" panose="02020603050405020304" pitchFamily="18" charset="0"/>
              </a:rPr>
              <a:t>无章法（个人英雄主义）       </a:t>
            </a:r>
            <a:r>
              <a:rPr lang="zh-CN" altLang="en-US" sz="2400">
                <a:solidFill>
                  <a:srgbClr val="FF0000"/>
                </a:solidFill>
                <a:latin typeface="Times New Roman" panose="02020603050405020304" pitchFamily="18" charset="0"/>
                <a:sym typeface="Wingdings" panose="05000000000000000000" pitchFamily="2" charset="2"/>
              </a:rPr>
              <a:t>工程项目管理模式（团队合作开发）</a:t>
            </a:r>
            <a:endParaRPr lang="zh-CN" altLang="en-US" sz="2400">
              <a:solidFill>
                <a:srgbClr val="FF0000"/>
              </a:solidFill>
              <a:latin typeface="Times New Roman" panose="02020603050405020304" pitchFamily="18" charset="0"/>
            </a:endParaRPr>
          </a:p>
        </p:txBody>
      </p:sp>
      <p:sp>
        <p:nvSpPr>
          <p:cNvPr id="635908" name="AutoShape 4"/>
          <p:cNvSpPr>
            <a:spLocks noChangeArrowheads="1"/>
          </p:cNvSpPr>
          <p:nvPr/>
        </p:nvSpPr>
        <p:spPr bwMode="auto">
          <a:xfrm>
            <a:off x="3562350" y="5445125"/>
            <a:ext cx="504825" cy="5762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ln>
          <a:effec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3"/>
          <p:cNvSpPr>
            <a:spLocks noChangeArrowheads="1"/>
          </p:cNvSpPr>
          <p:nvPr/>
        </p:nvSpPr>
        <p:spPr bwMode="gray">
          <a:xfrm>
            <a:off x="179512" y="1484783"/>
            <a:ext cx="4896544" cy="2303933"/>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6" name="日期占位符 4"/>
          <p:cNvSpPr>
            <a:spLocks noGrp="1"/>
          </p:cNvSpPr>
          <p:nvPr>
            <p:ph type="dt" sz="half" idx="10"/>
          </p:nvPr>
        </p:nvSpPr>
        <p:spPr/>
        <p:txBody>
          <a:bodyPr/>
          <a:lstStyle/>
          <a:p>
            <a:fld id="{A8E26893-4ADA-43D0-92B0-CC250AD9CCF3}" type="datetime1">
              <a:rPr lang="zh-CN" altLang="en-US"/>
            </a:fld>
            <a:endParaRPr lang="en-US" altLang="zh-CN"/>
          </a:p>
        </p:txBody>
      </p:sp>
      <p:sp>
        <p:nvSpPr>
          <p:cNvPr id="7" name="页脚占位符 5"/>
          <p:cNvSpPr>
            <a:spLocks noGrp="1"/>
          </p:cNvSpPr>
          <p:nvPr>
            <p:ph type="ftr" sz="quarter" idx="11"/>
          </p:nvPr>
        </p:nvSpPr>
        <p:spPr/>
        <p:txBody>
          <a:bodyPr/>
          <a:lstStyle/>
          <a:p>
            <a:r>
              <a:rPr lang="en-US" altLang="zh-CN"/>
              <a:t>大连理工大学软件学院</a:t>
            </a:r>
            <a:endParaRPr lang="en-US" altLang="zh-CN"/>
          </a:p>
        </p:txBody>
      </p:sp>
      <p:sp>
        <p:nvSpPr>
          <p:cNvPr id="8" name="灯片编号占位符 6"/>
          <p:cNvSpPr>
            <a:spLocks noGrp="1"/>
          </p:cNvSpPr>
          <p:nvPr>
            <p:ph type="sldNum" sz="quarter" idx="12"/>
          </p:nvPr>
        </p:nvSpPr>
        <p:spPr/>
        <p:txBody>
          <a:bodyPr/>
          <a:lstStyle/>
          <a:p>
            <a:fld id="{DD9FE02D-4060-4298-9968-59958C0CDEFB}" type="slidenum">
              <a:rPr lang="zh-CN" altLang="en-US"/>
            </a:fld>
            <a:endParaRPr lang="en-US" altLang="zh-CN"/>
          </a:p>
        </p:txBody>
      </p:sp>
      <p:sp>
        <p:nvSpPr>
          <p:cNvPr id="702466" name="Rectangle 2"/>
          <p:cNvSpPr>
            <a:spLocks noGrp="1" noChangeArrowheads="1"/>
          </p:cNvSpPr>
          <p:nvPr>
            <p:ph type="title"/>
          </p:nvPr>
        </p:nvSpPr>
        <p:spPr/>
        <p:txBody>
          <a:bodyPr/>
          <a:lstStyle/>
          <a:p>
            <a:r>
              <a:rPr lang="zh-CN" altLang="en-US" dirty="0" smtClean="0">
                <a:solidFill>
                  <a:schemeClr val="tx1"/>
                </a:solidFill>
              </a:rPr>
              <a:t>软件工程知识体系</a:t>
            </a:r>
            <a:endParaRPr lang="zh-CN" altLang="en-US" dirty="0"/>
          </a:p>
        </p:txBody>
      </p:sp>
      <p:sp>
        <p:nvSpPr>
          <p:cNvPr id="702467" name="Rectangle 3"/>
          <p:cNvSpPr>
            <a:spLocks noGrp="1" noChangeArrowheads="1"/>
          </p:cNvSpPr>
          <p:nvPr>
            <p:ph type="body" sz="half" idx="1"/>
          </p:nvPr>
        </p:nvSpPr>
        <p:spPr>
          <a:xfrm>
            <a:off x="395536" y="1600200"/>
            <a:ext cx="4680520" cy="1972816"/>
          </a:xfrm>
        </p:spPr>
        <p:txBody>
          <a:bodyPr/>
          <a:lstStyle/>
          <a:p>
            <a:r>
              <a:rPr lang="zh-CN" altLang="en-US" sz="2400" dirty="0"/>
              <a:t>软件工程（</a:t>
            </a:r>
            <a:r>
              <a:rPr lang="en-US" altLang="zh-CN" sz="2400" dirty="0"/>
              <a:t>IEEE</a:t>
            </a:r>
            <a:r>
              <a:rPr lang="zh-CN" altLang="en-US" sz="2400" dirty="0"/>
              <a:t>）</a:t>
            </a:r>
            <a:endParaRPr lang="zh-CN" altLang="en-US" sz="2400" dirty="0"/>
          </a:p>
          <a:p>
            <a:pPr lvl="1"/>
            <a:r>
              <a:rPr lang="en-US" altLang="zh-CN" sz="2000" dirty="0" smtClean="0"/>
              <a:t>1968</a:t>
            </a:r>
            <a:r>
              <a:rPr lang="zh-CN" altLang="en-US" sz="2000" dirty="0" smtClean="0"/>
              <a:t>年秋，提出软件工程</a:t>
            </a:r>
            <a:endParaRPr lang="zh-CN" altLang="en-US" sz="2000" dirty="0" smtClean="0"/>
          </a:p>
          <a:p>
            <a:pPr lvl="1">
              <a:buFontTx/>
              <a:buNone/>
            </a:pPr>
            <a:r>
              <a:rPr lang="en-US" altLang="zh-CN" sz="2000" dirty="0" smtClean="0"/>
              <a:t>1) </a:t>
            </a:r>
            <a:r>
              <a:rPr lang="zh-CN" altLang="en-US" sz="2000" dirty="0" smtClean="0"/>
              <a:t>将系统化、规范化、可量化的工程原则和方法，应用于软件的开发、运行和维护；</a:t>
            </a:r>
            <a:endParaRPr lang="zh-CN" altLang="en-US" sz="2000" dirty="0" smtClean="0"/>
          </a:p>
          <a:p>
            <a:pPr lvl="1">
              <a:buFontTx/>
              <a:buNone/>
            </a:pPr>
            <a:r>
              <a:rPr lang="en-US" altLang="zh-CN" sz="2000" dirty="0" smtClean="0"/>
              <a:t>2) </a:t>
            </a:r>
            <a:r>
              <a:rPr lang="zh-CN" altLang="en-US" sz="2000" dirty="0" smtClean="0"/>
              <a:t>对</a:t>
            </a:r>
            <a:r>
              <a:rPr lang="zh-CN" altLang="en-US" sz="2000" dirty="0"/>
              <a:t>其</a:t>
            </a:r>
            <a:r>
              <a:rPr lang="zh-CN" altLang="en-US" sz="2000" dirty="0" smtClean="0"/>
              <a:t>中方法的理论研究。</a:t>
            </a:r>
            <a:endParaRPr lang="zh-CN" altLang="en-US" sz="2000" dirty="0"/>
          </a:p>
        </p:txBody>
      </p:sp>
      <p:sp>
        <p:nvSpPr>
          <p:cNvPr id="702469" name="Rectangle 5"/>
          <p:cNvSpPr>
            <a:spLocks noChangeArrowheads="1"/>
          </p:cNvSpPr>
          <p:nvPr/>
        </p:nvSpPr>
        <p:spPr bwMode="auto">
          <a:xfrm>
            <a:off x="323529" y="3934098"/>
            <a:ext cx="3888432" cy="2735262"/>
          </a:xfrm>
          <a:prstGeom prst="rect">
            <a:avLst/>
          </a:prstGeom>
          <a:noFill/>
          <a:ln w="9525">
            <a:noFill/>
            <a:miter lim="800000"/>
          </a:ln>
          <a:effectLst/>
        </p:spPr>
        <p:txBody>
          <a:bodyPr/>
          <a:lstStyle/>
          <a:p>
            <a:pPr marL="342900" indent="-342900">
              <a:spcBef>
                <a:spcPct val="20000"/>
              </a:spcBef>
              <a:buFontTx/>
              <a:buChar char="•"/>
            </a:pPr>
            <a:r>
              <a:rPr lang="zh-CN" altLang="en-US" sz="2400" dirty="0" smtClean="0">
                <a:solidFill>
                  <a:schemeClr val="tx1"/>
                </a:solidFill>
                <a:latin typeface="Times New Roman" panose="02020603050405020304" pitchFamily="18" charset="0"/>
              </a:rPr>
              <a:t>主要</a:t>
            </a:r>
            <a:r>
              <a:rPr lang="zh-CN" altLang="en-US" sz="2400" dirty="0">
                <a:solidFill>
                  <a:schemeClr val="tx1"/>
                </a:solidFill>
                <a:latin typeface="Times New Roman" panose="02020603050405020304" pitchFamily="18" charset="0"/>
              </a:rPr>
              <a:t>目标：</a:t>
            </a:r>
            <a:r>
              <a:rPr lang="zh-CN" altLang="en-US" sz="2400" dirty="0">
                <a:solidFill>
                  <a:srgbClr val="CC3300"/>
                </a:solidFill>
                <a:latin typeface="Times New Roman" panose="02020603050405020304" pitchFamily="18" charset="0"/>
              </a:rPr>
              <a:t>高效开发高质量</a:t>
            </a:r>
            <a:r>
              <a:rPr lang="zh-CN" altLang="en-US" sz="2400" dirty="0" smtClean="0">
                <a:solidFill>
                  <a:srgbClr val="CC3300"/>
                </a:solidFill>
                <a:latin typeface="Times New Roman" panose="02020603050405020304" pitchFamily="18" charset="0"/>
              </a:rPr>
              <a:t>软件，降低开发成本</a:t>
            </a:r>
            <a:r>
              <a:rPr lang="zh-CN" altLang="en-US" sz="2400" dirty="0" smtClean="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a:p>
            <a:pPr marL="342900" indent="-342900">
              <a:spcBef>
                <a:spcPct val="20000"/>
              </a:spcBef>
              <a:buFontTx/>
              <a:buChar char="•"/>
            </a:pPr>
            <a:r>
              <a:rPr lang="zh-CN" altLang="en-US" sz="2400" dirty="0" smtClean="0">
                <a:solidFill>
                  <a:schemeClr val="tx1"/>
                </a:solidFill>
                <a:latin typeface="Times New Roman" panose="02020603050405020304" pitchFamily="18" charset="0"/>
              </a:rPr>
              <a:t>软件工程</a:t>
            </a:r>
            <a:r>
              <a:rPr lang="zh-CN" altLang="en-US" sz="2400" dirty="0">
                <a:solidFill>
                  <a:schemeClr val="tx1"/>
                </a:solidFill>
                <a:latin typeface="Times New Roman" panose="02020603050405020304" pitchFamily="18" charset="0"/>
              </a:rPr>
              <a:t>知识体系</a:t>
            </a:r>
            <a:r>
              <a:rPr lang="zh-CN" altLang="en-US" sz="2400" dirty="0" smtClean="0">
                <a:solidFill>
                  <a:schemeClr val="tx1"/>
                </a:solidFill>
                <a:latin typeface="Times New Roman" panose="02020603050405020304" pitchFamily="18" charset="0"/>
              </a:rPr>
              <a:t>指南</a:t>
            </a:r>
            <a:endParaRPr lang="zh-CN" altLang="en-US" sz="2400" dirty="0" smtClean="0">
              <a:solidFill>
                <a:schemeClr val="tx1"/>
              </a:solidFill>
              <a:latin typeface="Times New Roman" panose="02020603050405020304" pitchFamily="18" charset="0"/>
            </a:endParaRPr>
          </a:p>
          <a:p>
            <a:pPr marL="742950" lvl="1" indent="-285750">
              <a:spcBef>
                <a:spcPct val="20000"/>
              </a:spcBef>
              <a:buFontTx/>
              <a:buChar char="–"/>
            </a:pPr>
            <a:r>
              <a:rPr lang="en-US" altLang="zh-CN" sz="2000" dirty="0" smtClean="0">
                <a:solidFill>
                  <a:schemeClr val="tx1"/>
                </a:solidFill>
                <a:latin typeface="Times New Roman" panose="02020603050405020304" pitchFamily="18" charset="0"/>
              </a:rPr>
              <a:t>SWEBOK</a:t>
            </a:r>
            <a:r>
              <a:rPr lang="zh-CN" altLang="en-US" sz="2000" dirty="0" smtClean="0">
                <a:solidFill>
                  <a:schemeClr val="tx1"/>
                </a:solidFill>
                <a:latin typeface="Times New Roman" panose="02020603050405020304" pitchFamily="18" charset="0"/>
              </a:rPr>
              <a:t>指南的目的是为软件工程学科的范围提供一致的确认。</a:t>
            </a:r>
            <a:endParaRPr lang="zh-CN" altLang="en-US" sz="2000" dirty="0">
              <a:solidFill>
                <a:schemeClr val="tx1"/>
              </a:solidFill>
              <a:latin typeface="Times New Roman" panose="02020603050405020304" pitchFamily="18" charset="0"/>
            </a:endParaRPr>
          </a:p>
        </p:txBody>
      </p:sp>
      <p:pic>
        <p:nvPicPr>
          <p:cNvPr id="68403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99992" y="3263907"/>
            <a:ext cx="4393257" cy="297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3"/>
          <p:cNvSpPr>
            <a:spLocks noChangeArrowheads="1"/>
          </p:cNvSpPr>
          <p:nvPr/>
        </p:nvSpPr>
        <p:spPr bwMode="gray">
          <a:xfrm>
            <a:off x="395536" y="1628800"/>
            <a:ext cx="8352928" cy="4824536"/>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defRPr/>
            </a:pPr>
            <a:endParaRPr lang="zh-CN" altLang="en-US">
              <a:ea typeface="宋体" panose="02010600030101010101" pitchFamily="2" charset="-122"/>
            </a:endParaRPr>
          </a:p>
        </p:txBody>
      </p:sp>
      <p:sp>
        <p:nvSpPr>
          <p:cNvPr id="3" name="日期占位符 3"/>
          <p:cNvSpPr>
            <a:spLocks noGrp="1"/>
          </p:cNvSpPr>
          <p:nvPr>
            <p:ph type="dt" sz="half" idx="10"/>
          </p:nvPr>
        </p:nvSpPr>
        <p:spPr/>
        <p:txBody>
          <a:bodyPr/>
          <a:lstStyle/>
          <a:p>
            <a:fld id="{9A11DAE2-E604-43A6-B35B-1CED2551F5B9}" type="datetime1">
              <a:rPr lang="zh-CN" altLang="en-US"/>
            </a:fld>
            <a:endParaRPr lang="en-US" altLang="zh-CN"/>
          </a:p>
        </p:txBody>
      </p:sp>
      <p:sp>
        <p:nvSpPr>
          <p:cNvPr id="4" name="页脚占位符 4"/>
          <p:cNvSpPr>
            <a:spLocks noGrp="1"/>
          </p:cNvSpPr>
          <p:nvPr>
            <p:ph type="ftr" sz="quarter" idx="11"/>
          </p:nvPr>
        </p:nvSpPr>
        <p:spPr/>
        <p:txBody>
          <a:bodyPr/>
          <a:lstStyle/>
          <a:p>
            <a:r>
              <a:rPr lang="en-US" altLang="zh-CN"/>
              <a:t>大连理工大学软件学院</a:t>
            </a:r>
            <a:endParaRPr lang="en-US" altLang="zh-CN"/>
          </a:p>
        </p:txBody>
      </p:sp>
      <p:sp>
        <p:nvSpPr>
          <p:cNvPr id="5" name="灯片编号占位符 5"/>
          <p:cNvSpPr>
            <a:spLocks noGrp="1"/>
          </p:cNvSpPr>
          <p:nvPr>
            <p:ph type="sldNum" sz="quarter" idx="12"/>
          </p:nvPr>
        </p:nvSpPr>
        <p:spPr/>
        <p:txBody>
          <a:bodyPr/>
          <a:lstStyle/>
          <a:p>
            <a:fld id="{BE301278-A877-4BEC-B7AE-5DAF719BA576}" type="slidenum">
              <a:rPr lang="zh-CN" altLang="en-US"/>
            </a:fld>
            <a:endParaRPr lang="en-US" altLang="zh-CN"/>
          </a:p>
        </p:txBody>
      </p:sp>
      <p:sp>
        <p:nvSpPr>
          <p:cNvPr id="642050" name="Rectangle 2"/>
          <p:cNvSpPr>
            <a:spLocks noGrp="1" noChangeArrowheads="1"/>
          </p:cNvSpPr>
          <p:nvPr>
            <p:ph type="body" idx="1"/>
          </p:nvPr>
        </p:nvSpPr>
        <p:spPr>
          <a:xfrm>
            <a:off x="520700" y="476672"/>
            <a:ext cx="8154988" cy="5232400"/>
          </a:xfrm>
        </p:spPr>
        <p:txBody>
          <a:bodyPr/>
          <a:lstStyle/>
          <a:p>
            <a:pPr marL="609600" indent="-609600">
              <a:lnSpc>
                <a:spcPct val="125000"/>
              </a:lnSpc>
            </a:pPr>
            <a:r>
              <a:rPr lang="zh-CN" altLang="en-US" dirty="0"/>
              <a:t>软件工程基本原理 </a:t>
            </a:r>
            <a:r>
              <a:rPr lang="en-US" altLang="zh-CN" dirty="0">
                <a:solidFill>
                  <a:srgbClr val="0000CC"/>
                </a:solidFill>
              </a:rPr>
              <a:t>(</a:t>
            </a:r>
            <a:r>
              <a:rPr lang="zh-CN" altLang="en-US" dirty="0">
                <a:solidFill>
                  <a:srgbClr val="0000CC"/>
                </a:solidFill>
              </a:rPr>
              <a:t>开发与维护的指导</a:t>
            </a:r>
            <a:r>
              <a:rPr lang="en-US" altLang="zh-CN" dirty="0" smtClean="0">
                <a:solidFill>
                  <a:srgbClr val="0000CC"/>
                </a:solidFill>
              </a:rPr>
              <a:t>)</a:t>
            </a:r>
            <a:endParaRPr lang="en-US" altLang="zh-CN" dirty="0" smtClean="0">
              <a:solidFill>
                <a:srgbClr val="0000CC"/>
              </a:solidFill>
            </a:endParaRPr>
          </a:p>
          <a:p>
            <a:pPr marL="609600" indent="-609600">
              <a:lnSpc>
                <a:spcPct val="125000"/>
              </a:lnSpc>
              <a:buNone/>
            </a:pPr>
            <a:endParaRPr lang="en-US" altLang="zh-CN" dirty="0">
              <a:solidFill>
                <a:srgbClr val="0000CC"/>
              </a:solidFill>
            </a:endParaRPr>
          </a:p>
          <a:p>
            <a:pPr marL="990600" lvl="1" indent="-646430" algn="just">
              <a:lnSpc>
                <a:spcPct val="125000"/>
              </a:lnSpc>
              <a:buFont typeface="Arial" panose="020B0604020202020204" pitchFamily="34" charset="0"/>
              <a:buAutoNum type="arabicPeriod"/>
            </a:pPr>
            <a:r>
              <a:rPr lang="zh-CN" altLang="en-US" dirty="0"/>
              <a:t>用分阶段的生命周期计划严格管理</a:t>
            </a:r>
            <a:endParaRPr lang="zh-CN" altLang="en-US" dirty="0"/>
          </a:p>
          <a:p>
            <a:pPr marL="990600" lvl="1" indent="-646430" algn="just">
              <a:lnSpc>
                <a:spcPct val="125000"/>
              </a:lnSpc>
              <a:buFont typeface="Arial" panose="020B0604020202020204" pitchFamily="34" charset="0"/>
              <a:buAutoNum type="arabicPeriod"/>
            </a:pPr>
            <a:r>
              <a:rPr lang="zh-CN" altLang="en-US" dirty="0"/>
              <a:t>坚持进行阶段评审</a:t>
            </a:r>
            <a:endParaRPr lang="zh-CN" altLang="en-US" dirty="0"/>
          </a:p>
          <a:p>
            <a:pPr marL="990600" lvl="1" indent="-646430" algn="just">
              <a:lnSpc>
                <a:spcPct val="125000"/>
              </a:lnSpc>
              <a:buFont typeface="Arial" panose="020B0604020202020204" pitchFamily="34" charset="0"/>
              <a:buAutoNum type="arabicPeriod"/>
            </a:pPr>
            <a:r>
              <a:rPr lang="zh-CN" altLang="en-US" dirty="0"/>
              <a:t>实行严格的产品控制</a:t>
            </a:r>
            <a:endParaRPr lang="zh-CN" altLang="en-US" dirty="0"/>
          </a:p>
          <a:p>
            <a:pPr marL="990600" lvl="1" indent="-646430" algn="just">
              <a:lnSpc>
                <a:spcPct val="125000"/>
              </a:lnSpc>
              <a:buFont typeface="Arial" panose="020B0604020202020204" pitchFamily="34" charset="0"/>
              <a:buAutoNum type="arabicPeriod"/>
            </a:pPr>
            <a:r>
              <a:rPr lang="zh-CN" altLang="en-US" dirty="0"/>
              <a:t>采用现代程序设计技术</a:t>
            </a:r>
            <a:endParaRPr lang="zh-CN" altLang="en-US" dirty="0"/>
          </a:p>
          <a:p>
            <a:pPr marL="990600" lvl="1" indent="-646430" algn="just">
              <a:lnSpc>
                <a:spcPct val="125000"/>
              </a:lnSpc>
              <a:buFont typeface="Arial" panose="020B0604020202020204" pitchFamily="34" charset="0"/>
              <a:buAutoNum type="arabicPeriod"/>
            </a:pPr>
            <a:r>
              <a:rPr lang="zh-CN" altLang="en-US" dirty="0"/>
              <a:t>结果应能清楚地审查</a:t>
            </a:r>
            <a:endParaRPr lang="zh-CN" altLang="en-US" dirty="0"/>
          </a:p>
          <a:p>
            <a:pPr marL="990600" lvl="1" indent="-646430" algn="just">
              <a:lnSpc>
                <a:spcPct val="125000"/>
              </a:lnSpc>
              <a:buFont typeface="Arial" panose="020B0604020202020204" pitchFamily="34" charset="0"/>
              <a:buAutoNum type="arabicPeriod"/>
            </a:pPr>
            <a:r>
              <a:rPr lang="zh-CN" altLang="en-US" dirty="0"/>
              <a:t>开发小组的人员应该少而精</a:t>
            </a:r>
            <a:endParaRPr lang="zh-CN" altLang="en-US" dirty="0"/>
          </a:p>
          <a:p>
            <a:pPr marL="990600" lvl="1" indent="-646430" algn="just">
              <a:lnSpc>
                <a:spcPct val="125000"/>
              </a:lnSpc>
              <a:buFont typeface="Arial" panose="020B0604020202020204" pitchFamily="34" charset="0"/>
              <a:buAutoNum type="arabicPeriod"/>
            </a:pPr>
            <a:r>
              <a:rPr lang="zh-CN" altLang="en-US" dirty="0"/>
              <a:t>承认不断改进软件工程实践的必要性</a:t>
            </a:r>
            <a:endParaRPr lang="zh-CN" alt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3423</Words>
  <Application>WPS 演示</Application>
  <PresentationFormat>全屏显示(4:3)</PresentationFormat>
  <Paragraphs>360</Paragraphs>
  <Slides>26</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Arial</vt:lpstr>
      <vt:lpstr>宋体</vt:lpstr>
      <vt:lpstr>Wingdings</vt:lpstr>
      <vt:lpstr>Tahoma</vt:lpstr>
      <vt:lpstr>굴림</vt:lpstr>
      <vt:lpstr>Times New Roman</vt:lpstr>
      <vt:lpstr>Times</vt:lpstr>
      <vt:lpstr>黑体</vt:lpstr>
      <vt:lpstr>微软雅黑</vt:lpstr>
      <vt:lpstr>Arial Unicode MS</vt:lpstr>
      <vt:lpstr>Adobe Myungjo Std M</vt:lpstr>
      <vt:lpstr>Tahoma</vt:lpstr>
      <vt:lpstr>自定义设计方案</vt:lpstr>
      <vt:lpstr>Visio.Drawing.11</vt:lpstr>
      <vt:lpstr>软件工程</vt:lpstr>
      <vt:lpstr>第1章 软件工程概述 </vt:lpstr>
      <vt:lpstr>软件危机</vt:lpstr>
      <vt:lpstr>软件危机</vt:lpstr>
      <vt:lpstr>PowerPoint 演示文稿</vt:lpstr>
      <vt:lpstr>问题在哪里？</vt:lpstr>
      <vt:lpstr>PowerPoint 演示文稿</vt:lpstr>
      <vt:lpstr>软件工程知识体系</vt:lpstr>
      <vt:lpstr>PowerPoint 演示文稿</vt:lpstr>
      <vt:lpstr>系统工程</vt:lpstr>
      <vt:lpstr>系统分析方法</vt:lpstr>
      <vt:lpstr>统一建模语言</vt:lpstr>
      <vt:lpstr>UML、代码与自然语言</vt:lpstr>
      <vt:lpstr>UML的构成及视图</vt:lpstr>
      <vt:lpstr>系统开发的解空间</vt:lpstr>
      <vt:lpstr>基于UML的系统开发过程</vt:lpstr>
      <vt:lpstr>基于UML的系统开发过程</vt:lpstr>
      <vt:lpstr>软件工程开发方法</vt:lpstr>
      <vt:lpstr>传统方法</vt:lpstr>
      <vt:lpstr>传统方法的特点</vt:lpstr>
      <vt:lpstr>PowerPoint 演示文稿</vt:lpstr>
      <vt:lpstr>OO特点</vt:lpstr>
      <vt:lpstr>OO特点 (2)</vt:lpstr>
      <vt:lpstr>PowerPoint 演示文稿</vt:lpstr>
      <vt:lpstr>一个面向对象分析类图的例子</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软件工程概述</dc:title>
  <dc:creator>Yong PIAO</dc:creator>
  <cp:lastModifiedBy>eric_piao@163.com</cp:lastModifiedBy>
  <cp:revision>424</cp:revision>
  <dcterms:created xsi:type="dcterms:W3CDTF">2001-07-18T23:57:00Z</dcterms:created>
  <dcterms:modified xsi:type="dcterms:W3CDTF">2019-09-03T00:46:13Z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