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6"/>
  </p:notesMasterIdLst>
  <p:handoutMasterIdLst>
    <p:handoutMasterId r:id="rId67"/>
  </p:handoutMasterIdLst>
  <p:sldIdLst>
    <p:sldId id="256" r:id="rId2"/>
    <p:sldId id="259" r:id="rId3"/>
    <p:sldId id="382" r:id="rId4"/>
    <p:sldId id="429" r:id="rId5"/>
    <p:sldId id="383" r:id="rId6"/>
    <p:sldId id="384" r:id="rId7"/>
    <p:sldId id="385" r:id="rId8"/>
    <p:sldId id="386" r:id="rId9"/>
    <p:sldId id="387" r:id="rId10"/>
    <p:sldId id="388" r:id="rId11"/>
    <p:sldId id="389" r:id="rId12"/>
    <p:sldId id="390" r:id="rId13"/>
    <p:sldId id="266" r:id="rId14"/>
    <p:sldId id="267"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81" r:id="rId30"/>
    <p:sldId id="482" r:id="rId31"/>
    <p:sldId id="483" r:id="rId32"/>
    <p:sldId id="484" r:id="rId33"/>
    <p:sldId id="485" r:id="rId34"/>
    <p:sldId id="486" r:id="rId35"/>
    <p:sldId id="405" r:id="rId36"/>
    <p:sldId id="406" r:id="rId37"/>
    <p:sldId id="407" r:id="rId38"/>
    <p:sldId id="349" r:id="rId39"/>
    <p:sldId id="408" r:id="rId40"/>
    <p:sldId id="409" r:id="rId41"/>
    <p:sldId id="410"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11" r:id="rId59"/>
    <p:sldId id="412" r:id="rId60"/>
    <p:sldId id="336" r:id="rId61"/>
    <p:sldId id="516" r:id="rId62"/>
    <p:sldId id="517" r:id="rId63"/>
    <p:sldId id="518" r:id="rId64"/>
    <p:sldId id="348" r:id="rId65"/>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2D200454-40CA-4A62-9FC3-DE9A4176ACB9}">
      <p15:notesGuideLst xmlns:p15="http://schemas.microsoft.com/office/powerpoint/2012/main">
        <p15:guide id="1" orient="horz" pos="2236">
          <p15:clr>
            <a:srgbClr val="A4A3A4"/>
          </p15:clr>
        </p15:guide>
        <p15:guide id="2" pos="32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CC"/>
    <a:srgbClr val="00FF00"/>
    <a:srgbClr val="0000CC"/>
    <a:srgbClr val="663300"/>
    <a:srgbClr val="FFFFFF"/>
    <a:srgbClr val="66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0049" autoAdjust="0"/>
  </p:normalViewPr>
  <p:slideViewPr>
    <p:cSldViewPr>
      <p:cViewPr varScale="1">
        <p:scale>
          <a:sx n="100" d="100"/>
          <a:sy n="100" d="100"/>
        </p:scale>
        <p:origin x="2251" y="38"/>
      </p:cViewPr>
      <p:guideLst>
        <p:guide orient="horz" pos="2160"/>
        <p:guide pos="2902"/>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5" d="100"/>
          <a:sy n="75" d="100"/>
        </p:scale>
        <p:origin x="-912" y="-96"/>
      </p:cViewPr>
      <p:guideLst>
        <p:guide orient="horz" pos="2236"/>
        <p:guide pos="32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a:solidFill>
                  <a:schemeClr val="tx1"/>
                </a:solidFill>
                <a:latin typeface="Gulim" pitchFamily="34" charset="-127"/>
                <a:ea typeface="Gulim" pitchFamily="34" charset="-127"/>
              </a:defRPr>
            </a:lvl1pPr>
          </a:lstStyle>
          <a:p>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a:solidFill>
                  <a:schemeClr val="tx1"/>
                </a:solidFill>
                <a:latin typeface="Gulim" pitchFamily="34" charset="-127"/>
                <a:ea typeface="Gulim" pitchFamily="34" charset="-127"/>
              </a:defRPr>
            </a:lvl1pPr>
          </a:lstStyle>
          <a:p>
            <a:fld id="{FFFB3F94-F5A7-4A5E-A4FC-B4C11D22FC39}"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a:solidFill>
                  <a:schemeClr val="tx1"/>
                </a:solidFill>
                <a:latin typeface="Gulim" pitchFamily="34" charset="-127"/>
                <a:ea typeface="Gulim" pitchFamily="34" charset="-127"/>
              </a:defRPr>
            </a:lvl1pPr>
          </a:lstStyle>
          <a:p>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a:solidFill>
                  <a:schemeClr val="tx1"/>
                </a:solidFill>
                <a:latin typeface="Gulim" pitchFamily="34" charset="-127"/>
                <a:ea typeface="Gulim" pitchFamily="34" charset="-127"/>
              </a:defRPr>
            </a:lvl1pPr>
          </a:lstStyle>
          <a:p>
            <a:endParaRPr lang="en-US" altLang="zh-CN"/>
          </a:p>
        </p:txBody>
      </p:sp>
      <p:sp>
        <p:nvSpPr>
          <p:cNvPr id="277508"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a:effectLst/>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a:solidFill>
                  <a:schemeClr val="tx1"/>
                </a:solidFill>
                <a:latin typeface="Gulim" pitchFamily="34" charset="-127"/>
                <a:ea typeface="Gulim" pitchFamily="34" charset="-127"/>
              </a:defRPr>
            </a:lvl1pPr>
          </a:lstStyle>
          <a:p>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a:solidFill>
                  <a:schemeClr val="tx1"/>
                </a:solidFill>
                <a:latin typeface="Gulim" pitchFamily="34" charset="-127"/>
                <a:ea typeface="Gulim" pitchFamily="34" charset="-127"/>
              </a:defRPr>
            </a:lvl1pPr>
          </a:lstStyle>
          <a:p>
            <a:fld id="{D0D8DA02-8EAF-48C6-960A-611B5BF0689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sz="1200" kern="1200">
        <a:solidFill>
          <a:schemeClr val="tx1"/>
        </a:solidFill>
        <a:latin typeface="Gulim" pitchFamily="34" charset="-127"/>
        <a:ea typeface="宋体" panose="02010600030101010101" pitchFamily="2" charset="-122"/>
        <a:cs typeface="+mn-cs"/>
      </a:defRPr>
    </a:lvl1pPr>
    <a:lvl2pPr marL="457200" algn="l" rtl="0" fontAlgn="base" latinLnBrk="1">
      <a:spcBef>
        <a:spcPct val="30000"/>
      </a:spcBef>
      <a:spcAft>
        <a:spcPct val="0"/>
      </a:spcAft>
      <a:defRPr sz="1200" kern="1200">
        <a:solidFill>
          <a:schemeClr val="tx1"/>
        </a:solidFill>
        <a:latin typeface="Gulim" pitchFamily="34" charset="-127"/>
        <a:ea typeface="宋体" panose="02010600030101010101" pitchFamily="2" charset="-122"/>
        <a:cs typeface="+mn-cs"/>
      </a:defRPr>
    </a:lvl2pPr>
    <a:lvl3pPr marL="914400" algn="l" rtl="0" fontAlgn="base" latinLnBrk="1">
      <a:spcBef>
        <a:spcPct val="30000"/>
      </a:spcBef>
      <a:spcAft>
        <a:spcPct val="0"/>
      </a:spcAft>
      <a:defRPr sz="1200" kern="1200">
        <a:solidFill>
          <a:schemeClr val="tx1"/>
        </a:solidFill>
        <a:latin typeface="Gulim" pitchFamily="34" charset="-127"/>
        <a:ea typeface="宋体" panose="02010600030101010101" pitchFamily="2" charset="-122"/>
        <a:cs typeface="+mn-cs"/>
      </a:defRPr>
    </a:lvl3pPr>
    <a:lvl4pPr marL="1371600" algn="l" rtl="0" fontAlgn="base" latinLnBrk="1">
      <a:spcBef>
        <a:spcPct val="30000"/>
      </a:spcBef>
      <a:spcAft>
        <a:spcPct val="0"/>
      </a:spcAft>
      <a:defRPr sz="1200" kern="1200">
        <a:solidFill>
          <a:schemeClr val="tx1"/>
        </a:solidFill>
        <a:latin typeface="Gulim" pitchFamily="34" charset="-127"/>
        <a:ea typeface="宋体" panose="02010600030101010101" pitchFamily="2" charset="-122"/>
        <a:cs typeface="+mn-cs"/>
      </a:defRPr>
    </a:lvl4pPr>
    <a:lvl5pPr marL="1828800" algn="l" rtl="0" fontAlgn="base" latinLnBrk="1">
      <a:spcBef>
        <a:spcPct val="30000"/>
      </a:spcBef>
      <a:spcAft>
        <a:spcPct val="0"/>
      </a:spcAft>
      <a:defRPr sz="1200" kern="1200">
        <a:solidFill>
          <a:schemeClr val="tx1"/>
        </a:solidFill>
        <a:latin typeface="Gulim"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lvl="0" indent="-171450">
              <a:buFont typeface="Arial" panose="020B0604020202020204" pitchFamily="34" charset="0"/>
              <a:buChar char="•"/>
            </a:pPr>
            <a:r>
              <a:rPr lang="zh-CN" altLang="zh-CN" sz="1200" b="1" kern="1200" dirty="0">
                <a:solidFill>
                  <a:schemeClr val="tx1"/>
                </a:solidFill>
                <a:effectLst/>
                <a:latin typeface="Gulim" pitchFamily="34" charset="-127"/>
                <a:ea typeface="宋体" panose="02010600030101010101" pitchFamily="2" charset="-122"/>
                <a:cs typeface="+mn-cs"/>
              </a:rPr>
              <a:t>第三方</a:t>
            </a:r>
          </a:p>
          <a:p>
            <a:r>
              <a:rPr lang="zh-CN" altLang="zh-CN" sz="1200" kern="1200" dirty="0">
                <a:solidFill>
                  <a:schemeClr val="tx1"/>
                </a:solidFill>
                <a:effectLst/>
                <a:latin typeface="Gulim" pitchFamily="34" charset="-127"/>
                <a:ea typeface="宋体" panose="02010600030101010101" pitchFamily="2" charset="-122"/>
                <a:cs typeface="+mn-cs"/>
              </a:rPr>
              <a:t>第三方是指与这项业务关联的，但并非业务方的其他人或事。第三方的期望对系统来说不起决定性意义，但会起到限制作用。最终在系统中，这种期望将体现为标准、协议和接口。</a:t>
            </a:r>
          </a:p>
          <a:p>
            <a:pPr marL="171450" lvl="0" indent="-171450">
              <a:buFont typeface="Arial" panose="020B0604020202020204" pitchFamily="34" charset="0"/>
              <a:buChar char="•"/>
            </a:pPr>
            <a:r>
              <a:rPr lang="zh-CN" altLang="zh-CN" sz="1200" b="1" kern="1200" dirty="0">
                <a:solidFill>
                  <a:schemeClr val="tx1"/>
                </a:solidFill>
                <a:effectLst/>
                <a:latin typeface="Gulim" pitchFamily="34" charset="-127"/>
                <a:ea typeface="宋体" panose="02010600030101010101" pitchFamily="2" charset="-122"/>
                <a:cs typeface="+mn-cs"/>
              </a:rPr>
              <a:t>开发方</a:t>
            </a:r>
          </a:p>
          <a:p>
            <a:r>
              <a:rPr lang="zh-CN" altLang="zh-CN" sz="1200" kern="1200" dirty="0">
                <a:solidFill>
                  <a:schemeClr val="tx1"/>
                </a:solidFill>
                <a:effectLst/>
                <a:latin typeface="Gulim" pitchFamily="34" charset="-127"/>
                <a:ea typeface="宋体" panose="02010600030101010101" pitchFamily="2" charset="-122"/>
                <a:cs typeface="+mn-cs"/>
              </a:rPr>
              <a:t>开发方是合同乙方（受托方）的利益代表，他们关心的是通过这个项目，能否赚到钱，是否能积累核心竞争力，是否能树立品牌，是否能开拓市场。这些期望将很大的影响一个项目的运作模式，技术选择，架构建立和范围确定。</a:t>
            </a:r>
          </a:p>
          <a:p>
            <a:pPr marL="171450" lvl="0" indent="-171450">
              <a:buFont typeface="Arial" panose="020B0604020202020204" pitchFamily="34" charset="0"/>
              <a:buChar char="•"/>
            </a:pPr>
            <a:r>
              <a:rPr lang="zh-CN" altLang="zh-CN" sz="1200" b="1" kern="1200" dirty="0">
                <a:solidFill>
                  <a:schemeClr val="tx1"/>
                </a:solidFill>
                <a:effectLst/>
                <a:latin typeface="Gulim" pitchFamily="34" charset="-127"/>
                <a:ea typeface="宋体" panose="02010600030101010101" pitchFamily="2" charset="-122"/>
                <a:cs typeface="+mn-cs"/>
              </a:rPr>
              <a:t>相关的法律法规</a:t>
            </a:r>
          </a:p>
          <a:p>
            <a:r>
              <a:rPr lang="zh-CN" altLang="zh-CN" sz="1200" kern="1200" dirty="0">
                <a:solidFill>
                  <a:schemeClr val="tx1"/>
                </a:solidFill>
                <a:effectLst/>
                <a:latin typeface="Gulim" pitchFamily="34" charset="-127"/>
                <a:ea typeface="宋体" panose="02010600030101010101" pitchFamily="2" charset="-122"/>
                <a:cs typeface="+mn-cs"/>
              </a:rPr>
              <a:t>相关的法律法规也是一个很重要的涉众，既指国家和地方法律法规，也指行业规范和标准。法律法规通常会在业务领域的在非功能层面上产生影响，对于未来软件产品的适用范围或市场推广等方面有着较为重要的作用，必要时应在合同里留下相应条款。</a:t>
            </a:r>
          </a:p>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9</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类型</a:t>
            </a:r>
            <a:r>
              <a:rPr lang="en-US" altLang="zh-CN" dirty="0"/>
              <a:t>1</a:t>
            </a:r>
            <a:r>
              <a:rPr lang="zh-CN" altLang="en-US" dirty="0"/>
              <a:t>：系统本身提供的功能，即系统应自身完成的功能流程，比如核算某个软件项目到目前为止已经花费的工作量，可根据对所有子项目及其完成的结果进行查询和计算。</a:t>
            </a:r>
          </a:p>
          <a:p>
            <a:r>
              <a:rPr lang="zh-CN" altLang="en-US" dirty="0"/>
              <a:t>类型</a:t>
            </a:r>
            <a:r>
              <a:rPr lang="en-US" altLang="zh-CN" dirty="0"/>
              <a:t>2</a:t>
            </a:r>
            <a:r>
              <a:rPr lang="zh-CN" altLang="en-US" dirty="0"/>
              <a:t>：用户交互，即系统提供给用户某功能的过程交互，比如在进行项目数据录入的时候系统需要提供给用户对项目包含的相关字段进行输入的可能性。</a:t>
            </a:r>
          </a:p>
          <a:p>
            <a:r>
              <a:rPr lang="zh-CN" altLang="en-US" dirty="0"/>
              <a:t>类型</a:t>
            </a:r>
            <a:r>
              <a:rPr lang="en-US" altLang="zh-CN" dirty="0"/>
              <a:t>3</a:t>
            </a:r>
            <a:r>
              <a:rPr lang="zh-CN" altLang="en-US" dirty="0"/>
              <a:t>：接口需求，即该系统为第三方系统提供完成某个外部过程的接口或者需要某个外部系统的接口提供的功能，系统本身被动等待调用或者等待第三方系统返回的结果。在软件项目管理系统中的一个例子是为外部的办公系统提供查询接口，为其提供正在进行的项目的浏览和数据交换等功能。</a:t>
            </a:r>
          </a:p>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40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41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R1.2 </a:t>
            </a:r>
            <a:r>
              <a:rPr lang="zh-CN" altLang="en-US" b="1" dirty="0"/>
              <a:t>数据存储：数据输入结束后（回车键或确认按钮）系统必须将新输入的内容在系统中持久的存储起来。</a:t>
            </a:r>
          </a:p>
          <a:p>
            <a:r>
              <a:rPr lang="en-US" altLang="zh-CN" b="1" dirty="0"/>
              <a:t>R1.3 </a:t>
            </a:r>
            <a:r>
              <a:rPr lang="zh-CN" altLang="en-US" b="1" dirty="0"/>
              <a:t>项目选择：在项目编辑过程中系统必须提供给用户选择某个项目的机会。</a:t>
            </a:r>
          </a:p>
          <a:p>
            <a:r>
              <a:rPr lang="en-US" altLang="zh-CN" b="1" dirty="0"/>
              <a:t>R1.4 </a:t>
            </a:r>
            <a:r>
              <a:rPr lang="zh-CN" altLang="en-US" b="1" dirty="0"/>
              <a:t>子项目创建：项目选定后，系统需要提供给用户为所选项目创建子项目的机会。</a:t>
            </a:r>
          </a:p>
          <a:p>
            <a:r>
              <a:rPr lang="en-US" altLang="zh-CN" b="1" dirty="0"/>
              <a:t>R1.5 </a:t>
            </a:r>
            <a:r>
              <a:rPr lang="zh-CN" altLang="en-US" b="1" dirty="0"/>
              <a:t>子项目与项目：在项目编辑过程中，系统对子项目的处理方式与项目应该是一样的，对项目提供的编辑功能子项目也必须具有。</a:t>
            </a:r>
          </a:p>
          <a:p>
            <a:r>
              <a:rPr lang="en-US" altLang="zh-CN" b="1" dirty="0"/>
              <a:t>R1.6 </a:t>
            </a:r>
            <a:r>
              <a:rPr lang="zh-CN" altLang="en-US" b="1" dirty="0"/>
              <a:t>项目信息编辑：项目选定后，系统必须提供给用户对该项目数据编辑的功能，包括实际开始时间、最新计算出的结束时间、预计工作量以及项目备注等。</a:t>
            </a:r>
          </a:p>
          <a:p>
            <a:r>
              <a:rPr lang="en-US" altLang="zh-CN" b="1" dirty="0"/>
              <a:t>R1.7 </a:t>
            </a:r>
            <a:r>
              <a:rPr lang="zh-CN" altLang="en-US" b="1" dirty="0"/>
              <a:t>项目任务添加：项目选定后，系统必须提供给用户对该项目添加具体任务的定义，包括：任务名称、计划开始和结束时间、人员安排以及该任务的预计工作量等内容。</a:t>
            </a:r>
          </a:p>
          <a:p>
            <a:r>
              <a:rPr lang="zh-CN" altLang="en-US" baseline="0" dirty="0"/>
              <a:t>        </a:t>
            </a:r>
            <a:r>
              <a:rPr lang="zh-CN" altLang="en-US" dirty="0"/>
              <a:t>词汇“项目任务”：项目中包含的原子任务，具有名称以及与具体的责任人对应，具有可量化的工作量比例，具有计划与实际工作量、计划与实际的开始和结束时间以及完成进度等属性，是不可再分的项目管理单元。</a:t>
            </a:r>
          </a:p>
          <a:p>
            <a:r>
              <a:rPr lang="zh-CN" altLang="en-US" dirty="0"/>
              <a:t>        词汇“完成进度”：每次编辑操作后对项目任务的完成进度通过百分数进行标识。此数字在一般情况下应呈一种递增的线性的增长方式。项目的进度是根据其子项目以及任务的进度，以预计工作量值作为权重计算出来的。</a:t>
            </a:r>
          </a:p>
          <a:p>
            <a:r>
              <a:rPr lang="zh-CN" altLang="en-US" dirty="0"/>
              <a:t>        词汇“工作量”：每次编辑操作为项目任务记录此任务花费的时间（小时）。整个项目的工作量根据每个子项目和任务的工作量进行核算。</a:t>
            </a:r>
          </a:p>
          <a:p>
            <a:r>
              <a:rPr lang="en-US" altLang="zh-CN" b="1" dirty="0"/>
              <a:t>R1.8 </a:t>
            </a:r>
            <a:r>
              <a:rPr lang="zh-CN" altLang="en-US" b="1" dirty="0"/>
              <a:t>项目任务的选择：项目选定后，系统必须提供给用户对项目任务进行选择的可能性。</a:t>
            </a:r>
          </a:p>
          <a:p>
            <a:r>
              <a:rPr lang="en-US" altLang="zh-CN" b="1" dirty="0"/>
              <a:t>R1.9 </a:t>
            </a:r>
            <a:r>
              <a:rPr lang="zh-CN" altLang="en-US" b="1" dirty="0"/>
              <a:t>项目任务编辑：项目任务选择后，系统必须提供给用户对选定任务的所有属性进行修改的可能性。</a:t>
            </a:r>
          </a:p>
          <a:p>
            <a:r>
              <a:rPr lang="en-US" altLang="zh-CN" b="1" dirty="0"/>
              <a:t>R1.10 </a:t>
            </a:r>
            <a:r>
              <a:rPr lang="zh-CN" altLang="en-US" b="1" dirty="0"/>
              <a:t>对其它项目的依赖：项目选定后，系统必须提供给用户对该项目与其它（子）项目的依赖情况的编辑操作，比如在哪些项目结束后该项目才能启动。</a:t>
            </a:r>
          </a:p>
          <a:p>
            <a:r>
              <a:rPr lang="en-US" altLang="zh-CN" b="1" dirty="0"/>
              <a:t>R1.11 </a:t>
            </a:r>
            <a:r>
              <a:rPr lang="zh-CN" altLang="en-US" b="1" dirty="0"/>
              <a:t>工作量改动的验证：新的子项目或者新的任务录入后，以及对子项目或任务的实际工作量改动之后，系统必须要对工作量值的合理性进行检查。</a:t>
            </a:r>
          </a:p>
          <a:p>
            <a:r>
              <a:rPr lang="en-US" altLang="zh-CN" b="1" dirty="0"/>
              <a:t>R1.12 </a:t>
            </a:r>
            <a:r>
              <a:rPr lang="zh-CN" altLang="en-US" b="1" dirty="0"/>
              <a:t>工作量检查：在系统进行工作量合理性检查时，必须要保证所有子系统和任务的计划工时之和要小于等于所属项目的总计划工时。</a:t>
            </a:r>
          </a:p>
          <a:p>
            <a:r>
              <a:rPr lang="en-US" altLang="zh-CN" b="1" dirty="0"/>
              <a:t>R1.13 </a:t>
            </a:r>
            <a:r>
              <a:rPr lang="zh-CN" altLang="en-US" b="1" dirty="0"/>
              <a:t>工作量改动失败：如果某项工时的改动没有通过合理性检查，系统必须通知用户存在的问题而且不允许更改对应的工时属性。</a:t>
            </a:r>
          </a:p>
          <a:p>
            <a:r>
              <a:rPr lang="zh-CN" altLang="en-US" dirty="0"/>
              <a:t>        对于需求描述</a:t>
            </a:r>
            <a:r>
              <a:rPr lang="en-US" altLang="zh-CN" dirty="0"/>
              <a:t>R1.2</a:t>
            </a:r>
            <a:r>
              <a:rPr lang="zh-CN" altLang="en-US" dirty="0"/>
              <a:t>，它是一个通用的过程，因为可能还会给其它活动图中描述的业务提供存储服务，这些依赖关系可以通过需求跟踪来指定。进一步，对于这种被交叉引用的需求描述可以使用单独的编码方式进行区分，比如下面描述的是一个交叉引用的需求描述</a:t>
            </a:r>
            <a:r>
              <a:rPr lang="en-US" altLang="zh-CN" dirty="0"/>
              <a:t>——</a:t>
            </a:r>
            <a:r>
              <a:rPr lang="zh-CN" altLang="en-US" dirty="0"/>
              <a:t>系统的启动：</a:t>
            </a:r>
          </a:p>
          <a:p>
            <a:r>
              <a:rPr lang="en-US" altLang="zh-CN" b="1" dirty="0"/>
              <a:t>S1.1 </a:t>
            </a:r>
            <a:r>
              <a:rPr lang="zh-CN" altLang="en-US" b="1" dirty="0"/>
              <a:t>启动选择：在系统启动后系统提供给用户对以下功能进行选择的界面：项目和任务编辑、开发人员管理和项目监控。</a:t>
            </a:r>
          </a:p>
          <a:p>
            <a:r>
              <a:rPr lang="zh-CN" altLang="en-US" dirty="0"/>
              <a:t>        在该示例中，没有涉及到第三类的需求描述，这是因为该示例系统是一个独立的系统，并没有涉及到必须与其它外部系统的集成。如果需求发生了改变，即要求该系统为另外一个系统提供项目一览的列表，则对应的需求描述可为：</a:t>
            </a:r>
          </a:p>
          <a:p>
            <a:r>
              <a:rPr lang="en-US" altLang="zh-CN" b="1" dirty="0"/>
              <a:t>R42.1</a:t>
            </a:r>
            <a:r>
              <a:rPr lang="zh-CN" altLang="en-US" b="1" dirty="0"/>
              <a:t>与</a:t>
            </a:r>
            <a:r>
              <a:rPr lang="en-US" altLang="zh-CN" b="1" dirty="0" err="1"/>
              <a:t>GlobalView</a:t>
            </a:r>
            <a:r>
              <a:rPr lang="zh-CN" altLang="en-US" b="1" dirty="0"/>
              <a:t>的协同：通过与软件“</a:t>
            </a:r>
            <a:r>
              <a:rPr lang="en-US" altLang="zh-CN" b="1" dirty="0" err="1"/>
              <a:t>GlobalView</a:t>
            </a:r>
            <a:r>
              <a:rPr lang="en-US" altLang="zh-CN" b="1" dirty="0"/>
              <a:t>”</a:t>
            </a:r>
            <a:r>
              <a:rPr lang="zh-CN" altLang="en-US" b="1" dirty="0"/>
              <a:t>取得连接后，系统必须能够对外部系统的查询请求，如项目名称、工时汇总以及完成进度等结果进行返回。</a:t>
            </a:r>
          </a:p>
          <a:p>
            <a:r>
              <a:rPr lang="zh-CN" altLang="en-US" dirty="0"/>
              <a:t>        由活动图派生文本形式的需求描述需要对每一个动作在一个或多个需求陈述中具体化，而且对于每个迁移（箭头）和每个判断都至少要与一个需求对应，或者作为约束条件在某个需求中记录。</a:t>
            </a:r>
          </a:p>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42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58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59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61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CMM</a:t>
            </a:r>
            <a:r>
              <a:rPr lang="zh-CN" altLang="en-US" dirty="0"/>
              <a:t>三级中要求软件组织必须具备需求跟踪的能力：“在软件工作产品之间，维护一致性。工作产品包括软件计划，过程描述，分配需求，软件需求，软件设计，代码，测试计划，以及测试过程”。</a:t>
            </a:r>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62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63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16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18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19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具体例子见书中表</a:t>
            </a:r>
            <a:r>
              <a:rPr lang="en-US" altLang="zh-CN" dirty="0"/>
              <a:t>3.3 “</a:t>
            </a:r>
            <a:r>
              <a:rPr lang="zh-CN" altLang="en-US" dirty="0"/>
              <a:t>编辑项目信息”用例规约。</a:t>
            </a:r>
          </a:p>
        </p:txBody>
      </p:sp>
      <p:sp>
        <p:nvSpPr>
          <p:cNvPr id="4" name="灯片编号占位符 3"/>
          <p:cNvSpPr>
            <a:spLocks noGrp="1"/>
          </p:cNvSpPr>
          <p:nvPr>
            <p:ph type="sldNum" sz="quarter" idx="10"/>
          </p:nvPr>
        </p:nvSpPr>
        <p:spPr/>
        <p:txBody>
          <a:bodyPr/>
          <a:lstStyle/>
          <a:p>
            <a:fld id="{D0D8DA02-8EAF-48C6-960A-611B5BF06898}" type="slidenum">
              <a:rPr lang="zh-CN" altLang="en-US" smtClean="0"/>
              <a:t>23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正如上面的例子所描述的那样，</a:t>
            </a:r>
            <a:r>
              <a:rPr lang="en-US" altLang="zh-CN" dirty="0"/>
              <a:t>&lt;&lt;include&gt;&gt;</a:t>
            </a:r>
            <a:r>
              <a:rPr lang="zh-CN" altLang="en-US" dirty="0"/>
              <a:t>的作用是非常明显的，它可以避免某些过程的多次重复建模，但同时也应该意识到，过多的使用</a:t>
            </a:r>
            <a:r>
              <a:rPr lang="en-US" altLang="zh-CN" dirty="0"/>
              <a:t>&lt;&lt;include&gt;&gt;</a:t>
            </a:r>
            <a:r>
              <a:rPr lang="zh-CN" altLang="en-US" dirty="0"/>
              <a:t>也可能会带来一些问题，比如有可能将某些系统功能进行了不必要的分解，比如把一个用例简单的进行了树状分解，其中的某些用例只是作为连接其它用例而存在，其实质不对应具体的任务。这里我们的建议是，如果与客户能够在一起进行业务建模，在开始阶段应考虑完全不使用</a:t>
            </a:r>
            <a:r>
              <a:rPr lang="en-US" altLang="zh-CN" dirty="0"/>
              <a:t>&lt;&lt;include&gt;&gt;</a:t>
            </a:r>
            <a:r>
              <a:rPr lang="zh-CN" altLang="en-US" dirty="0"/>
              <a:t>关系组织用例，因为这样可以集中精力快速在模型中捕获参与者关注的意愿，未来再考虑通过</a:t>
            </a:r>
            <a:r>
              <a:rPr lang="en-US" altLang="zh-CN" dirty="0"/>
              <a:t>&lt;&lt;include&gt;&gt;</a:t>
            </a:r>
            <a:r>
              <a:rPr lang="zh-CN" altLang="en-US" dirty="0"/>
              <a:t>关系对这些用例进行细化和再加工。</a:t>
            </a:r>
          </a:p>
        </p:txBody>
      </p:sp>
      <p:sp>
        <p:nvSpPr>
          <p:cNvPr id="4" name="灯片编号占位符 3"/>
          <p:cNvSpPr>
            <a:spLocks noGrp="1"/>
          </p:cNvSpPr>
          <p:nvPr>
            <p:ph type="sldNum" sz="quarter" idx="10"/>
          </p:nvPr>
        </p:nvSpPr>
        <p:spPr/>
        <p:txBody>
          <a:bodyPr/>
          <a:lstStyle/>
          <a:p>
            <a:fld id="{D0D8DA02-8EAF-48C6-960A-611B5BF06898}" type="slidenum">
              <a:rPr lang="zh-CN" altLang="en-US" smtClean="0"/>
              <a:t>25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27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366D0C-D10A-4A1E-B5CF-A651A5A5874A}" type="slidenum">
              <a:rPr lang="zh-CN" altLang="en-US" smtClean="0"/>
              <a:t>33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mn-ea"/>
                <a:ea typeface="+mn-ea"/>
              </a:rPr>
              <a:t>1.</a:t>
            </a:r>
            <a:r>
              <a:rPr lang="zh-CN" altLang="en-US" sz="1200" dirty="0">
                <a:latin typeface="+mn-ea"/>
                <a:ea typeface="+mn-ea"/>
              </a:rPr>
              <a:t>隐含的假设：当领域专家向开发人员说明他们的想法时，一般会将他们认为是理所当然的信息遗漏掉，这样谈话也会变得更加简化。可以类比一下，两位开发人员正在谈论编程语言</a:t>
            </a:r>
            <a:r>
              <a:rPr lang="en-US" altLang="zh-CN" sz="1200" dirty="0">
                <a:latin typeface="+mn-ea"/>
                <a:ea typeface="+mn-ea"/>
              </a:rPr>
              <a:t>C++</a:t>
            </a:r>
            <a:r>
              <a:rPr lang="zh-CN" altLang="en-US" sz="1200" dirty="0">
                <a:latin typeface="+mn-ea"/>
                <a:ea typeface="+mn-ea"/>
              </a:rPr>
              <a:t>和</a:t>
            </a:r>
            <a:r>
              <a:rPr lang="en-US" altLang="zh-CN" sz="1200" dirty="0">
                <a:latin typeface="+mn-ea"/>
                <a:ea typeface="+mn-ea"/>
              </a:rPr>
              <a:t>Java</a:t>
            </a:r>
            <a:r>
              <a:rPr lang="zh-CN" altLang="en-US" sz="1200" dirty="0">
                <a:latin typeface="+mn-ea"/>
                <a:ea typeface="+mn-ea"/>
              </a:rPr>
              <a:t>，比如他们正在讨论继承的不同实现方式，这时如果另外一个非语言专家的业务人员要无障碍的加入讨论，则他必须要懂得谈话中提到的类和继承的概念。</a:t>
            </a:r>
          </a:p>
          <a:p>
            <a:r>
              <a:rPr lang="en-US" altLang="zh-CN" sz="1200" dirty="0">
                <a:latin typeface="+mn-ea"/>
                <a:ea typeface="+mn-ea"/>
              </a:rPr>
              <a:t>2.</a:t>
            </a:r>
            <a:r>
              <a:rPr lang="zh-CN" altLang="en-US" sz="1200" dirty="0">
                <a:latin typeface="+mn-ea"/>
                <a:ea typeface="+mn-ea"/>
              </a:rPr>
              <a:t>笼统的注释：在业务过程描述时，由于隐含假设的存在，注释就会被用来对不熟悉的内容进行解释和说明，这样数据就可以在单一的步骤中被简化的总结。比如对于文字说明“数据复杂并且相互关联”，则对于一个开发人员相对来说更为容易理解一些，因为这在技术上很容易与各种数据结构及其表示联系起来，但对一个非专业人员可能就比较迷惑：数据到什么程度算是复杂的，哪些结果会被输出，对于那些没有准确说明的关联数据哪些输入又是必须的？</a:t>
            </a:r>
          </a:p>
          <a:p>
            <a:r>
              <a:rPr lang="en-US" altLang="zh-CN" sz="1200" dirty="0">
                <a:latin typeface="+mn-ea"/>
                <a:ea typeface="+mn-ea"/>
              </a:rPr>
              <a:t>3.</a:t>
            </a:r>
            <a:r>
              <a:rPr lang="zh-CN" altLang="en-US" sz="1200" dirty="0">
                <a:latin typeface="+mn-ea"/>
                <a:ea typeface="+mn-ea"/>
              </a:rPr>
              <a:t>模糊的概括：概括指的是在基本流中经常使用的“一直”或“从不”等描述形式的选择。分析人员应该在写下需求的同时经常质疑一下这些描述形式的表达，比如“在程序改动之后类会被重新编译”这样的叙述中，应该批判的自问，是否所述的内容会永久的发生或者只有当编辑器没有语法错误时发生，以及是否所有的类真的必须都要被编译。</a:t>
            </a:r>
          </a:p>
          <a:p>
            <a:r>
              <a:rPr lang="en-US" altLang="zh-CN" sz="1200" dirty="0">
                <a:latin typeface="+mn-ea"/>
                <a:ea typeface="+mn-ea"/>
              </a:rPr>
              <a:t>4.</a:t>
            </a:r>
            <a:r>
              <a:rPr lang="zh-CN" altLang="en-US" sz="1200" dirty="0">
                <a:latin typeface="+mn-ea"/>
                <a:ea typeface="+mn-ea"/>
              </a:rPr>
              <a:t>迷惑的命名：在对一些活动进行描述的时候，很自然的会针对动词进行选择。而名词的使用一般不会有太多的问题，因为名词通常代表某个业务术语，它们在过程的上下文表达中含义通常是清晰的。问题是动词作为名词使用的时候要特别注意其表达的含义是否准确。比如“单元测试是在编译后进行的”，对非技术人员这里的编译和测试过程也应该给予说明。</a:t>
            </a:r>
          </a:p>
          <a:p>
            <a:endParaRPr lang="zh-CN" altLang="en-US" dirty="0"/>
          </a:p>
        </p:txBody>
      </p:sp>
      <p:sp>
        <p:nvSpPr>
          <p:cNvPr id="4" name="灯片编号占位符 3"/>
          <p:cNvSpPr>
            <a:spLocks noGrp="1"/>
          </p:cNvSpPr>
          <p:nvPr>
            <p:ph type="sldNum" sz="quarter" idx="10"/>
          </p:nvPr>
        </p:nvSpPr>
        <p:spPr/>
        <p:txBody>
          <a:bodyPr/>
          <a:lstStyle/>
          <a:p>
            <a:fld id="{D0D8DA02-8EAF-48C6-960A-611B5BF06898}" type="slidenum">
              <a:rPr lang="zh-CN" altLang="en-US" smtClean="0"/>
              <a:t>39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58057"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63919592-2F02-40C3-ADC9-FDB94E23AD68}" type="datetime1">
              <a:rPr lang="zh-CN" altLang="en-US"/>
              <a:t>2019/10/8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p>
        </p:txBody>
      </p:sp>
      <p:sp>
        <p:nvSpPr>
          <p:cNvPr id="6" name="灯片编号占位符 5"/>
          <p:cNvSpPr>
            <a:spLocks noGrp="1"/>
          </p:cNvSpPr>
          <p:nvPr>
            <p:ph type="sldNum" sz="quarter" idx="12"/>
          </p:nvPr>
        </p:nvSpPr>
        <p:spPr/>
        <p:txBody>
          <a:bodyPr/>
          <a:lstStyle>
            <a:lvl1pPr>
              <a:defRPr/>
            </a:lvl1pPr>
          </a:lstStyle>
          <a:p>
            <a:fld id="{A9D1EC9D-5E80-460D-AFAA-D29BBEDE8C82}"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3E27F5D-B83F-440E-BFD7-0ED806C238AC}" type="datetime1">
              <a:rPr lang="zh-CN" altLang="en-US"/>
              <a:t>2019/10/8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p>
        </p:txBody>
      </p:sp>
      <p:sp>
        <p:nvSpPr>
          <p:cNvPr id="6" name="灯片编号占位符 5"/>
          <p:cNvSpPr>
            <a:spLocks noGrp="1"/>
          </p:cNvSpPr>
          <p:nvPr>
            <p:ph type="sldNum" sz="quarter" idx="12"/>
          </p:nvPr>
        </p:nvSpPr>
        <p:spPr/>
        <p:txBody>
          <a:bodyPr/>
          <a:lstStyle>
            <a:lvl1pPr>
              <a:defRPr/>
            </a:lvl1pPr>
          </a:lstStyle>
          <a:p>
            <a:fld id="{7B3E99C9-FDF1-4463-92C8-0FB2111B756A}"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92125" y="6524625"/>
            <a:ext cx="2133600" cy="260350"/>
          </a:xfrm>
        </p:spPr>
        <p:txBody>
          <a:bodyPr/>
          <a:lstStyle>
            <a:lvl1pPr>
              <a:defRPr/>
            </a:lvl1pPr>
          </a:lstStyle>
          <a:p>
            <a:fld id="{56E78928-90B6-4C71-871F-41D10E79CD41}" type="datetime1">
              <a:rPr lang="zh-CN" altLang="en-US"/>
              <a:t>2019/10/8</a:t>
            </a:fld>
            <a:endParaRPr lang="en-US" altLang="zh-CN"/>
          </a:p>
        </p:txBody>
      </p:sp>
      <p:sp>
        <p:nvSpPr>
          <p:cNvPr id="6" name="页脚占位符 5"/>
          <p:cNvSpPr>
            <a:spLocks noGrp="1"/>
          </p:cNvSpPr>
          <p:nvPr>
            <p:ph type="ftr" sz="quarter" idx="11"/>
          </p:nvPr>
        </p:nvSpPr>
        <p:spPr>
          <a:xfrm>
            <a:off x="3159125" y="6524625"/>
            <a:ext cx="2895600" cy="260350"/>
          </a:xfrm>
        </p:spPr>
        <p:txBody>
          <a:bodyPr/>
          <a:lstStyle>
            <a:lvl1pPr>
              <a:defRPr/>
            </a:lvl1pPr>
          </a:lstStyle>
          <a:p>
            <a:r>
              <a:rPr lang="en-US" altLang="zh-CN"/>
              <a:t>大连理工大学软件学院</a:t>
            </a:r>
          </a:p>
        </p:txBody>
      </p:sp>
      <p:sp>
        <p:nvSpPr>
          <p:cNvPr id="7" name="灯片编号占位符 6"/>
          <p:cNvSpPr>
            <a:spLocks noGrp="1"/>
          </p:cNvSpPr>
          <p:nvPr>
            <p:ph type="sldNum" sz="quarter" idx="12"/>
          </p:nvPr>
        </p:nvSpPr>
        <p:spPr>
          <a:xfrm>
            <a:off x="6588125" y="6524625"/>
            <a:ext cx="2133600" cy="260350"/>
          </a:xfrm>
        </p:spPr>
        <p:txBody>
          <a:bodyPr/>
          <a:lstStyle>
            <a:lvl1pPr>
              <a:defRPr/>
            </a:lvl1pPr>
          </a:lstStyle>
          <a:p>
            <a:fld id="{18648C03-72B1-4F85-A190-A1BB3E3A0839}"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92125" y="6524625"/>
            <a:ext cx="2133600" cy="260350"/>
          </a:xfrm>
        </p:spPr>
        <p:txBody>
          <a:bodyPr/>
          <a:lstStyle>
            <a:lvl1pPr>
              <a:defRPr/>
            </a:lvl1pPr>
          </a:lstStyle>
          <a:p>
            <a:fld id="{23D8E7A3-97DB-4312-9CA0-704CC6296134}" type="datetime1">
              <a:rPr lang="zh-CN" altLang="en-US"/>
              <a:t>2019/10/8</a:t>
            </a:fld>
            <a:endParaRPr lang="en-US" altLang="zh-CN"/>
          </a:p>
        </p:txBody>
      </p:sp>
      <p:sp>
        <p:nvSpPr>
          <p:cNvPr id="4" name="页脚占位符 3"/>
          <p:cNvSpPr>
            <a:spLocks noGrp="1"/>
          </p:cNvSpPr>
          <p:nvPr>
            <p:ph type="ftr" sz="quarter" idx="11"/>
          </p:nvPr>
        </p:nvSpPr>
        <p:spPr>
          <a:xfrm>
            <a:off x="3159125" y="6524625"/>
            <a:ext cx="2895600" cy="260350"/>
          </a:xfrm>
        </p:spPr>
        <p:txBody>
          <a:bodyPr/>
          <a:lstStyle>
            <a:lvl1pPr>
              <a:defRPr/>
            </a:lvl1pPr>
          </a:lstStyle>
          <a:p>
            <a:r>
              <a:rPr lang="en-US" altLang="zh-CN"/>
              <a:t>大连理工大学软件学院</a:t>
            </a:r>
          </a:p>
        </p:txBody>
      </p:sp>
      <p:sp>
        <p:nvSpPr>
          <p:cNvPr id="5" name="灯片编号占位符 4"/>
          <p:cNvSpPr>
            <a:spLocks noGrp="1"/>
          </p:cNvSpPr>
          <p:nvPr>
            <p:ph type="sldNum" sz="quarter" idx="12"/>
          </p:nvPr>
        </p:nvSpPr>
        <p:spPr>
          <a:xfrm>
            <a:off x="6588125" y="6524625"/>
            <a:ext cx="2133600" cy="260350"/>
          </a:xfrm>
        </p:spPr>
        <p:txBody>
          <a:bodyPr/>
          <a:lstStyle>
            <a:lvl1pPr>
              <a:defRPr/>
            </a:lvl1pPr>
          </a:lstStyle>
          <a:p>
            <a:fld id="{B03B6FD6-27F1-4FD8-97CB-3CCAC598DC72}"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600200"/>
            <a:ext cx="4038600" cy="4781550"/>
          </a:xfrm>
        </p:spPr>
        <p:txBody>
          <a:bodyPr/>
          <a:lstStyle/>
          <a:p>
            <a:endParaRPr lang="zh-CN" altLang="en-US"/>
          </a:p>
        </p:txBody>
      </p:sp>
      <p:sp>
        <p:nvSpPr>
          <p:cNvPr id="5" name="日期占位符 4"/>
          <p:cNvSpPr>
            <a:spLocks noGrp="1"/>
          </p:cNvSpPr>
          <p:nvPr>
            <p:ph type="dt" sz="half" idx="10"/>
          </p:nvPr>
        </p:nvSpPr>
        <p:spPr>
          <a:xfrm>
            <a:off x="492125" y="6524625"/>
            <a:ext cx="2133600" cy="260350"/>
          </a:xfrm>
        </p:spPr>
        <p:txBody>
          <a:bodyPr/>
          <a:lstStyle>
            <a:lvl1pPr>
              <a:defRPr/>
            </a:lvl1pPr>
          </a:lstStyle>
          <a:p>
            <a:fld id="{D3562FAF-FD0F-4549-8FA5-2CEB108A0EB1}" type="datetime1">
              <a:rPr lang="zh-CN" altLang="en-US"/>
              <a:t>2019/10/8</a:t>
            </a:fld>
            <a:endParaRPr lang="en-US" altLang="zh-CN"/>
          </a:p>
        </p:txBody>
      </p:sp>
      <p:sp>
        <p:nvSpPr>
          <p:cNvPr id="6" name="页脚占位符 5"/>
          <p:cNvSpPr>
            <a:spLocks noGrp="1"/>
          </p:cNvSpPr>
          <p:nvPr>
            <p:ph type="ftr" sz="quarter" idx="11"/>
          </p:nvPr>
        </p:nvSpPr>
        <p:spPr>
          <a:xfrm>
            <a:off x="3159125" y="6524625"/>
            <a:ext cx="2895600" cy="260350"/>
          </a:xfrm>
        </p:spPr>
        <p:txBody>
          <a:bodyPr/>
          <a:lstStyle>
            <a:lvl1pPr>
              <a:defRPr/>
            </a:lvl1pPr>
          </a:lstStyle>
          <a:p>
            <a:r>
              <a:rPr lang="en-US" altLang="zh-CN"/>
              <a:t>大连理工大学软件学院</a:t>
            </a:r>
          </a:p>
        </p:txBody>
      </p:sp>
      <p:sp>
        <p:nvSpPr>
          <p:cNvPr id="7" name="灯片编号占位符 6"/>
          <p:cNvSpPr>
            <a:spLocks noGrp="1"/>
          </p:cNvSpPr>
          <p:nvPr>
            <p:ph type="sldNum" sz="quarter" idx="12"/>
          </p:nvPr>
        </p:nvSpPr>
        <p:spPr>
          <a:xfrm>
            <a:off x="6588125" y="6524625"/>
            <a:ext cx="2133600" cy="260350"/>
          </a:xfrm>
        </p:spPr>
        <p:txBody>
          <a:bodyPr/>
          <a:lstStyle>
            <a:lvl1pPr>
              <a:defRPr/>
            </a:lvl1pPr>
          </a:lstStyle>
          <a:p>
            <a:fld id="{E82C25A7-4BA5-466C-AB60-C00C1E26B454}"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33C09EAF-80E8-4171-B821-1B3F797C4378}" type="datetime1">
              <a:rPr lang="zh-CN" altLang="en-US"/>
              <a:t>2019/10/8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p>
        </p:txBody>
      </p:sp>
      <p:sp>
        <p:nvSpPr>
          <p:cNvPr id="6" name="灯片编号占位符 5"/>
          <p:cNvSpPr>
            <a:spLocks noGrp="1"/>
          </p:cNvSpPr>
          <p:nvPr>
            <p:ph type="sldNum" sz="quarter" idx="12"/>
          </p:nvPr>
        </p:nvSpPr>
        <p:spPr/>
        <p:txBody>
          <a:bodyPr/>
          <a:lstStyle>
            <a:lvl1pPr>
              <a:defRPr/>
            </a:lvl1pPr>
          </a:lstStyle>
          <a:p>
            <a:fld id="{3094D93A-E6CA-4C5F-B672-C32210F7C108}"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643C8E53-A15B-4ADC-9097-F012D4F8948E}" type="datetime1">
              <a:rPr lang="zh-CN" altLang="en-US"/>
              <a:t>2019/10/8</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p>
        </p:txBody>
      </p:sp>
      <p:sp>
        <p:nvSpPr>
          <p:cNvPr id="6" name="灯片编号占位符 5"/>
          <p:cNvSpPr>
            <a:spLocks noGrp="1"/>
          </p:cNvSpPr>
          <p:nvPr>
            <p:ph type="sldNum" sz="quarter" idx="12"/>
          </p:nvPr>
        </p:nvSpPr>
        <p:spPr/>
        <p:txBody>
          <a:bodyPr/>
          <a:lstStyle>
            <a:lvl1pPr>
              <a:defRPr/>
            </a:lvl1pPr>
          </a:lstStyle>
          <a:p>
            <a:fld id="{7B5759BB-E1A1-4E76-AB80-089697F4A4B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65D3C15-1453-4AE4-ACD6-56CD62EC7D5E}" type="datetime1">
              <a:rPr lang="zh-CN" altLang="en-US"/>
              <a:t>2019/10/8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大连理工大学软件学院</a:t>
            </a:r>
          </a:p>
        </p:txBody>
      </p:sp>
      <p:sp>
        <p:nvSpPr>
          <p:cNvPr id="7" name="灯片编号占位符 6"/>
          <p:cNvSpPr>
            <a:spLocks noGrp="1"/>
          </p:cNvSpPr>
          <p:nvPr>
            <p:ph type="sldNum" sz="quarter" idx="12"/>
          </p:nvPr>
        </p:nvSpPr>
        <p:spPr/>
        <p:txBody>
          <a:bodyPr/>
          <a:lstStyle>
            <a:lvl1pPr>
              <a:defRPr/>
            </a:lvl1pPr>
          </a:lstStyle>
          <a:p>
            <a:fld id="{E4603579-4556-4842-A39F-059591430C82}"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4B251D03-7F10-4B99-98EA-D617595824D9}" type="datetime1">
              <a:rPr lang="zh-CN" altLang="en-US"/>
              <a:t>2019/10/8</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大连理工大学软件学院</a:t>
            </a:r>
          </a:p>
        </p:txBody>
      </p:sp>
      <p:sp>
        <p:nvSpPr>
          <p:cNvPr id="9" name="灯片编号占位符 8"/>
          <p:cNvSpPr>
            <a:spLocks noGrp="1"/>
          </p:cNvSpPr>
          <p:nvPr>
            <p:ph type="sldNum" sz="quarter" idx="12"/>
          </p:nvPr>
        </p:nvSpPr>
        <p:spPr/>
        <p:txBody>
          <a:bodyPr/>
          <a:lstStyle>
            <a:lvl1pPr>
              <a:defRPr/>
            </a:lvl1pPr>
          </a:lstStyle>
          <a:p>
            <a:fld id="{5FE13210-87C1-4E60-8FA6-3AA8A58A4009}"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013FA937-FFE9-434F-B0D7-DFA911098449}" type="datetime1">
              <a:rPr lang="zh-CN" altLang="en-US"/>
              <a:t>2019/10/8</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大连理工大学软件学院</a:t>
            </a:r>
          </a:p>
        </p:txBody>
      </p:sp>
      <p:sp>
        <p:nvSpPr>
          <p:cNvPr id="5" name="灯片编号占位符 4"/>
          <p:cNvSpPr>
            <a:spLocks noGrp="1"/>
          </p:cNvSpPr>
          <p:nvPr>
            <p:ph type="sldNum" sz="quarter" idx="12"/>
          </p:nvPr>
        </p:nvSpPr>
        <p:spPr/>
        <p:txBody>
          <a:bodyPr/>
          <a:lstStyle>
            <a:lvl1pPr>
              <a:defRPr/>
            </a:lvl1pPr>
          </a:lstStyle>
          <a:p>
            <a:fld id="{9A056470-E259-4FE5-9A62-04CAF7FFF1BD}"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92DC6B6-4FF4-4CAC-AE3D-9BBC03C79109}" type="datetime1">
              <a:rPr lang="zh-CN" altLang="en-US"/>
              <a:t>2019/10/8</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大连理工大学软件学院</a:t>
            </a:r>
          </a:p>
        </p:txBody>
      </p:sp>
      <p:sp>
        <p:nvSpPr>
          <p:cNvPr id="4" name="灯片编号占位符 3"/>
          <p:cNvSpPr>
            <a:spLocks noGrp="1"/>
          </p:cNvSpPr>
          <p:nvPr>
            <p:ph type="sldNum" sz="quarter" idx="12"/>
          </p:nvPr>
        </p:nvSpPr>
        <p:spPr/>
        <p:txBody>
          <a:bodyPr/>
          <a:lstStyle>
            <a:lvl1pPr>
              <a:defRPr/>
            </a:lvl1pPr>
          </a:lstStyle>
          <a:p>
            <a:fld id="{6D98A1C1-C690-4F46-B783-2D9FEDEE334E}"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E111776-248F-4A02-A2A3-E03539317179}" type="datetime1">
              <a:rPr lang="zh-CN" altLang="en-US"/>
              <a:t>2019/10/8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大连理工大学软件学院</a:t>
            </a:r>
          </a:p>
        </p:txBody>
      </p:sp>
      <p:sp>
        <p:nvSpPr>
          <p:cNvPr id="7" name="灯片编号占位符 6"/>
          <p:cNvSpPr>
            <a:spLocks noGrp="1"/>
          </p:cNvSpPr>
          <p:nvPr>
            <p:ph type="sldNum" sz="quarter" idx="12"/>
          </p:nvPr>
        </p:nvSpPr>
        <p:spPr/>
        <p:txBody>
          <a:bodyPr/>
          <a:lstStyle>
            <a:lvl1pPr>
              <a:defRPr/>
            </a:lvl1pPr>
          </a:lstStyle>
          <a:p>
            <a:fld id="{8D925B56-B2C7-4284-8ED3-9F97DE1FCE5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1062E6C8-2ED2-4F13-A6EE-F7A6D5265D31}" type="datetime1">
              <a:rPr lang="zh-CN" altLang="en-US"/>
              <a:t>2019/10/8</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大连理工大学软件学院</a:t>
            </a:r>
          </a:p>
        </p:txBody>
      </p:sp>
      <p:sp>
        <p:nvSpPr>
          <p:cNvPr id="7" name="灯片编号占位符 6"/>
          <p:cNvSpPr>
            <a:spLocks noGrp="1"/>
          </p:cNvSpPr>
          <p:nvPr>
            <p:ph type="sldNum" sz="quarter" idx="12"/>
          </p:nvPr>
        </p:nvSpPr>
        <p:spPr/>
        <p:txBody>
          <a:bodyPr/>
          <a:lstStyle>
            <a:lvl1pPr>
              <a:defRPr/>
            </a:lvl1pPr>
          </a:lstStyle>
          <a:p>
            <a:fld id="{95F5D801-169B-42DF-B83E-8CDCEE69A7FC}"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7031" name="Picture 7" descr="nbg10_2"/>
          <p:cNvPicPr>
            <a:picLocks noChangeAspect="1" noChangeArrowheads="1"/>
          </p:cNvPicPr>
          <p:nvPr userDrawn="1"/>
        </p:nvPicPr>
        <p:blipFill>
          <a:blip r:embed="rId16"/>
          <a:srcRect/>
          <a:stretch>
            <a:fillRect/>
          </a:stretch>
        </p:blipFill>
        <p:spPr bwMode="auto">
          <a:xfrm>
            <a:off x="0" y="0"/>
            <a:ext cx="9144000" cy="6858000"/>
          </a:xfrm>
          <a:prstGeom prst="rect">
            <a:avLst/>
          </a:prstGeom>
          <a:noFill/>
        </p:spPr>
      </p:pic>
      <p:pic>
        <p:nvPicPr>
          <p:cNvPr id="257032" name="Picture 8" descr="nbg10_2_1"/>
          <p:cNvPicPr>
            <a:picLocks noChangeAspect="1" noChangeArrowheads="1"/>
          </p:cNvPicPr>
          <p:nvPr userDrawn="1"/>
        </p:nvPicPr>
        <p:blipFill>
          <a:blip r:embed="rId17"/>
          <a:srcRect/>
          <a:stretch>
            <a:fillRect/>
          </a:stretch>
        </p:blipFill>
        <p:spPr bwMode="auto">
          <a:xfrm>
            <a:off x="0" y="847725"/>
            <a:ext cx="2660650" cy="1089025"/>
          </a:xfrm>
          <a:prstGeom prst="rect">
            <a:avLst/>
          </a:prstGeom>
          <a:noFill/>
        </p:spPr>
      </p:pic>
      <p:sp>
        <p:nvSpPr>
          <p:cNvPr id="257026"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257027" name="Rectangle 3"/>
          <p:cNvSpPr>
            <a:spLocks noGrp="1" noChangeArrowheads="1"/>
          </p:cNvSpPr>
          <p:nvPr>
            <p:ph type="body" idx="1"/>
          </p:nvPr>
        </p:nvSpPr>
        <p:spPr bwMode="auto">
          <a:xfrm>
            <a:off x="457200" y="1600200"/>
            <a:ext cx="8229600" cy="47815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a:solidFill>
                  <a:schemeClr val="tx1"/>
                </a:solidFill>
              </a:defRPr>
            </a:lvl1pPr>
          </a:lstStyle>
          <a:p>
            <a:fld id="{8DE9B9D7-05D5-4F56-B546-9590754FE0C0}" type="datetime1">
              <a:rPr lang="zh-CN" altLang="en-US"/>
              <a:t>2019/10/8</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a:solidFill>
                  <a:schemeClr val="tx1"/>
                </a:solidFill>
                <a:latin typeface="Gulim" pitchFamily="34" charset="-127"/>
              </a:defRPr>
            </a:lvl1pPr>
          </a:lstStyle>
          <a:p>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a:solidFill>
                  <a:schemeClr val="tx1"/>
                </a:solidFill>
                <a:latin typeface="+mn-lt"/>
                <a:ea typeface="Gulim" pitchFamily="34" charset="-127"/>
              </a:defRPr>
            </a:lvl1pPr>
          </a:lstStyle>
          <a:p>
            <a:fld id="{8BD7A7F6-6F07-4C50-B24D-396CCAB34D7D}"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1371600" y="4124325"/>
            <a:ext cx="6400800" cy="1752600"/>
          </a:xfrm>
        </p:spPr>
        <p:txBody>
          <a:bodyPr/>
          <a:lstStyle/>
          <a:p>
            <a:pPr>
              <a:lnSpc>
                <a:spcPct val="90000"/>
              </a:lnSpc>
            </a:pPr>
            <a:r>
              <a:rPr lang="zh-CN" altLang="en-US" sz="2400" b="0" dirty="0"/>
              <a:t>大连理工大学软件学院</a:t>
            </a:r>
          </a:p>
        </p:txBody>
      </p:sp>
      <p:sp>
        <p:nvSpPr>
          <p:cNvPr id="9220" name="Rectangle 4"/>
          <p:cNvSpPr>
            <a:spLocks noGrp="1" noChangeArrowheads="1"/>
          </p:cNvSpPr>
          <p:nvPr>
            <p:ph type="ctrTitle"/>
          </p:nvPr>
        </p:nvSpPr>
        <p:spPr/>
        <p:txBody>
          <a:bodyPr/>
          <a:lstStyle/>
          <a:p>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系统目标</a:t>
            </a:r>
          </a:p>
        </p:txBody>
      </p:sp>
      <p:sp>
        <p:nvSpPr>
          <p:cNvPr id="3" name="内容占位符 2"/>
          <p:cNvSpPr>
            <a:spLocks noGrp="1"/>
          </p:cNvSpPr>
          <p:nvPr>
            <p:ph idx="1"/>
          </p:nvPr>
        </p:nvSpPr>
        <p:spPr/>
        <p:txBody>
          <a:bodyPr/>
          <a:lstStyle/>
          <a:p>
            <a:r>
              <a:rPr lang="zh-CN" altLang="en-US" dirty="0"/>
              <a:t>系统的目标和涉众的确定是紧密相连的，因为目标主要决定了涉众存在的缘由。</a:t>
            </a:r>
            <a:endParaRPr lang="en-US" altLang="zh-CN" dirty="0"/>
          </a:p>
          <a:p>
            <a:r>
              <a:rPr lang="zh-CN" altLang="en-US" dirty="0"/>
              <a:t>要尽量将目标明确的定义下来，并同时说明对这些目标的验证标准。</a:t>
            </a:r>
            <a:endParaRPr lang="en-US" altLang="zh-CN" dirty="0"/>
          </a:p>
          <a:p>
            <a:r>
              <a:rPr lang="zh-CN" altLang="en-US" dirty="0"/>
              <a:t>确保目标或目标的内部之间不会有矛盾的地方，整体上项目的各个部分都要保持一致。</a:t>
            </a:r>
            <a:endParaRPr lang="en-US" altLang="zh-CN" dirty="0"/>
          </a:p>
          <a:p>
            <a:r>
              <a:rPr lang="zh-CN" altLang="en-US" dirty="0"/>
              <a:t>未来系统开发的纲领，用户需求应与目标进行关联。</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系统目标定义模板</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11</a:t>
            </a:fld>
            <a:endParaRPr lang="en-US" altLang="zh-CN"/>
          </a:p>
        </p:txBody>
      </p:sp>
      <p:graphicFrame>
        <p:nvGraphicFramePr>
          <p:cNvPr id="7" name="表格 6"/>
          <p:cNvGraphicFramePr>
            <a:graphicFrameLocks noGrp="1"/>
          </p:cNvGraphicFramePr>
          <p:nvPr/>
        </p:nvGraphicFramePr>
        <p:xfrm>
          <a:off x="899592" y="1700808"/>
          <a:ext cx="7560840" cy="4608512"/>
        </p:xfrm>
        <a:graphic>
          <a:graphicData uri="http://schemas.openxmlformats.org/drawingml/2006/table">
            <a:tbl>
              <a:tblPr firstRow="1" firstCol="1" bandRow="1">
                <a:tableStyleId>{E8B1032C-EA38-4F05-BA0D-38AFFFC7BED3}</a:tableStyleId>
              </a:tblPr>
              <a:tblGrid>
                <a:gridCol w="1508324">
                  <a:extLst>
                    <a:ext uri="{9D8B030D-6E8A-4147-A177-3AD203B41FA5}">
                      <a16:colId xmlns:a16="http://schemas.microsoft.com/office/drawing/2014/main" val="20000"/>
                    </a:ext>
                  </a:extLst>
                </a:gridCol>
                <a:gridCol w="6052516">
                  <a:extLst>
                    <a:ext uri="{9D8B030D-6E8A-4147-A177-3AD203B41FA5}">
                      <a16:colId xmlns:a16="http://schemas.microsoft.com/office/drawing/2014/main" val="20001"/>
                    </a:ext>
                  </a:extLst>
                </a:gridCol>
              </a:tblGrid>
              <a:tr h="641389">
                <a:tc>
                  <a:txBody>
                    <a:bodyPr/>
                    <a:lstStyle/>
                    <a:p>
                      <a:pPr algn="ctr">
                        <a:spcAft>
                          <a:spcPts val="0"/>
                        </a:spcAft>
                      </a:pPr>
                      <a:r>
                        <a:rPr lang="zh-CN" sz="2400" kern="100" dirty="0">
                          <a:effectLst/>
                        </a:rPr>
                        <a:t>目标</a:t>
                      </a:r>
                    </a:p>
                  </a:txBody>
                  <a:tcPr marL="68580" marR="68580" marT="0" marB="0" anchor="ctr"/>
                </a:tc>
                <a:tc>
                  <a:txBody>
                    <a:bodyPr/>
                    <a:lstStyle/>
                    <a:p>
                      <a:pPr algn="just">
                        <a:spcAft>
                          <a:spcPts val="0"/>
                        </a:spcAft>
                      </a:pPr>
                      <a:r>
                        <a:rPr lang="zh-CN" sz="2400" kern="100" dirty="0">
                          <a:effectLst/>
                        </a:rPr>
                        <a:t>设置该目标可以满足的期望</a:t>
                      </a:r>
                    </a:p>
                  </a:txBody>
                  <a:tcPr marL="68580" marR="68580" marT="0" marB="0" anchor="ctr"/>
                </a:tc>
                <a:extLst>
                  <a:ext uri="{0D108BD9-81ED-4DB2-BD59-A6C34878D82A}">
                    <a16:rowId xmlns:a16="http://schemas.microsoft.com/office/drawing/2014/main" val="10000"/>
                  </a:ext>
                </a:extLst>
              </a:tr>
              <a:tr h="760176">
                <a:tc>
                  <a:txBody>
                    <a:bodyPr/>
                    <a:lstStyle/>
                    <a:p>
                      <a:pPr algn="ctr">
                        <a:spcAft>
                          <a:spcPts val="0"/>
                        </a:spcAft>
                      </a:pPr>
                      <a:r>
                        <a:rPr lang="zh-CN" sz="2400" kern="100" dirty="0">
                          <a:effectLst/>
                        </a:rPr>
                        <a:t>对涉众的影响</a:t>
                      </a:r>
                    </a:p>
                  </a:txBody>
                  <a:tcPr marL="68580" marR="68580" marT="0" marB="0" anchor="ctr"/>
                </a:tc>
                <a:tc>
                  <a:txBody>
                    <a:bodyPr/>
                    <a:lstStyle/>
                    <a:p>
                      <a:pPr algn="just">
                        <a:spcAft>
                          <a:spcPts val="0"/>
                        </a:spcAft>
                      </a:pPr>
                      <a:r>
                        <a:rPr lang="zh-CN" sz="2400" kern="100" dirty="0">
                          <a:effectLst/>
                        </a:rPr>
                        <a:t>对应的涉众及其影响</a:t>
                      </a:r>
                    </a:p>
                  </a:txBody>
                  <a:tcPr marL="68580" marR="68580" marT="0" marB="0"/>
                </a:tc>
                <a:extLst>
                  <a:ext uri="{0D108BD9-81ED-4DB2-BD59-A6C34878D82A}">
                    <a16:rowId xmlns:a16="http://schemas.microsoft.com/office/drawing/2014/main" val="10001"/>
                  </a:ext>
                </a:extLst>
              </a:tr>
              <a:tr h="641389">
                <a:tc>
                  <a:txBody>
                    <a:bodyPr/>
                    <a:lstStyle/>
                    <a:p>
                      <a:pPr algn="ctr">
                        <a:spcAft>
                          <a:spcPts val="0"/>
                        </a:spcAft>
                      </a:pPr>
                      <a:r>
                        <a:rPr lang="zh-CN" sz="2400" kern="100" dirty="0">
                          <a:effectLst/>
                        </a:rPr>
                        <a:t>边界条件</a:t>
                      </a:r>
                    </a:p>
                  </a:txBody>
                  <a:tcPr marL="68580" marR="68580" marT="0" marB="0" anchor="ctr"/>
                </a:tc>
                <a:tc>
                  <a:txBody>
                    <a:bodyPr/>
                    <a:lstStyle/>
                    <a:p>
                      <a:pPr algn="just">
                        <a:spcAft>
                          <a:spcPts val="0"/>
                        </a:spcAft>
                      </a:pPr>
                      <a:r>
                        <a:rPr lang="zh-CN" sz="2400" kern="100" dirty="0">
                          <a:effectLst/>
                        </a:rPr>
                        <a:t>附加条件或者约束</a:t>
                      </a:r>
                    </a:p>
                  </a:txBody>
                  <a:tcPr marL="68580" marR="68580" marT="0" marB="0"/>
                </a:tc>
                <a:extLst>
                  <a:ext uri="{0D108BD9-81ED-4DB2-BD59-A6C34878D82A}">
                    <a16:rowId xmlns:a16="http://schemas.microsoft.com/office/drawing/2014/main" val="10002"/>
                  </a:ext>
                </a:extLst>
              </a:tr>
              <a:tr h="1924169">
                <a:tc>
                  <a:txBody>
                    <a:bodyPr/>
                    <a:lstStyle/>
                    <a:p>
                      <a:pPr algn="ctr">
                        <a:spcAft>
                          <a:spcPts val="0"/>
                        </a:spcAft>
                      </a:pPr>
                      <a:r>
                        <a:rPr lang="zh-CN" sz="2400" kern="100" dirty="0">
                          <a:effectLst/>
                        </a:rPr>
                        <a:t>依赖</a:t>
                      </a:r>
                    </a:p>
                  </a:txBody>
                  <a:tcPr marL="68580" marR="68580" marT="0" marB="0" anchor="ctr"/>
                </a:tc>
                <a:tc>
                  <a:txBody>
                    <a:bodyPr/>
                    <a:lstStyle/>
                    <a:p>
                      <a:pPr algn="just">
                        <a:spcAft>
                          <a:spcPts val="0"/>
                        </a:spcAft>
                      </a:pPr>
                      <a:r>
                        <a:rPr lang="zh-CN" sz="2400" kern="100" dirty="0">
                          <a:effectLst/>
                        </a:rPr>
                        <a:t>是是否依赖其他目标？与其他目标的关系如何？是相辅相成还是此消彼长？</a:t>
                      </a:r>
                    </a:p>
                  </a:txBody>
                  <a:tcPr marL="68580" marR="68580" marT="0" marB="0"/>
                </a:tc>
                <a:extLst>
                  <a:ext uri="{0D108BD9-81ED-4DB2-BD59-A6C34878D82A}">
                    <a16:rowId xmlns:a16="http://schemas.microsoft.com/office/drawing/2014/main" val="10003"/>
                  </a:ext>
                </a:extLst>
              </a:tr>
              <a:tr h="641389">
                <a:tc>
                  <a:txBody>
                    <a:bodyPr/>
                    <a:lstStyle/>
                    <a:p>
                      <a:pPr algn="ctr">
                        <a:spcAft>
                          <a:spcPts val="0"/>
                        </a:spcAft>
                      </a:pPr>
                      <a:r>
                        <a:rPr lang="zh-CN" sz="2400" kern="100" dirty="0">
                          <a:effectLst/>
                        </a:rPr>
                        <a:t>其它</a:t>
                      </a:r>
                    </a:p>
                  </a:txBody>
                  <a:tcPr marL="68580" marR="68580" marT="0" marB="0" anchor="ctr"/>
                </a:tc>
                <a:tc>
                  <a:txBody>
                    <a:bodyPr/>
                    <a:lstStyle/>
                    <a:p>
                      <a:pPr algn="just">
                        <a:spcAft>
                          <a:spcPts val="0"/>
                        </a:spcAft>
                      </a:pPr>
                      <a:r>
                        <a:rPr lang="zh-CN" sz="2400" kern="100" dirty="0">
                          <a:effectLst/>
                        </a:rPr>
                        <a:t>其它需要说明的内容。</a:t>
                      </a: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确定系统功能</a:t>
            </a:r>
          </a:p>
        </p:txBody>
      </p:sp>
      <p:sp>
        <p:nvSpPr>
          <p:cNvPr id="3" name="内容占位符 2"/>
          <p:cNvSpPr>
            <a:spLocks noGrp="1"/>
          </p:cNvSpPr>
          <p:nvPr>
            <p:ph idx="1"/>
          </p:nvPr>
        </p:nvSpPr>
        <p:spPr/>
        <p:txBody>
          <a:bodyPr/>
          <a:lstStyle/>
          <a:p>
            <a:r>
              <a:rPr lang="zh-CN" altLang="en-US" sz="2800" dirty="0"/>
              <a:t>根据项目类型和涉众的</a:t>
            </a:r>
            <a:r>
              <a:rPr lang="en-US" altLang="zh-CN" sz="2800" dirty="0"/>
              <a:t>IT</a:t>
            </a:r>
            <a:r>
              <a:rPr lang="zh-CN" altLang="en-US" sz="2800" dirty="0"/>
              <a:t>经验和技能，可采用不同的方法识别系统功能：</a:t>
            </a:r>
            <a:endParaRPr lang="en-US" altLang="zh-CN" sz="2800" dirty="0"/>
          </a:p>
          <a:p>
            <a:pPr lvl="1"/>
            <a:r>
              <a:rPr lang="zh-CN" altLang="en-US" sz="2400" dirty="0"/>
              <a:t>通过座谈的方式确定未来软件支持的业务工作流程。</a:t>
            </a:r>
            <a:endParaRPr lang="en-US" altLang="zh-CN" sz="2400" dirty="0"/>
          </a:p>
          <a:p>
            <a:pPr lvl="1"/>
            <a:r>
              <a:rPr lang="zh-CN" altLang="en-US" sz="2400" dirty="0">
                <a:solidFill>
                  <a:srgbClr val="FF0000"/>
                </a:solidFill>
              </a:rPr>
              <a:t>访谈关键涉众</a:t>
            </a:r>
            <a:r>
              <a:rPr lang="zh-CN" altLang="en-US" sz="2400" dirty="0"/>
              <a:t>，因为未来的系统最终由这些人员组织验收。</a:t>
            </a:r>
            <a:endParaRPr lang="en-US" altLang="zh-CN" sz="2400" dirty="0"/>
          </a:p>
          <a:p>
            <a:pPr lvl="1"/>
            <a:r>
              <a:rPr lang="zh-CN" altLang="en-US" sz="2400" dirty="0"/>
              <a:t>采用调查问卷的形式，但是要求问卷中的题目要有代表性。</a:t>
            </a:r>
            <a:endParaRPr lang="en-US" altLang="zh-CN" sz="2400" dirty="0"/>
          </a:p>
          <a:p>
            <a:pPr lvl="1"/>
            <a:r>
              <a:rPr lang="zh-CN" altLang="en-US" sz="2400" dirty="0"/>
              <a:t>分析旧系统或当前系统中的问题或值得借鉴的地方，挖掘优化的潜力。</a:t>
            </a:r>
          </a:p>
          <a:p>
            <a:pPr lvl="1"/>
            <a:r>
              <a:rPr lang="zh-CN" altLang="en-US" sz="2400" dirty="0"/>
              <a:t>现场（</a:t>
            </a:r>
            <a:r>
              <a:rPr lang="en-US" altLang="zh-CN" sz="2400" dirty="0"/>
              <a:t>On Site</a:t>
            </a:r>
            <a:r>
              <a:rPr lang="zh-CN" altLang="en-US" sz="2400" dirty="0"/>
              <a:t>）与最终用户的调研和访谈，使得最终用户逐渐融入开发过程，也能使其容易理解业务的实现原理。</a:t>
            </a:r>
          </a:p>
          <a:p>
            <a:pPr lvl="1"/>
            <a:endParaRPr lang="zh-CN" altLang="en-US"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AutoShape 53"/>
          <p:cNvSpPr>
            <a:spLocks noChangeArrowheads="1"/>
          </p:cNvSpPr>
          <p:nvPr/>
        </p:nvSpPr>
        <p:spPr bwMode="gray">
          <a:xfrm>
            <a:off x="3779912" y="260648"/>
            <a:ext cx="3024336" cy="1440160"/>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18" name="日期占位符 3"/>
          <p:cNvSpPr>
            <a:spLocks noGrp="1"/>
          </p:cNvSpPr>
          <p:nvPr>
            <p:ph type="dt" sz="half" idx="10"/>
          </p:nvPr>
        </p:nvSpPr>
        <p:spPr/>
        <p:txBody>
          <a:bodyPr/>
          <a:lstStyle/>
          <a:p>
            <a:fld id="{2CEACD35-E10C-401B-8CB3-FC5199175516}" type="datetime1">
              <a:rPr lang="zh-CN" altLang="en-US"/>
              <a:t>2019/10/8</a:t>
            </a:fld>
            <a:endParaRPr lang="en-US" altLang="zh-CN"/>
          </a:p>
        </p:txBody>
      </p:sp>
      <p:sp>
        <p:nvSpPr>
          <p:cNvPr id="19" name="页脚占位符 4"/>
          <p:cNvSpPr>
            <a:spLocks noGrp="1"/>
          </p:cNvSpPr>
          <p:nvPr>
            <p:ph type="ftr" sz="quarter" idx="11"/>
          </p:nvPr>
        </p:nvSpPr>
        <p:spPr/>
        <p:txBody>
          <a:bodyPr/>
          <a:lstStyle/>
          <a:p>
            <a:r>
              <a:rPr lang="en-US" altLang="zh-CN"/>
              <a:t>大连理工大学软件学院</a:t>
            </a:r>
          </a:p>
        </p:txBody>
      </p:sp>
      <p:sp>
        <p:nvSpPr>
          <p:cNvPr id="20" name="灯片编号占位符 5"/>
          <p:cNvSpPr>
            <a:spLocks noGrp="1"/>
          </p:cNvSpPr>
          <p:nvPr>
            <p:ph type="sldNum" sz="quarter" idx="12"/>
          </p:nvPr>
        </p:nvSpPr>
        <p:spPr/>
        <p:txBody>
          <a:bodyPr/>
          <a:lstStyle/>
          <a:p>
            <a:fld id="{44360977-06AE-4CC4-BE44-54ED8AF180B6}" type="slidenum">
              <a:rPr lang="zh-CN" altLang="en-US"/>
              <a:t>13</a:t>
            </a:fld>
            <a:endParaRPr lang="en-US" altLang="zh-CN"/>
          </a:p>
        </p:txBody>
      </p:sp>
      <p:sp>
        <p:nvSpPr>
          <p:cNvPr id="694275" name="Rectangle 3"/>
          <p:cNvSpPr>
            <a:spLocks noChangeArrowheads="1"/>
          </p:cNvSpPr>
          <p:nvPr/>
        </p:nvSpPr>
        <p:spPr bwMode="auto">
          <a:xfrm>
            <a:off x="1979613" y="4076700"/>
            <a:ext cx="1563687" cy="83185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w="9525">
            <a:solidFill>
              <a:schemeClr val="tx1"/>
            </a:solidFill>
            <a:miter lim="800000"/>
          </a:ln>
          <a:effectLst/>
        </p:spPr>
        <p:txBody>
          <a:bodyPr>
            <a:spAutoFit/>
          </a:bodyPr>
          <a:lstStyle/>
          <a:p>
            <a:pPr algn="ctr"/>
            <a:r>
              <a:rPr lang="en-US" altLang="zh-CN" sz="2400" dirty="0">
                <a:solidFill>
                  <a:srgbClr val="0000CC"/>
                </a:solidFill>
                <a:latin typeface="Arial" panose="020B0604020202020204" pitchFamily="34" charset="0"/>
                <a:sym typeface="Wingdings" panose="05000000000000000000" pitchFamily="2" charset="2"/>
              </a:rPr>
              <a:t>(</a:t>
            </a:r>
            <a:r>
              <a:rPr lang="zh-CN" altLang="en-US" sz="2400" dirty="0">
                <a:solidFill>
                  <a:srgbClr val="0000CC"/>
                </a:solidFill>
                <a:latin typeface="Arial" panose="020B0604020202020204" pitchFamily="34" charset="0"/>
                <a:sym typeface="Wingdings" panose="05000000000000000000" pitchFamily="2" charset="2"/>
              </a:rPr>
              <a:t>简单</a:t>
            </a:r>
            <a:r>
              <a:rPr lang="en-US" altLang="zh-CN" sz="2400" dirty="0">
                <a:solidFill>
                  <a:srgbClr val="0000CC"/>
                </a:solidFill>
                <a:latin typeface="Arial" panose="020B0604020202020204" pitchFamily="34" charset="0"/>
                <a:sym typeface="Wingdings" panose="05000000000000000000" pitchFamily="2" charset="2"/>
              </a:rPr>
              <a:t>)</a:t>
            </a:r>
            <a:r>
              <a:rPr lang="zh-CN" altLang="en-US" sz="2400" dirty="0">
                <a:solidFill>
                  <a:schemeClr val="tx1"/>
                </a:solidFill>
                <a:latin typeface="Arial" panose="020B0604020202020204" pitchFamily="34" charset="0"/>
                <a:sym typeface="Wingdings" panose="05000000000000000000" pitchFamily="2" charset="2"/>
              </a:rPr>
              <a:t>用例分析</a:t>
            </a:r>
          </a:p>
        </p:txBody>
      </p:sp>
      <p:sp>
        <p:nvSpPr>
          <p:cNvPr id="694276" name="Rectangle 4"/>
          <p:cNvSpPr>
            <a:spLocks noChangeArrowheads="1"/>
          </p:cNvSpPr>
          <p:nvPr/>
        </p:nvSpPr>
        <p:spPr bwMode="auto">
          <a:xfrm>
            <a:off x="4716463" y="2420938"/>
            <a:ext cx="846137" cy="46672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a:solidFill>
              <a:schemeClr val="tx1"/>
            </a:solidFill>
            <a:miter lim="800000"/>
          </a:ln>
          <a:effectLst/>
        </p:spPr>
        <p:txBody>
          <a:bodyPr>
            <a:spAutoFit/>
          </a:bodyPr>
          <a:lstStyle/>
          <a:p>
            <a:r>
              <a:rPr lang="zh-CN" altLang="en-US" sz="2400">
                <a:solidFill>
                  <a:schemeClr val="tx1"/>
                </a:solidFill>
                <a:latin typeface="Arial" panose="020B0604020202020204" pitchFamily="34" charset="0"/>
              </a:rPr>
              <a:t>访谈</a:t>
            </a:r>
          </a:p>
        </p:txBody>
      </p:sp>
      <p:sp>
        <p:nvSpPr>
          <p:cNvPr id="694277" name="Rectangle 5"/>
          <p:cNvSpPr>
            <a:spLocks noChangeArrowheads="1"/>
          </p:cNvSpPr>
          <p:nvPr/>
        </p:nvSpPr>
        <p:spPr bwMode="auto">
          <a:xfrm>
            <a:off x="5346700" y="3860800"/>
            <a:ext cx="3473450" cy="77152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a:solidFill>
              <a:schemeClr val="tx1"/>
            </a:solidFill>
            <a:miter lim="800000"/>
          </a:ln>
          <a:effectLst/>
        </p:spPr>
        <p:txBody>
          <a:bodyPr>
            <a:spAutoFit/>
          </a:bodyPr>
          <a:lstStyle/>
          <a:p>
            <a:pPr algn="ctr"/>
            <a:r>
              <a:rPr lang="zh-CN" altLang="en-US" sz="2400" dirty="0">
                <a:solidFill>
                  <a:schemeClr val="tx1"/>
                </a:solidFill>
                <a:latin typeface="Arial" panose="020B0604020202020204" pitchFamily="34" charset="0"/>
                <a:sym typeface="Wingdings" panose="05000000000000000000" pitchFamily="2" charset="2"/>
              </a:rPr>
              <a:t>规格说明</a:t>
            </a:r>
          </a:p>
          <a:p>
            <a:pPr algn="ctr"/>
            <a:r>
              <a:rPr lang="en-US" altLang="zh-CN" sz="2000" dirty="0">
                <a:solidFill>
                  <a:srgbClr val="0000CC"/>
                </a:solidFill>
              </a:rPr>
              <a:t>(</a:t>
            </a:r>
            <a:r>
              <a:rPr lang="zh-CN" altLang="en-US" sz="2000" dirty="0">
                <a:solidFill>
                  <a:srgbClr val="0000CC"/>
                </a:solidFill>
              </a:rPr>
              <a:t>头脑风暴</a:t>
            </a:r>
            <a:r>
              <a:rPr lang="en-US" altLang="zh-CN" sz="2000" dirty="0">
                <a:solidFill>
                  <a:srgbClr val="0000CC"/>
                </a:solidFill>
              </a:rPr>
              <a:t>)</a:t>
            </a:r>
            <a:endParaRPr lang="zh-CN" altLang="en-US" sz="2000" dirty="0">
              <a:solidFill>
                <a:srgbClr val="0000CC"/>
              </a:solidFill>
            </a:endParaRPr>
          </a:p>
        </p:txBody>
      </p:sp>
      <p:sp>
        <p:nvSpPr>
          <p:cNvPr id="694278" name="Rectangle 6"/>
          <p:cNvSpPr>
            <a:spLocks noChangeArrowheads="1"/>
          </p:cNvSpPr>
          <p:nvPr/>
        </p:nvSpPr>
        <p:spPr bwMode="auto">
          <a:xfrm>
            <a:off x="3779838" y="5554663"/>
            <a:ext cx="1379537" cy="466725"/>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w="9525">
            <a:solidFill>
              <a:schemeClr val="tx1"/>
            </a:solidFill>
            <a:miter lim="800000"/>
          </a:ln>
          <a:effectLst/>
        </p:spPr>
        <p:txBody>
          <a:bodyPr>
            <a:spAutoFit/>
          </a:bodyPr>
          <a:lstStyle/>
          <a:p>
            <a:pPr algn="ctr"/>
            <a:r>
              <a:rPr lang="zh-CN" altLang="en-US" sz="2400" dirty="0">
                <a:solidFill>
                  <a:schemeClr val="tx1"/>
                </a:solidFill>
                <a:latin typeface="Arial" panose="020B0604020202020204" pitchFamily="34" charset="0"/>
                <a:sym typeface="Wingdings" panose="05000000000000000000" pitchFamily="2" charset="2"/>
              </a:rPr>
              <a:t>原型化</a:t>
            </a:r>
            <a:endParaRPr lang="en-US" altLang="zh-CN" sz="2400" dirty="0">
              <a:solidFill>
                <a:schemeClr val="tx1"/>
              </a:solidFill>
              <a:latin typeface="Arial" panose="020B0604020202020204" pitchFamily="34" charset="0"/>
              <a:sym typeface="Wingdings" panose="05000000000000000000" pitchFamily="2" charset="2"/>
            </a:endParaRPr>
          </a:p>
        </p:txBody>
      </p:sp>
      <p:sp>
        <p:nvSpPr>
          <p:cNvPr id="694279" name="AutoShape 7"/>
          <p:cNvSpPr>
            <a:spLocks noChangeArrowheads="1"/>
          </p:cNvSpPr>
          <p:nvPr/>
        </p:nvSpPr>
        <p:spPr bwMode="auto">
          <a:xfrm rot="-2954985">
            <a:off x="3366294" y="3266281"/>
            <a:ext cx="1368425" cy="25241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694280" name="AutoShape 8"/>
          <p:cNvSpPr>
            <a:spLocks noChangeArrowheads="1"/>
          </p:cNvSpPr>
          <p:nvPr/>
        </p:nvSpPr>
        <p:spPr bwMode="auto">
          <a:xfrm rot="7692230">
            <a:off x="3628231" y="3664744"/>
            <a:ext cx="1439863" cy="2889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694281" name="AutoShape 9"/>
          <p:cNvSpPr>
            <a:spLocks noChangeArrowheads="1"/>
          </p:cNvSpPr>
          <p:nvPr/>
        </p:nvSpPr>
        <p:spPr bwMode="auto">
          <a:xfrm rot="1666924">
            <a:off x="5553075" y="3279775"/>
            <a:ext cx="1800225" cy="2889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694282" name="AutoShape 10"/>
          <p:cNvSpPr>
            <a:spLocks noChangeArrowheads="1"/>
          </p:cNvSpPr>
          <p:nvPr/>
        </p:nvSpPr>
        <p:spPr bwMode="auto">
          <a:xfrm rot="9256649">
            <a:off x="5132388" y="5160963"/>
            <a:ext cx="1871662"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694283" name="AutoShape 11"/>
          <p:cNvSpPr/>
          <p:nvPr/>
        </p:nvSpPr>
        <p:spPr bwMode="auto">
          <a:xfrm>
            <a:off x="5580063" y="2060575"/>
            <a:ext cx="503237" cy="863600"/>
          </a:xfrm>
          <a:prstGeom prst="leftBrace">
            <a:avLst>
              <a:gd name="adj1" fmla="val 0"/>
              <a:gd name="adj2" fmla="val 63051"/>
            </a:avLst>
          </a:prstGeom>
          <a:noFill/>
          <a:ln w="9525">
            <a:solidFill>
              <a:schemeClr val="tx1"/>
            </a:solidFill>
            <a:round/>
          </a:ln>
          <a:effectLst/>
        </p:spPr>
        <p:txBody>
          <a:bodyPr wrap="none" anchor="ctr"/>
          <a:lstStyle/>
          <a:p>
            <a:endParaRPr lang="zh-CN" altLang="en-US"/>
          </a:p>
        </p:txBody>
      </p:sp>
      <p:sp>
        <p:nvSpPr>
          <p:cNvPr id="694284" name="Text Box 12"/>
          <p:cNvSpPr txBox="1">
            <a:spLocks noChangeArrowheads="1"/>
          </p:cNvSpPr>
          <p:nvPr/>
        </p:nvSpPr>
        <p:spPr bwMode="auto">
          <a:xfrm>
            <a:off x="6227763" y="1817688"/>
            <a:ext cx="2160587" cy="1466850"/>
          </a:xfrm>
          <a:prstGeom prst="rect">
            <a:avLst/>
          </a:prstGeom>
          <a:noFill/>
          <a:ln w="9525">
            <a:noFill/>
            <a:miter lim="800000"/>
          </a:ln>
          <a:effectLst/>
        </p:spPr>
        <p:txBody>
          <a:bodyPr>
            <a:spAutoFit/>
          </a:bodyPr>
          <a:lstStyle/>
          <a:p>
            <a:pPr>
              <a:spcBef>
                <a:spcPct val="50000"/>
              </a:spcBef>
            </a:pPr>
            <a:r>
              <a:rPr lang="zh-CN" altLang="en-US" sz="1800">
                <a:solidFill>
                  <a:schemeClr val="tx1"/>
                </a:solidFill>
                <a:latin typeface="Arial" panose="020B0604020202020204" pitchFamily="34" charset="0"/>
              </a:rPr>
              <a:t>正式</a:t>
            </a:r>
            <a:endParaRPr lang="en-US" altLang="zh-CN" sz="1800">
              <a:solidFill>
                <a:srgbClr val="0000CC"/>
              </a:solidFill>
              <a:latin typeface="Arial" panose="020B0604020202020204" pitchFamily="34" charset="0"/>
            </a:endParaRPr>
          </a:p>
          <a:p>
            <a:pPr>
              <a:spcBef>
                <a:spcPct val="50000"/>
              </a:spcBef>
            </a:pPr>
            <a:endParaRPr lang="en-US" altLang="zh-CN" sz="1800">
              <a:solidFill>
                <a:srgbClr val="0000CC"/>
              </a:solidFill>
              <a:latin typeface="Arial" panose="020B0604020202020204" pitchFamily="34" charset="0"/>
            </a:endParaRPr>
          </a:p>
          <a:p>
            <a:pPr>
              <a:spcBef>
                <a:spcPct val="50000"/>
              </a:spcBef>
            </a:pPr>
            <a:r>
              <a:rPr lang="zh-CN" altLang="en-US" sz="1800">
                <a:solidFill>
                  <a:schemeClr val="tx1"/>
                </a:solidFill>
                <a:latin typeface="Arial" panose="020B0604020202020204" pitchFamily="34" charset="0"/>
              </a:rPr>
              <a:t>非正式</a:t>
            </a:r>
            <a:r>
              <a:rPr lang="en-US" altLang="zh-CN" sz="1800">
                <a:solidFill>
                  <a:srgbClr val="0000CC"/>
                </a:solidFill>
                <a:latin typeface="Arial" panose="020B0604020202020204" pitchFamily="34" charset="0"/>
              </a:rPr>
              <a:t>(</a:t>
            </a:r>
            <a:r>
              <a:rPr lang="zh-CN" altLang="en-US" sz="1800">
                <a:solidFill>
                  <a:srgbClr val="0000CC"/>
                </a:solidFill>
                <a:latin typeface="Arial" panose="020B0604020202020204" pitchFamily="34" charset="0"/>
              </a:rPr>
              <a:t>休闲聊天、面对面</a:t>
            </a:r>
            <a:r>
              <a:rPr lang="en-US" altLang="zh-CN" sz="1800">
                <a:solidFill>
                  <a:srgbClr val="0000CC"/>
                </a:solidFill>
                <a:latin typeface="Arial" panose="020B0604020202020204" pitchFamily="34" charset="0"/>
              </a:rPr>
              <a:t>)</a:t>
            </a:r>
          </a:p>
        </p:txBody>
      </p:sp>
      <p:sp>
        <p:nvSpPr>
          <p:cNvPr id="694286" name="Rectangle 14"/>
          <p:cNvSpPr>
            <a:spLocks noChangeArrowheads="1"/>
          </p:cNvSpPr>
          <p:nvPr/>
        </p:nvSpPr>
        <p:spPr bwMode="auto">
          <a:xfrm>
            <a:off x="1187450" y="620713"/>
            <a:ext cx="2376488" cy="83185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w="9525">
            <a:solidFill>
              <a:schemeClr val="tx1"/>
            </a:solidFill>
            <a:miter lim="800000"/>
          </a:ln>
          <a:effectLst/>
        </p:spPr>
        <p:txBody>
          <a:bodyPr>
            <a:spAutoFit/>
          </a:bodyPr>
          <a:lstStyle/>
          <a:p>
            <a:pPr algn="ctr"/>
            <a:r>
              <a:rPr lang="zh-CN" altLang="en-US" sz="2400">
                <a:solidFill>
                  <a:schemeClr val="tx1"/>
                </a:solidFill>
                <a:latin typeface="Arial" panose="020B0604020202020204" pitchFamily="34" charset="0"/>
                <a:sym typeface="Wingdings" panose="05000000000000000000" pitchFamily="2" charset="2"/>
              </a:rPr>
              <a:t>领域分析、了解背景、学习术语</a:t>
            </a:r>
          </a:p>
        </p:txBody>
      </p:sp>
      <p:sp>
        <p:nvSpPr>
          <p:cNvPr id="694287" name="Rectangle 15"/>
          <p:cNvSpPr>
            <a:spLocks noChangeArrowheads="1"/>
          </p:cNvSpPr>
          <p:nvPr/>
        </p:nvSpPr>
        <p:spPr bwMode="auto">
          <a:xfrm>
            <a:off x="611188" y="2636838"/>
            <a:ext cx="1563687" cy="466725"/>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w="9525">
            <a:solidFill>
              <a:schemeClr val="tx1"/>
            </a:solidFill>
            <a:miter lim="800000"/>
          </a:ln>
          <a:effectLst/>
        </p:spPr>
        <p:txBody>
          <a:bodyPr>
            <a:spAutoFit/>
          </a:bodyPr>
          <a:lstStyle/>
          <a:p>
            <a:pPr algn="ctr"/>
            <a:r>
              <a:rPr lang="zh-CN" altLang="en-US" sz="2400" dirty="0">
                <a:solidFill>
                  <a:schemeClr val="tx1"/>
                </a:solidFill>
                <a:latin typeface="Arial" panose="020B0604020202020204" pitchFamily="34" charset="0"/>
                <a:sym typeface="Wingdings" panose="05000000000000000000" pitchFamily="2" charset="2"/>
              </a:rPr>
              <a:t>观察</a:t>
            </a:r>
          </a:p>
        </p:txBody>
      </p:sp>
      <p:sp>
        <p:nvSpPr>
          <p:cNvPr id="694289" name="AutoShape 17"/>
          <p:cNvSpPr>
            <a:spLocks noChangeArrowheads="1"/>
          </p:cNvSpPr>
          <p:nvPr/>
        </p:nvSpPr>
        <p:spPr bwMode="auto">
          <a:xfrm rot="8130806">
            <a:off x="1060450" y="1946275"/>
            <a:ext cx="1439863" cy="266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694290" name="AutoShape 18"/>
          <p:cNvSpPr>
            <a:spLocks noChangeArrowheads="1"/>
          </p:cNvSpPr>
          <p:nvPr/>
        </p:nvSpPr>
        <p:spPr bwMode="auto">
          <a:xfrm rot="1739178">
            <a:off x="1096963" y="3494088"/>
            <a:ext cx="1439862" cy="29051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694291" name="AutoShape 19"/>
          <p:cNvSpPr>
            <a:spLocks noChangeArrowheads="1"/>
          </p:cNvSpPr>
          <p:nvPr/>
        </p:nvSpPr>
        <p:spPr bwMode="auto">
          <a:xfrm rot="5127404">
            <a:off x="1439863" y="2633663"/>
            <a:ext cx="2452687"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694292" name="Text Box 20"/>
          <p:cNvSpPr txBox="1">
            <a:spLocks noChangeArrowheads="1"/>
          </p:cNvSpPr>
          <p:nvPr/>
        </p:nvSpPr>
        <p:spPr bwMode="auto">
          <a:xfrm>
            <a:off x="3851275" y="404813"/>
            <a:ext cx="3025775" cy="1217612"/>
          </a:xfrm>
          <a:prstGeom prst="rect">
            <a:avLst/>
          </a:prstGeom>
          <a:noFill/>
          <a:ln w="9525">
            <a:noFill/>
            <a:miter lim="800000"/>
          </a:ln>
          <a:effectLst/>
        </p:spPr>
        <p:txBody>
          <a:bodyPr>
            <a:spAutoFit/>
          </a:bodyPr>
          <a:lstStyle/>
          <a:p>
            <a:pPr>
              <a:lnSpc>
                <a:spcPct val="65000"/>
              </a:lnSpc>
              <a:spcBef>
                <a:spcPct val="50000"/>
              </a:spcBef>
              <a:buFontTx/>
              <a:buChar char="•"/>
            </a:pPr>
            <a:r>
              <a:rPr lang="zh-CN" altLang="en-US" sz="1800">
                <a:solidFill>
                  <a:srgbClr val="0000CC"/>
                </a:solidFill>
                <a:latin typeface="Arial" panose="020B0604020202020204" pitchFamily="34" charset="0"/>
              </a:rPr>
              <a:t>领域专家</a:t>
            </a:r>
          </a:p>
          <a:p>
            <a:pPr>
              <a:lnSpc>
                <a:spcPct val="65000"/>
              </a:lnSpc>
              <a:spcBef>
                <a:spcPct val="50000"/>
              </a:spcBef>
              <a:buFontTx/>
              <a:buChar char="•"/>
            </a:pPr>
            <a:r>
              <a:rPr lang="zh-CN" altLang="en-US" sz="1800">
                <a:solidFill>
                  <a:srgbClr val="0000CC"/>
                </a:solidFill>
                <a:latin typeface="Arial" panose="020B0604020202020204" pitchFamily="34" charset="0"/>
              </a:rPr>
              <a:t>领域书籍</a:t>
            </a:r>
          </a:p>
          <a:p>
            <a:pPr>
              <a:lnSpc>
                <a:spcPct val="65000"/>
              </a:lnSpc>
              <a:spcBef>
                <a:spcPct val="50000"/>
              </a:spcBef>
              <a:buFontTx/>
              <a:buChar char="•"/>
            </a:pPr>
            <a:r>
              <a:rPr lang="zh-CN" altLang="en-US" sz="1800">
                <a:solidFill>
                  <a:srgbClr val="0000CC"/>
                </a:solidFill>
                <a:latin typeface="Arial" panose="020B0604020202020204" pitchFamily="34" charset="0"/>
              </a:rPr>
              <a:t>现有软件及其文档</a:t>
            </a:r>
          </a:p>
          <a:p>
            <a:pPr>
              <a:lnSpc>
                <a:spcPct val="65000"/>
              </a:lnSpc>
              <a:spcBef>
                <a:spcPct val="50000"/>
              </a:spcBef>
              <a:buFontTx/>
              <a:buChar char="•"/>
            </a:pPr>
            <a:r>
              <a:rPr lang="zh-CN" altLang="en-US" sz="1800">
                <a:solidFill>
                  <a:srgbClr val="0000CC"/>
                </a:solidFill>
                <a:latin typeface="Arial" panose="020B0604020202020204" pitchFamily="34" charset="0"/>
              </a:rPr>
              <a:t>其它任何材料，如网站等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3"/>
          <p:cNvSpPr>
            <a:spLocks noChangeArrowheads="1"/>
          </p:cNvSpPr>
          <p:nvPr/>
        </p:nvSpPr>
        <p:spPr bwMode="gray">
          <a:xfrm>
            <a:off x="179512" y="260648"/>
            <a:ext cx="4680520" cy="1008112"/>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6" name="日期占位符 3"/>
          <p:cNvSpPr>
            <a:spLocks noGrp="1"/>
          </p:cNvSpPr>
          <p:nvPr>
            <p:ph type="dt" sz="half" idx="10"/>
          </p:nvPr>
        </p:nvSpPr>
        <p:spPr/>
        <p:txBody>
          <a:bodyPr/>
          <a:lstStyle/>
          <a:p>
            <a:fld id="{5F783A0F-9849-4E66-B870-3103B2F0AEBE}" type="datetime1">
              <a:rPr lang="zh-CN" altLang="en-US"/>
              <a:t>2019/10/8</a:t>
            </a:fld>
            <a:endParaRPr lang="en-US" altLang="zh-CN"/>
          </a:p>
        </p:txBody>
      </p:sp>
      <p:sp>
        <p:nvSpPr>
          <p:cNvPr id="7" name="页脚占位符 4"/>
          <p:cNvSpPr>
            <a:spLocks noGrp="1"/>
          </p:cNvSpPr>
          <p:nvPr>
            <p:ph type="ftr" sz="quarter" idx="11"/>
          </p:nvPr>
        </p:nvSpPr>
        <p:spPr/>
        <p:txBody>
          <a:bodyPr/>
          <a:lstStyle/>
          <a:p>
            <a:r>
              <a:rPr lang="en-US" altLang="zh-CN"/>
              <a:t>大连理工大学软件学院</a:t>
            </a:r>
          </a:p>
        </p:txBody>
      </p:sp>
      <p:sp>
        <p:nvSpPr>
          <p:cNvPr id="8" name="灯片编号占位符 5"/>
          <p:cNvSpPr>
            <a:spLocks noGrp="1"/>
          </p:cNvSpPr>
          <p:nvPr>
            <p:ph type="sldNum" sz="quarter" idx="12"/>
          </p:nvPr>
        </p:nvSpPr>
        <p:spPr/>
        <p:txBody>
          <a:bodyPr/>
          <a:lstStyle/>
          <a:p>
            <a:fld id="{35773D34-59D6-48C2-8C75-46942F87BB65}" type="slidenum">
              <a:rPr lang="zh-CN" altLang="en-US"/>
              <a:t>14</a:t>
            </a:fld>
            <a:endParaRPr lang="en-US" altLang="zh-CN"/>
          </a:p>
        </p:txBody>
      </p:sp>
      <p:sp>
        <p:nvSpPr>
          <p:cNvPr id="695298" name="Rectangle 2"/>
          <p:cNvSpPr>
            <a:spLocks noGrp="1" noChangeArrowheads="1"/>
          </p:cNvSpPr>
          <p:nvPr>
            <p:ph type="body" idx="1"/>
          </p:nvPr>
        </p:nvSpPr>
        <p:spPr>
          <a:xfrm>
            <a:off x="251520" y="260350"/>
            <a:ext cx="4680843" cy="3240088"/>
          </a:xfrm>
        </p:spPr>
        <p:txBody>
          <a:bodyPr/>
          <a:lstStyle/>
          <a:p>
            <a:pPr>
              <a:lnSpc>
                <a:spcPct val="130000"/>
              </a:lnSpc>
            </a:pPr>
            <a:r>
              <a:rPr lang="zh-CN" altLang="en-US" sz="2400" dirty="0">
                <a:latin typeface="宋体" panose="02010600030101010101" pitchFamily="2" charset="-122"/>
              </a:rPr>
              <a:t>访谈有两种基本形式，分别是</a:t>
            </a:r>
            <a:r>
              <a:rPr lang="zh-CN" altLang="en-US" sz="2400" dirty="0">
                <a:solidFill>
                  <a:srgbClr val="FF0000"/>
                </a:solidFill>
                <a:latin typeface="宋体" panose="02010600030101010101" pitchFamily="2" charset="-122"/>
              </a:rPr>
              <a:t>正式</a:t>
            </a:r>
            <a:r>
              <a:rPr lang="zh-CN" altLang="en-US" sz="2400" dirty="0">
                <a:latin typeface="宋体" panose="02010600030101010101" pitchFamily="2" charset="-122"/>
              </a:rPr>
              <a:t>的和</a:t>
            </a:r>
            <a:r>
              <a:rPr lang="zh-CN" altLang="en-US" sz="2400" dirty="0">
                <a:solidFill>
                  <a:srgbClr val="FF0000"/>
                </a:solidFill>
                <a:latin typeface="宋体" panose="02010600030101010101" pitchFamily="2" charset="-122"/>
              </a:rPr>
              <a:t>非正式</a:t>
            </a:r>
            <a:r>
              <a:rPr lang="zh-CN" altLang="en-US" sz="2400" dirty="0">
                <a:latin typeface="宋体" panose="02010600030101010101" pitchFamily="2" charset="-122"/>
              </a:rPr>
              <a:t>的访谈。</a:t>
            </a:r>
          </a:p>
          <a:p>
            <a:pPr lvl="1">
              <a:lnSpc>
                <a:spcPct val="130000"/>
              </a:lnSpc>
            </a:pPr>
            <a:r>
              <a:rPr lang="zh-CN" altLang="en-US" sz="2000" dirty="0">
                <a:latin typeface="宋体" panose="02010600030101010101" pitchFamily="2" charset="-122"/>
              </a:rPr>
              <a:t>正式：系统分析员将提出一些事先准备好的具体问题。</a:t>
            </a:r>
          </a:p>
          <a:p>
            <a:pPr lvl="1">
              <a:lnSpc>
                <a:spcPct val="130000"/>
              </a:lnSpc>
            </a:pPr>
            <a:r>
              <a:rPr lang="zh-CN" altLang="en-US" sz="2000" dirty="0">
                <a:latin typeface="宋体" panose="02010600030101010101" pitchFamily="2" charset="-122"/>
              </a:rPr>
              <a:t>如，询问客户公司销售的商品种类、雇用的销售人员数目以及信息反馈时间应该多快等。</a:t>
            </a:r>
            <a:endParaRPr lang="zh-CN" altLang="en-US" sz="2000" b="0" dirty="0"/>
          </a:p>
        </p:txBody>
      </p:sp>
      <p:sp>
        <p:nvSpPr>
          <p:cNvPr id="695300" name="Rectangle 4"/>
          <p:cNvSpPr>
            <a:spLocks noChangeArrowheads="1"/>
          </p:cNvSpPr>
          <p:nvPr/>
        </p:nvSpPr>
        <p:spPr bwMode="auto">
          <a:xfrm>
            <a:off x="5003800" y="3500438"/>
            <a:ext cx="3960813" cy="3024187"/>
          </a:xfrm>
          <a:prstGeom prst="rect">
            <a:avLst/>
          </a:prstGeom>
          <a:noFill/>
          <a:ln w="9525">
            <a:noFill/>
            <a:miter lim="800000"/>
          </a:ln>
          <a:effectLst/>
        </p:spPr>
        <p:txBody>
          <a:bodyPr/>
          <a:lstStyle/>
          <a:p>
            <a:pPr marL="742950" lvl="1" indent="-285750">
              <a:lnSpc>
                <a:spcPct val="130000"/>
              </a:lnSpc>
              <a:spcBef>
                <a:spcPct val="20000"/>
              </a:spcBef>
              <a:buFontTx/>
              <a:buChar char="–"/>
            </a:pPr>
            <a:r>
              <a:rPr lang="zh-CN" altLang="en-US" sz="2000">
                <a:solidFill>
                  <a:schemeClr val="tx1"/>
                </a:solidFill>
                <a:latin typeface="宋体" panose="02010600030101010101" pitchFamily="2" charset="-122"/>
              </a:rPr>
              <a:t>在非正式的访谈中，将提出一些可以自由回答的开放性问题，以鼓励被访问的人员表达自己的想法，例如，询问用户为什么对目前正在使用的系统感到不满意。</a:t>
            </a:r>
          </a:p>
        </p:txBody>
      </p:sp>
      <p:pic>
        <p:nvPicPr>
          <p:cNvPr id="695302" name="Picture 6" descr="20090602136"/>
          <p:cNvPicPr>
            <a:picLocks noChangeAspect="1" noChangeArrowheads="1"/>
          </p:cNvPicPr>
          <p:nvPr/>
        </p:nvPicPr>
        <p:blipFill>
          <a:blip r:embed="rId2" cstate="print"/>
          <a:srcRect/>
          <a:stretch>
            <a:fillRect/>
          </a:stretch>
        </p:blipFill>
        <p:spPr bwMode="auto">
          <a:xfrm>
            <a:off x="5076825" y="476250"/>
            <a:ext cx="3744913" cy="2808288"/>
          </a:xfrm>
          <a:prstGeom prst="rect">
            <a:avLst/>
          </a:prstGeom>
          <a:noFill/>
        </p:spPr>
      </p:pic>
      <p:pic>
        <p:nvPicPr>
          <p:cNvPr id="695303" name="Picture 7" descr="IMG_0237軟件学院前"/>
          <p:cNvPicPr>
            <a:picLocks noChangeAspect="1" noChangeArrowheads="1"/>
          </p:cNvPicPr>
          <p:nvPr/>
        </p:nvPicPr>
        <p:blipFill>
          <a:blip r:embed="rId3" cstate="print"/>
          <a:srcRect/>
          <a:stretch>
            <a:fillRect/>
          </a:stretch>
        </p:blipFill>
        <p:spPr bwMode="auto">
          <a:xfrm>
            <a:off x="900113" y="3554413"/>
            <a:ext cx="3959225" cy="2970212"/>
          </a:xfrm>
          <a:prstGeom prst="rect">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a:t>
            </a:r>
            <a:r>
              <a:rPr lang="en-US" altLang="zh-CN" dirty="0"/>
              <a:t>Use case</a:t>
            </a:r>
            <a:r>
              <a:rPr lang="zh-CN" altLang="en-US" dirty="0"/>
              <a:t>）</a:t>
            </a:r>
          </a:p>
        </p:txBody>
      </p:sp>
      <p:sp>
        <p:nvSpPr>
          <p:cNvPr id="3" name="内容占位符 2"/>
          <p:cNvSpPr>
            <a:spLocks noGrp="1"/>
          </p:cNvSpPr>
          <p:nvPr>
            <p:ph idx="1"/>
          </p:nvPr>
        </p:nvSpPr>
        <p:spPr>
          <a:xfrm>
            <a:off x="457200" y="1600200"/>
            <a:ext cx="4834880" cy="4781550"/>
          </a:xfrm>
        </p:spPr>
        <p:txBody>
          <a:bodyPr/>
          <a:lstStyle/>
          <a:p>
            <a:r>
              <a:rPr lang="zh-CN" altLang="en-US" sz="2400" dirty="0"/>
              <a:t>使用一种交互的方式来描述系统的</a:t>
            </a:r>
            <a:r>
              <a:rPr lang="zh-CN" altLang="en-US" sz="2400" dirty="0">
                <a:solidFill>
                  <a:srgbClr val="C00000"/>
                </a:solidFill>
              </a:rPr>
              <a:t>场景</a:t>
            </a:r>
            <a:r>
              <a:rPr lang="zh-CN" altLang="en-US" sz="2400" dirty="0"/>
              <a:t>，借以“捕获”用户的需求。</a:t>
            </a:r>
            <a:endParaRPr lang="en-US" altLang="zh-CN" sz="2400" dirty="0"/>
          </a:p>
          <a:p>
            <a:r>
              <a:rPr lang="zh-CN" altLang="en-US" sz="2400" dirty="0"/>
              <a:t>“捕获”指对业务用例不是简单静态说明，要构建动态的场景，强调的参与者的活动。</a:t>
            </a:r>
            <a:endParaRPr lang="en-US" altLang="zh-CN" sz="2400" dirty="0"/>
          </a:p>
          <a:p>
            <a:r>
              <a:rPr lang="zh-CN" altLang="en-US" sz="2400" dirty="0"/>
              <a:t>用例又称为是用户故事（</a:t>
            </a:r>
            <a:r>
              <a:rPr lang="en-US" altLang="zh-CN" sz="2400" dirty="0"/>
              <a:t>User Story</a:t>
            </a:r>
            <a:r>
              <a:rPr lang="zh-CN" altLang="en-US" sz="2400" dirty="0"/>
              <a:t>），是对需求的深入分析和理解的输出结果。</a:t>
            </a:r>
            <a:endParaRPr lang="en-US" altLang="zh-CN" sz="2400" dirty="0"/>
          </a:p>
          <a:p>
            <a:pPr lvl="1"/>
            <a:r>
              <a:rPr lang="zh-CN" altLang="en-US" sz="2200" dirty="0"/>
              <a:t>用例的完善需要迭代，每次添加一些业务细节</a:t>
            </a:r>
            <a:endParaRPr lang="en-US" altLang="zh-CN" sz="22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15</a:t>
            </a:fld>
            <a:endParaRPr lang="en-US" altLang="zh-CN"/>
          </a:p>
        </p:txBody>
      </p:sp>
      <p:pic>
        <p:nvPicPr>
          <p:cNvPr id="7" name="Picture 5" descr="20090827149"/>
          <p:cNvPicPr>
            <a:picLocks noChangeAspect="1" noChangeArrowheads="1"/>
          </p:cNvPicPr>
          <p:nvPr/>
        </p:nvPicPr>
        <p:blipFill>
          <a:blip r:embed="rId2" cstate="print"/>
          <a:srcRect/>
          <a:stretch>
            <a:fillRect/>
          </a:stretch>
        </p:blipFill>
        <p:spPr bwMode="auto">
          <a:xfrm>
            <a:off x="5292080" y="1974540"/>
            <a:ext cx="3648795" cy="2736304"/>
          </a:xfrm>
          <a:prstGeom prst="rect">
            <a:avLst/>
          </a:prstGeom>
          <a:noFill/>
        </p:spPr>
      </p:pic>
      <p:sp>
        <p:nvSpPr>
          <p:cNvPr id="9" name="内容占位符 2"/>
          <p:cNvSpPr txBox="1"/>
          <p:nvPr/>
        </p:nvSpPr>
        <p:spPr bwMode="auto">
          <a:xfrm>
            <a:off x="5033326" y="5085184"/>
            <a:ext cx="3600769" cy="118819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lvl="1"/>
            <a:r>
              <a:rPr lang="zh-CN" altLang="en-US" sz="2200" kern="0" dirty="0"/>
              <a:t>用例规约，对具体用例场景中业务流程的脚本式的说明。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23528" y="1556792"/>
            <a:ext cx="5364187" cy="3384376"/>
          </a:xfrm>
          <a:prstGeom prst="rect">
            <a:avLst/>
          </a:prstGeom>
        </p:spPr>
      </p:pic>
      <p:sp>
        <p:nvSpPr>
          <p:cNvPr id="2" name="标题 1"/>
          <p:cNvSpPr>
            <a:spLocks noGrp="1"/>
          </p:cNvSpPr>
          <p:nvPr>
            <p:ph type="title"/>
          </p:nvPr>
        </p:nvSpPr>
        <p:spPr/>
        <p:txBody>
          <a:bodyPr/>
          <a:lstStyle/>
          <a:p>
            <a:r>
              <a:rPr lang="zh-CN" altLang="en-US" dirty="0"/>
              <a:t>用例的表示</a:t>
            </a:r>
          </a:p>
        </p:txBody>
      </p:sp>
      <p:sp>
        <p:nvSpPr>
          <p:cNvPr id="3" name="内容占位符 2"/>
          <p:cNvSpPr>
            <a:spLocks noGrp="1"/>
          </p:cNvSpPr>
          <p:nvPr>
            <p:ph idx="1"/>
          </p:nvPr>
        </p:nvSpPr>
        <p:spPr>
          <a:xfrm>
            <a:off x="518864" y="5085184"/>
            <a:ext cx="8229600" cy="1440582"/>
          </a:xfrm>
        </p:spPr>
        <p:txBody>
          <a:bodyPr/>
          <a:lstStyle/>
          <a:p>
            <a:r>
              <a:rPr lang="zh-CN" altLang="en-US" sz="2200" dirty="0"/>
              <a:t>不同的人可以扮演相同的角色，相同的人也可能在不同的场合中扮演不同的角色，角色与具体的人或职位并没有必然的对应。</a:t>
            </a:r>
            <a:endParaRPr lang="en-US" altLang="zh-CN" sz="2200" dirty="0"/>
          </a:p>
          <a:p>
            <a:r>
              <a:rPr lang="zh-CN" altLang="en-US" sz="2200" dirty="0"/>
              <a:t>角色实现系统的某些用例，一个角色可以对应多个用例；相反，一个用例也可以对应多个角色的参与。</a:t>
            </a:r>
          </a:p>
          <a:p>
            <a:endParaRPr lang="zh-CN" altLang="en-US" sz="22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16</a:t>
            </a:fld>
            <a:endParaRPr lang="en-US" altLang="zh-CN"/>
          </a:p>
        </p:txBody>
      </p:sp>
      <p:sp>
        <p:nvSpPr>
          <p:cNvPr id="8" name="内容占位符 2"/>
          <p:cNvSpPr txBox="1"/>
          <p:nvPr/>
        </p:nvSpPr>
        <p:spPr bwMode="auto">
          <a:xfrm>
            <a:off x="5687715" y="1484784"/>
            <a:ext cx="3276773" cy="1440582"/>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200" kern="0" dirty="0"/>
              <a:t>用例使用椭圆表示，代表用户任务</a:t>
            </a:r>
            <a:endParaRPr lang="en-US" altLang="zh-CN" sz="2200" kern="0" dirty="0"/>
          </a:p>
          <a:p>
            <a:r>
              <a:rPr lang="zh-CN" altLang="en-US" sz="2200" kern="0" dirty="0"/>
              <a:t>任务对应的涉众，用例直接或间接与人形符号（</a:t>
            </a:r>
            <a:r>
              <a:rPr lang="en-US" altLang="zh-CN" sz="2200" kern="0" dirty="0"/>
              <a:t>Stickman</a:t>
            </a:r>
            <a:r>
              <a:rPr lang="zh-CN" altLang="en-US" sz="2200" kern="0" dirty="0"/>
              <a:t>）关联，叫做</a:t>
            </a:r>
            <a:r>
              <a:rPr lang="en-US" altLang="zh-CN" sz="2200" kern="0" dirty="0"/>
              <a:t>Actor</a:t>
            </a:r>
            <a:r>
              <a:rPr lang="zh-CN" altLang="en-US" sz="2200" kern="0" dirty="0"/>
              <a:t>。</a:t>
            </a:r>
            <a:endParaRPr lang="en-US" altLang="zh-CN" sz="2200" kern="0" dirty="0"/>
          </a:p>
          <a:p>
            <a:r>
              <a:rPr lang="en-US" altLang="zh-CN" sz="2200" kern="0" dirty="0"/>
              <a:t>Actor</a:t>
            </a:r>
            <a:r>
              <a:rPr lang="zh-CN" altLang="en-US" sz="2200" kern="0" dirty="0"/>
              <a:t>理解成角色（</a:t>
            </a:r>
            <a:r>
              <a:rPr lang="en-US" altLang="zh-CN" sz="2200" kern="0" dirty="0"/>
              <a:t>Role</a:t>
            </a:r>
            <a:r>
              <a:rPr lang="zh-CN" altLang="en-US" sz="2200" kern="0" dirty="0"/>
              <a:t>）会更合适一些，指使用系统的用户类，不特指具体人。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识别角色</a:t>
            </a:r>
          </a:p>
        </p:txBody>
      </p:sp>
      <p:sp>
        <p:nvSpPr>
          <p:cNvPr id="3" name="内容占位符 2"/>
          <p:cNvSpPr>
            <a:spLocks noGrp="1"/>
          </p:cNvSpPr>
          <p:nvPr>
            <p:ph idx="1"/>
          </p:nvPr>
        </p:nvSpPr>
        <p:spPr>
          <a:xfrm>
            <a:off x="457200" y="1600200"/>
            <a:ext cx="4546848" cy="4781550"/>
          </a:xfrm>
        </p:spPr>
        <p:txBody>
          <a:bodyPr/>
          <a:lstStyle/>
          <a:p>
            <a:r>
              <a:rPr lang="zh-CN" altLang="en-US" sz="2400" dirty="0"/>
              <a:t>在实际应用中，角色可以帮助来寻找用例</a:t>
            </a:r>
            <a:endParaRPr lang="en-US" altLang="zh-CN" sz="2400" dirty="0"/>
          </a:p>
          <a:p>
            <a:r>
              <a:rPr lang="zh-CN" altLang="en-US" sz="2400" dirty="0"/>
              <a:t>角色是存在于系统边界之外的与系统发生某些交互的对象</a:t>
            </a:r>
            <a:endParaRPr lang="en-US" altLang="zh-CN" sz="2400" dirty="0"/>
          </a:p>
          <a:p>
            <a:r>
              <a:rPr lang="zh-CN" altLang="en-US" sz="2400" dirty="0"/>
              <a:t>角色可以是人，也可以是其它软件系统，如 “零件目录系统”和“定时器（</a:t>
            </a:r>
            <a:r>
              <a:rPr lang="en-US" altLang="zh-CN" sz="2400" dirty="0"/>
              <a:t>Timer</a:t>
            </a:r>
            <a:r>
              <a:rPr lang="zh-CN" altLang="en-US" sz="2400" dirty="0"/>
              <a:t>）”</a:t>
            </a:r>
            <a:endParaRPr lang="en-US" altLang="zh-CN" sz="2400" dirty="0"/>
          </a:p>
          <a:p>
            <a:r>
              <a:rPr lang="zh-CN" altLang="en-US" sz="2400" dirty="0"/>
              <a:t>与“定时器”关联的用例表示该用例是在特定的时间被自动触发，产生对该仓库的统计报告</a:t>
            </a:r>
            <a:endParaRPr lang="en-US" altLang="zh-CN"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17</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5004048" y="1916832"/>
            <a:ext cx="3960440" cy="33123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3"/>
          <p:cNvSpPr>
            <a:spLocks noChangeArrowheads="1"/>
          </p:cNvSpPr>
          <p:nvPr/>
        </p:nvSpPr>
        <p:spPr bwMode="gray">
          <a:xfrm>
            <a:off x="539552" y="3861767"/>
            <a:ext cx="8398197" cy="2591569"/>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2" name="标题 1"/>
          <p:cNvSpPr>
            <a:spLocks noGrp="1"/>
          </p:cNvSpPr>
          <p:nvPr>
            <p:ph type="title"/>
          </p:nvPr>
        </p:nvSpPr>
        <p:spPr/>
        <p:txBody>
          <a:bodyPr/>
          <a:lstStyle/>
          <a:p>
            <a:r>
              <a:rPr lang="zh-CN" altLang="en-US" dirty="0"/>
              <a:t>寻找用例</a:t>
            </a:r>
          </a:p>
        </p:txBody>
      </p:sp>
      <p:sp>
        <p:nvSpPr>
          <p:cNvPr id="3" name="内容占位符 2"/>
          <p:cNvSpPr>
            <a:spLocks noGrp="1"/>
          </p:cNvSpPr>
          <p:nvPr>
            <p:ph idx="1"/>
          </p:nvPr>
        </p:nvSpPr>
        <p:spPr/>
        <p:txBody>
          <a:bodyPr/>
          <a:lstStyle/>
          <a:p>
            <a:pPr marL="514350" indent="-514350">
              <a:buFont typeface="+mj-lt"/>
              <a:buAutoNum type="arabicPeriod"/>
            </a:pPr>
            <a:r>
              <a:rPr lang="zh-CN" altLang="en-US" sz="2400" dirty="0"/>
              <a:t>考虑在业务系统中进行管理和处理的关键业务实体，通常是与业务相关的一些关键概念或技术术语，如：</a:t>
            </a:r>
            <a:endParaRPr lang="en-US" altLang="zh-CN" sz="2400" dirty="0"/>
          </a:p>
          <a:p>
            <a:pPr marL="914400" lvl="1" indent="-514350"/>
            <a:r>
              <a:rPr lang="zh-CN" altLang="en-US" sz="2000" dirty="0"/>
              <a:t>软件项目（</a:t>
            </a:r>
            <a:r>
              <a:rPr lang="en-US" altLang="zh-CN" sz="2000" dirty="0"/>
              <a:t>Project</a:t>
            </a:r>
            <a:r>
              <a:rPr lang="zh-CN" altLang="en-US" sz="2000" dirty="0"/>
              <a:t>）：每个软件项目对应着一个在系统中组织和管理的基本结构，项目开发者以团队的形式参与其中。</a:t>
            </a:r>
          </a:p>
          <a:p>
            <a:pPr marL="914400" lvl="1" indent="-514350"/>
            <a:r>
              <a:rPr lang="zh-CN" altLang="en-US" sz="2000" dirty="0"/>
              <a:t>员工（</a:t>
            </a:r>
            <a:r>
              <a:rPr lang="en-US" altLang="zh-CN" sz="2000" dirty="0"/>
              <a:t>Employee</a:t>
            </a:r>
            <a:r>
              <a:rPr lang="zh-CN" altLang="en-US" sz="2000" dirty="0"/>
              <a:t>）：即开发者，是项目实施的基本单位，可进一步组成团队的结构。</a:t>
            </a:r>
          </a:p>
          <a:p>
            <a:pPr marL="0" indent="0">
              <a:buNone/>
            </a:pPr>
            <a:endParaRPr lang="en-US" altLang="zh-CN" sz="1400" dirty="0"/>
          </a:p>
          <a:p>
            <a:pPr marL="0" indent="0">
              <a:buNone/>
            </a:pPr>
            <a:r>
              <a:rPr lang="zh-CN" altLang="en-US" sz="2400" dirty="0"/>
              <a:t>    每个业务实体对应</a:t>
            </a:r>
            <a:r>
              <a:rPr lang="en-US" altLang="zh-CN" sz="2400" dirty="0"/>
              <a:t>5</a:t>
            </a:r>
            <a:r>
              <a:rPr lang="zh-CN" altLang="en-US" sz="2400" dirty="0"/>
              <a:t>个基本用例</a:t>
            </a:r>
            <a:r>
              <a:rPr lang="zh-CN" altLang="en-US" sz="2400" dirty="0">
                <a:sym typeface="Wingdings" panose="05000000000000000000" pitchFamily="2" charset="2"/>
              </a:rPr>
              <a:t>（</a:t>
            </a:r>
            <a:r>
              <a:rPr lang="zh-CN" altLang="en-US" sz="2400" dirty="0">
                <a:solidFill>
                  <a:srgbClr val="C00000"/>
                </a:solidFill>
                <a:sym typeface="Wingdings" panose="05000000000000000000" pitchFamily="2" charset="2"/>
              </a:rPr>
              <a:t>根据情况合并、正名</a:t>
            </a:r>
            <a:r>
              <a:rPr lang="zh-CN" altLang="en-US" sz="2400" dirty="0">
                <a:sym typeface="Wingdings" panose="05000000000000000000" pitchFamily="2" charset="2"/>
              </a:rPr>
              <a:t>）</a:t>
            </a:r>
            <a:endParaRPr lang="en-US" altLang="zh-CN" sz="2400" dirty="0"/>
          </a:p>
          <a:p>
            <a:pPr marL="857250" lvl="1" indent="-457200">
              <a:buFont typeface="+mj-lt"/>
              <a:buAutoNum type="arabicPeriod"/>
            </a:pPr>
            <a:r>
              <a:rPr lang="zh-CN" altLang="en-US" sz="2000" dirty="0"/>
              <a:t>创建新业务实体数据的用例；</a:t>
            </a:r>
          </a:p>
          <a:p>
            <a:pPr marL="857250" lvl="1" indent="-457200">
              <a:buFont typeface="+mj-lt"/>
              <a:buAutoNum type="arabicPeriod"/>
            </a:pPr>
            <a:r>
              <a:rPr lang="zh-CN" altLang="en-US" sz="2000" dirty="0"/>
              <a:t>修改已有业务实体数据的用例；</a:t>
            </a:r>
          </a:p>
          <a:p>
            <a:pPr marL="857250" lvl="1" indent="-457200">
              <a:buFont typeface="+mj-lt"/>
              <a:buAutoNum type="arabicPeriod"/>
            </a:pPr>
            <a:r>
              <a:rPr lang="zh-CN" altLang="en-US" sz="2000" dirty="0"/>
              <a:t>删除已有业务实体数据的用例；</a:t>
            </a:r>
          </a:p>
          <a:p>
            <a:pPr marL="857250" lvl="1" indent="-457200">
              <a:buFont typeface="+mj-lt"/>
              <a:buAutoNum type="arabicPeriod"/>
            </a:pPr>
            <a:r>
              <a:rPr lang="zh-CN" altLang="en-US" sz="2000" dirty="0"/>
              <a:t>持久化某业务实体数据的用例，比如存储到数据库中；</a:t>
            </a:r>
          </a:p>
          <a:p>
            <a:pPr marL="857250" lvl="1" indent="-457200">
              <a:buFont typeface="+mj-lt"/>
              <a:buAutoNum type="arabicPeriod"/>
            </a:pPr>
            <a:r>
              <a:rPr lang="zh-CN" altLang="en-US" sz="2000" dirty="0"/>
              <a:t>访问某业务实体数据的用例，比如从存储的文件或数据库中读出。</a:t>
            </a:r>
          </a:p>
          <a:p>
            <a:pPr marL="514350" indent="-514350">
              <a:buFont typeface="+mj-lt"/>
              <a:buAutoNum type="arabicPeriod"/>
            </a:pPr>
            <a:endParaRPr lang="en-US" altLang="zh-CN" sz="2400" dirty="0"/>
          </a:p>
          <a:p>
            <a:pPr marL="514350" indent="-514350">
              <a:buFont typeface="+mj-lt"/>
              <a:buAutoNum type="arabicPeriod"/>
            </a:pPr>
            <a:endParaRPr lang="zh-CN" altLang="en-US"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3"/>
          <p:cNvSpPr>
            <a:spLocks noChangeArrowheads="1"/>
          </p:cNvSpPr>
          <p:nvPr/>
        </p:nvSpPr>
        <p:spPr bwMode="gray">
          <a:xfrm>
            <a:off x="539552" y="4653136"/>
            <a:ext cx="8182173" cy="1800200"/>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2" name="标题 1"/>
          <p:cNvSpPr>
            <a:spLocks noGrp="1"/>
          </p:cNvSpPr>
          <p:nvPr>
            <p:ph type="title"/>
          </p:nvPr>
        </p:nvSpPr>
        <p:spPr/>
        <p:txBody>
          <a:bodyPr/>
          <a:lstStyle/>
          <a:p>
            <a:r>
              <a:rPr lang="zh-CN" altLang="en-US" dirty="0"/>
              <a:t>寻找用例</a:t>
            </a:r>
          </a:p>
        </p:txBody>
      </p:sp>
      <p:sp>
        <p:nvSpPr>
          <p:cNvPr id="3" name="内容占位符 2"/>
          <p:cNvSpPr>
            <a:spLocks noGrp="1"/>
          </p:cNvSpPr>
          <p:nvPr>
            <p:ph idx="1"/>
          </p:nvPr>
        </p:nvSpPr>
        <p:spPr/>
        <p:txBody>
          <a:bodyPr/>
          <a:lstStyle/>
          <a:p>
            <a:pPr marL="514350" indent="-514350">
              <a:buFont typeface="+mj-lt"/>
              <a:buAutoNum type="arabicPeriod" startAt="2"/>
            </a:pPr>
            <a:r>
              <a:rPr lang="zh-CN" altLang="en-US" sz="2800" dirty="0"/>
              <a:t>考虑业务相关的过程数据，即围绕基本业务实体的加工和组合而产生的数据，会在业务执行期间频繁和显著的发生变化。</a:t>
            </a:r>
            <a:endParaRPr lang="en-US" altLang="zh-CN" sz="2800" dirty="0"/>
          </a:p>
          <a:p>
            <a:pPr marL="914400" lvl="1" indent="-514350"/>
            <a:r>
              <a:rPr lang="zh-CN" altLang="en-US" sz="2400" dirty="0"/>
              <a:t>项目组：对员工进行组织，并分配到具体的项目中。项目组的各种数据在项目进行过程中会经常发生改变；</a:t>
            </a:r>
          </a:p>
          <a:p>
            <a:pPr marL="914400" lvl="1" indent="-514350"/>
            <a:r>
              <a:rPr lang="zh-CN" altLang="en-US" sz="2400" dirty="0"/>
              <a:t>工作时间：任务的起始和结束时间，开发者需要按照任务的时间安排开展工作。</a:t>
            </a:r>
          </a:p>
          <a:p>
            <a:pPr marL="0" indent="0">
              <a:buNone/>
            </a:pPr>
            <a:endParaRPr lang="en-US" altLang="zh-CN" sz="500" dirty="0"/>
          </a:p>
          <a:p>
            <a:pPr marL="0" indent="0">
              <a:buNone/>
            </a:pPr>
            <a:r>
              <a:rPr lang="zh-CN" altLang="en-US" sz="2800" dirty="0"/>
              <a:t>    可按照</a:t>
            </a:r>
            <a:r>
              <a:rPr lang="en-US" altLang="zh-CN" sz="2800" dirty="0"/>
              <a:t>1</a:t>
            </a:r>
            <a:r>
              <a:rPr lang="zh-CN" altLang="en-US" sz="2800" dirty="0"/>
              <a:t>中的方法确定用例：</a:t>
            </a:r>
            <a:endParaRPr lang="en-US" altLang="zh-CN" sz="2800" dirty="0"/>
          </a:p>
          <a:p>
            <a:pPr marL="914400" lvl="1" indent="-514350"/>
            <a:r>
              <a:rPr lang="zh-CN" altLang="en-US" sz="2400" dirty="0"/>
              <a:t>如“项目团队组建”和“项目安排更新”</a:t>
            </a:r>
            <a:endParaRPr lang="en-US" altLang="zh-CN" sz="2400" dirty="0"/>
          </a:p>
          <a:p>
            <a:pPr marL="914400" lvl="1" indent="-514350"/>
            <a:r>
              <a:rPr lang="zh-CN" altLang="en-US" sz="2400" dirty="0"/>
              <a:t>是系统的核心用例，描述系统的主要功能需求，往往在访谈过程中由用户直接提出</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3"/>
          <p:cNvSpPr>
            <a:spLocks noChangeArrowheads="1"/>
          </p:cNvSpPr>
          <p:nvPr/>
        </p:nvSpPr>
        <p:spPr bwMode="gray">
          <a:xfrm>
            <a:off x="323528" y="1600200"/>
            <a:ext cx="4320480" cy="4781550"/>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5" name="日期占位符 4"/>
          <p:cNvSpPr>
            <a:spLocks noGrp="1"/>
          </p:cNvSpPr>
          <p:nvPr>
            <p:ph type="dt" sz="half" idx="10"/>
          </p:nvPr>
        </p:nvSpPr>
        <p:spPr/>
        <p:txBody>
          <a:bodyPr/>
          <a:lstStyle/>
          <a:p>
            <a:fld id="{02497728-A430-4069-813F-F6720FE2FBF1}" type="datetime1">
              <a:rPr lang="zh-CN" altLang="en-US"/>
              <a:t>2019/10/8</a:t>
            </a:fld>
            <a:endParaRPr lang="en-US" altLang="zh-CN"/>
          </a:p>
        </p:txBody>
      </p:sp>
      <p:sp>
        <p:nvSpPr>
          <p:cNvPr id="6" name="页脚占位符 5"/>
          <p:cNvSpPr>
            <a:spLocks noGrp="1"/>
          </p:cNvSpPr>
          <p:nvPr>
            <p:ph type="ftr" sz="quarter" idx="11"/>
          </p:nvPr>
        </p:nvSpPr>
        <p:spPr/>
        <p:txBody>
          <a:bodyPr/>
          <a:lstStyle/>
          <a:p>
            <a:r>
              <a:rPr lang="en-US" altLang="zh-CN"/>
              <a:t>大连理工大学软件学院</a:t>
            </a:r>
          </a:p>
        </p:txBody>
      </p:sp>
      <p:sp>
        <p:nvSpPr>
          <p:cNvPr id="7" name="灯片编号占位符 6"/>
          <p:cNvSpPr>
            <a:spLocks noGrp="1"/>
          </p:cNvSpPr>
          <p:nvPr>
            <p:ph type="sldNum" sz="quarter" idx="12"/>
          </p:nvPr>
        </p:nvSpPr>
        <p:spPr/>
        <p:txBody>
          <a:bodyPr/>
          <a:lstStyle/>
          <a:p>
            <a:fld id="{A260DB9F-A8D0-4CAA-8E31-E7886EE53BA3}" type="slidenum">
              <a:rPr lang="zh-CN" altLang="en-US"/>
              <a:t>2</a:t>
            </a:fld>
            <a:endParaRPr lang="en-US" altLang="zh-CN"/>
          </a:p>
        </p:txBody>
      </p:sp>
      <p:sp>
        <p:nvSpPr>
          <p:cNvPr id="687106" name="Rectangle 2"/>
          <p:cNvSpPr>
            <a:spLocks noGrp="1" noChangeArrowheads="1"/>
          </p:cNvSpPr>
          <p:nvPr>
            <p:ph type="title"/>
          </p:nvPr>
        </p:nvSpPr>
        <p:spPr/>
        <p:txBody>
          <a:bodyPr/>
          <a:lstStyle/>
          <a:p>
            <a:r>
              <a:rPr lang="zh-CN" altLang="en-US" dirty="0">
                <a:solidFill>
                  <a:schemeClr val="tx1"/>
                </a:solidFill>
              </a:rPr>
              <a:t>第</a:t>
            </a:r>
            <a:r>
              <a:rPr lang="en-US" altLang="zh-CN" dirty="0">
                <a:solidFill>
                  <a:schemeClr val="tx1"/>
                </a:solidFill>
              </a:rPr>
              <a:t>3</a:t>
            </a:r>
            <a:r>
              <a:rPr lang="zh-CN" altLang="en-US" dirty="0">
                <a:solidFill>
                  <a:schemeClr val="tx1"/>
                </a:solidFill>
              </a:rPr>
              <a:t>章 需求分析</a:t>
            </a:r>
            <a:endParaRPr lang="zh-CN" altLang="en-US" b="0" i="1" dirty="0">
              <a:solidFill>
                <a:schemeClr val="tx1"/>
              </a:solidFill>
            </a:endParaRPr>
          </a:p>
        </p:txBody>
      </p:sp>
      <p:sp>
        <p:nvSpPr>
          <p:cNvPr id="687107" name="Rectangle 3"/>
          <p:cNvSpPr>
            <a:spLocks noGrp="1" noChangeArrowheads="1"/>
          </p:cNvSpPr>
          <p:nvPr>
            <p:ph type="body" sz="half" idx="1"/>
          </p:nvPr>
        </p:nvSpPr>
        <p:spPr>
          <a:xfrm>
            <a:off x="533400" y="1844824"/>
            <a:ext cx="4038600" cy="4781550"/>
          </a:xfrm>
        </p:spPr>
        <p:txBody>
          <a:bodyPr/>
          <a:lstStyle/>
          <a:p>
            <a:pPr>
              <a:lnSpc>
                <a:spcPct val="135000"/>
              </a:lnSpc>
            </a:pPr>
            <a:r>
              <a:rPr lang="zh-CN" altLang="en-US" sz="2200" dirty="0"/>
              <a:t>需求分析的目标就是搞清楚用户真正想要的</a:t>
            </a:r>
            <a:r>
              <a:rPr lang="zh-CN" altLang="en-US" sz="2200" dirty="0">
                <a:solidFill>
                  <a:srgbClr val="FF0000"/>
                </a:solidFill>
              </a:rPr>
              <a:t>系统是什么以及存在哪些约束条件</a:t>
            </a:r>
            <a:r>
              <a:rPr lang="zh-CN" altLang="en-US" sz="2200" dirty="0"/>
              <a:t>。</a:t>
            </a:r>
          </a:p>
          <a:p>
            <a:pPr>
              <a:lnSpc>
                <a:spcPct val="135000"/>
              </a:lnSpc>
            </a:pPr>
            <a:r>
              <a:rPr lang="zh-CN" altLang="en-US" sz="2200" dirty="0"/>
              <a:t>需求分析是软件开发的输入，“</a:t>
            </a:r>
            <a:r>
              <a:rPr lang="zh-CN" altLang="en-US" sz="2200" dirty="0">
                <a:solidFill>
                  <a:srgbClr val="FF0000"/>
                </a:solidFill>
              </a:rPr>
              <a:t>垃圾入，垃圾出</a:t>
            </a:r>
            <a:r>
              <a:rPr lang="zh-CN" altLang="en-US" sz="2200" dirty="0"/>
              <a:t>”，所谓“</a:t>
            </a:r>
            <a:r>
              <a:rPr lang="zh-CN" altLang="en-US" sz="2200" dirty="0">
                <a:solidFill>
                  <a:srgbClr val="FF0000"/>
                </a:solidFill>
              </a:rPr>
              <a:t>失之毫厘，谬以千里</a:t>
            </a:r>
            <a:r>
              <a:rPr lang="zh-CN" altLang="en-US" sz="2200" dirty="0"/>
              <a:t>”。</a:t>
            </a:r>
            <a:endParaRPr lang="en-US" altLang="zh-CN" sz="2200" dirty="0"/>
          </a:p>
          <a:p>
            <a:pPr>
              <a:lnSpc>
                <a:spcPct val="135000"/>
              </a:lnSpc>
            </a:pPr>
            <a:r>
              <a:rPr lang="zh-CN" altLang="en-US" sz="2200" dirty="0"/>
              <a:t>需求分析的捕获和描述、需求分析的细化、功能性需求和非功能性需求等。</a:t>
            </a:r>
          </a:p>
        </p:txBody>
      </p:sp>
      <p:pic>
        <p:nvPicPr>
          <p:cNvPr id="687109" name="Picture 5" descr="20090828164"/>
          <p:cNvPicPr>
            <a:picLocks noGrp="1" noChangeAspect="1" noChangeArrowheads="1"/>
          </p:cNvPicPr>
          <p:nvPr>
            <p:ph sz="half" idx="2"/>
          </p:nvPr>
        </p:nvPicPr>
        <p:blipFill>
          <a:blip r:embed="rId2" cstate="print"/>
          <a:srcRect/>
          <a:stretch>
            <a:fillRect/>
          </a:stretch>
        </p:blipFill>
        <p:spPr>
          <a:xfrm>
            <a:off x="4859338" y="1916113"/>
            <a:ext cx="4038600" cy="3028950"/>
          </a:xfrm>
          <a:noFill/>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寻找用例</a:t>
            </a:r>
          </a:p>
        </p:txBody>
      </p:sp>
      <p:sp>
        <p:nvSpPr>
          <p:cNvPr id="3" name="内容占位符 2"/>
          <p:cNvSpPr>
            <a:spLocks noGrp="1"/>
          </p:cNvSpPr>
          <p:nvPr>
            <p:ph idx="1"/>
          </p:nvPr>
        </p:nvSpPr>
        <p:spPr/>
        <p:txBody>
          <a:bodyPr/>
          <a:lstStyle/>
          <a:p>
            <a:pPr marL="514350" indent="-514350">
              <a:buFont typeface="+mj-lt"/>
              <a:buAutoNum type="arabicPeriod" startAt="3"/>
            </a:pPr>
            <a:r>
              <a:rPr lang="zh-CN" altLang="en-US" sz="2800" dirty="0"/>
              <a:t>进一步研究系统业务，这些业务往往需要在以上识别出的基本实体数据和动态过程数据的基础上做进一步的利用和计算。</a:t>
            </a:r>
            <a:endParaRPr lang="en-US" altLang="zh-CN" sz="2800" dirty="0"/>
          </a:p>
          <a:p>
            <a:pPr marL="914400" lvl="1" indent="-514350"/>
            <a:r>
              <a:rPr lang="zh-CN" altLang="en-US" sz="2400" dirty="0"/>
              <a:t>对各种数据的组合、分析和挖掘等。</a:t>
            </a:r>
            <a:endParaRPr lang="en-US" altLang="zh-CN" sz="2400" dirty="0"/>
          </a:p>
          <a:p>
            <a:pPr lvl="1"/>
            <a:r>
              <a:rPr lang="zh-CN" altLang="en-US" sz="2400" dirty="0"/>
              <a:t>每个这样的数据利用，都会导致新的用例的产生。</a:t>
            </a:r>
            <a:endParaRPr lang="en-US" altLang="zh-CN" sz="2400" dirty="0"/>
          </a:p>
          <a:p>
            <a:pPr lvl="1"/>
            <a:r>
              <a:rPr lang="zh-CN" altLang="en-US" sz="2400" dirty="0"/>
              <a:t>“项目状态分析”用例需要将进行中的项目数据做严格的分析和评估，并可能形成项目延期的结论。</a:t>
            </a:r>
            <a:endParaRPr lang="en-US" altLang="zh-CN" sz="2400" dirty="0"/>
          </a:p>
          <a:p>
            <a:pPr marL="457200" indent="-457200">
              <a:buFont typeface="+mj-lt"/>
              <a:buAutoNum type="arabicPeriod" startAt="4"/>
            </a:pPr>
            <a:r>
              <a:rPr lang="zh-CN" altLang="en-US" sz="2800" dirty="0"/>
              <a:t>需要考虑是否存在对正在运行的其它系统的交互。</a:t>
            </a:r>
            <a:endParaRPr lang="en-US" altLang="zh-CN" sz="2800" dirty="0"/>
          </a:p>
          <a:p>
            <a:pPr marL="857250" lvl="1" indent="-457200"/>
            <a:r>
              <a:rPr lang="zh-CN" altLang="en-US" sz="2400" dirty="0"/>
              <a:t>在分布式的环境中，与其它系统的交互，如启动、停止或者监听数据等场景都要设置单独的用例来捕获其功能需求。</a:t>
            </a:r>
          </a:p>
          <a:p>
            <a:pPr lvl="1"/>
            <a:endParaRPr lang="en-US" altLang="zh-CN"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用户用例和系统用例</a:t>
            </a:r>
          </a:p>
        </p:txBody>
      </p:sp>
      <p:sp>
        <p:nvSpPr>
          <p:cNvPr id="3" name="内容占位符 2"/>
          <p:cNvSpPr>
            <a:spLocks noGrp="1"/>
          </p:cNvSpPr>
          <p:nvPr>
            <p:ph idx="1"/>
          </p:nvPr>
        </p:nvSpPr>
        <p:spPr/>
        <p:txBody>
          <a:bodyPr/>
          <a:lstStyle/>
          <a:p>
            <a:r>
              <a:rPr lang="zh-CN" altLang="en-US" sz="2400" dirty="0"/>
              <a:t>业务用例：是从客户的角度出发描述某个业务的具体工作流，也是一次涉众与实现业务目标功能之间的交互，其中</a:t>
            </a:r>
            <a:r>
              <a:rPr lang="zh-CN" altLang="en-US" sz="2400" dirty="0">
                <a:solidFill>
                  <a:srgbClr val="FF0000"/>
                </a:solidFill>
              </a:rPr>
              <a:t>可能包含手工和自动化的过程</a:t>
            </a:r>
            <a:r>
              <a:rPr lang="zh-CN" altLang="en-US" sz="2400" dirty="0"/>
              <a:t>，也可能发生在一个长期的时间段中。</a:t>
            </a:r>
          </a:p>
          <a:p>
            <a:r>
              <a:rPr lang="zh-CN" altLang="en-US" sz="2400" dirty="0"/>
              <a:t>系统用例：是从计算机系统的角度描述业务系统，其业务边界就是这个计算机系统的设计范围。</a:t>
            </a:r>
            <a:endParaRPr lang="en-US" altLang="zh-CN" sz="2400" dirty="0"/>
          </a:p>
          <a:p>
            <a:pPr lvl="1"/>
            <a:r>
              <a:rPr lang="zh-CN" altLang="en-US" sz="2000" dirty="0"/>
              <a:t>主角是系统的参与者，与计算机系统一起实现一个目标。</a:t>
            </a:r>
            <a:endParaRPr lang="en-US" altLang="zh-CN" sz="2000" dirty="0"/>
          </a:p>
          <a:p>
            <a:pPr lvl="1"/>
            <a:r>
              <a:rPr lang="zh-CN" altLang="en-US" sz="2000" dirty="0"/>
              <a:t>用来描述参与者如何与计算机技术相联系以及与计算机系统交互的过程，而不是详细的业务流程描述。</a:t>
            </a:r>
          </a:p>
          <a:p>
            <a:r>
              <a:rPr lang="zh-CN" altLang="en-US" sz="2400" dirty="0"/>
              <a:t>概括的说，一个业务用例描述的是业务过程</a:t>
            </a:r>
            <a:r>
              <a:rPr lang="en-US" altLang="zh-CN" sz="2400" dirty="0"/>
              <a:t>——</a:t>
            </a:r>
            <a:r>
              <a:rPr lang="zh-CN" altLang="en-US" sz="2400" dirty="0"/>
              <a:t>而不是软件系统的过程，一个业务用例为涉众创造价值，业务用例可以超越系统的边界。</a:t>
            </a:r>
          </a:p>
          <a:p>
            <a:pPr marL="457200" indent="-457200">
              <a:buFont typeface="+mj-lt"/>
              <a:buAutoNum type="arabicPeriod" startAt="4"/>
            </a:pPr>
            <a:endParaRPr lang="zh-CN" altLang="en-US"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用例规约</a:t>
            </a:r>
            <a:r>
              <a:rPr lang="en-US" altLang="zh-CN" dirty="0"/>
              <a:t>1</a:t>
            </a:r>
            <a:endParaRPr lang="zh-CN" altLang="en-US"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22</a:t>
            </a:fld>
            <a:endParaRPr lang="en-US" altLang="zh-CN"/>
          </a:p>
        </p:txBody>
      </p:sp>
      <p:graphicFrame>
        <p:nvGraphicFramePr>
          <p:cNvPr id="7" name="表格 6"/>
          <p:cNvGraphicFramePr>
            <a:graphicFrameLocks noGrp="1"/>
          </p:cNvGraphicFramePr>
          <p:nvPr/>
        </p:nvGraphicFramePr>
        <p:xfrm>
          <a:off x="677398" y="1556792"/>
          <a:ext cx="8075239" cy="4876800"/>
        </p:xfrm>
        <a:graphic>
          <a:graphicData uri="http://schemas.openxmlformats.org/drawingml/2006/table">
            <a:tbl>
              <a:tblPr firstRow="1" firstCol="1" bandRow="1">
                <a:tableStyleId>{5DA37D80-6434-44D0-A028-1B22A696006F}</a:tableStyleId>
              </a:tblPr>
              <a:tblGrid>
                <a:gridCol w="1662354">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4813">
                  <a:extLst>
                    <a:ext uri="{9D8B030D-6E8A-4147-A177-3AD203B41FA5}">
                      <a16:colId xmlns:a16="http://schemas.microsoft.com/office/drawing/2014/main" val="20002"/>
                    </a:ext>
                  </a:extLst>
                </a:gridCol>
              </a:tblGrid>
              <a:tr h="206993">
                <a:tc>
                  <a:txBody>
                    <a:bodyPr/>
                    <a:lstStyle/>
                    <a:p>
                      <a:pPr algn="ctr">
                        <a:spcAft>
                          <a:spcPts val="0"/>
                        </a:spcAft>
                      </a:pPr>
                      <a:r>
                        <a:rPr lang="zh-CN" sz="2000" b="1" kern="100" dirty="0">
                          <a:effectLst/>
                        </a:rPr>
                        <a:t>用例名称</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1</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effectLst/>
                        </a:rPr>
                        <a:t>简短精炼的描述，一般为动宾短语的形式。</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6993">
                <a:tc>
                  <a:txBody>
                    <a:bodyPr/>
                    <a:lstStyle/>
                    <a:p>
                      <a:pPr algn="ctr">
                        <a:spcAft>
                          <a:spcPts val="0"/>
                        </a:spcAft>
                      </a:pPr>
                      <a:r>
                        <a:rPr lang="zh-CN" sz="2000" b="1" kern="100" dirty="0">
                          <a:effectLst/>
                        </a:rPr>
                        <a:t>用例编号</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1</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effectLst/>
                        </a:rPr>
                        <a:t>项目中唯一确定的数字编号。</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0979">
                <a:tc>
                  <a:txBody>
                    <a:bodyPr/>
                    <a:lstStyle/>
                    <a:p>
                      <a:pPr algn="ctr">
                        <a:spcAft>
                          <a:spcPts val="0"/>
                        </a:spcAft>
                      </a:pPr>
                      <a:r>
                        <a:rPr lang="zh-CN" sz="2000" b="1" kern="100" dirty="0">
                          <a:effectLst/>
                        </a:rPr>
                        <a:t>包</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2</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effectLst/>
                        </a:rPr>
                        <a:t>在较复杂的系统中，用例被划归为不同的业务子系统，可以使用</a:t>
                      </a:r>
                      <a:r>
                        <a:rPr lang="en-US" sz="2000" b="1" kern="100" dirty="0">
                          <a:effectLst/>
                        </a:rPr>
                        <a:t>UML</a:t>
                      </a:r>
                      <a:r>
                        <a:rPr lang="zh-CN" sz="2000" b="1" kern="100" dirty="0">
                          <a:effectLst/>
                        </a:rPr>
                        <a:t>的包进行封装。在用例识别过程中可以确定用例归属的包。</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06993">
                <a:tc>
                  <a:txBody>
                    <a:bodyPr/>
                    <a:lstStyle/>
                    <a:p>
                      <a:pPr algn="ctr">
                        <a:spcAft>
                          <a:spcPts val="0"/>
                        </a:spcAft>
                      </a:pPr>
                      <a:r>
                        <a:rPr lang="zh-CN" sz="2000" b="1" kern="100" dirty="0">
                          <a:effectLst/>
                        </a:rPr>
                        <a:t>维护者</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a:effectLst/>
                        </a:rPr>
                        <a:t>1</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创建和维护该用例的人员。</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3987">
                <a:tc>
                  <a:txBody>
                    <a:bodyPr/>
                    <a:lstStyle/>
                    <a:p>
                      <a:pPr algn="ctr">
                        <a:spcAft>
                          <a:spcPts val="0"/>
                        </a:spcAft>
                      </a:pPr>
                      <a:r>
                        <a:rPr lang="zh-CN" sz="2000" b="1" kern="100" dirty="0">
                          <a:effectLst/>
                        </a:rPr>
                        <a:t>版本</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1</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当前用例的最新版本号，或者将版本变化的历史一同保留，记录谁在什么时间改动了哪里。</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06993">
                <a:tc>
                  <a:txBody>
                    <a:bodyPr/>
                    <a:lstStyle/>
                    <a:p>
                      <a:pPr algn="ctr">
                        <a:spcAft>
                          <a:spcPts val="0"/>
                        </a:spcAft>
                      </a:pPr>
                      <a:r>
                        <a:rPr lang="zh-CN" sz="2000" b="1" kern="100">
                          <a:effectLst/>
                        </a:rPr>
                        <a:t>简介</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1</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简短描述该用例通过何种方式实现了什么功能。</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06993">
                <a:tc>
                  <a:txBody>
                    <a:bodyPr/>
                    <a:lstStyle/>
                    <a:p>
                      <a:pPr algn="ctr">
                        <a:spcAft>
                          <a:spcPts val="0"/>
                        </a:spcAft>
                      </a:pPr>
                      <a:r>
                        <a:rPr lang="zh-CN" sz="2000" b="1" kern="100">
                          <a:effectLst/>
                        </a:rPr>
                        <a:t>参与的角色</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1</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参与该用例的角色（涉众），该用例对应的原始期望者。</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620979">
                <a:tc>
                  <a:txBody>
                    <a:bodyPr/>
                    <a:lstStyle/>
                    <a:p>
                      <a:pPr algn="ctr">
                        <a:spcAft>
                          <a:spcPts val="0"/>
                        </a:spcAft>
                      </a:pPr>
                      <a:r>
                        <a:rPr lang="zh-CN" sz="2000" b="1" kern="100">
                          <a:effectLst/>
                        </a:rPr>
                        <a:t>业务支持者</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1</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effectLst/>
                        </a:rPr>
                        <a:t>对该用例的问题对应哪些业务人员负责解答，分别处在哪些领域。如果需要修订，谁可以决定该用例的业务内容。</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13987">
                <a:tc>
                  <a:txBody>
                    <a:bodyPr/>
                    <a:lstStyle/>
                    <a:p>
                      <a:pPr algn="ctr">
                        <a:spcAft>
                          <a:spcPts val="0"/>
                        </a:spcAft>
                      </a:pPr>
                      <a:r>
                        <a:rPr lang="zh-CN" sz="2000" b="1" kern="100" dirty="0">
                          <a:effectLst/>
                        </a:rPr>
                        <a:t>引用</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2</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effectLst/>
                        </a:rPr>
                        <a:t>指出对该用例的实现有影响或有联系的所有信息来源，可能是某些规则、标准或现有的文档。</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用例规约</a:t>
            </a:r>
            <a:r>
              <a:rPr lang="en-US" altLang="zh-CN" dirty="0"/>
              <a:t>2</a:t>
            </a:r>
            <a:endParaRPr lang="zh-CN" altLang="en-US"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23</a:t>
            </a:fld>
            <a:endParaRPr lang="en-US" altLang="zh-CN"/>
          </a:p>
        </p:txBody>
      </p:sp>
      <p:graphicFrame>
        <p:nvGraphicFramePr>
          <p:cNvPr id="7" name="表格 6"/>
          <p:cNvGraphicFramePr>
            <a:graphicFrameLocks noGrp="1"/>
          </p:cNvGraphicFramePr>
          <p:nvPr/>
        </p:nvGraphicFramePr>
        <p:xfrm>
          <a:off x="395536" y="1628802"/>
          <a:ext cx="8496944" cy="4752528"/>
        </p:xfrm>
        <a:graphic>
          <a:graphicData uri="http://schemas.openxmlformats.org/drawingml/2006/table">
            <a:tbl>
              <a:tblPr firstRow="1" firstCol="1" bandRow="1">
                <a:tableStyleId>{5DA37D80-6434-44D0-A028-1B22A696006F}</a:tableStyleId>
              </a:tblPr>
              <a:tblGrid>
                <a:gridCol w="2075290">
                  <a:extLst>
                    <a:ext uri="{9D8B030D-6E8A-4147-A177-3AD203B41FA5}">
                      <a16:colId xmlns:a16="http://schemas.microsoft.com/office/drawing/2014/main" val="20000"/>
                    </a:ext>
                  </a:extLst>
                </a:gridCol>
                <a:gridCol w="697474">
                  <a:extLst>
                    <a:ext uri="{9D8B030D-6E8A-4147-A177-3AD203B41FA5}">
                      <a16:colId xmlns:a16="http://schemas.microsoft.com/office/drawing/2014/main" val="20001"/>
                    </a:ext>
                  </a:extLst>
                </a:gridCol>
                <a:gridCol w="5724180">
                  <a:extLst>
                    <a:ext uri="{9D8B030D-6E8A-4147-A177-3AD203B41FA5}">
                      <a16:colId xmlns:a16="http://schemas.microsoft.com/office/drawing/2014/main" val="20002"/>
                    </a:ext>
                  </a:extLst>
                </a:gridCol>
              </a:tblGrid>
              <a:tr h="864096">
                <a:tc>
                  <a:txBody>
                    <a:bodyPr/>
                    <a:lstStyle/>
                    <a:p>
                      <a:pPr algn="ctr">
                        <a:spcAft>
                          <a:spcPts val="0"/>
                        </a:spcAft>
                      </a:pPr>
                      <a:r>
                        <a:rPr lang="zh-CN" sz="2000" b="1" kern="100" dirty="0">
                          <a:effectLst/>
                        </a:rPr>
                        <a:t>前置条件</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2</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effectLst/>
                        </a:rPr>
                        <a:t>执行用例之前系统必须所处的状态或达到的条件要求。</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048">
                <a:tc>
                  <a:txBody>
                    <a:bodyPr/>
                    <a:lstStyle/>
                    <a:p>
                      <a:pPr algn="ctr">
                        <a:spcAft>
                          <a:spcPts val="0"/>
                        </a:spcAft>
                      </a:pPr>
                      <a:r>
                        <a:rPr lang="zh-CN" sz="2000" b="1" kern="100">
                          <a:effectLst/>
                        </a:rPr>
                        <a:t>后置条件</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a:effectLst/>
                        </a:rPr>
                        <a:t>2</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用例执行完毕后系统可能处于的状态或结果。</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64096">
                <a:tc>
                  <a:txBody>
                    <a:bodyPr/>
                    <a:lstStyle/>
                    <a:p>
                      <a:pPr algn="ctr">
                        <a:spcAft>
                          <a:spcPts val="0"/>
                        </a:spcAft>
                      </a:pPr>
                      <a:r>
                        <a:rPr lang="zh-CN" sz="2000" b="1" kern="100" dirty="0">
                          <a:effectLst/>
                        </a:rPr>
                        <a:t>基本事件流</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2</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该用例正常执行的一系列活动步骤来响应参与者提出的服务请求。</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048">
                <a:tc>
                  <a:txBody>
                    <a:bodyPr/>
                    <a:lstStyle/>
                    <a:p>
                      <a:pPr algn="ctr">
                        <a:spcAft>
                          <a:spcPts val="0"/>
                        </a:spcAft>
                      </a:pPr>
                      <a:r>
                        <a:rPr lang="zh-CN" sz="2000" b="1" kern="100">
                          <a:effectLst/>
                        </a:rPr>
                        <a:t>备选事件流</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3</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基本事件流中异常或特殊情况的处理流程。</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32048">
                <a:tc>
                  <a:txBody>
                    <a:bodyPr/>
                    <a:lstStyle/>
                    <a:p>
                      <a:pPr algn="ctr">
                        <a:spcAft>
                          <a:spcPts val="0"/>
                        </a:spcAft>
                      </a:pPr>
                      <a:r>
                        <a:rPr lang="zh-CN" sz="2000" b="1" kern="100">
                          <a:effectLst/>
                        </a:rPr>
                        <a:t>关键性</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3</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该用例在系统中的重要程度。</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32048">
                <a:tc>
                  <a:txBody>
                    <a:bodyPr/>
                    <a:lstStyle/>
                    <a:p>
                      <a:pPr algn="ctr">
                        <a:spcAft>
                          <a:spcPts val="0"/>
                        </a:spcAft>
                      </a:pPr>
                      <a:r>
                        <a:rPr lang="zh-CN" sz="2000" b="1" kern="100">
                          <a:effectLst/>
                        </a:rPr>
                        <a:t>关联用例</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3</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其它相关的用例。</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32048">
                <a:tc>
                  <a:txBody>
                    <a:bodyPr/>
                    <a:lstStyle/>
                    <a:p>
                      <a:pPr algn="ctr">
                        <a:spcAft>
                          <a:spcPts val="0"/>
                        </a:spcAft>
                      </a:pPr>
                      <a:r>
                        <a:rPr lang="zh-CN" sz="2000" b="1" kern="100">
                          <a:effectLst/>
                        </a:rPr>
                        <a:t>功能需求</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2</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a:effectLst/>
                        </a:rPr>
                        <a:t>有哪些具体的功能性需求是从这个用例派生的。</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864096">
                <a:tc>
                  <a:txBody>
                    <a:bodyPr/>
                    <a:lstStyle/>
                    <a:p>
                      <a:pPr algn="ctr">
                        <a:spcAft>
                          <a:spcPts val="0"/>
                        </a:spcAft>
                      </a:pPr>
                      <a:r>
                        <a:rPr lang="zh-CN" sz="2000" b="1" kern="100">
                          <a:effectLst/>
                        </a:rPr>
                        <a:t>非功能需求</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a:effectLst/>
                        </a:rPr>
                        <a:t>2</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effectLst/>
                        </a:rPr>
                        <a:t>有哪些具体的非功能性需求是从这个用例派生的。</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用例提炼</a:t>
            </a:r>
            <a:r>
              <a:rPr lang="en-US" altLang="zh-CN" dirty="0"/>
              <a:t>——</a:t>
            </a:r>
            <a:r>
              <a:rPr lang="zh-CN" altLang="en-US" dirty="0"/>
              <a:t>包含关系</a:t>
            </a:r>
          </a:p>
        </p:txBody>
      </p:sp>
      <p:sp>
        <p:nvSpPr>
          <p:cNvPr id="3" name="内容占位符 2"/>
          <p:cNvSpPr>
            <a:spLocks noGrp="1"/>
          </p:cNvSpPr>
          <p:nvPr>
            <p:ph idx="1"/>
          </p:nvPr>
        </p:nvSpPr>
        <p:spPr>
          <a:xfrm>
            <a:off x="457200" y="1600200"/>
            <a:ext cx="8229600" cy="2116832"/>
          </a:xfrm>
        </p:spPr>
        <p:txBody>
          <a:bodyPr/>
          <a:lstStyle/>
          <a:p>
            <a:r>
              <a:rPr lang="zh-CN" altLang="en-US" sz="2400" dirty="0"/>
              <a:t>通过一些通用过程的定义为其它主用例提供某种共同的基础性的功能</a:t>
            </a:r>
            <a:endParaRPr lang="en-US" altLang="zh-CN" sz="2400" dirty="0"/>
          </a:p>
          <a:p>
            <a:r>
              <a:rPr lang="zh-CN" altLang="en-US" sz="2400" dirty="0"/>
              <a:t>为避免用例中相同的基础性功能被多次重复实现</a:t>
            </a:r>
            <a:endParaRPr lang="en-US" altLang="zh-CN" sz="2400" dirty="0"/>
          </a:p>
          <a:p>
            <a:r>
              <a:rPr lang="zh-CN" altLang="en-US" sz="2400" dirty="0"/>
              <a:t>将这些基础功能作为一种附加用例表示，通过构造型</a:t>
            </a:r>
            <a:r>
              <a:rPr lang="en-US" altLang="zh-CN" sz="2400" dirty="0"/>
              <a:t>&lt;&lt;include&gt;&gt;</a:t>
            </a:r>
            <a:r>
              <a:rPr lang="zh-CN" altLang="en-US" sz="2400" dirty="0"/>
              <a:t>关系与依赖它的主用例相连</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24</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604109" y="3717032"/>
            <a:ext cx="5776203" cy="274816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3" descr="错误的层次关系"/>
          <p:cNvPicPr>
            <a:picLocks noChangeAspect="1"/>
          </p:cNvPicPr>
          <p:nvPr/>
        </p:nvPicPr>
        <p:blipFill>
          <a:blip r:embed="rId3"/>
          <a:stretch>
            <a:fillRect/>
          </a:stretch>
        </p:blipFill>
        <p:spPr>
          <a:xfrm>
            <a:off x="1585595" y="3923030"/>
            <a:ext cx="4615815" cy="2284095"/>
          </a:xfrm>
          <a:prstGeom prst="rect">
            <a:avLst/>
          </a:prstGeom>
          <a:noFill/>
          <a:ln w="9525">
            <a:noFill/>
          </a:ln>
        </p:spPr>
      </p:pic>
      <p:sp>
        <p:nvSpPr>
          <p:cNvPr id="3" name="标题 2"/>
          <p:cNvSpPr>
            <a:spLocks noGrp="1"/>
          </p:cNvSpPr>
          <p:nvPr>
            <p:ph type="title"/>
          </p:nvPr>
        </p:nvSpPr>
        <p:spPr/>
        <p:txBody>
          <a:bodyPr/>
          <a:lstStyle/>
          <a:p>
            <a:r>
              <a:rPr lang="zh-CN" altLang="en-US" dirty="0"/>
              <a:t>包含关系</a:t>
            </a:r>
          </a:p>
        </p:txBody>
      </p:sp>
      <p:sp>
        <p:nvSpPr>
          <p:cNvPr id="4" name="内容占位符 3"/>
          <p:cNvSpPr>
            <a:spLocks noGrp="1"/>
          </p:cNvSpPr>
          <p:nvPr>
            <p:ph idx="1"/>
          </p:nvPr>
        </p:nvSpPr>
        <p:spPr>
          <a:xfrm>
            <a:off x="457199" y="1600200"/>
            <a:ext cx="8290194" cy="3484984"/>
          </a:xfrm>
        </p:spPr>
        <p:txBody>
          <a:bodyPr/>
          <a:lstStyle/>
          <a:p>
            <a:r>
              <a:rPr lang="zh-CN" altLang="en-US" sz="2800" dirty="0"/>
              <a:t>被包含</a:t>
            </a:r>
            <a:r>
              <a:rPr lang="zh-CN" altLang="it-IT" sz="2800" dirty="0"/>
              <a:t>用例</a:t>
            </a:r>
            <a:r>
              <a:rPr lang="zh-CN" altLang="en-US" sz="2800" dirty="0"/>
              <a:t>也可</a:t>
            </a:r>
            <a:r>
              <a:rPr lang="zh-CN" altLang="it-IT" sz="2800" dirty="0"/>
              <a:t>使用构造型</a:t>
            </a:r>
            <a:r>
              <a:rPr lang="it-IT" altLang="zh-CN" sz="2800" dirty="0"/>
              <a:t>&lt;&lt;secondary&gt;&gt;</a:t>
            </a:r>
          </a:p>
          <a:p>
            <a:r>
              <a:rPr lang="zh-CN" altLang="en-US" sz="2800" dirty="0"/>
              <a:t>包含用例记录在用例规约中的“关联用例”字段</a:t>
            </a:r>
            <a:endParaRPr lang="en-US" altLang="zh-CN" sz="2800" dirty="0"/>
          </a:p>
          <a:p>
            <a:r>
              <a:rPr lang="zh-CN" altLang="en-US" sz="2800" dirty="0"/>
              <a:t>在事件流的描述中也要指明在何处被使用</a:t>
            </a:r>
            <a:endParaRPr lang="en-US" altLang="zh-CN" sz="2800" dirty="0"/>
          </a:p>
          <a:p>
            <a:r>
              <a:rPr lang="zh-CN" altLang="en-US" sz="2800" dirty="0"/>
              <a:t>被包含的用例应为完成具体任务的用例，避免简单的逻辑分解</a:t>
            </a:r>
          </a:p>
        </p:txBody>
      </p:sp>
      <p:sp>
        <p:nvSpPr>
          <p:cNvPr id="5" name="日期占位符 4"/>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6" name="页脚占位符 5"/>
          <p:cNvSpPr>
            <a:spLocks noGrp="1"/>
          </p:cNvSpPr>
          <p:nvPr>
            <p:ph type="ftr" sz="quarter" idx="11"/>
          </p:nvPr>
        </p:nvSpPr>
        <p:spPr/>
        <p:txBody>
          <a:bodyPr/>
          <a:lstStyle/>
          <a:p>
            <a:r>
              <a:rPr lang="en-US" altLang="zh-CN"/>
              <a:t>大连理工大学软件学院</a:t>
            </a:r>
          </a:p>
        </p:txBody>
      </p:sp>
      <p:sp>
        <p:nvSpPr>
          <p:cNvPr id="7" name="灯片编号占位符 6"/>
          <p:cNvSpPr>
            <a:spLocks noGrp="1"/>
          </p:cNvSpPr>
          <p:nvPr>
            <p:ph type="sldNum" sz="quarter" idx="12"/>
          </p:nvPr>
        </p:nvSpPr>
        <p:spPr/>
        <p:txBody>
          <a:bodyPr/>
          <a:lstStyle/>
          <a:p>
            <a:fld id="{3094D93A-E6CA-4C5F-B672-C32210F7C108}" type="slidenum">
              <a:rPr lang="zh-CN" altLang="en-US" smtClean="0"/>
              <a:t>25</a:t>
            </a:fld>
            <a:endParaRPr lang="en-US" altLang="zh-CN"/>
          </a:p>
        </p:txBody>
      </p:sp>
      <p:sp>
        <p:nvSpPr>
          <p:cNvPr id="8" name="文本框 7"/>
          <p:cNvSpPr txBox="1"/>
          <p:nvPr/>
        </p:nvSpPr>
        <p:spPr>
          <a:xfrm>
            <a:off x="6323965" y="4650105"/>
            <a:ext cx="1835150" cy="829945"/>
          </a:xfrm>
          <a:prstGeom prst="rect">
            <a:avLst/>
          </a:prstGeom>
          <a:noFill/>
        </p:spPr>
        <p:txBody>
          <a:bodyPr wrap="square" rtlCol="0" anchor="t">
            <a:spAutoFit/>
          </a:bodyPr>
          <a:lstStyle/>
          <a:p>
            <a:r>
              <a:rPr lang="zh-CN" altLang="en-US" sz="2400">
                <a:solidFill>
                  <a:srgbClr val="FF0000"/>
                </a:solidFill>
              </a:rPr>
              <a:t>错误的用例关系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用例提炼</a:t>
            </a:r>
            <a:r>
              <a:rPr lang="en-US" altLang="zh-CN" dirty="0"/>
              <a:t>——</a:t>
            </a:r>
            <a:r>
              <a:rPr lang="zh-CN" altLang="en-US" dirty="0"/>
              <a:t>扩展关系</a:t>
            </a:r>
          </a:p>
        </p:txBody>
      </p:sp>
      <p:sp>
        <p:nvSpPr>
          <p:cNvPr id="3" name="内容占位符 2"/>
          <p:cNvSpPr>
            <a:spLocks noGrp="1"/>
          </p:cNvSpPr>
          <p:nvPr>
            <p:ph idx="1"/>
          </p:nvPr>
        </p:nvSpPr>
        <p:spPr>
          <a:xfrm>
            <a:off x="457200" y="1600200"/>
            <a:ext cx="8229600" cy="1468760"/>
          </a:xfrm>
        </p:spPr>
        <p:txBody>
          <a:bodyPr/>
          <a:lstStyle/>
          <a:p>
            <a:r>
              <a:rPr lang="zh-CN" altLang="en-US" dirty="0"/>
              <a:t>扩展关系</a:t>
            </a:r>
            <a:r>
              <a:rPr lang="en-US" altLang="zh-CN" dirty="0"/>
              <a:t>&lt;&lt;extend&gt;&gt;</a:t>
            </a:r>
            <a:r>
              <a:rPr lang="zh-CN" altLang="en-US" dirty="0"/>
              <a:t>强调客户期望中在某些情况下需要强烈表达出的一种意愿，比如特殊情况的处理</a:t>
            </a:r>
            <a:endParaRPr lang="en-US" altLang="zh-CN"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26</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547664" y="3251522"/>
            <a:ext cx="5760640" cy="28417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扩展关系与包含关系</a:t>
            </a:r>
          </a:p>
        </p:txBody>
      </p:sp>
      <p:sp>
        <p:nvSpPr>
          <p:cNvPr id="3" name="内容占位符 2"/>
          <p:cNvSpPr>
            <a:spLocks noGrp="1"/>
          </p:cNvSpPr>
          <p:nvPr>
            <p:ph idx="1"/>
          </p:nvPr>
        </p:nvSpPr>
        <p:spPr/>
        <p:txBody>
          <a:bodyPr/>
          <a:lstStyle/>
          <a:p>
            <a:r>
              <a:rPr lang="zh-CN" altLang="en-US" dirty="0"/>
              <a:t>一般来说被包含用例属于无条件发生的用例，而扩展用例属于有条件发生的用例；</a:t>
            </a:r>
            <a:endParaRPr lang="en-US" altLang="zh-CN" dirty="0"/>
          </a:p>
          <a:p>
            <a:r>
              <a:rPr lang="zh-CN" altLang="en-US" dirty="0"/>
              <a:t>被包含用例提供的是间接服务，扩展用例提供的是直接服务；</a:t>
            </a:r>
            <a:endParaRPr lang="en-US" altLang="zh-CN" dirty="0"/>
          </a:p>
          <a:p>
            <a:r>
              <a:rPr lang="zh-CN" altLang="en-US" dirty="0"/>
              <a:t>而且扩展用例在用例规约中一般作为基本事件的备选流而存在。</a:t>
            </a:r>
            <a:endParaRPr lang="en-US" altLang="zh-CN" dirty="0"/>
          </a:p>
          <a:p>
            <a:r>
              <a:rPr lang="zh-CN" altLang="en-US" dirty="0"/>
              <a:t>扩展关系与包含关系要注意区分，不小心很容易混淆，需要设计人员仔细甄别正确的业务含义及其关系。</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用例优化</a:t>
            </a:r>
          </a:p>
        </p:txBody>
      </p:sp>
      <p:sp>
        <p:nvSpPr>
          <p:cNvPr id="3" name="内容占位符 2"/>
          <p:cNvSpPr>
            <a:spLocks noGrp="1"/>
          </p:cNvSpPr>
          <p:nvPr>
            <p:ph idx="1"/>
          </p:nvPr>
        </p:nvSpPr>
        <p:spPr>
          <a:xfrm>
            <a:off x="457200" y="1600200"/>
            <a:ext cx="8229600" cy="2620888"/>
          </a:xfrm>
        </p:spPr>
        <p:txBody>
          <a:bodyPr/>
          <a:lstStyle/>
          <a:p>
            <a:r>
              <a:rPr lang="zh-CN" altLang="en-US" sz="2400" dirty="0"/>
              <a:t>即使是在非常复杂的系统中，每个用例图中的用例数目一般要避免超过</a:t>
            </a:r>
            <a:r>
              <a:rPr lang="en-US" altLang="zh-CN" sz="2400" dirty="0">
                <a:solidFill>
                  <a:srgbClr val="FF0000"/>
                </a:solidFill>
              </a:rPr>
              <a:t>15</a:t>
            </a:r>
            <a:r>
              <a:rPr lang="zh-CN" altLang="en-US" sz="2400" dirty="0"/>
              <a:t>个。</a:t>
            </a:r>
            <a:endParaRPr lang="en-US" altLang="zh-CN" sz="2400" dirty="0"/>
          </a:p>
          <a:p>
            <a:r>
              <a:rPr lang="zh-CN" altLang="en-US" sz="2400" dirty="0"/>
              <a:t>同一用例图中的用例应尽量具有</a:t>
            </a:r>
            <a:r>
              <a:rPr lang="zh-CN" altLang="en-US" sz="2400" dirty="0">
                <a:solidFill>
                  <a:srgbClr val="FF0000"/>
                </a:solidFill>
              </a:rPr>
              <a:t>相同的业务粒度水平以及处于同一抽象级别</a:t>
            </a:r>
            <a:r>
              <a:rPr lang="zh-CN" altLang="en-US" sz="2400" dirty="0"/>
              <a:t>。</a:t>
            </a:r>
            <a:endParaRPr lang="en-US" altLang="zh-CN" sz="2400" dirty="0"/>
          </a:p>
          <a:p>
            <a:r>
              <a:rPr lang="zh-CN" altLang="en-US" sz="2400" dirty="0"/>
              <a:t>由于在实际的设计中，上述的条件在形式上比较难以掌控，建议将所有的用例放在一起进行筛选和分级。</a:t>
            </a:r>
            <a:endParaRPr lang="en-US" altLang="zh-CN" sz="2400" dirty="0"/>
          </a:p>
          <a:p>
            <a:r>
              <a:rPr lang="zh-CN" altLang="en-US" sz="2400" dirty="0"/>
              <a:t>从用例出发：</a:t>
            </a:r>
            <a:endParaRPr lang="en-US" altLang="zh-CN" sz="2400" dirty="0"/>
          </a:p>
          <a:p>
            <a:pPr lvl="1"/>
            <a:r>
              <a:rPr lang="zh-CN" altLang="en-US" sz="2200" dirty="0"/>
              <a:t>以此进行进一步的开发和细化；</a:t>
            </a:r>
          </a:p>
          <a:p>
            <a:pPr lvl="1"/>
            <a:r>
              <a:rPr lang="zh-CN" altLang="en-US" sz="2200" dirty="0"/>
              <a:t>以此作为出发点，进行较详细的成本估算；</a:t>
            </a:r>
          </a:p>
          <a:p>
            <a:pPr lvl="1"/>
            <a:r>
              <a:rPr lang="zh-CN" altLang="en-US" sz="2200" dirty="0"/>
              <a:t>作为增量或迭代计划的基础元素；</a:t>
            </a:r>
          </a:p>
          <a:p>
            <a:pPr lvl="1"/>
            <a:r>
              <a:rPr lang="zh-CN" altLang="en-US" sz="2200" dirty="0"/>
              <a:t>用于不同团队之间的工作分工。</a:t>
            </a:r>
          </a:p>
          <a:p>
            <a:pPr lvl="1"/>
            <a:endParaRPr lang="zh-CN" altLang="en-US" sz="20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活动图进行过程建模</a:t>
            </a:r>
          </a:p>
        </p:txBody>
      </p:sp>
      <p:sp>
        <p:nvSpPr>
          <p:cNvPr id="3" name="内容占位符 2"/>
          <p:cNvSpPr>
            <a:spLocks noGrp="1"/>
          </p:cNvSpPr>
          <p:nvPr>
            <p:ph idx="1"/>
          </p:nvPr>
        </p:nvSpPr>
        <p:spPr>
          <a:xfrm>
            <a:off x="457200" y="1600200"/>
            <a:ext cx="2818656" cy="4565104"/>
          </a:xfrm>
        </p:spPr>
        <p:txBody>
          <a:bodyPr/>
          <a:lstStyle/>
          <a:p>
            <a:r>
              <a:rPr lang="zh-CN" altLang="en-US" sz="2400" dirty="0"/>
              <a:t>对于处理流程的建模，使用UML中的活动图是非常适合的</a:t>
            </a:r>
          </a:p>
          <a:p>
            <a:r>
              <a:rPr lang="zh-CN" altLang="en-US" sz="2400" dirty="0"/>
              <a:t>开始点、结束点</a:t>
            </a:r>
            <a:endParaRPr lang="en-US" altLang="zh-CN" sz="2400" dirty="0"/>
          </a:p>
          <a:p>
            <a:r>
              <a:rPr lang="zh-CN" altLang="en-US" sz="2400" dirty="0"/>
              <a:t>动作及执行顺序</a:t>
            </a:r>
            <a:endParaRPr lang="en-US" altLang="zh-CN" sz="2400" dirty="0"/>
          </a:p>
          <a:p>
            <a:r>
              <a:rPr lang="zh-CN" altLang="en-US" sz="2400" dirty="0"/>
              <a:t>条件</a:t>
            </a:r>
            <a:endParaRPr lang="en-US" altLang="zh-CN" sz="2400" dirty="0"/>
          </a:p>
          <a:p>
            <a:r>
              <a:rPr lang="zh-CN" altLang="en-US" sz="2400" dirty="0"/>
              <a:t>分支、汇聚 </a:t>
            </a:r>
            <a:r>
              <a:rPr lang="en-US" altLang="zh-CN" sz="2400" dirty="0"/>
              <a:t>{and, or}</a:t>
            </a:r>
          </a:p>
          <a:p>
            <a:r>
              <a:rPr lang="zh-CN" altLang="en-US" sz="2400" dirty="0"/>
              <a:t>对象</a:t>
            </a:r>
          </a:p>
        </p:txBody>
      </p:sp>
      <p:sp>
        <p:nvSpPr>
          <p:cNvPr id="4" name="日期占位符 3"/>
          <p:cNvSpPr>
            <a:spLocks noGrp="1"/>
          </p:cNvSpPr>
          <p:nvPr>
            <p:ph type="dt" sz="half" idx="10"/>
          </p:nvPr>
        </p:nvSpPr>
        <p:spPr/>
        <p:txBody>
          <a:bodyPr/>
          <a:lstStyle/>
          <a:p>
            <a:fld id="{BD2F3A57-D589-4FD1-AB9A-6B028753DD8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CED4149F-95AC-4F65-ACDC-7659C37B20A4}" type="slidenum">
              <a:rPr lang="zh-CN" altLang="en-US" smtClean="0"/>
              <a:t>29</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3275856" y="1776538"/>
            <a:ext cx="2664296" cy="4244750"/>
          </a:xfrm>
          <a:prstGeom prst="rect">
            <a:avLst/>
          </a:prstGeom>
        </p:spPr>
      </p:pic>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6223111" y="1946665"/>
            <a:ext cx="2674541" cy="33545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需求分析的挑战</a:t>
            </a:r>
          </a:p>
        </p:txBody>
      </p:sp>
      <p:sp>
        <p:nvSpPr>
          <p:cNvPr id="8" name="内容占位符 7"/>
          <p:cNvSpPr>
            <a:spLocks noGrp="1"/>
          </p:cNvSpPr>
          <p:nvPr>
            <p:ph idx="1"/>
          </p:nvPr>
        </p:nvSpPr>
        <p:spPr/>
        <p:txBody>
          <a:bodyPr/>
          <a:lstStyle/>
          <a:p>
            <a:r>
              <a:rPr lang="zh-CN" altLang="en-US" sz="2800" dirty="0"/>
              <a:t>无章法的软件开发，尤其是在开发过程上游中的需求分析，很容易导致整个项目的失败。</a:t>
            </a:r>
            <a:endParaRPr lang="en-US" altLang="zh-CN" sz="2800" dirty="0"/>
          </a:p>
          <a:p>
            <a:r>
              <a:rPr lang="zh-CN" altLang="en-US" sz="2800" dirty="0"/>
              <a:t>分析阶段开发人员需要与未来系统相关的领域专家们在一起工作。对于软件开发者来说，这是一个学习未知领域的过程，是建造一个新的世界的开始。</a:t>
            </a:r>
            <a:endParaRPr lang="en-US" altLang="zh-CN" sz="2800" dirty="0"/>
          </a:p>
        </p:txBody>
      </p:sp>
      <p:sp>
        <p:nvSpPr>
          <p:cNvPr id="5" name="日期占位符 4"/>
          <p:cNvSpPr>
            <a:spLocks noGrp="1"/>
          </p:cNvSpPr>
          <p:nvPr>
            <p:ph type="dt" sz="half" idx="10"/>
          </p:nvPr>
        </p:nvSpPr>
        <p:spPr/>
        <p:txBody>
          <a:bodyPr/>
          <a:lstStyle/>
          <a:p>
            <a:fld id="{56E78928-90B6-4C71-871F-41D10E79CD41}" type="datetime1">
              <a:rPr lang="zh-CN" altLang="en-US" smtClean="0"/>
              <a:t>2019/10/8</a:t>
            </a:fld>
            <a:endParaRPr lang="en-US" altLang="zh-CN"/>
          </a:p>
        </p:txBody>
      </p:sp>
      <p:sp>
        <p:nvSpPr>
          <p:cNvPr id="6" name="页脚占位符 5"/>
          <p:cNvSpPr>
            <a:spLocks noGrp="1"/>
          </p:cNvSpPr>
          <p:nvPr>
            <p:ph type="ftr" sz="quarter" idx="11"/>
          </p:nvPr>
        </p:nvSpPr>
        <p:spPr/>
        <p:txBody>
          <a:bodyPr/>
          <a:lstStyle/>
          <a:p>
            <a:r>
              <a:rPr lang="en-US" altLang="zh-CN" dirty="0" err="1"/>
              <a:t>大连理工大学软件学院</a:t>
            </a:r>
            <a:endParaRPr lang="en-US" altLang="zh-CN" dirty="0"/>
          </a:p>
        </p:txBody>
      </p:sp>
      <p:sp>
        <p:nvSpPr>
          <p:cNvPr id="7" name="灯片编号占位符 6"/>
          <p:cNvSpPr>
            <a:spLocks noGrp="1"/>
          </p:cNvSpPr>
          <p:nvPr>
            <p:ph type="sldNum" sz="quarter" idx="12"/>
          </p:nvPr>
        </p:nvSpPr>
        <p:spPr/>
        <p:txBody>
          <a:bodyPr/>
          <a:lstStyle/>
          <a:p>
            <a:fld id="{18648C03-72B1-4F85-A190-A1BB3E3A0839}" type="slidenum">
              <a:rPr lang="zh-CN" altLang="en-US" smtClean="0"/>
              <a:t>3</a:t>
            </a:fld>
            <a:endParaRPr lang="en-US" altLang="zh-CN"/>
          </a:p>
        </p:txBody>
      </p:sp>
      <p:pic>
        <p:nvPicPr>
          <p:cNvPr id="9" name="图片 8"/>
          <p:cNvPicPr>
            <a:picLocks noChangeAspect="1"/>
          </p:cNvPicPr>
          <p:nvPr/>
        </p:nvPicPr>
        <p:blipFill>
          <a:blip r:embed="rId2"/>
          <a:stretch>
            <a:fillRect/>
          </a:stretch>
        </p:blipFill>
        <p:spPr>
          <a:xfrm>
            <a:off x="2915816" y="4016452"/>
            <a:ext cx="4007867" cy="21642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2F3A57-D589-4FD1-AB9A-6B028753DD8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CED4149F-95AC-4F65-ACDC-7659C37B20A4}" type="slidenum">
              <a:rPr lang="zh-CN" altLang="en-US" smtClean="0"/>
              <a:t>30</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629391" y="260648"/>
            <a:ext cx="6960196" cy="6120680"/>
          </a:xfrm>
          <a:prstGeom prst="rect">
            <a:avLst/>
          </a:prstGeom>
        </p:spPr>
      </p:pic>
      <p:sp>
        <p:nvSpPr>
          <p:cNvPr id="8" name="矩形 7"/>
          <p:cNvSpPr/>
          <p:nvPr/>
        </p:nvSpPr>
        <p:spPr>
          <a:xfrm>
            <a:off x="5462835" y="2451660"/>
            <a:ext cx="3573661" cy="3785652"/>
          </a:xfrm>
          <a:prstGeom prst="rect">
            <a:avLst/>
          </a:prstGeom>
        </p:spPr>
        <p:txBody>
          <a:bodyPr wrap="square">
            <a:spAutoFit/>
          </a:bodyPr>
          <a:lstStyle/>
          <a:p>
            <a:r>
              <a:rPr lang="zh-CN" altLang="zh-CN" sz="2400" dirty="0">
                <a:latin typeface="Calibri" panose="020F0502020204030204" pitchFamily="34" charset="0"/>
                <a:cs typeface="Times New Roman" panose="02020603050405020304" pitchFamily="18" charset="0"/>
              </a:rPr>
              <a:t>一个带有对象的活动图</a:t>
            </a:r>
            <a:r>
              <a:rPr lang="zh-CN" altLang="en-US" sz="2400" dirty="0">
                <a:latin typeface="Calibri" panose="020F0502020204030204" pitchFamily="34" charset="0"/>
                <a:cs typeface="Times New Roman" panose="02020603050405020304" pitchFamily="18" charset="0"/>
              </a:rPr>
              <a:t>：</a:t>
            </a:r>
            <a:endParaRPr lang="en-US" altLang="zh-CN" sz="24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zh-CN" sz="2400" dirty="0">
                <a:latin typeface="Calibri" panose="020F0502020204030204" pitchFamily="34" charset="0"/>
                <a:cs typeface="Times New Roman" panose="02020603050405020304" pitchFamily="18" charset="0"/>
              </a:rPr>
              <a:t>使用工具</a:t>
            </a:r>
            <a:r>
              <a:rPr lang="en-US" altLang="zh-CN" sz="2400" dirty="0">
                <a:latin typeface="Calibri" panose="020F0502020204030204" pitchFamily="34" charset="0"/>
                <a:cs typeface="Times New Roman" panose="02020603050405020304" pitchFamily="18" charset="0"/>
              </a:rPr>
              <a:t>Eclipse</a:t>
            </a:r>
            <a:r>
              <a:rPr lang="zh-CN" altLang="zh-CN" sz="2400" dirty="0">
                <a:latin typeface="Calibri" panose="020F0502020204030204" pitchFamily="34" charset="0"/>
                <a:cs typeface="Times New Roman" panose="02020603050405020304" pitchFamily="18" charset="0"/>
              </a:rPr>
              <a:t>创建分析模型</a:t>
            </a:r>
            <a:endParaRPr lang="en-US" altLang="zh-CN" sz="24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zh-CN" sz="2400" dirty="0">
                <a:latin typeface="Calibri" panose="020F0502020204030204" pitchFamily="34" charset="0"/>
                <a:cs typeface="Times New Roman" panose="02020603050405020304" pitchFamily="18" charset="0"/>
              </a:rPr>
              <a:t>标识参与的对象并且给出了输出对象的状态</a:t>
            </a:r>
            <a:endParaRPr lang="en-US" altLang="zh-CN" sz="24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zh-CN" sz="2400" dirty="0">
                <a:latin typeface="Calibri" panose="020F0502020204030204" pitchFamily="34" charset="0"/>
                <a:cs typeface="Times New Roman" panose="02020603050405020304" pitchFamily="18" charset="0"/>
              </a:rPr>
              <a:t>如输出对象“已创建的</a:t>
            </a:r>
            <a:r>
              <a:rPr lang="en-US" altLang="zh-CN" sz="2400" dirty="0">
                <a:latin typeface="Calibri" panose="020F0502020204030204" pitchFamily="34" charset="0"/>
                <a:cs typeface="Times New Roman" panose="02020603050405020304" pitchFamily="18" charset="0"/>
              </a:rPr>
              <a:t>Eclipse</a:t>
            </a:r>
            <a:r>
              <a:rPr lang="zh-CN" altLang="zh-CN" sz="2400" dirty="0">
                <a:latin typeface="Calibri" panose="020F0502020204030204" pitchFamily="34" charset="0"/>
                <a:cs typeface="Times New Roman" panose="02020603050405020304" pitchFamily="18" charset="0"/>
              </a:rPr>
              <a:t>项目</a:t>
            </a:r>
            <a:r>
              <a:rPr lang="en-US" altLang="zh-CN" sz="2400" dirty="0">
                <a:latin typeface="宋体" panose="02010600030101010101" pitchFamily="2" charset="-122"/>
                <a:cs typeface="Times New Roman" panose="02020603050405020304" pitchFamily="18" charset="0"/>
              </a:rPr>
              <a:t>”</a:t>
            </a:r>
            <a:r>
              <a:rPr lang="zh-CN" altLang="zh-CN" sz="2400" dirty="0">
                <a:latin typeface="Calibri" panose="020F0502020204030204" pitchFamily="34" charset="0"/>
                <a:cs typeface="Times New Roman" panose="02020603050405020304" pitchFamily="18" charset="0"/>
              </a:rPr>
              <a:t>会作为其后续动作的输入继续处理</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8" descr="2"/>
          <p:cNvPicPr>
            <a:picLocks noChangeAspect="1"/>
          </p:cNvPicPr>
          <p:nvPr/>
        </p:nvPicPr>
        <p:blipFill>
          <a:blip r:embed="rId2"/>
          <a:stretch>
            <a:fillRect/>
          </a:stretch>
        </p:blipFill>
        <p:spPr>
          <a:xfrm>
            <a:off x="2592705" y="405130"/>
            <a:ext cx="6442710" cy="4336415"/>
          </a:xfrm>
          <a:prstGeom prst="rect">
            <a:avLst/>
          </a:prstGeom>
          <a:noFill/>
          <a:ln w="9525">
            <a:noFill/>
          </a:ln>
        </p:spPr>
      </p:pic>
      <p:sp>
        <p:nvSpPr>
          <p:cNvPr id="3" name="日期占位符 2"/>
          <p:cNvSpPr>
            <a:spLocks noGrp="1"/>
          </p:cNvSpPr>
          <p:nvPr>
            <p:ph type="dt" sz="half" idx="10"/>
          </p:nvPr>
        </p:nvSpPr>
        <p:spPr/>
        <p:txBody>
          <a:bodyPr/>
          <a:lstStyle/>
          <a:p>
            <a:fld id="{39660DBD-4453-4F71-8D52-4257C15DB805}" type="datetime1">
              <a:rPr lang="zh-CN" altLang="en-US" smtClean="0"/>
              <a:t>2019/10/8</a:t>
            </a:fld>
            <a:endParaRPr lang="en-US" altLang="zh-CN"/>
          </a:p>
        </p:txBody>
      </p:sp>
      <p:sp>
        <p:nvSpPr>
          <p:cNvPr id="4" name="页脚占位符 3"/>
          <p:cNvSpPr>
            <a:spLocks noGrp="1"/>
          </p:cNvSpPr>
          <p:nvPr>
            <p:ph type="ftr" sz="quarter" idx="11"/>
          </p:nvPr>
        </p:nvSpPr>
        <p:spPr/>
        <p:txBody>
          <a:bodyPr/>
          <a:lstStyle/>
          <a:p>
            <a:r>
              <a:rPr lang="en-US" altLang="zh-CN"/>
              <a:t>大连理工大学软件学院</a:t>
            </a:r>
          </a:p>
        </p:txBody>
      </p:sp>
      <p:sp>
        <p:nvSpPr>
          <p:cNvPr id="5" name="灯片编号占位符 4"/>
          <p:cNvSpPr>
            <a:spLocks noGrp="1"/>
          </p:cNvSpPr>
          <p:nvPr>
            <p:ph type="sldNum" sz="quarter" idx="12"/>
          </p:nvPr>
        </p:nvSpPr>
        <p:spPr/>
        <p:txBody>
          <a:bodyPr/>
          <a:lstStyle/>
          <a:p>
            <a:fld id="{9B4A06EB-37FF-4B0D-9E3C-30D73C78557C}" type="slidenum">
              <a:rPr lang="zh-CN" altLang="en-US" smtClean="0"/>
              <a:t>31</a:t>
            </a:fld>
            <a:endParaRPr lang="en-US" altLang="zh-CN" dirty="0"/>
          </a:p>
        </p:txBody>
      </p:sp>
      <p:sp>
        <p:nvSpPr>
          <p:cNvPr id="6" name="矩形 5"/>
          <p:cNvSpPr/>
          <p:nvPr/>
        </p:nvSpPr>
        <p:spPr>
          <a:xfrm>
            <a:off x="347345" y="2468245"/>
            <a:ext cx="4027170" cy="706755"/>
          </a:xfrm>
          <a:prstGeom prst="rect">
            <a:avLst/>
          </a:prstGeom>
        </p:spPr>
        <p:txBody>
          <a:bodyPr wrap="square">
            <a:spAutoFit/>
          </a:bodyPr>
          <a:lstStyle/>
          <a:p>
            <a:pPr marL="342900" indent="-342900">
              <a:buFont typeface="Arial" panose="020B0604020202020204" pitchFamily="34" charset="0"/>
              <a:buChar char="•"/>
            </a:pPr>
            <a:r>
              <a:rPr lang="zh-CN" altLang="zh-CN" sz="2000" dirty="0">
                <a:latin typeface="Calibri" panose="020F0502020204030204" pitchFamily="34" charset="0"/>
                <a:cs typeface="Times New Roman" panose="02020603050405020304" pitchFamily="18" charset="0"/>
              </a:rPr>
              <a:t>一个销售业务流程的构建</a:t>
            </a:r>
            <a:r>
              <a:rPr lang="zh-CN" altLang="en-US" sz="2000" dirty="0">
                <a:latin typeface="Calibri" panose="020F0502020204030204" pitchFamily="34" charset="0"/>
                <a:cs typeface="Times New Roman" panose="02020603050405020304" pitchFamily="18" charset="0"/>
              </a:rPr>
              <a:t>并通过</a:t>
            </a:r>
            <a:r>
              <a:rPr lang="zh-CN" altLang="zh-CN" sz="2000" dirty="0">
                <a:latin typeface="Calibri" panose="020F0502020204030204" pitchFamily="34" charset="0"/>
                <a:cs typeface="Times New Roman" panose="02020603050405020304" pitchFamily="18" charset="0"/>
              </a:rPr>
              <a:t>增量的方法逐渐细化</a:t>
            </a:r>
            <a:endParaRPr lang="en-US" altLang="zh-CN" sz="2000" dirty="0">
              <a:latin typeface="Calibri" panose="020F0502020204030204" pitchFamily="34" charset="0"/>
              <a:cs typeface="Times New Roman" panose="02020603050405020304" pitchFamily="18" charset="0"/>
            </a:endParaRPr>
          </a:p>
        </p:txBody>
      </p:sp>
      <p:sp>
        <p:nvSpPr>
          <p:cNvPr id="7" name="矩形 6"/>
          <p:cNvSpPr/>
          <p:nvPr/>
        </p:nvSpPr>
        <p:spPr>
          <a:xfrm>
            <a:off x="366395" y="4946650"/>
            <a:ext cx="7407910" cy="1322070"/>
          </a:xfrm>
          <a:prstGeom prst="rect">
            <a:avLst/>
          </a:prstGeom>
        </p:spPr>
        <p:txBody>
          <a:bodyPr wrap="square">
            <a:spAutoFit/>
          </a:bodyPr>
          <a:lstStyle/>
          <a:p>
            <a:pPr marL="342900" indent="-342900">
              <a:buFont typeface="Arial" panose="020B0604020202020204" pitchFamily="34" charset="0"/>
              <a:buChar char="•"/>
            </a:pPr>
            <a:r>
              <a:rPr lang="zh-CN" altLang="zh-CN" sz="2000" dirty="0">
                <a:latin typeface="Calibri" panose="020F0502020204030204" pitchFamily="34" charset="0"/>
                <a:cs typeface="Times New Roman" panose="02020603050405020304" pitchFamily="18" charset="0"/>
              </a:rPr>
              <a:t>相关部门提供成本预算，然后与客户签订合同，最后是项目的实现（</a:t>
            </a:r>
            <a:r>
              <a:rPr lang="zh-CN" altLang="en-US" sz="2000" dirty="0">
                <a:latin typeface="Calibri" panose="020F0502020204030204" pitchFamily="34" charset="0"/>
                <a:cs typeface="Times New Roman" panose="02020603050405020304" pitchFamily="18" charset="0"/>
              </a:rPr>
              <a:t>已省略</a:t>
            </a:r>
            <a:r>
              <a:rPr lang="zh-CN" altLang="zh-CN" sz="2000" dirty="0">
                <a:latin typeface="Calibri" panose="020F0502020204030204" pitchFamily="34" charset="0"/>
                <a:cs typeface="Times New Roman" panose="02020603050405020304" pitchFamily="18" charset="0"/>
              </a:rPr>
              <a:t>）。</a:t>
            </a:r>
            <a:endParaRPr lang="en-US" altLang="zh-CN" sz="20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zh-CN" sz="2000" dirty="0">
                <a:latin typeface="Calibri" panose="020F0502020204030204" pitchFamily="34" charset="0"/>
                <a:cs typeface="Times New Roman" panose="02020603050405020304" pitchFamily="18" charset="0"/>
              </a:rPr>
              <a:t>识别出的角色包括销售代表、客户以及可能的相关（技术）部门，产品包括客户的意愿、成本预算以及合同。</a:t>
            </a:r>
            <a:endParaRPr lang="zh-CN" altLang="en-US" sz="2000" dirty="0"/>
          </a:p>
        </p:txBody>
      </p:sp>
      <p:sp>
        <p:nvSpPr>
          <p:cNvPr id="8" name="矩形 7"/>
          <p:cNvSpPr/>
          <p:nvPr/>
        </p:nvSpPr>
        <p:spPr>
          <a:xfrm>
            <a:off x="366395" y="4178300"/>
            <a:ext cx="4419600" cy="706755"/>
          </a:xfrm>
          <a:prstGeom prst="rect">
            <a:avLst/>
          </a:prstGeom>
        </p:spPr>
        <p:txBody>
          <a:bodyPr wrap="square">
            <a:spAutoFit/>
          </a:bodyPr>
          <a:lstStyle/>
          <a:p>
            <a:pPr marL="342900" indent="-342900">
              <a:buFont typeface="Arial" panose="020B0604020202020204" pitchFamily="34" charset="0"/>
              <a:buChar char="•"/>
            </a:pPr>
            <a:r>
              <a:rPr lang="zh-CN" altLang="zh-CN" sz="2000" dirty="0">
                <a:latin typeface="Calibri" panose="020F0502020204030204" pitchFamily="34" charset="0"/>
                <a:cs typeface="Times New Roman" panose="02020603050405020304" pitchFamily="18" charset="0"/>
              </a:rPr>
              <a:t>销售代表首先与客户取得联系并与其沟通确定客户的意愿</a:t>
            </a:r>
            <a:endParaRPr lang="en-US" altLang="zh-CN" sz="2000" dirty="0">
              <a:latin typeface="Calibri" panose="020F050202020403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9" descr="2"/>
          <p:cNvPicPr>
            <a:picLocks noChangeAspect="1"/>
          </p:cNvPicPr>
          <p:nvPr/>
        </p:nvPicPr>
        <p:blipFill>
          <a:blip r:embed="rId2"/>
          <a:stretch>
            <a:fillRect/>
          </a:stretch>
        </p:blipFill>
        <p:spPr>
          <a:xfrm>
            <a:off x="140335" y="773430"/>
            <a:ext cx="5078730" cy="4445000"/>
          </a:xfrm>
          <a:prstGeom prst="rect">
            <a:avLst/>
          </a:prstGeom>
          <a:noFill/>
          <a:ln w="9525">
            <a:noFill/>
          </a:ln>
        </p:spPr>
      </p:pic>
      <p:sp>
        <p:nvSpPr>
          <p:cNvPr id="3" name="日期占位符 2"/>
          <p:cNvSpPr>
            <a:spLocks noGrp="1"/>
          </p:cNvSpPr>
          <p:nvPr>
            <p:ph type="dt" sz="half" idx="10"/>
          </p:nvPr>
        </p:nvSpPr>
        <p:spPr/>
        <p:txBody>
          <a:bodyPr/>
          <a:lstStyle/>
          <a:p>
            <a:fld id="{39660DBD-4453-4F71-8D52-4257C15DB805}" type="datetime1">
              <a:rPr lang="zh-CN" altLang="en-US" smtClean="0"/>
              <a:t>2019/10/8</a:t>
            </a:fld>
            <a:endParaRPr lang="en-US" altLang="zh-CN"/>
          </a:p>
        </p:txBody>
      </p:sp>
      <p:sp>
        <p:nvSpPr>
          <p:cNvPr id="4" name="页脚占位符 3"/>
          <p:cNvSpPr>
            <a:spLocks noGrp="1"/>
          </p:cNvSpPr>
          <p:nvPr>
            <p:ph type="ftr" sz="quarter" idx="11"/>
          </p:nvPr>
        </p:nvSpPr>
        <p:spPr/>
        <p:txBody>
          <a:bodyPr/>
          <a:lstStyle/>
          <a:p>
            <a:r>
              <a:rPr lang="en-US" altLang="zh-CN"/>
              <a:t>大连理工大学软件学院</a:t>
            </a:r>
          </a:p>
        </p:txBody>
      </p:sp>
      <p:sp>
        <p:nvSpPr>
          <p:cNvPr id="5" name="灯片编号占位符 4"/>
          <p:cNvSpPr>
            <a:spLocks noGrp="1"/>
          </p:cNvSpPr>
          <p:nvPr>
            <p:ph type="sldNum" sz="quarter" idx="12"/>
          </p:nvPr>
        </p:nvSpPr>
        <p:spPr/>
        <p:txBody>
          <a:bodyPr/>
          <a:lstStyle/>
          <a:p>
            <a:fld id="{9B4A06EB-37FF-4B0D-9E3C-30D73C78557C}" type="slidenum">
              <a:rPr lang="zh-CN" altLang="en-US" smtClean="0"/>
              <a:t>32</a:t>
            </a:fld>
            <a:endParaRPr lang="en-US" altLang="zh-CN"/>
          </a:p>
        </p:txBody>
      </p:sp>
      <p:sp>
        <p:nvSpPr>
          <p:cNvPr id="9" name="矩形 8"/>
          <p:cNvSpPr/>
          <p:nvPr/>
        </p:nvSpPr>
        <p:spPr>
          <a:xfrm>
            <a:off x="4932040" y="469121"/>
            <a:ext cx="4109356"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a:t>动作“成本核算”使用了一个特殊符号标记，其表示此动作通过另外一个活动图进行了细化</a:t>
            </a:r>
            <a:endParaRPr lang="en-US" altLang="zh-CN" sz="2000" dirty="0"/>
          </a:p>
        </p:txBody>
      </p:sp>
      <p:sp>
        <p:nvSpPr>
          <p:cNvPr id="11" name="矩形 10"/>
          <p:cNvSpPr/>
          <p:nvPr/>
        </p:nvSpPr>
        <p:spPr>
          <a:xfrm>
            <a:off x="755576" y="5445224"/>
            <a:ext cx="8139726"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a:t>细化的活动图补充了一些可能的流程，去掉了参与者的角色说明，因为按照上层的活动图可知；所有活动都应由某个相关部门的员工负责</a:t>
            </a:r>
          </a:p>
        </p:txBody>
      </p:sp>
      <p:pic>
        <p:nvPicPr>
          <p:cNvPr id="6" name="图片 30" descr="2"/>
          <p:cNvPicPr>
            <a:picLocks noChangeAspect="1"/>
          </p:cNvPicPr>
          <p:nvPr/>
        </p:nvPicPr>
        <p:blipFill>
          <a:blip r:embed="rId3"/>
          <a:stretch>
            <a:fillRect/>
          </a:stretch>
        </p:blipFill>
        <p:spPr>
          <a:xfrm>
            <a:off x="5217795" y="1642110"/>
            <a:ext cx="3677285" cy="351536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660DBD-4453-4F71-8D52-4257C15DB805}" type="datetime1">
              <a:rPr lang="zh-CN" altLang="en-US" smtClean="0"/>
              <a:t>2019/10/8</a:t>
            </a:fld>
            <a:endParaRPr lang="en-US" altLang="zh-CN"/>
          </a:p>
        </p:txBody>
      </p:sp>
      <p:sp>
        <p:nvSpPr>
          <p:cNvPr id="3" name="页脚占位符 2"/>
          <p:cNvSpPr>
            <a:spLocks noGrp="1"/>
          </p:cNvSpPr>
          <p:nvPr>
            <p:ph type="ftr" sz="quarter" idx="11"/>
          </p:nvPr>
        </p:nvSpPr>
        <p:spPr/>
        <p:txBody>
          <a:bodyPr/>
          <a:lstStyle/>
          <a:p>
            <a:r>
              <a:rPr lang="en-US" altLang="zh-CN"/>
              <a:t>大连理工大学软件学院</a:t>
            </a:r>
          </a:p>
        </p:txBody>
      </p:sp>
      <p:sp>
        <p:nvSpPr>
          <p:cNvPr id="4" name="灯片编号占位符 3"/>
          <p:cNvSpPr>
            <a:spLocks noGrp="1"/>
          </p:cNvSpPr>
          <p:nvPr>
            <p:ph type="sldNum" sz="quarter" idx="12"/>
          </p:nvPr>
        </p:nvSpPr>
        <p:spPr/>
        <p:txBody>
          <a:bodyPr/>
          <a:lstStyle/>
          <a:p>
            <a:fld id="{9B4A06EB-37FF-4B0D-9E3C-30D73C78557C}" type="slidenum">
              <a:rPr lang="zh-CN" altLang="en-US" smtClean="0"/>
              <a:t>33</a:t>
            </a:fld>
            <a:endParaRPr lang="en-US" altLang="zh-CN"/>
          </a:p>
        </p:txBody>
      </p:sp>
      <p:sp>
        <p:nvSpPr>
          <p:cNvPr id="7" name="矩形 6"/>
          <p:cNvSpPr/>
          <p:nvPr/>
        </p:nvSpPr>
        <p:spPr>
          <a:xfrm>
            <a:off x="4745723" y="1324905"/>
            <a:ext cx="3684803" cy="4154984"/>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Calibri" panose="020F0502020204030204" pitchFamily="34" charset="0"/>
                <a:cs typeface="Times New Roman" panose="02020603050405020304" pitchFamily="18" charset="0"/>
              </a:rPr>
              <a:t>在合并加入新的流程时，总是伴随着要补充一个控制点的菱形</a:t>
            </a:r>
            <a:endParaRPr lang="en-US" altLang="zh-CN" sz="24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en-US" sz="2400" dirty="0"/>
              <a:t>一种简化的形式，如图中所示，省略对应的菱形控制点</a:t>
            </a:r>
            <a:endParaRPr lang="en-US" altLang="zh-CN" sz="2400" dirty="0"/>
          </a:p>
          <a:p>
            <a:pPr marL="342900" indent="-342900">
              <a:buFont typeface="Arial" panose="020B0604020202020204" pitchFamily="34" charset="0"/>
              <a:buChar char="•"/>
            </a:pPr>
            <a:r>
              <a:rPr lang="zh-CN" altLang="en-US" sz="2400" dirty="0"/>
              <a:t>活动图的语法规定：如果动作具有多个汇聚的箭头，则需要等待所有的分支都完成，类似于并行分支的同步情况</a:t>
            </a:r>
            <a:endParaRPr lang="en-US" altLang="zh-CN" sz="2400" dirty="0"/>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664616" y="1772816"/>
            <a:ext cx="3619352" cy="28803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660DBD-4453-4F71-8D52-4257C15DB805}" type="datetime1">
              <a:rPr lang="zh-CN" altLang="en-US" smtClean="0"/>
              <a:t>2019/10/8</a:t>
            </a:fld>
            <a:endParaRPr lang="en-US" altLang="zh-CN"/>
          </a:p>
        </p:txBody>
      </p:sp>
      <p:sp>
        <p:nvSpPr>
          <p:cNvPr id="3" name="页脚占位符 2"/>
          <p:cNvSpPr>
            <a:spLocks noGrp="1"/>
          </p:cNvSpPr>
          <p:nvPr>
            <p:ph type="ftr" sz="quarter" idx="11"/>
          </p:nvPr>
        </p:nvSpPr>
        <p:spPr/>
        <p:txBody>
          <a:bodyPr/>
          <a:lstStyle/>
          <a:p>
            <a:r>
              <a:rPr lang="en-US" altLang="zh-CN"/>
              <a:t>大连理工大学软件学院</a:t>
            </a:r>
          </a:p>
        </p:txBody>
      </p:sp>
      <p:sp>
        <p:nvSpPr>
          <p:cNvPr id="4" name="灯片编号占位符 3"/>
          <p:cNvSpPr>
            <a:spLocks noGrp="1"/>
          </p:cNvSpPr>
          <p:nvPr>
            <p:ph type="sldNum" sz="quarter" idx="12"/>
          </p:nvPr>
        </p:nvSpPr>
        <p:spPr/>
        <p:txBody>
          <a:bodyPr/>
          <a:lstStyle/>
          <a:p>
            <a:fld id="{9B4A06EB-37FF-4B0D-9E3C-30D73C78557C}" type="slidenum">
              <a:rPr lang="zh-CN" altLang="en-US" smtClean="0"/>
              <a:t>34</a:t>
            </a:fld>
            <a:endParaRPr lang="en-US" altLang="zh-CN"/>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323528" y="1268760"/>
            <a:ext cx="5059568" cy="4248472"/>
          </a:xfrm>
          <a:prstGeom prst="rect">
            <a:avLst/>
          </a:prstGeom>
        </p:spPr>
      </p:pic>
      <p:sp>
        <p:nvSpPr>
          <p:cNvPr id="6" name="矩形 5"/>
          <p:cNvSpPr/>
          <p:nvPr/>
        </p:nvSpPr>
        <p:spPr>
          <a:xfrm>
            <a:off x="5580112" y="1196752"/>
            <a:ext cx="3523555" cy="4493538"/>
          </a:xfrm>
          <a:prstGeom prst="rect">
            <a:avLst/>
          </a:prstGeom>
        </p:spPr>
        <p:txBody>
          <a:bodyPr wrap="square">
            <a:spAutoFit/>
          </a:bodyPr>
          <a:lstStyle/>
          <a:p>
            <a:pPr marL="342900" indent="-342900">
              <a:buFont typeface="Arial" panose="020B0604020202020204" pitchFamily="34" charset="0"/>
              <a:buChar char="•"/>
            </a:pPr>
            <a:r>
              <a:rPr lang="zh-CN" altLang="en-US" sz="2200" dirty="0"/>
              <a:t>泳道（</a:t>
            </a:r>
            <a:r>
              <a:rPr lang="en-US" altLang="zh-CN" sz="2200" dirty="0" err="1"/>
              <a:t>swimlane</a:t>
            </a:r>
            <a:r>
              <a:rPr lang="zh-CN" altLang="en-US" sz="2200" dirty="0"/>
              <a:t>）是一种角色的划分方法</a:t>
            </a:r>
            <a:endParaRPr lang="en-US" altLang="zh-CN" sz="2200" dirty="0"/>
          </a:p>
          <a:p>
            <a:pPr marL="342900" indent="-342900">
              <a:buFont typeface="Arial" panose="020B0604020202020204" pitchFamily="34" charset="0"/>
              <a:buChar char="•"/>
            </a:pPr>
            <a:r>
              <a:rPr lang="zh-CN" altLang="en-US" sz="2200" dirty="0"/>
              <a:t>利用泳道将活动按照职责组织起来</a:t>
            </a:r>
            <a:endParaRPr lang="en-US" altLang="zh-CN" sz="2200" dirty="0"/>
          </a:p>
          <a:p>
            <a:pPr marL="342900" indent="-342900">
              <a:buFont typeface="Arial" panose="020B0604020202020204" pitchFamily="34" charset="0"/>
              <a:buChar char="•"/>
            </a:pPr>
            <a:r>
              <a:rPr lang="zh-CN" altLang="en-US" sz="2200" dirty="0"/>
              <a:t>通过将活动组织成用线分开的不同区域来表示</a:t>
            </a:r>
            <a:endParaRPr lang="en-US" altLang="zh-CN" sz="2200" dirty="0"/>
          </a:p>
          <a:p>
            <a:pPr marL="342900" indent="-342900">
              <a:buFont typeface="Arial" panose="020B0604020202020204" pitchFamily="34" charset="0"/>
              <a:buChar char="•"/>
            </a:pPr>
            <a:r>
              <a:rPr lang="zh-CN" altLang="en-US" sz="2200" dirty="0"/>
              <a:t>如图中描述某编辑部稿件处理流程对应的活动图</a:t>
            </a:r>
            <a:endParaRPr lang="en-US" altLang="zh-CN" sz="2200" dirty="0"/>
          </a:p>
          <a:p>
            <a:pPr marL="342900" indent="-342900">
              <a:buFont typeface="Arial" panose="020B0604020202020204" pitchFamily="34" charset="0"/>
              <a:buChar char="•"/>
            </a:pPr>
            <a:r>
              <a:rPr lang="zh-CN" altLang="en-US" sz="2200" dirty="0"/>
              <a:t>泳道可以对应不同的用户角色、用例或者部门等，</a:t>
            </a:r>
            <a:r>
              <a:rPr lang="en-US" altLang="zh-CN" sz="2200" dirty="0"/>
              <a:t>UML</a:t>
            </a:r>
            <a:r>
              <a:rPr lang="zh-CN" altLang="en-US" sz="2200" dirty="0"/>
              <a:t>规范并没有严格的规定</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基本事件流</a:t>
            </a:r>
          </a:p>
        </p:txBody>
      </p:sp>
      <p:sp>
        <p:nvSpPr>
          <p:cNvPr id="3" name="内容占位符 2"/>
          <p:cNvSpPr>
            <a:spLocks noGrp="1"/>
          </p:cNvSpPr>
          <p:nvPr>
            <p:ph idx="1"/>
          </p:nvPr>
        </p:nvSpPr>
        <p:spPr>
          <a:xfrm>
            <a:off x="323528" y="1600200"/>
            <a:ext cx="4834880" cy="3052936"/>
          </a:xfrm>
        </p:spPr>
        <p:txBody>
          <a:bodyPr/>
          <a:lstStyle/>
          <a:p>
            <a:r>
              <a:rPr lang="zh-CN" altLang="en-US" sz="2400" dirty="0"/>
              <a:t>对于处理流程的描述活动图是非常适合的，可以使用活动图对基本事件流和备选事件流进行描述。</a:t>
            </a:r>
            <a:endParaRPr lang="en-US" altLang="zh-CN" sz="2400" dirty="0"/>
          </a:p>
          <a:p>
            <a:pPr lvl="1"/>
            <a:r>
              <a:rPr lang="zh-CN" altLang="en-US" sz="2200" dirty="0"/>
              <a:t>对于用例中基本流的每一个步骤，生成一个单独的动作（</a:t>
            </a:r>
            <a:r>
              <a:rPr lang="en-US" altLang="zh-CN" sz="2200" dirty="0"/>
              <a:t>action</a:t>
            </a:r>
            <a:r>
              <a:rPr lang="zh-CN" altLang="en-US" sz="2200" dirty="0"/>
              <a:t>）；</a:t>
            </a:r>
          </a:p>
          <a:p>
            <a:pPr lvl="1"/>
            <a:r>
              <a:rPr lang="zh-CN" altLang="en-US" sz="2200" dirty="0"/>
              <a:t>如果这个动作比较复杂，可以对应使用几个动作来对它进行表示，或者使用另外一个单独的活动图对其进行细化；</a:t>
            </a:r>
          </a:p>
          <a:p>
            <a:pPr lvl="1"/>
            <a:r>
              <a:rPr lang="zh-CN" altLang="en-US" sz="2200" dirty="0"/>
              <a:t>逐步补充每个备选流的动作，同时注意每个动作是否需要进一步的细化。</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35</a:t>
            </a:fld>
            <a:endParaRPr lang="en-US" altLang="zh-CN"/>
          </a:p>
        </p:txBody>
      </p:sp>
      <p:sp>
        <p:nvSpPr>
          <p:cNvPr id="8" name="矩形 7"/>
          <p:cNvSpPr/>
          <p:nvPr/>
        </p:nvSpPr>
        <p:spPr>
          <a:xfrm>
            <a:off x="6054726" y="5333080"/>
            <a:ext cx="2250648" cy="707886"/>
          </a:xfrm>
          <a:prstGeom prst="rect">
            <a:avLst/>
          </a:prstGeom>
        </p:spPr>
        <p:txBody>
          <a:bodyPr wrap="square">
            <a:spAutoFit/>
          </a:bodyPr>
          <a:lstStyle/>
          <a:p>
            <a:r>
              <a:rPr lang="zh-CN" altLang="en-US" sz="2000" dirty="0">
                <a:solidFill>
                  <a:srgbClr val="C00000"/>
                </a:solidFill>
              </a:rPr>
              <a:t>用例“项目结构编辑”的典型流程</a:t>
            </a:r>
          </a:p>
        </p:txBody>
      </p:sp>
      <p:pic>
        <p:nvPicPr>
          <p:cNvPr id="7" name="图片 34" descr="3"/>
          <p:cNvPicPr>
            <a:picLocks noChangeAspect="1"/>
          </p:cNvPicPr>
          <p:nvPr/>
        </p:nvPicPr>
        <p:blipFill>
          <a:blip r:embed="rId2"/>
          <a:stretch>
            <a:fillRect/>
          </a:stretch>
        </p:blipFill>
        <p:spPr>
          <a:xfrm>
            <a:off x="5654040" y="1889760"/>
            <a:ext cx="2811780" cy="29718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5" descr="3"/>
          <p:cNvPicPr>
            <a:picLocks noChangeAspect="1"/>
          </p:cNvPicPr>
          <p:nvPr/>
        </p:nvPicPr>
        <p:blipFill>
          <a:blip r:embed="rId2"/>
          <a:stretch>
            <a:fillRect/>
          </a:stretch>
        </p:blipFill>
        <p:spPr>
          <a:xfrm>
            <a:off x="541655" y="937895"/>
            <a:ext cx="4711065" cy="5046980"/>
          </a:xfrm>
          <a:prstGeom prst="rect">
            <a:avLst/>
          </a:prstGeom>
          <a:noFill/>
          <a:ln w="9525">
            <a:noFill/>
          </a:ln>
        </p:spPr>
      </p:pic>
      <p:sp>
        <p:nvSpPr>
          <p:cNvPr id="3" name="标题 2"/>
          <p:cNvSpPr>
            <a:spLocks noGrp="1"/>
          </p:cNvSpPr>
          <p:nvPr>
            <p:ph type="title"/>
          </p:nvPr>
        </p:nvSpPr>
        <p:spPr/>
        <p:txBody>
          <a:bodyPr/>
          <a:lstStyle/>
          <a:p>
            <a:pPr algn="r"/>
            <a:r>
              <a:rPr lang="zh-CN" altLang="en-US" dirty="0"/>
              <a:t>补充备选流</a:t>
            </a:r>
          </a:p>
        </p:txBody>
      </p:sp>
      <p:sp>
        <p:nvSpPr>
          <p:cNvPr id="9" name="内容占位符 8"/>
          <p:cNvSpPr>
            <a:spLocks noGrp="1"/>
          </p:cNvSpPr>
          <p:nvPr>
            <p:ph idx="1"/>
          </p:nvPr>
        </p:nvSpPr>
        <p:spPr>
          <a:xfrm>
            <a:off x="5589270" y="1600200"/>
            <a:ext cx="3097530" cy="4781550"/>
          </a:xfrm>
        </p:spPr>
        <p:txBody>
          <a:bodyPr/>
          <a:lstStyle/>
          <a:p>
            <a:r>
              <a:rPr lang="zh-CN" altLang="en-US" sz="2400" dirty="0"/>
              <a:t>备选流的动作应与现有活动图进行衔接，比如“输入数据的合理性检查”有必要加入进来，并对其执行条件做明确的说明。</a:t>
            </a:r>
            <a:endParaRPr lang="en-US" altLang="zh-CN" sz="2400" dirty="0"/>
          </a:p>
          <a:p>
            <a:r>
              <a:rPr lang="zh-CN" altLang="en-US" sz="2400" dirty="0"/>
              <a:t>活动图可作为未来测试的参考。</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36</a:t>
            </a:fld>
            <a:endParaRPr lang="en-US" altLang="zh-CN" dirty="0"/>
          </a:p>
        </p:txBody>
      </p:sp>
      <p:sp>
        <p:nvSpPr>
          <p:cNvPr id="8" name="矩形 7"/>
          <p:cNvSpPr/>
          <p:nvPr/>
        </p:nvSpPr>
        <p:spPr>
          <a:xfrm>
            <a:off x="126296" y="1600262"/>
            <a:ext cx="1921824" cy="1015663"/>
          </a:xfrm>
          <a:prstGeom prst="rect">
            <a:avLst/>
          </a:prstGeom>
        </p:spPr>
        <p:txBody>
          <a:bodyPr wrap="square">
            <a:spAutoFit/>
          </a:bodyPr>
          <a:lstStyle/>
          <a:p>
            <a:r>
              <a:rPr lang="zh-CN" altLang="en-US" sz="2000" dirty="0"/>
              <a:t>用例“项目结构编辑”的整体流程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6" descr="3"/>
          <p:cNvPicPr>
            <a:picLocks noChangeAspect="1"/>
          </p:cNvPicPr>
          <p:nvPr/>
        </p:nvPicPr>
        <p:blipFill>
          <a:blip r:embed="rId2"/>
          <a:stretch>
            <a:fillRect/>
          </a:stretch>
        </p:blipFill>
        <p:spPr>
          <a:xfrm>
            <a:off x="1226820" y="2261870"/>
            <a:ext cx="7183120" cy="3985895"/>
          </a:xfrm>
          <a:prstGeom prst="rect">
            <a:avLst/>
          </a:prstGeom>
          <a:noFill/>
          <a:ln w="9525">
            <a:noFill/>
          </a:ln>
        </p:spPr>
      </p:pic>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37</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492125" y="691684"/>
            <a:ext cx="1290817" cy="2736304"/>
          </a:xfrm>
          <a:prstGeom prst="rect">
            <a:avLst/>
          </a:prstGeom>
        </p:spPr>
      </p:pic>
      <p:sp>
        <p:nvSpPr>
          <p:cNvPr id="9" name="矩形 8"/>
          <p:cNvSpPr/>
          <p:nvPr/>
        </p:nvSpPr>
        <p:spPr>
          <a:xfrm>
            <a:off x="1810317" y="404664"/>
            <a:ext cx="1260407" cy="1323439"/>
          </a:xfrm>
          <a:prstGeom prst="rect">
            <a:avLst/>
          </a:prstGeom>
        </p:spPr>
        <p:txBody>
          <a:bodyPr wrap="square">
            <a:spAutoFit/>
          </a:bodyPr>
          <a:lstStyle/>
          <a:p>
            <a:r>
              <a:rPr lang="zh-CN" altLang="en-US" sz="2000" dirty="0"/>
              <a:t>“项目状态分析”用例的活动图</a:t>
            </a:r>
          </a:p>
        </p:txBody>
      </p:sp>
      <p:sp>
        <p:nvSpPr>
          <p:cNvPr id="10" name="矩形 9"/>
          <p:cNvSpPr/>
          <p:nvPr/>
        </p:nvSpPr>
        <p:spPr>
          <a:xfrm>
            <a:off x="3440006" y="1265724"/>
            <a:ext cx="1637928" cy="1015663"/>
          </a:xfrm>
          <a:prstGeom prst="rect">
            <a:avLst/>
          </a:prstGeom>
        </p:spPr>
        <p:txBody>
          <a:bodyPr wrap="square">
            <a:spAutoFit/>
          </a:bodyPr>
          <a:lstStyle/>
          <a:p>
            <a:r>
              <a:rPr lang="zh-CN" altLang="en-US" sz="2000" dirty="0"/>
              <a:t>“员工数据维护”用例的活动图</a:t>
            </a:r>
          </a:p>
        </p:txBody>
      </p:sp>
      <p:pic>
        <p:nvPicPr>
          <p:cNvPr id="11" name="图片 10"/>
          <p:cNvPicPr/>
          <p:nvPr/>
        </p:nvPicPr>
        <p:blipFill>
          <a:blip r:embed="rId4">
            <a:extLst>
              <a:ext uri="{28A0092B-C50C-407E-A947-70E740481C1C}">
                <a14:useLocalDpi xmlns:a14="http://schemas.microsoft.com/office/drawing/2010/main" val="0"/>
              </a:ext>
            </a:extLst>
          </a:blip>
          <a:stretch>
            <a:fillRect/>
          </a:stretch>
        </p:blipFill>
        <p:spPr>
          <a:xfrm>
            <a:off x="7092280" y="906949"/>
            <a:ext cx="1717675" cy="3233782"/>
          </a:xfrm>
          <a:prstGeom prst="rect">
            <a:avLst/>
          </a:prstGeom>
        </p:spPr>
      </p:pic>
      <p:sp>
        <p:nvSpPr>
          <p:cNvPr id="12" name="矩形 11"/>
          <p:cNvSpPr/>
          <p:nvPr/>
        </p:nvSpPr>
        <p:spPr>
          <a:xfrm>
            <a:off x="5868144" y="404663"/>
            <a:ext cx="1596625" cy="1015663"/>
          </a:xfrm>
          <a:prstGeom prst="rect">
            <a:avLst/>
          </a:prstGeom>
        </p:spPr>
        <p:txBody>
          <a:bodyPr wrap="square">
            <a:spAutoFit/>
          </a:bodyPr>
          <a:lstStyle/>
          <a:p>
            <a:r>
              <a:rPr lang="zh-CN" altLang="en-US" sz="2000" dirty="0"/>
              <a:t>“更新工作状态”用例的活动图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分析过程</a:t>
            </a:r>
          </a:p>
        </p:txBody>
      </p:sp>
      <p:pic>
        <p:nvPicPr>
          <p:cNvPr id="720899" name="Picture 3"/>
          <p:cNvPicPr>
            <a:picLocks noGrp="1" noChangeAspect="1" noChangeArrowheads="1"/>
          </p:cNvPicPr>
          <p:nvPr>
            <p:ph sz="half" idx="1"/>
          </p:nvPr>
        </p:nvPicPr>
        <p:blipFill>
          <a:blip r:embed="rId2"/>
          <a:stretch>
            <a:fillRect/>
          </a:stretch>
        </p:blipFill>
        <p:spPr bwMode="auto">
          <a:xfrm>
            <a:off x="442392" y="2480434"/>
            <a:ext cx="4711116" cy="2797224"/>
          </a:xfrm>
          <a:prstGeom prst="rect">
            <a:avLst/>
          </a:prstGeom>
          <a:noFill/>
          <a:ln w="9525">
            <a:noFill/>
            <a:miter lim="800000"/>
            <a:headEnd/>
            <a:tailEnd/>
          </a:ln>
        </p:spPr>
      </p:pic>
      <p:sp>
        <p:nvSpPr>
          <p:cNvPr id="2" name="内容占位符 1"/>
          <p:cNvSpPr>
            <a:spLocks noGrp="1"/>
          </p:cNvSpPr>
          <p:nvPr>
            <p:ph sz="half" idx="2"/>
          </p:nvPr>
        </p:nvSpPr>
        <p:spPr>
          <a:xfrm>
            <a:off x="5292080" y="1600200"/>
            <a:ext cx="3394720" cy="4781550"/>
          </a:xfrm>
        </p:spPr>
        <p:txBody>
          <a:bodyPr/>
          <a:lstStyle/>
          <a:p>
            <a:pPr marL="514350" indent="-514350">
              <a:buFont typeface="+mj-lt"/>
              <a:buAutoNum type="arabicPeriod"/>
            </a:pPr>
            <a:r>
              <a:rPr lang="zh-CN" altLang="en-US" dirty="0"/>
              <a:t>寻找用例</a:t>
            </a:r>
          </a:p>
          <a:p>
            <a:pPr marL="514350" indent="-514350">
              <a:buFont typeface="+mj-lt"/>
              <a:buAutoNum type="arabicPeriod"/>
            </a:pPr>
            <a:r>
              <a:rPr lang="zh-CN" altLang="en-US" dirty="0"/>
              <a:t>对用例使用模板进行规约并文档化</a:t>
            </a:r>
          </a:p>
          <a:p>
            <a:pPr marL="514350" indent="-514350">
              <a:buFont typeface="+mj-lt"/>
              <a:buAutoNum type="arabicPeriod"/>
            </a:pPr>
            <a:r>
              <a:rPr lang="zh-CN" altLang="en-US" dirty="0"/>
              <a:t>使用活动图对基本流和备选流进行描述</a:t>
            </a:r>
          </a:p>
          <a:p>
            <a:pPr marL="514350" indent="-514350">
              <a:buFont typeface="+mj-lt"/>
              <a:buAutoNum type="arabicPeriod"/>
            </a:pPr>
            <a:r>
              <a:rPr lang="zh-CN" altLang="en-US" dirty="0"/>
              <a:t>导出文字表述的功能性需求（</a:t>
            </a:r>
            <a:r>
              <a:rPr lang="zh-CN" altLang="en-US" dirty="0">
                <a:solidFill>
                  <a:srgbClr val="C00000"/>
                </a:solidFill>
              </a:rPr>
              <a:t>系统需求</a:t>
            </a:r>
            <a:r>
              <a:rPr lang="zh-CN" altLang="en-US" dirty="0"/>
              <a:t>）</a:t>
            </a:r>
          </a:p>
          <a:p>
            <a:endParaRPr lang="zh-CN" altLang="en-US" dirty="0"/>
          </a:p>
        </p:txBody>
      </p:sp>
      <p:sp>
        <p:nvSpPr>
          <p:cNvPr id="3" name="日期占位符 3"/>
          <p:cNvSpPr>
            <a:spLocks noGrp="1"/>
          </p:cNvSpPr>
          <p:nvPr>
            <p:ph type="dt" sz="half" idx="10"/>
          </p:nvPr>
        </p:nvSpPr>
        <p:spPr/>
        <p:txBody>
          <a:bodyPr/>
          <a:lstStyle/>
          <a:p>
            <a:fld id="{CB9D5764-C5B0-4045-97FA-AE04844E5477}" type="datetime1">
              <a:rPr lang="zh-CN" altLang="en-US"/>
              <a:t>2019/10/8</a:t>
            </a:fld>
            <a:endParaRPr lang="en-US" altLang="zh-CN"/>
          </a:p>
        </p:txBody>
      </p:sp>
      <p:sp>
        <p:nvSpPr>
          <p:cNvPr id="4" name="页脚占位符 4"/>
          <p:cNvSpPr>
            <a:spLocks noGrp="1"/>
          </p:cNvSpPr>
          <p:nvPr>
            <p:ph type="ftr" sz="quarter" idx="11"/>
          </p:nvPr>
        </p:nvSpPr>
        <p:spPr/>
        <p:txBody>
          <a:bodyPr/>
          <a:lstStyle/>
          <a:p>
            <a:r>
              <a:rPr lang="en-US" altLang="zh-CN"/>
              <a:t>大连理工大学软件学院</a:t>
            </a:r>
          </a:p>
        </p:txBody>
      </p:sp>
      <p:sp>
        <p:nvSpPr>
          <p:cNvPr id="5" name="灯片编号占位符 5"/>
          <p:cNvSpPr>
            <a:spLocks noGrp="1"/>
          </p:cNvSpPr>
          <p:nvPr>
            <p:ph type="sldNum" sz="quarter" idx="12"/>
          </p:nvPr>
        </p:nvSpPr>
        <p:spPr/>
        <p:txBody>
          <a:bodyPr/>
          <a:lstStyle/>
          <a:p>
            <a:fld id="{D4C8E567-C4E7-4687-A5F3-866979243D80}" type="slidenum">
              <a:rPr lang="zh-CN" altLang="en-US"/>
              <a:t>38</a:t>
            </a:fld>
            <a:endParaRPr lang="en-US" altLang="zh-CN"/>
          </a:p>
        </p:txBody>
      </p:sp>
      <p:sp>
        <p:nvSpPr>
          <p:cNvPr id="11" name="矩形 10"/>
          <p:cNvSpPr/>
          <p:nvPr/>
        </p:nvSpPr>
        <p:spPr bwMode="auto">
          <a:xfrm>
            <a:off x="492125" y="2780928"/>
            <a:ext cx="2016224" cy="249673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rgbClr val="660066"/>
              </a:solidFill>
              <a:effectLst/>
              <a:latin typeface="Tahoma" panose="020B0604030504040204" pitchFamily="34" charset="0"/>
              <a:ea typeface="宋体" panose="02010600030101010101" pitchFamily="2" charset="-122"/>
            </a:endParaRPr>
          </a:p>
        </p:txBody>
      </p:sp>
      <p:sp>
        <p:nvSpPr>
          <p:cNvPr id="12" name="矩形标注 11"/>
          <p:cNvSpPr/>
          <p:nvPr/>
        </p:nvSpPr>
        <p:spPr bwMode="auto">
          <a:xfrm>
            <a:off x="779127" y="1735094"/>
            <a:ext cx="1559595" cy="612055"/>
          </a:xfrm>
          <a:prstGeom prst="wedgeRectCallout">
            <a:avLst>
              <a:gd name="adj1" fmla="val -37162"/>
              <a:gd name="adj2" fmla="val 113722"/>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sz="2400" dirty="0"/>
              <a:t>用户需求</a:t>
            </a:r>
            <a:endParaRPr kumimoji="0" lang="zh-CN" altLang="en-US" sz="2400" b="1" i="0" u="none" strike="noStrike" cap="none" normalizeH="0" baseline="0" dirty="0">
              <a:ln>
                <a:noFill/>
              </a:ln>
              <a:solidFill>
                <a:srgbClr val="660066"/>
              </a:solidFill>
              <a:effectLst/>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需求分析的挑战（沟通障碍）</a:t>
            </a:r>
          </a:p>
        </p:txBody>
      </p:sp>
      <p:sp>
        <p:nvSpPr>
          <p:cNvPr id="3" name="内容占位符 2"/>
          <p:cNvSpPr>
            <a:spLocks noGrp="1"/>
          </p:cNvSpPr>
          <p:nvPr>
            <p:ph sz="half" idx="1"/>
          </p:nvPr>
        </p:nvSpPr>
        <p:spPr>
          <a:xfrm>
            <a:off x="457200" y="1600200"/>
            <a:ext cx="3970784" cy="4777740"/>
          </a:xfrm>
        </p:spPr>
        <p:txBody>
          <a:bodyPr/>
          <a:lstStyle/>
          <a:p>
            <a:r>
              <a:rPr lang="zh-CN" altLang="en-US" sz="2400" dirty="0"/>
              <a:t>隐含的假设：领域专家为了简化而遗漏熟悉的内容。</a:t>
            </a:r>
            <a:endParaRPr lang="en-US" altLang="zh-CN" sz="2400" dirty="0"/>
          </a:p>
          <a:p>
            <a:r>
              <a:rPr lang="zh-CN" altLang="en-US" sz="2400" dirty="0"/>
              <a:t>笼统的注释：信息被简化的总结。</a:t>
            </a:r>
            <a:endParaRPr lang="en-US" altLang="zh-CN" sz="2400" dirty="0"/>
          </a:p>
          <a:p>
            <a:r>
              <a:rPr lang="zh-CN" altLang="en-US" sz="2400" dirty="0"/>
              <a:t>模糊的概括：能否使用“总是”或“从不”等真实的描述业务。</a:t>
            </a:r>
            <a:endParaRPr lang="en-US" altLang="zh-CN" sz="2400" dirty="0"/>
          </a:p>
          <a:p>
            <a:r>
              <a:rPr lang="zh-CN" altLang="en-US" sz="2400" dirty="0"/>
              <a:t>迷惑的命名：业务术语以及与其相关的业务动作的命名都需要进行解释和说明。</a:t>
            </a:r>
          </a:p>
        </p:txBody>
      </p:sp>
      <p:sp>
        <p:nvSpPr>
          <p:cNvPr id="5" name="日期占位符 4"/>
          <p:cNvSpPr>
            <a:spLocks noGrp="1"/>
          </p:cNvSpPr>
          <p:nvPr>
            <p:ph type="dt" sz="half" idx="10"/>
          </p:nvPr>
        </p:nvSpPr>
        <p:spPr/>
        <p:txBody>
          <a:bodyPr/>
          <a:lstStyle/>
          <a:p>
            <a:fld id="{265D3C15-1453-4AE4-ACD6-56CD62EC7D5E}" type="datetime1">
              <a:rPr lang="zh-CN" altLang="en-US" smtClean="0"/>
              <a:t>2019/10/8</a:t>
            </a:fld>
            <a:endParaRPr lang="en-US" altLang="zh-CN"/>
          </a:p>
        </p:txBody>
      </p:sp>
      <p:sp>
        <p:nvSpPr>
          <p:cNvPr id="6" name="页脚占位符 5"/>
          <p:cNvSpPr>
            <a:spLocks noGrp="1"/>
          </p:cNvSpPr>
          <p:nvPr>
            <p:ph type="ftr" sz="quarter" idx="11"/>
          </p:nvPr>
        </p:nvSpPr>
        <p:spPr/>
        <p:txBody>
          <a:bodyPr/>
          <a:lstStyle/>
          <a:p>
            <a:r>
              <a:rPr lang="en-US" altLang="zh-CN"/>
              <a:t>大连理工大学软件学院</a:t>
            </a:r>
          </a:p>
        </p:txBody>
      </p:sp>
      <p:sp>
        <p:nvSpPr>
          <p:cNvPr id="7" name="灯片编号占位符 6"/>
          <p:cNvSpPr>
            <a:spLocks noGrp="1"/>
          </p:cNvSpPr>
          <p:nvPr>
            <p:ph type="sldNum" sz="quarter" idx="12"/>
          </p:nvPr>
        </p:nvSpPr>
        <p:spPr/>
        <p:txBody>
          <a:bodyPr/>
          <a:lstStyle/>
          <a:p>
            <a:fld id="{E4603579-4556-4842-A39F-059591430C82}" type="slidenum">
              <a:rPr lang="zh-CN" altLang="en-US" smtClean="0"/>
              <a:t>39</a:t>
            </a:fld>
            <a:endParaRPr lang="en-US" altLang="zh-CN"/>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4633182" y="2204864"/>
            <a:ext cx="3899257" cy="30243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需求分析的挑战</a:t>
            </a:r>
          </a:p>
        </p:txBody>
      </p:sp>
      <p:sp>
        <p:nvSpPr>
          <p:cNvPr id="3" name="内容占位符 2"/>
          <p:cNvSpPr>
            <a:spLocks noGrp="1"/>
          </p:cNvSpPr>
          <p:nvPr>
            <p:ph idx="1"/>
          </p:nvPr>
        </p:nvSpPr>
        <p:spPr/>
        <p:txBody>
          <a:bodyPr/>
          <a:lstStyle/>
          <a:p>
            <a:r>
              <a:rPr lang="zh-CN" altLang="en-US" sz="2800" dirty="0"/>
              <a:t>分析人员借助各种手段</a:t>
            </a:r>
            <a:r>
              <a:rPr lang="zh-CN" altLang="en-US" sz="2800" dirty="0">
                <a:solidFill>
                  <a:srgbClr val="FF0000"/>
                </a:solidFill>
              </a:rPr>
              <a:t>熟悉、了解和掌握相关的业务领域</a:t>
            </a:r>
            <a:r>
              <a:rPr lang="zh-CN" altLang="en-US" sz="2800" dirty="0"/>
              <a:t>，这不同于简单的记录，对于业务的理解一定要经过大脑的思考和分析整理，这样的解决方案才会奏效</a:t>
            </a:r>
            <a:endParaRPr lang="en-US" altLang="zh-CN" sz="2800" dirty="0"/>
          </a:p>
          <a:p>
            <a:r>
              <a:rPr lang="zh-CN" altLang="en-US" sz="2800" dirty="0"/>
              <a:t>每个人包括领域专家们对于系统的全局都是一个局部，很难预知哪些领域信息会对以后的开发产生影响</a:t>
            </a:r>
          </a:p>
          <a:p>
            <a:r>
              <a:rPr lang="zh-CN" altLang="en-US" sz="2800" dirty="0"/>
              <a:t>客户的想法会在开发进行中毫无征兆的发生改变，如何采取措施来应对这些无法预知的变化</a:t>
            </a:r>
          </a:p>
          <a:p>
            <a:endParaRPr lang="zh-CN" altLang="en-US" sz="28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文字需求的模板</a:t>
            </a:r>
          </a:p>
        </p:txBody>
      </p:sp>
      <p:sp>
        <p:nvSpPr>
          <p:cNvPr id="9" name="内容占位符 8"/>
          <p:cNvSpPr>
            <a:spLocks noGrp="1"/>
          </p:cNvSpPr>
          <p:nvPr>
            <p:ph idx="1"/>
          </p:nvPr>
        </p:nvSpPr>
        <p:spPr>
          <a:xfrm>
            <a:off x="6228184" y="1556792"/>
            <a:ext cx="2962672" cy="1440160"/>
          </a:xfrm>
        </p:spPr>
        <p:txBody>
          <a:bodyPr/>
          <a:lstStyle/>
          <a:p>
            <a:r>
              <a:rPr lang="zh-CN" altLang="en-US" sz="2000" dirty="0">
                <a:solidFill>
                  <a:srgbClr val="C00000"/>
                </a:solidFill>
              </a:rPr>
              <a:t>类型</a:t>
            </a:r>
            <a:r>
              <a:rPr lang="en-US" altLang="zh-CN" sz="2000" dirty="0">
                <a:solidFill>
                  <a:srgbClr val="C00000"/>
                </a:solidFill>
              </a:rPr>
              <a:t>1</a:t>
            </a:r>
            <a:r>
              <a:rPr lang="zh-CN" altLang="en-US" sz="2000" dirty="0">
                <a:solidFill>
                  <a:srgbClr val="C00000"/>
                </a:solidFill>
              </a:rPr>
              <a:t>：系统功能</a:t>
            </a:r>
            <a:endParaRPr lang="en-US" altLang="zh-CN" sz="2000" dirty="0">
              <a:solidFill>
                <a:srgbClr val="C00000"/>
              </a:solidFill>
            </a:endParaRPr>
          </a:p>
          <a:p>
            <a:r>
              <a:rPr lang="zh-CN" altLang="en-US" sz="2000" dirty="0">
                <a:solidFill>
                  <a:srgbClr val="C00000"/>
                </a:solidFill>
              </a:rPr>
              <a:t>类型</a:t>
            </a:r>
            <a:r>
              <a:rPr lang="en-US" altLang="zh-CN" sz="2000" dirty="0">
                <a:solidFill>
                  <a:srgbClr val="C00000"/>
                </a:solidFill>
              </a:rPr>
              <a:t>2</a:t>
            </a:r>
            <a:r>
              <a:rPr lang="zh-CN" altLang="en-US" sz="2000" dirty="0">
                <a:solidFill>
                  <a:srgbClr val="C00000"/>
                </a:solidFill>
              </a:rPr>
              <a:t>：用户交互</a:t>
            </a:r>
            <a:endParaRPr lang="en-US" altLang="zh-CN" sz="2000" dirty="0">
              <a:solidFill>
                <a:srgbClr val="C00000"/>
              </a:solidFill>
            </a:endParaRPr>
          </a:p>
          <a:p>
            <a:r>
              <a:rPr lang="zh-CN" altLang="en-US" sz="2000" dirty="0">
                <a:solidFill>
                  <a:srgbClr val="C00000"/>
                </a:solidFill>
              </a:rPr>
              <a:t>类型</a:t>
            </a:r>
            <a:r>
              <a:rPr lang="en-US" altLang="zh-CN" sz="2000" dirty="0">
                <a:solidFill>
                  <a:srgbClr val="C00000"/>
                </a:solidFill>
              </a:rPr>
              <a:t>3</a:t>
            </a:r>
            <a:r>
              <a:rPr lang="zh-CN" altLang="en-US" sz="2000" dirty="0">
                <a:solidFill>
                  <a:srgbClr val="C00000"/>
                </a:solidFill>
              </a:rPr>
              <a:t>：接口需求</a:t>
            </a:r>
          </a:p>
        </p:txBody>
      </p:sp>
      <p:sp>
        <p:nvSpPr>
          <p:cNvPr id="5" name="日期占位符 4"/>
          <p:cNvSpPr>
            <a:spLocks noGrp="1"/>
          </p:cNvSpPr>
          <p:nvPr>
            <p:ph type="dt" sz="half" idx="10"/>
          </p:nvPr>
        </p:nvSpPr>
        <p:spPr/>
        <p:txBody>
          <a:bodyPr/>
          <a:lstStyle/>
          <a:p>
            <a:fld id="{265D3C15-1453-4AE4-ACD6-56CD62EC7D5E}" type="datetime1">
              <a:rPr lang="zh-CN" altLang="en-US" smtClean="0"/>
              <a:t>2019/10/8</a:t>
            </a:fld>
            <a:endParaRPr lang="en-US" altLang="zh-CN"/>
          </a:p>
        </p:txBody>
      </p:sp>
      <p:sp>
        <p:nvSpPr>
          <p:cNvPr id="6" name="页脚占位符 5"/>
          <p:cNvSpPr>
            <a:spLocks noGrp="1"/>
          </p:cNvSpPr>
          <p:nvPr>
            <p:ph type="ftr" sz="quarter" idx="11"/>
          </p:nvPr>
        </p:nvSpPr>
        <p:spPr/>
        <p:txBody>
          <a:bodyPr/>
          <a:lstStyle/>
          <a:p>
            <a:r>
              <a:rPr lang="en-US" altLang="zh-CN"/>
              <a:t>大连理工大学软件学院</a:t>
            </a:r>
          </a:p>
        </p:txBody>
      </p:sp>
      <p:sp>
        <p:nvSpPr>
          <p:cNvPr id="7" name="灯片编号占位符 6"/>
          <p:cNvSpPr>
            <a:spLocks noGrp="1"/>
          </p:cNvSpPr>
          <p:nvPr>
            <p:ph type="sldNum" sz="quarter" idx="12"/>
          </p:nvPr>
        </p:nvSpPr>
        <p:spPr/>
        <p:txBody>
          <a:bodyPr/>
          <a:lstStyle/>
          <a:p>
            <a:fld id="{E4603579-4556-4842-A39F-059591430C82}" type="slidenum">
              <a:rPr lang="zh-CN" altLang="en-US" smtClean="0"/>
              <a:t>40</a:t>
            </a:fld>
            <a:endParaRPr lang="en-US" altLang="zh-CN"/>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51520" y="1828304"/>
            <a:ext cx="8712968" cy="2896840"/>
          </a:xfrm>
          <a:prstGeom prst="rect">
            <a:avLst/>
          </a:prstGeom>
        </p:spPr>
      </p:pic>
      <p:sp>
        <p:nvSpPr>
          <p:cNvPr id="10" name="矩形 9"/>
          <p:cNvSpPr/>
          <p:nvPr/>
        </p:nvSpPr>
        <p:spPr>
          <a:xfrm>
            <a:off x="683469" y="4790762"/>
            <a:ext cx="8281019" cy="1446550"/>
          </a:xfrm>
          <a:prstGeom prst="rect">
            <a:avLst/>
          </a:prstGeom>
        </p:spPr>
        <p:txBody>
          <a:bodyPr wrap="square">
            <a:spAutoFit/>
          </a:bodyPr>
          <a:lstStyle/>
          <a:p>
            <a:pPr marL="342900" indent="-342900">
              <a:buFont typeface="Arial" panose="020B0604020202020204" pitchFamily="34" charset="0"/>
              <a:buChar char="•"/>
            </a:pPr>
            <a:r>
              <a:rPr lang="zh-CN" altLang="en-US" sz="2200" dirty="0">
                <a:solidFill>
                  <a:schemeClr val="tx1"/>
                </a:solidFill>
              </a:rPr>
              <a:t>由活动图派生文本形式的需求描述需要对每一个动作在一个或多个需求陈述中具体化；</a:t>
            </a:r>
            <a:endParaRPr lang="en-US" altLang="zh-CN" sz="2200" dirty="0">
              <a:solidFill>
                <a:schemeClr val="tx1"/>
              </a:solidFill>
            </a:endParaRPr>
          </a:p>
          <a:p>
            <a:pPr marL="342900" indent="-342900">
              <a:buFont typeface="Arial" panose="020B0604020202020204" pitchFamily="34" charset="0"/>
              <a:buChar char="•"/>
            </a:pPr>
            <a:r>
              <a:rPr lang="zh-CN" altLang="en-US" sz="2200" dirty="0">
                <a:solidFill>
                  <a:schemeClr val="tx1"/>
                </a:solidFill>
              </a:rPr>
              <a:t>而且对于每个迁移（箭头）和每个判断都至少要与一个需求对应，或者作为约束条件在某个需求中记录。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三种功能性需求</a:t>
            </a:r>
          </a:p>
        </p:txBody>
      </p:sp>
      <p:sp>
        <p:nvSpPr>
          <p:cNvPr id="3" name="内容占位符 2"/>
          <p:cNvSpPr>
            <a:spLocks noGrp="1"/>
          </p:cNvSpPr>
          <p:nvPr>
            <p:ph idx="1"/>
          </p:nvPr>
        </p:nvSpPr>
        <p:spPr>
          <a:xfrm>
            <a:off x="5724128" y="1785659"/>
            <a:ext cx="3096344" cy="4738965"/>
          </a:xfrm>
        </p:spPr>
        <p:txBody>
          <a:bodyPr/>
          <a:lstStyle/>
          <a:p>
            <a:r>
              <a:rPr lang="zh-CN" altLang="en-US" sz="2400" dirty="0"/>
              <a:t>第一类的需求是系统功能的主要组成部分，同时一般也是类型</a:t>
            </a:r>
            <a:r>
              <a:rPr lang="en-US" altLang="zh-CN" sz="2400" dirty="0"/>
              <a:t>2</a:t>
            </a:r>
            <a:r>
              <a:rPr lang="zh-CN" altLang="en-US" sz="2400" dirty="0"/>
              <a:t>和类型</a:t>
            </a:r>
            <a:r>
              <a:rPr lang="en-US" altLang="zh-CN" sz="2400" dirty="0"/>
              <a:t>3</a:t>
            </a:r>
            <a:r>
              <a:rPr lang="zh-CN" altLang="en-US" sz="2400" dirty="0"/>
              <a:t>需求功能的发起者。</a:t>
            </a:r>
            <a:endParaRPr lang="en-US" altLang="zh-CN" sz="2400" dirty="0"/>
          </a:p>
          <a:p>
            <a:r>
              <a:rPr lang="zh-CN" altLang="en-US" sz="2400" dirty="0"/>
              <a:t>第二类一般是提供数据的输入，然后执行对深层功能的调用，并显示出返回的结果，这些深层功能一般为第一类功能。</a:t>
            </a:r>
            <a:endParaRPr lang="en-US" altLang="zh-CN"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41</a:t>
            </a:fld>
            <a:endParaRPr lang="en-US" altLang="zh-CN"/>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457200" y="1787187"/>
            <a:ext cx="5094853" cy="3884706"/>
          </a:xfrm>
          <a:prstGeom prst="rect">
            <a:avLst/>
          </a:prstGeom>
        </p:spPr>
      </p:pic>
      <p:sp>
        <p:nvSpPr>
          <p:cNvPr id="8" name="文本框 7">
            <a:extLst>
              <a:ext uri="{FF2B5EF4-FFF2-40B4-BE49-F238E27FC236}">
                <a16:creationId xmlns:a16="http://schemas.microsoft.com/office/drawing/2014/main" id="{D7A66727-1A1A-4E25-A9DB-61271596E0E5}"/>
              </a:ext>
            </a:extLst>
          </p:cNvPr>
          <p:cNvSpPr txBox="1"/>
          <p:nvPr/>
        </p:nvSpPr>
        <p:spPr>
          <a:xfrm>
            <a:off x="323528" y="4941168"/>
            <a:ext cx="2088232" cy="954107"/>
          </a:xfrm>
          <a:prstGeom prst="rect">
            <a:avLst/>
          </a:prstGeom>
          <a:noFill/>
        </p:spPr>
        <p:txBody>
          <a:bodyPr wrap="square" rtlCol="0">
            <a:spAutoFit/>
          </a:bodyPr>
          <a:lstStyle/>
          <a:p>
            <a:r>
              <a:rPr lang="zh-CN" altLang="en-US" dirty="0"/>
              <a:t>系统架构的初步形成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r>
              <a:rPr lang="en-US" altLang="zh-CN" dirty="0"/>
              <a:t>R1.1 </a:t>
            </a:r>
            <a:r>
              <a:rPr lang="zh-CN" altLang="en-US" dirty="0"/>
              <a:t>项目创建：在项目编辑中系统必须提供给用户新项目的创建以及为其指定具体项目信息的功能。</a:t>
            </a:r>
          </a:p>
          <a:p>
            <a:pPr lvl="1"/>
            <a:r>
              <a:rPr lang="zh-CN" altLang="en-US" dirty="0"/>
              <a:t>词汇“项目信息”：自动生成的唯一项目编号、项目名称、项目起止时间、预计工作量。</a:t>
            </a:r>
          </a:p>
          <a:p>
            <a:pPr lvl="1"/>
            <a:r>
              <a:rPr lang="zh-CN" altLang="en-US" dirty="0"/>
              <a:t>词汇“项目”：项目可由多个子项目构成，同时子项目也可作为单独的项目。除子项目外，项目还可以包含具体的任务。</a:t>
            </a:r>
          </a:p>
          <a:p>
            <a:pPr lvl="1"/>
            <a:r>
              <a:rPr lang="zh-CN" altLang="en-US" dirty="0"/>
              <a:t>词汇“子项目”：项目与子项目在本系统中作为专业术语可理解为同义词。</a:t>
            </a:r>
          </a:p>
          <a:p>
            <a:endParaRPr lang="zh-CN" altLang="en-US"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dirty="0"/>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3"/>
          <p:cNvSpPr>
            <a:spLocks noChangeArrowheads="1"/>
          </p:cNvSpPr>
          <p:nvPr/>
        </p:nvSpPr>
        <p:spPr bwMode="gray">
          <a:xfrm>
            <a:off x="323528" y="4581128"/>
            <a:ext cx="8496944" cy="122413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4" name="日期占位符 3"/>
          <p:cNvSpPr>
            <a:spLocks noGrp="1"/>
          </p:cNvSpPr>
          <p:nvPr>
            <p:ph type="dt" sz="half" idx="10"/>
          </p:nvPr>
        </p:nvSpPr>
        <p:spPr/>
        <p:txBody>
          <a:bodyPr/>
          <a:lstStyle/>
          <a:p>
            <a:fld id="{11458742-760B-42A1-B284-88492ED7C63F}" type="datetime1">
              <a:rPr lang="zh-CN" altLang="en-US"/>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95CDB8C5-1A11-4A83-AAB4-D07C38927E98}" type="slidenum">
              <a:rPr lang="zh-CN" altLang="en-US"/>
              <a:t>43</a:t>
            </a:fld>
            <a:endParaRPr lang="en-US" altLang="zh-CN"/>
          </a:p>
        </p:txBody>
      </p:sp>
      <p:sp>
        <p:nvSpPr>
          <p:cNvPr id="714754" name="Rectangle 2"/>
          <p:cNvSpPr>
            <a:spLocks noGrp="1" noChangeArrowheads="1"/>
          </p:cNvSpPr>
          <p:nvPr>
            <p:ph type="title"/>
          </p:nvPr>
        </p:nvSpPr>
        <p:spPr/>
        <p:txBody>
          <a:bodyPr/>
          <a:lstStyle/>
          <a:p>
            <a:r>
              <a:rPr lang="zh-CN" altLang="en-US" dirty="0">
                <a:solidFill>
                  <a:schemeClr val="tx1"/>
                </a:solidFill>
              </a:rPr>
              <a:t>数据流图（传统功能分析）</a:t>
            </a:r>
            <a:endParaRPr lang="zh-CN" altLang="en-US" b="0" i="1" dirty="0">
              <a:solidFill>
                <a:schemeClr val="tx1"/>
              </a:solidFill>
            </a:endParaRPr>
          </a:p>
        </p:txBody>
      </p:sp>
      <p:sp>
        <p:nvSpPr>
          <p:cNvPr id="714755" name="Rectangle 3"/>
          <p:cNvSpPr>
            <a:spLocks noGrp="1" noChangeArrowheads="1"/>
          </p:cNvSpPr>
          <p:nvPr>
            <p:ph type="body" idx="1"/>
          </p:nvPr>
        </p:nvSpPr>
        <p:spPr/>
        <p:txBody>
          <a:bodyPr/>
          <a:lstStyle/>
          <a:p>
            <a:pPr>
              <a:lnSpc>
                <a:spcPct val="120000"/>
              </a:lnSpc>
            </a:pPr>
            <a:r>
              <a:rPr lang="zh-CN" altLang="en-US" dirty="0"/>
              <a:t>数据流图</a:t>
            </a:r>
            <a:r>
              <a:rPr lang="en-US" altLang="zh-CN" dirty="0"/>
              <a:t>(DFD)</a:t>
            </a:r>
            <a:r>
              <a:rPr lang="zh-CN" altLang="en-US" dirty="0"/>
              <a:t> 描绘信息流和数据从输入移动到输出的过程中所经受的变换。</a:t>
            </a:r>
          </a:p>
          <a:p>
            <a:pPr>
              <a:lnSpc>
                <a:spcPct val="120000"/>
              </a:lnSpc>
            </a:pPr>
            <a:r>
              <a:rPr lang="zh-CN" altLang="en-US" dirty="0"/>
              <a:t>数据流图有四种基本符号：</a:t>
            </a:r>
          </a:p>
          <a:p>
            <a:pPr lvl="1">
              <a:lnSpc>
                <a:spcPct val="120000"/>
              </a:lnSpc>
            </a:pPr>
            <a:r>
              <a:rPr lang="zh-CN" altLang="en-US" dirty="0"/>
              <a:t>数据的源点或终点；变换数据的处理；数据存储；数据流。</a:t>
            </a:r>
          </a:p>
          <a:p>
            <a:pPr lvl="1">
              <a:lnSpc>
                <a:spcPct val="120000"/>
              </a:lnSpc>
            </a:pPr>
            <a:r>
              <a:rPr lang="zh-CN" altLang="en-US" dirty="0">
                <a:solidFill>
                  <a:schemeClr val="accent6">
                    <a:lumMod val="50000"/>
                  </a:schemeClr>
                </a:solidFill>
              </a:rPr>
              <a:t>数据流与程序流程图中用箭头表示的控制流有本质不同，千万不要混淆。</a:t>
            </a:r>
            <a:endParaRPr lang="zh-CN" altLang="en-US" b="0" dirty="0">
              <a:solidFill>
                <a:schemeClr val="accent6">
                  <a:lumMod val="50000"/>
                </a:schemeClr>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3"/>
          <p:cNvSpPr>
            <a:spLocks noGrp="1"/>
          </p:cNvSpPr>
          <p:nvPr>
            <p:ph type="dt" sz="half" idx="10"/>
          </p:nvPr>
        </p:nvSpPr>
        <p:spPr/>
        <p:txBody>
          <a:bodyPr/>
          <a:lstStyle/>
          <a:p>
            <a:fld id="{355AE355-2E5A-48BF-8A20-B007408092DA}" type="datetime1">
              <a:rPr lang="zh-CN" altLang="en-US"/>
              <a:t>2019/10/8</a:t>
            </a:fld>
            <a:endParaRPr lang="en-US" altLang="zh-CN"/>
          </a:p>
        </p:txBody>
      </p:sp>
      <p:sp>
        <p:nvSpPr>
          <p:cNvPr id="49" name="页脚占位符 4"/>
          <p:cNvSpPr>
            <a:spLocks noGrp="1"/>
          </p:cNvSpPr>
          <p:nvPr>
            <p:ph type="ftr" sz="quarter" idx="11"/>
          </p:nvPr>
        </p:nvSpPr>
        <p:spPr/>
        <p:txBody>
          <a:bodyPr/>
          <a:lstStyle/>
          <a:p>
            <a:r>
              <a:rPr lang="en-US" altLang="zh-CN"/>
              <a:t>大连理工大学软件学院</a:t>
            </a:r>
          </a:p>
        </p:txBody>
      </p:sp>
      <p:sp>
        <p:nvSpPr>
          <p:cNvPr id="50" name="灯片编号占位符 5"/>
          <p:cNvSpPr>
            <a:spLocks noGrp="1"/>
          </p:cNvSpPr>
          <p:nvPr>
            <p:ph type="sldNum" sz="quarter" idx="12"/>
          </p:nvPr>
        </p:nvSpPr>
        <p:spPr/>
        <p:txBody>
          <a:bodyPr/>
          <a:lstStyle/>
          <a:p>
            <a:fld id="{E7BE573F-AABE-4B8F-BBBE-24A7526311C1}" type="slidenum">
              <a:rPr lang="zh-CN" altLang="en-US"/>
              <a:t>44</a:t>
            </a:fld>
            <a:endParaRPr lang="en-US" altLang="zh-CN"/>
          </a:p>
        </p:txBody>
      </p:sp>
      <p:sp>
        <p:nvSpPr>
          <p:cNvPr id="715791" name="Rectangle 15"/>
          <p:cNvSpPr>
            <a:spLocks noChangeArrowheads="1"/>
          </p:cNvSpPr>
          <p:nvPr/>
        </p:nvSpPr>
        <p:spPr bwMode="auto">
          <a:xfrm>
            <a:off x="304800" y="2803525"/>
            <a:ext cx="3178175" cy="457200"/>
          </a:xfrm>
          <a:prstGeom prst="rect">
            <a:avLst/>
          </a:prstGeom>
          <a:noFill/>
          <a:ln w="9525">
            <a:noFill/>
            <a:miter lim="800000"/>
          </a:ln>
          <a:effectLst/>
        </p:spPr>
        <p:txBody>
          <a:bodyPr>
            <a:spAutoFit/>
          </a:bodyPr>
          <a:lstStyle/>
          <a:p>
            <a:endParaRPr kumimoji="1" lang="zh-CN" altLang="en-US" sz="2400">
              <a:solidFill>
                <a:schemeClr val="tx1"/>
              </a:solidFill>
              <a:effectLst>
                <a:outerShdw blurRad="38100" dist="38100" dir="2700000" algn="tl">
                  <a:srgbClr val="C0C0C0"/>
                </a:outerShdw>
              </a:effectLst>
              <a:latin typeface="Times New Roman" panose="02020603050405020304" pitchFamily="18" charset="0"/>
            </a:endParaRPr>
          </a:p>
        </p:txBody>
      </p:sp>
      <p:sp>
        <p:nvSpPr>
          <p:cNvPr id="715823" name="Rectangle 47"/>
          <p:cNvSpPr>
            <a:spLocks noGrp="1" noChangeArrowheads="1"/>
          </p:cNvSpPr>
          <p:nvPr>
            <p:ph type="title"/>
          </p:nvPr>
        </p:nvSpPr>
        <p:spPr/>
        <p:txBody>
          <a:bodyPr/>
          <a:lstStyle/>
          <a:p>
            <a:r>
              <a:rPr lang="zh-CN" altLang="en-US">
                <a:solidFill>
                  <a:schemeClr val="tx1"/>
                </a:solidFill>
              </a:rPr>
              <a:t>数据流图中的基本符号</a:t>
            </a:r>
          </a:p>
        </p:txBody>
      </p:sp>
      <p:pic>
        <p:nvPicPr>
          <p:cNvPr id="51" name="图片 50" descr="dfd_notation.emf"/>
          <p:cNvPicPr>
            <a:picLocks noChangeAspect="1"/>
          </p:cNvPicPr>
          <p:nvPr/>
        </p:nvPicPr>
        <p:blipFill>
          <a:blip r:embed="rId2"/>
          <a:stretch>
            <a:fillRect/>
          </a:stretch>
        </p:blipFill>
        <p:spPr>
          <a:xfrm>
            <a:off x="1547664" y="2058193"/>
            <a:ext cx="6552728" cy="4035103"/>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加工中常见关系的符号表示</a:t>
            </a:r>
          </a:p>
        </p:txBody>
      </p:sp>
      <p:sp>
        <p:nvSpPr>
          <p:cNvPr id="118" name="日期占位符 1"/>
          <p:cNvSpPr>
            <a:spLocks noGrp="1"/>
          </p:cNvSpPr>
          <p:nvPr>
            <p:ph type="dt" sz="half" idx="10"/>
          </p:nvPr>
        </p:nvSpPr>
        <p:spPr/>
        <p:txBody>
          <a:bodyPr/>
          <a:lstStyle/>
          <a:p>
            <a:fld id="{5915061A-4661-43E0-9D4A-2C086F2F5373}" type="datetime1">
              <a:rPr lang="zh-CN" altLang="en-US"/>
              <a:t>2019/10/8</a:t>
            </a:fld>
            <a:endParaRPr lang="en-US" altLang="zh-CN"/>
          </a:p>
        </p:txBody>
      </p:sp>
      <p:sp>
        <p:nvSpPr>
          <p:cNvPr id="119" name="页脚占位符 2"/>
          <p:cNvSpPr>
            <a:spLocks noGrp="1"/>
          </p:cNvSpPr>
          <p:nvPr>
            <p:ph type="ftr" sz="quarter" idx="11"/>
          </p:nvPr>
        </p:nvSpPr>
        <p:spPr/>
        <p:txBody>
          <a:bodyPr/>
          <a:lstStyle/>
          <a:p>
            <a:r>
              <a:rPr lang="en-US" altLang="zh-CN"/>
              <a:t>大连理工大学软件学院</a:t>
            </a:r>
          </a:p>
        </p:txBody>
      </p:sp>
      <p:sp>
        <p:nvSpPr>
          <p:cNvPr id="120" name="灯片编号占位符 3"/>
          <p:cNvSpPr>
            <a:spLocks noGrp="1"/>
          </p:cNvSpPr>
          <p:nvPr>
            <p:ph type="sldNum" sz="quarter" idx="12"/>
          </p:nvPr>
        </p:nvSpPr>
        <p:spPr/>
        <p:txBody>
          <a:bodyPr/>
          <a:lstStyle/>
          <a:p>
            <a:fld id="{F1ECAC2F-D8D3-4347-AE19-D2BBCE8F9174}" type="slidenum">
              <a:rPr lang="zh-CN" altLang="en-US"/>
              <a:t>45</a:t>
            </a:fld>
            <a:endParaRPr lang="en-US" altLang="zh-CN"/>
          </a:p>
        </p:txBody>
      </p:sp>
      <p:grpSp>
        <p:nvGrpSpPr>
          <p:cNvPr id="716803" name="Group 3"/>
          <p:cNvGrpSpPr/>
          <p:nvPr/>
        </p:nvGrpSpPr>
        <p:grpSpPr bwMode="auto">
          <a:xfrm>
            <a:off x="685800" y="1484313"/>
            <a:ext cx="8077200" cy="4978400"/>
            <a:chOff x="-3" y="-3"/>
            <a:chExt cx="4959" cy="2624"/>
          </a:xfrm>
        </p:grpSpPr>
        <p:grpSp>
          <p:nvGrpSpPr>
            <p:cNvPr id="716804" name="Group 4"/>
            <p:cNvGrpSpPr/>
            <p:nvPr/>
          </p:nvGrpSpPr>
          <p:grpSpPr bwMode="auto">
            <a:xfrm>
              <a:off x="0" y="0"/>
              <a:ext cx="4953" cy="2618"/>
              <a:chOff x="0" y="0"/>
              <a:chExt cx="4953" cy="2618"/>
            </a:xfrm>
          </p:grpSpPr>
          <p:grpSp>
            <p:nvGrpSpPr>
              <p:cNvPr id="716805" name="Group 5"/>
              <p:cNvGrpSpPr/>
              <p:nvPr/>
            </p:nvGrpSpPr>
            <p:grpSpPr bwMode="auto">
              <a:xfrm>
                <a:off x="0" y="0"/>
                <a:ext cx="1578" cy="374"/>
                <a:chOff x="0" y="0"/>
                <a:chExt cx="1578" cy="374"/>
              </a:xfrm>
            </p:grpSpPr>
            <p:sp>
              <p:nvSpPr>
                <p:cNvPr id="716806" name="Rectangle 6"/>
                <p:cNvSpPr>
                  <a:spLocks noChangeArrowheads="1"/>
                </p:cNvSpPr>
                <p:nvPr/>
              </p:nvSpPr>
              <p:spPr bwMode="auto">
                <a:xfrm>
                  <a:off x="43" y="0"/>
                  <a:ext cx="1492" cy="374"/>
                </a:xfrm>
                <a:prstGeom prst="rect">
                  <a:avLst/>
                </a:prstGeom>
                <a:noFill/>
                <a:ln w="9525">
                  <a:noFill/>
                  <a:miter lim="800000"/>
                </a:ln>
                <a:effectLst/>
              </p:spPr>
              <p:txBody>
                <a:bodyPr anchor="ctr"/>
                <a:lstStyle/>
                <a:p>
                  <a:pPr algn="ctr"/>
                  <a:r>
                    <a:rPr kumimoji="1" lang="zh-CN" altLang="en-US" sz="2000">
                      <a:solidFill>
                        <a:schemeClr val="tx1"/>
                      </a:solidFill>
                      <a:effectLst>
                        <a:outerShdw blurRad="38100" dist="38100" dir="2700000" algn="tl">
                          <a:srgbClr val="C0C0C0"/>
                        </a:outerShdw>
                      </a:effectLst>
                    </a:rPr>
                    <a:t>符    号</a:t>
                  </a:r>
                  <a:endParaRPr kumimoji="1" lang="zh-CN" altLang="en-US" sz="4800">
                    <a:solidFill>
                      <a:schemeClr val="tx1"/>
                    </a:solidFill>
                    <a:effectLst>
                      <a:outerShdw blurRad="38100" dist="38100" dir="2700000" algn="tl">
                        <a:srgbClr val="C0C0C0"/>
                      </a:outerShdw>
                    </a:effectLst>
                  </a:endParaRPr>
                </a:p>
              </p:txBody>
            </p:sp>
            <p:sp>
              <p:nvSpPr>
                <p:cNvPr id="716807" name="Rectangle 7"/>
                <p:cNvSpPr>
                  <a:spLocks noChangeArrowheads="1"/>
                </p:cNvSpPr>
                <p:nvPr/>
              </p:nvSpPr>
              <p:spPr bwMode="auto">
                <a:xfrm>
                  <a:off x="0" y="0"/>
                  <a:ext cx="1578" cy="374"/>
                </a:xfrm>
                <a:prstGeom prst="rect">
                  <a:avLst/>
                </a:prstGeom>
                <a:noFill/>
                <a:ln w="7">
                  <a:solidFill>
                    <a:srgbClr val="A0A0A0"/>
                  </a:solidFill>
                  <a:miter lim="800000"/>
                </a:ln>
                <a:effectLst/>
              </p:spPr>
              <p:txBody>
                <a:bodyPr anchor="ctr"/>
                <a:lstStyle/>
                <a:p>
                  <a:endParaRPr lang="zh-CN" altLang="en-US"/>
                </a:p>
              </p:txBody>
            </p:sp>
          </p:grpSp>
          <p:grpSp>
            <p:nvGrpSpPr>
              <p:cNvPr id="716808" name="Group 8"/>
              <p:cNvGrpSpPr/>
              <p:nvPr/>
            </p:nvGrpSpPr>
            <p:grpSpPr bwMode="auto">
              <a:xfrm>
                <a:off x="1578" y="0"/>
                <a:ext cx="3375" cy="374"/>
                <a:chOff x="1578" y="0"/>
                <a:chExt cx="3375" cy="374"/>
              </a:xfrm>
            </p:grpSpPr>
            <p:sp>
              <p:nvSpPr>
                <p:cNvPr id="716809" name="Rectangle 9"/>
                <p:cNvSpPr>
                  <a:spLocks noChangeArrowheads="1"/>
                </p:cNvSpPr>
                <p:nvPr/>
              </p:nvSpPr>
              <p:spPr bwMode="auto">
                <a:xfrm>
                  <a:off x="1621" y="0"/>
                  <a:ext cx="3289" cy="374"/>
                </a:xfrm>
                <a:prstGeom prst="rect">
                  <a:avLst/>
                </a:prstGeom>
                <a:noFill/>
                <a:ln w="9525">
                  <a:noFill/>
                  <a:miter lim="800000"/>
                </a:ln>
                <a:effectLst/>
              </p:spPr>
              <p:txBody>
                <a:bodyPr anchor="ctr"/>
                <a:lstStyle/>
                <a:p>
                  <a:pPr algn="ctr"/>
                  <a:r>
                    <a:rPr kumimoji="1" lang="zh-CN" altLang="en-US" sz="2000">
                      <a:solidFill>
                        <a:schemeClr val="tx1"/>
                      </a:solidFill>
                      <a:effectLst>
                        <a:outerShdw blurRad="38100" dist="38100" dir="2700000" algn="tl">
                          <a:srgbClr val="C0C0C0"/>
                        </a:outerShdw>
                      </a:effectLst>
                    </a:rPr>
                    <a:t>含        义</a:t>
                  </a:r>
                  <a:endParaRPr kumimoji="1" lang="zh-CN" altLang="en-US" sz="4800">
                    <a:solidFill>
                      <a:schemeClr val="tx1"/>
                    </a:solidFill>
                    <a:effectLst>
                      <a:outerShdw blurRad="38100" dist="38100" dir="2700000" algn="tl">
                        <a:srgbClr val="C0C0C0"/>
                      </a:outerShdw>
                    </a:effectLst>
                  </a:endParaRPr>
                </a:p>
              </p:txBody>
            </p:sp>
            <p:sp>
              <p:nvSpPr>
                <p:cNvPr id="716810" name="Rectangle 10"/>
                <p:cNvSpPr>
                  <a:spLocks noChangeArrowheads="1"/>
                </p:cNvSpPr>
                <p:nvPr/>
              </p:nvSpPr>
              <p:spPr bwMode="auto">
                <a:xfrm>
                  <a:off x="1578" y="0"/>
                  <a:ext cx="3375" cy="374"/>
                </a:xfrm>
                <a:prstGeom prst="rect">
                  <a:avLst/>
                </a:prstGeom>
                <a:noFill/>
                <a:ln w="7">
                  <a:solidFill>
                    <a:srgbClr val="A0A0A0"/>
                  </a:solidFill>
                  <a:miter lim="800000"/>
                </a:ln>
                <a:effectLst/>
              </p:spPr>
              <p:txBody>
                <a:bodyPr anchor="ctr"/>
                <a:lstStyle/>
                <a:p>
                  <a:endParaRPr lang="zh-CN" altLang="en-US"/>
                </a:p>
              </p:txBody>
            </p:sp>
          </p:grpSp>
          <p:grpSp>
            <p:nvGrpSpPr>
              <p:cNvPr id="716811" name="Group 11"/>
              <p:cNvGrpSpPr/>
              <p:nvPr/>
            </p:nvGrpSpPr>
            <p:grpSpPr bwMode="auto">
              <a:xfrm>
                <a:off x="0" y="374"/>
                <a:ext cx="1578" cy="374"/>
                <a:chOff x="0" y="374"/>
                <a:chExt cx="1578" cy="374"/>
              </a:xfrm>
            </p:grpSpPr>
            <p:sp>
              <p:nvSpPr>
                <p:cNvPr id="716812" name="Rectangle 12"/>
                <p:cNvSpPr>
                  <a:spLocks noChangeArrowheads="1"/>
                </p:cNvSpPr>
                <p:nvPr/>
              </p:nvSpPr>
              <p:spPr bwMode="auto">
                <a:xfrm>
                  <a:off x="43" y="374"/>
                  <a:ext cx="1492" cy="374"/>
                </a:xfrm>
                <a:prstGeom prst="rect">
                  <a:avLst/>
                </a:prstGeom>
                <a:noFill/>
                <a:ln w="9525">
                  <a:noFill/>
                  <a:miter lim="800000"/>
                </a:ln>
                <a:effectLst/>
              </p:spPr>
              <p:txBody>
                <a:bodyPr anchor="ctr">
                  <a:spAutoFit/>
                </a:bodyPr>
                <a:lstStyle/>
                <a:p>
                  <a:endParaRPr lang="zh-CN" altLang="en-US"/>
                </a:p>
              </p:txBody>
            </p:sp>
            <p:sp>
              <p:nvSpPr>
                <p:cNvPr id="716813" name="Rectangle 13"/>
                <p:cNvSpPr>
                  <a:spLocks noChangeArrowheads="1"/>
                </p:cNvSpPr>
                <p:nvPr/>
              </p:nvSpPr>
              <p:spPr bwMode="auto">
                <a:xfrm>
                  <a:off x="0" y="374"/>
                  <a:ext cx="1578" cy="374"/>
                </a:xfrm>
                <a:prstGeom prst="rect">
                  <a:avLst/>
                </a:prstGeom>
                <a:noFill/>
                <a:ln w="7">
                  <a:solidFill>
                    <a:srgbClr val="A0A0A0"/>
                  </a:solidFill>
                  <a:miter lim="800000"/>
                </a:ln>
                <a:effectLst/>
              </p:spPr>
              <p:txBody>
                <a:bodyPr anchor="ctr"/>
                <a:lstStyle/>
                <a:p>
                  <a:endParaRPr lang="zh-CN" altLang="en-US"/>
                </a:p>
              </p:txBody>
            </p:sp>
          </p:grpSp>
          <p:grpSp>
            <p:nvGrpSpPr>
              <p:cNvPr id="716814" name="Group 14"/>
              <p:cNvGrpSpPr/>
              <p:nvPr/>
            </p:nvGrpSpPr>
            <p:grpSpPr bwMode="auto">
              <a:xfrm>
                <a:off x="1578" y="374"/>
                <a:ext cx="3375" cy="374"/>
                <a:chOff x="1578" y="374"/>
                <a:chExt cx="3375" cy="374"/>
              </a:xfrm>
            </p:grpSpPr>
            <p:sp>
              <p:nvSpPr>
                <p:cNvPr id="716815" name="Rectangle 15"/>
                <p:cNvSpPr>
                  <a:spLocks noChangeArrowheads="1"/>
                </p:cNvSpPr>
                <p:nvPr/>
              </p:nvSpPr>
              <p:spPr bwMode="auto">
                <a:xfrm>
                  <a:off x="1621" y="374"/>
                  <a:ext cx="3289" cy="374"/>
                </a:xfrm>
                <a:prstGeom prst="rect">
                  <a:avLst/>
                </a:prstGeom>
                <a:noFill/>
                <a:ln w="9525">
                  <a:noFill/>
                  <a:miter lim="800000"/>
                </a:ln>
                <a:effectLst/>
              </p:spPr>
              <p:txBody>
                <a:bodyPr anchor="ctr"/>
                <a:lstStyle/>
                <a:p>
                  <a:r>
                    <a:rPr kumimoji="1" lang="zh-CN" altLang="en-US" sz="2000">
                      <a:solidFill>
                        <a:schemeClr val="tx1"/>
                      </a:solidFill>
                      <a:effectLst>
                        <a:outerShdw blurRad="38100" dist="38100" dir="2700000" algn="tl">
                          <a:srgbClr val="C0C0C0"/>
                        </a:outerShdw>
                      </a:effectLst>
                    </a:rPr>
                    <a:t>由数据</a:t>
                  </a:r>
                  <a:r>
                    <a:rPr kumimoji="1" lang="en-US" altLang="zh-CN" sz="2000">
                      <a:solidFill>
                        <a:schemeClr val="tx1"/>
                      </a:solidFill>
                      <a:effectLst>
                        <a:outerShdw blurRad="38100" dist="38100" dir="2700000" algn="tl">
                          <a:srgbClr val="C0C0C0"/>
                        </a:outerShdw>
                      </a:effectLst>
                    </a:rPr>
                    <a:t>A</a:t>
                  </a:r>
                  <a:r>
                    <a:rPr kumimoji="1" lang="zh-CN" altLang="en-US" sz="2000">
                      <a:solidFill>
                        <a:schemeClr val="tx1"/>
                      </a:solidFill>
                      <a:effectLst>
                        <a:outerShdw blurRad="38100" dist="38100" dir="2700000" algn="tl">
                          <a:srgbClr val="C0C0C0"/>
                        </a:outerShdw>
                      </a:effectLst>
                    </a:rPr>
                    <a:t>和</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共同变换为数据</a:t>
                  </a:r>
                  <a:r>
                    <a:rPr kumimoji="1" lang="en-US" altLang="zh-CN" sz="2000">
                      <a:solidFill>
                        <a:schemeClr val="tx1"/>
                      </a:solidFill>
                      <a:effectLst>
                        <a:outerShdw blurRad="38100" dist="38100" dir="2700000" algn="tl">
                          <a:srgbClr val="C0C0C0"/>
                        </a:outerShdw>
                      </a:effectLst>
                    </a:rPr>
                    <a:t>C</a:t>
                  </a:r>
                  <a:endParaRPr kumimoji="1" lang="en-US" altLang="zh-CN" sz="4800">
                    <a:solidFill>
                      <a:schemeClr val="tx1"/>
                    </a:solidFill>
                    <a:effectLst>
                      <a:outerShdw blurRad="38100" dist="38100" dir="2700000" algn="tl">
                        <a:srgbClr val="C0C0C0"/>
                      </a:outerShdw>
                    </a:effectLst>
                  </a:endParaRPr>
                </a:p>
              </p:txBody>
            </p:sp>
            <p:sp>
              <p:nvSpPr>
                <p:cNvPr id="716816" name="Rectangle 16"/>
                <p:cNvSpPr>
                  <a:spLocks noChangeArrowheads="1"/>
                </p:cNvSpPr>
                <p:nvPr/>
              </p:nvSpPr>
              <p:spPr bwMode="auto">
                <a:xfrm>
                  <a:off x="1578" y="374"/>
                  <a:ext cx="3375" cy="374"/>
                </a:xfrm>
                <a:prstGeom prst="rect">
                  <a:avLst/>
                </a:prstGeom>
                <a:noFill/>
                <a:ln w="7">
                  <a:solidFill>
                    <a:srgbClr val="A0A0A0"/>
                  </a:solidFill>
                  <a:miter lim="800000"/>
                </a:ln>
                <a:effectLst/>
              </p:spPr>
              <p:txBody>
                <a:bodyPr anchor="ctr"/>
                <a:lstStyle/>
                <a:p>
                  <a:endParaRPr lang="zh-CN" altLang="en-US"/>
                </a:p>
              </p:txBody>
            </p:sp>
          </p:grpSp>
          <p:grpSp>
            <p:nvGrpSpPr>
              <p:cNvPr id="716817" name="Group 17"/>
              <p:cNvGrpSpPr/>
              <p:nvPr/>
            </p:nvGrpSpPr>
            <p:grpSpPr bwMode="auto">
              <a:xfrm>
                <a:off x="0" y="748"/>
                <a:ext cx="1578" cy="374"/>
                <a:chOff x="0" y="748"/>
                <a:chExt cx="1578" cy="374"/>
              </a:xfrm>
            </p:grpSpPr>
            <p:sp>
              <p:nvSpPr>
                <p:cNvPr id="716818" name="Rectangle 18"/>
                <p:cNvSpPr>
                  <a:spLocks noChangeArrowheads="1"/>
                </p:cNvSpPr>
                <p:nvPr/>
              </p:nvSpPr>
              <p:spPr bwMode="auto">
                <a:xfrm>
                  <a:off x="43" y="748"/>
                  <a:ext cx="1492" cy="374"/>
                </a:xfrm>
                <a:prstGeom prst="rect">
                  <a:avLst/>
                </a:prstGeom>
                <a:noFill/>
                <a:ln w="9525">
                  <a:noFill/>
                  <a:miter lim="800000"/>
                </a:ln>
                <a:effectLst/>
              </p:spPr>
              <p:txBody>
                <a:bodyPr anchor="ctr">
                  <a:spAutoFit/>
                </a:bodyPr>
                <a:lstStyle/>
                <a:p>
                  <a:endParaRPr lang="zh-CN" altLang="en-US"/>
                </a:p>
              </p:txBody>
            </p:sp>
            <p:sp>
              <p:nvSpPr>
                <p:cNvPr id="716819" name="Rectangle 19"/>
                <p:cNvSpPr>
                  <a:spLocks noChangeArrowheads="1"/>
                </p:cNvSpPr>
                <p:nvPr/>
              </p:nvSpPr>
              <p:spPr bwMode="auto">
                <a:xfrm>
                  <a:off x="0" y="748"/>
                  <a:ext cx="1578" cy="374"/>
                </a:xfrm>
                <a:prstGeom prst="rect">
                  <a:avLst/>
                </a:prstGeom>
                <a:noFill/>
                <a:ln w="7">
                  <a:solidFill>
                    <a:srgbClr val="A0A0A0"/>
                  </a:solidFill>
                  <a:miter lim="800000"/>
                </a:ln>
                <a:effectLst/>
              </p:spPr>
              <p:txBody>
                <a:bodyPr anchor="ctr"/>
                <a:lstStyle/>
                <a:p>
                  <a:endParaRPr lang="zh-CN" altLang="en-US"/>
                </a:p>
              </p:txBody>
            </p:sp>
          </p:grpSp>
          <p:grpSp>
            <p:nvGrpSpPr>
              <p:cNvPr id="716820" name="Group 20"/>
              <p:cNvGrpSpPr/>
              <p:nvPr/>
            </p:nvGrpSpPr>
            <p:grpSpPr bwMode="auto">
              <a:xfrm>
                <a:off x="1578" y="748"/>
                <a:ext cx="3375" cy="374"/>
                <a:chOff x="1578" y="748"/>
                <a:chExt cx="3375" cy="374"/>
              </a:xfrm>
            </p:grpSpPr>
            <p:sp>
              <p:nvSpPr>
                <p:cNvPr id="716821" name="Rectangle 21"/>
                <p:cNvSpPr>
                  <a:spLocks noChangeArrowheads="1"/>
                </p:cNvSpPr>
                <p:nvPr/>
              </p:nvSpPr>
              <p:spPr bwMode="auto">
                <a:xfrm>
                  <a:off x="1621" y="748"/>
                  <a:ext cx="3289" cy="374"/>
                </a:xfrm>
                <a:prstGeom prst="rect">
                  <a:avLst/>
                </a:prstGeom>
                <a:noFill/>
                <a:ln w="9525">
                  <a:noFill/>
                  <a:miter lim="800000"/>
                </a:ln>
                <a:effectLst/>
              </p:spPr>
              <p:txBody>
                <a:bodyPr anchor="ctr"/>
                <a:lstStyle/>
                <a:p>
                  <a:r>
                    <a:rPr kumimoji="1" lang="zh-CN" altLang="en-US" sz="2000">
                      <a:solidFill>
                        <a:schemeClr val="tx1"/>
                      </a:solidFill>
                      <a:effectLst>
                        <a:outerShdw blurRad="38100" dist="38100" dir="2700000" algn="tl">
                          <a:srgbClr val="C0C0C0"/>
                        </a:outerShdw>
                      </a:effectLst>
                    </a:rPr>
                    <a:t>由数据</a:t>
                  </a:r>
                  <a:r>
                    <a:rPr kumimoji="1" lang="en-US" altLang="zh-CN" sz="2000">
                      <a:solidFill>
                        <a:schemeClr val="tx1"/>
                      </a:solidFill>
                      <a:effectLst>
                        <a:outerShdw blurRad="38100" dist="38100" dir="2700000" algn="tl">
                          <a:srgbClr val="C0C0C0"/>
                        </a:outerShdw>
                      </a:effectLst>
                    </a:rPr>
                    <a:t>A</a:t>
                  </a:r>
                  <a:r>
                    <a:rPr kumimoji="1" lang="zh-CN" altLang="en-US" sz="2000">
                      <a:solidFill>
                        <a:schemeClr val="tx1"/>
                      </a:solidFill>
                      <a:effectLst>
                        <a:outerShdw blurRad="38100" dist="38100" dir="2700000" algn="tl">
                          <a:srgbClr val="C0C0C0"/>
                        </a:outerShdw>
                      </a:effectLst>
                    </a:rPr>
                    <a:t>变换为数据</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和数据</a:t>
                  </a:r>
                  <a:r>
                    <a:rPr kumimoji="1" lang="en-US" altLang="zh-CN" sz="2000">
                      <a:solidFill>
                        <a:schemeClr val="tx1"/>
                      </a:solidFill>
                      <a:effectLst>
                        <a:outerShdw blurRad="38100" dist="38100" dir="2700000" algn="tl">
                          <a:srgbClr val="C0C0C0"/>
                        </a:outerShdw>
                      </a:effectLst>
                    </a:rPr>
                    <a:t>C</a:t>
                  </a:r>
                  <a:endParaRPr kumimoji="1" lang="en-US" altLang="zh-CN" sz="4800">
                    <a:solidFill>
                      <a:schemeClr val="tx1"/>
                    </a:solidFill>
                    <a:effectLst>
                      <a:outerShdw blurRad="38100" dist="38100" dir="2700000" algn="tl">
                        <a:srgbClr val="C0C0C0"/>
                      </a:outerShdw>
                    </a:effectLst>
                  </a:endParaRPr>
                </a:p>
              </p:txBody>
            </p:sp>
            <p:sp>
              <p:nvSpPr>
                <p:cNvPr id="716822" name="Rectangle 22"/>
                <p:cNvSpPr>
                  <a:spLocks noChangeArrowheads="1"/>
                </p:cNvSpPr>
                <p:nvPr/>
              </p:nvSpPr>
              <p:spPr bwMode="auto">
                <a:xfrm>
                  <a:off x="1578" y="748"/>
                  <a:ext cx="3375" cy="374"/>
                </a:xfrm>
                <a:prstGeom prst="rect">
                  <a:avLst/>
                </a:prstGeom>
                <a:noFill/>
                <a:ln w="7">
                  <a:solidFill>
                    <a:srgbClr val="A0A0A0"/>
                  </a:solidFill>
                  <a:miter lim="800000"/>
                </a:ln>
                <a:effectLst/>
              </p:spPr>
              <p:txBody>
                <a:bodyPr anchor="ctr"/>
                <a:lstStyle/>
                <a:p>
                  <a:endParaRPr lang="zh-CN" altLang="en-US"/>
                </a:p>
              </p:txBody>
            </p:sp>
          </p:grpSp>
          <p:grpSp>
            <p:nvGrpSpPr>
              <p:cNvPr id="716823" name="Group 23"/>
              <p:cNvGrpSpPr/>
              <p:nvPr/>
            </p:nvGrpSpPr>
            <p:grpSpPr bwMode="auto">
              <a:xfrm>
                <a:off x="0" y="1122"/>
                <a:ext cx="1578" cy="374"/>
                <a:chOff x="0" y="1122"/>
                <a:chExt cx="1578" cy="374"/>
              </a:xfrm>
            </p:grpSpPr>
            <p:sp>
              <p:nvSpPr>
                <p:cNvPr id="716824" name="Rectangle 24"/>
                <p:cNvSpPr>
                  <a:spLocks noChangeArrowheads="1"/>
                </p:cNvSpPr>
                <p:nvPr/>
              </p:nvSpPr>
              <p:spPr bwMode="auto">
                <a:xfrm>
                  <a:off x="43" y="1122"/>
                  <a:ext cx="1492" cy="374"/>
                </a:xfrm>
                <a:prstGeom prst="rect">
                  <a:avLst/>
                </a:prstGeom>
                <a:noFill/>
                <a:ln w="9525">
                  <a:noFill/>
                  <a:miter lim="800000"/>
                </a:ln>
                <a:effectLst/>
              </p:spPr>
              <p:txBody>
                <a:bodyPr anchor="ctr">
                  <a:spAutoFit/>
                </a:bodyPr>
                <a:lstStyle/>
                <a:p>
                  <a:endParaRPr lang="zh-CN" altLang="en-US"/>
                </a:p>
              </p:txBody>
            </p:sp>
            <p:sp>
              <p:nvSpPr>
                <p:cNvPr id="716825" name="Rectangle 25"/>
                <p:cNvSpPr>
                  <a:spLocks noChangeArrowheads="1"/>
                </p:cNvSpPr>
                <p:nvPr/>
              </p:nvSpPr>
              <p:spPr bwMode="auto">
                <a:xfrm>
                  <a:off x="0" y="1122"/>
                  <a:ext cx="1578" cy="374"/>
                </a:xfrm>
                <a:prstGeom prst="rect">
                  <a:avLst/>
                </a:prstGeom>
                <a:noFill/>
                <a:ln w="7">
                  <a:solidFill>
                    <a:srgbClr val="A0A0A0"/>
                  </a:solidFill>
                  <a:miter lim="800000"/>
                </a:ln>
                <a:effectLst/>
              </p:spPr>
              <p:txBody>
                <a:bodyPr anchor="ctr"/>
                <a:lstStyle/>
                <a:p>
                  <a:endParaRPr lang="zh-CN" altLang="en-US"/>
                </a:p>
              </p:txBody>
            </p:sp>
          </p:grpSp>
          <p:grpSp>
            <p:nvGrpSpPr>
              <p:cNvPr id="716826" name="Group 26"/>
              <p:cNvGrpSpPr/>
              <p:nvPr/>
            </p:nvGrpSpPr>
            <p:grpSpPr bwMode="auto">
              <a:xfrm>
                <a:off x="1578" y="1122"/>
                <a:ext cx="3375" cy="374"/>
                <a:chOff x="1578" y="1122"/>
                <a:chExt cx="3375" cy="374"/>
              </a:xfrm>
            </p:grpSpPr>
            <p:sp>
              <p:nvSpPr>
                <p:cNvPr id="716827" name="Rectangle 27"/>
                <p:cNvSpPr>
                  <a:spLocks noChangeArrowheads="1"/>
                </p:cNvSpPr>
                <p:nvPr/>
              </p:nvSpPr>
              <p:spPr bwMode="auto">
                <a:xfrm>
                  <a:off x="1621" y="1122"/>
                  <a:ext cx="3289" cy="374"/>
                </a:xfrm>
                <a:prstGeom prst="rect">
                  <a:avLst/>
                </a:prstGeom>
                <a:noFill/>
                <a:ln w="9525">
                  <a:noFill/>
                  <a:miter lim="800000"/>
                </a:ln>
                <a:effectLst/>
              </p:spPr>
              <p:txBody>
                <a:bodyPr anchor="ctr"/>
                <a:lstStyle/>
                <a:p>
                  <a:r>
                    <a:rPr kumimoji="1" lang="zh-CN" altLang="en-US" sz="2000">
                      <a:solidFill>
                        <a:schemeClr val="tx1"/>
                      </a:solidFill>
                      <a:effectLst>
                        <a:outerShdw blurRad="38100" dist="38100" dir="2700000" algn="tl">
                          <a:srgbClr val="C0C0C0"/>
                        </a:outerShdw>
                      </a:effectLst>
                    </a:rPr>
                    <a:t>由数据</a:t>
                  </a:r>
                  <a:r>
                    <a:rPr kumimoji="1" lang="en-US" altLang="zh-CN" sz="2000">
                      <a:solidFill>
                        <a:schemeClr val="tx1"/>
                      </a:solidFill>
                      <a:effectLst>
                        <a:outerShdw blurRad="38100" dist="38100" dir="2700000" algn="tl">
                          <a:srgbClr val="C0C0C0"/>
                        </a:outerShdw>
                      </a:effectLst>
                    </a:rPr>
                    <a:t>A</a:t>
                  </a:r>
                  <a:r>
                    <a:rPr kumimoji="1" lang="zh-CN" altLang="en-US" sz="2000">
                      <a:solidFill>
                        <a:schemeClr val="tx1"/>
                      </a:solidFill>
                      <a:effectLst>
                        <a:outerShdw blurRad="38100" dist="38100" dir="2700000" algn="tl">
                          <a:srgbClr val="C0C0C0"/>
                        </a:outerShdw>
                      </a:effectLst>
                    </a:rPr>
                    <a:t>或</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，或者数据</a:t>
                  </a:r>
                  <a:r>
                    <a:rPr kumimoji="1" lang="en-US" altLang="zh-CN" sz="2000">
                      <a:solidFill>
                        <a:schemeClr val="tx1"/>
                      </a:solidFill>
                      <a:effectLst>
                        <a:outerShdw blurRad="38100" dist="38100" dir="2700000" algn="tl">
                          <a:srgbClr val="C0C0C0"/>
                        </a:outerShdw>
                      </a:effectLst>
                    </a:rPr>
                    <a:t>A</a:t>
                  </a:r>
                  <a:r>
                    <a:rPr kumimoji="1" lang="zh-CN" altLang="en-US" sz="2000">
                      <a:solidFill>
                        <a:schemeClr val="tx1"/>
                      </a:solidFill>
                      <a:effectLst>
                        <a:outerShdw blurRad="38100" dist="38100" dir="2700000" algn="tl">
                          <a:srgbClr val="C0C0C0"/>
                        </a:outerShdw>
                      </a:effectLst>
                    </a:rPr>
                    <a:t>和</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共同变换为数据</a:t>
                  </a:r>
                  <a:r>
                    <a:rPr kumimoji="1" lang="en-US" altLang="zh-CN" sz="2000">
                      <a:solidFill>
                        <a:schemeClr val="tx1"/>
                      </a:solidFill>
                      <a:effectLst>
                        <a:outerShdw blurRad="38100" dist="38100" dir="2700000" algn="tl">
                          <a:srgbClr val="C0C0C0"/>
                        </a:outerShdw>
                      </a:effectLst>
                    </a:rPr>
                    <a:t>C</a:t>
                  </a:r>
                  <a:endParaRPr kumimoji="1" lang="en-US" altLang="zh-CN" sz="4800">
                    <a:solidFill>
                      <a:schemeClr val="tx1"/>
                    </a:solidFill>
                    <a:effectLst>
                      <a:outerShdw blurRad="38100" dist="38100" dir="2700000" algn="tl">
                        <a:srgbClr val="C0C0C0"/>
                      </a:outerShdw>
                    </a:effectLst>
                  </a:endParaRPr>
                </a:p>
              </p:txBody>
            </p:sp>
            <p:sp>
              <p:nvSpPr>
                <p:cNvPr id="716828" name="Rectangle 28"/>
                <p:cNvSpPr>
                  <a:spLocks noChangeArrowheads="1"/>
                </p:cNvSpPr>
                <p:nvPr/>
              </p:nvSpPr>
              <p:spPr bwMode="auto">
                <a:xfrm>
                  <a:off x="1578" y="1122"/>
                  <a:ext cx="3375" cy="374"/>
                </a:xfrm>
                <a:prstGeom prst="rect">
                  <a:avLst/>
                </a:prstGeom>
                <a:noFill/>
                <a:ln w="7">
                  <a:solidFill>
                    <a:srgbClr val="A0A0A0"/>
                  </a:solidFill>
                  <a:miter lim="800000"/>
                </a:ln>
                <a:effectLst/>
              </p:spPr>
              <p:txBody>
                <a:bodyPr anchor="ctr"/>
                <a:lstStyle/>
                <a:p>
                  <a:endParaRPr lang="zh-CN" altLang="en-US"/>
                </a:p>
              </p:txBody>
            </p:sp>
          </p:grpSp>
          <p:grpSp>
            <p:nvGrpSpPr>
              <p:cNvPr id="716829" name="Group 29"/>
              <p:cNvGrpSpPr/>
              <p:nvPr/>
            </p:nvGrpSpPr>
            <p:grpSpPr bwMode="auto">
              <a:xfrm>
                <a:off x="0" y="1496"/>
                <a:ext cx="1578" cy="374"/>
                <a:chOff x="0" y="1496"/>
                <a:chExt cx="1578" cy="374"/>
              </a:xfrm>
            </p:grpSpPr>
            <p:sp>
              <p:nvSpPr>
                <p:cNvPr id="716830" name="Rectangle 30"/>
                <p:cNvSpPr>
                  <a:spLocks noChangeArrowheads="1"/>
                </p:cNvSpPr>
                <p:nvPr/>
              </p:nvSpPr>
              <p:spPr bwMode="auto">
                <a:xfrm>
                  <a:off x="43" y="1496"/>
                  <a:ext cx="1492" cy="374"/>
                </a:xfrm>
                <a:prstGeom prst="rect">
                  <a:avLst/>
                </a:prstGeom>
                <a:noFill/>
                <a:ln w="9525">
                  <a:noFill/>
                  <a:miter lim="800000"/>
                </a:ln>
                <a:effectLst/>
              </p:spPr>
              <p:txBody>
                <a:bodyPr anchor="ctr">
                  <a:spAutoFit/>
                </a:bodyPr>
                <a:lstStyle/>
                <a:p>
                  <a:endParaRPr lang="zh-CN" altLang="en-US"/>
                </a:p>
              </p:txBody>
            </p:sp>
            <p:sp>
              <p:nvSpPr>
                <p:cNvPr id="716831" name="Rectangle 31"/>
                <p:cNvSpPr>
                  <a:spLocks noChangeArrowheads="1"/>
                </p:cNvSpPr>
                <p:nvPr/>
              </p:nvSpPr>
              <p:spPr bwMode="auto">
                <a:xfrm>
                  <a:off x="0" y="1496"/>
                  <a:ext cx="1578" cy="374"/>
                </a:xfrm>
                <a:prstGeom prst="rect">
                  <a:avLst/>
                </a:prstGeom>
                <a:noFill/>
                <a:ln w="7">
                  <a:solidFill>
                    <a:srgbClr val="A0A0A0"/>
                  </a:solidFill>
                  <a:miter lim="800000"/>
                </a:ln>
                <a:effectLst/>
              </p:spPr>
              <p:txBody>
                <a:bodyPr anchor="ctr"/>
                <a:lstStyle/>
                <a:p>
                  <a:endParaRPr lang="zh-CN" altLang="en-US"/>
                </a:p>
              </p:txBody>
            </p:sp>
          </p:grpSp>
          <p:grpSp>
            <p:nvGrpSpPr>
              <p:cNvPr id="716832" name="Group 32"/>
              <p:cNvGrpSpPr/>
              <p:nvPr/>
            </p:nvGrpSpPr>
            <p:grpSpPr bwMode="auto">
              <a:xfrm>
                <a:off x="1578" y="1496"/>
                <a:ext cx="3375" cy="374"/>
                <a:chOff x="1578" y="1496"/>
                <a:chExt cx="3375" cy="374"/>
              </a:xfrm>
            </p:grpSpPr>
            <p:sp>
              <p:nvSpPr>
                <p:cNvPr id="716833" name="Rectangle 33"/>
                <p:cNvSpPr>
                  <a:spLocks noChangeArrowheads="1"/>
                </p:cNvSpPr>
                <p:nvPr/>
              </p:nvSpPr>
              <p:spPr bwMode="auto">
                <a:xfrm>
                  <a:off x="1621" y="1496"/>
                  <a:ext cx="3289" cy="374"/>
                </a:xfrm>
                <a:prstGeom prst="rect">
                  <a:avLst/>
                </a:prstGeom>
                <a:noFill/>
                <a:ln w="9525">
                  <a:noFill/>
                  <a:miter lim="800000"/>
                </a:ln>
                <a:effectLst/>
              </p:spPr>
              <p:txBody>
                <a:bodyPr anchor="ctr"/>
                <a:lstStyle/>
                <a:p>
                  <a:r>
                    <a:rPr kumimoji="1" lang="zh-CN" altLang="en-US" sz="2000">
                      <a:solidFill>
                        <a:schemeClr val="tx1"/>
                      </a:solidFill>
                      <a:effectLst>
                        <a:outerShdw blurRad="38100" dist="38100" dir="2700000" algn="tl">
                          <a:srgbClr val="C0C0C0"/>
                        </a:outerShdw>
                      </a:effectLst>
                    </a:rPr>
                    <a:t>由数据</a:t>
                  </a:r>
                  <a:r>
                    <a:rPr kumimoji="1" lang="en-US" altLang="zh-CN" sz="2000">
                      <a:solidFill>
                        <a:schemeClr val="tx1"/>
                      </a:solidFill>
                      <a:effectLst>
                        <a:outerShdw blurRad="38100" dist="38100" dir="2700000" algn="tl">
                          <a:srgbClr val="C0C0C0"/>
                        </a:outerShdw>
                      </a:effectLst>
                    </a:rPr>
                    <a:t>A</a:t>
                  </a:r>
                  <a:r>
                    <a:rPr kumimoji="1" lang="zh-CN" altLang="en-US" sz="2000">
                      <a:solidFill>
                        <a:schemeClr val="tx1"/>
                      </a:solidFill>
                      <a:effectLst>
                        <a:outerShdw blurRad="38100" dist="38100" dir="2700000" algn="tl">
                          <a:srgbClr val="C0C0C0"/>
                        </a:outerShdw>
                      </a:effectLst>
                    </a:rPr>
                    <a:t>变换为数据</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或</a:t>
                  </a:r>
                  <a:r>
                    <a:rPr kumimoji="1" lang="en-US" altLang="zh-CN" sz="2000">
                      <a:solidFill>
                        <a:schemeClr val="tx1"/>
                      </a:solidFill>
                      <a:effectLst>
                        <a:outerShdw blurRad="38100" dist="38100" dir="2700000" algn="tl">
                          <a:srgbClr val="C0C0C0"/>
                        </a:outerShdw>
                      </a:effectLst>
                    </a:rPr>
                    <a:t>C</a:t>
                  </a:r>
                  <a:r>
                    <a:rPr kumimoji="1" lang="zh-CN" altLang="en-US" sz="2000">
                      <a:solidFill>
                        <a:schemeClr val="tx1"/>
                      </a:solidFill>
                      <a:effectLst>
                        <a:outerShdw blurRad="38100" dist="38100" dir="2700000" algn="tl">
                          <a:srgbClr val="C0C0C0"/>
                        </a:outerShdw>
                      </a:effectLst>
                    </a:rPr>
                    <a:t>，或者同时变换为数据</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和</a:t>
                  </a:r>
                  <a:r>
                    <a:rPr kumimoji="1" lang="en-US" altLang="zh-CN" sz="2000">
                      <a:solidFill>
                        <a:schemeClr val="tx1"/>
                      </a:solidFill>
                      <a:effectLst>
                        <a:outerShdw blurRad="38100" dist="38100" dir="2700000" algn="tl">
                          <a:srgbClr val="C0C0C0"/>
                        </a:outerShdw>
                      </a:effectLst>
                    </a:rPr>
                    <a:t>C</a:t>
                  </a:r>
                  <a:endParaRPr kumimoji="1" lang="en-US" altLang="zh-CN" sz="4800">
                    <a:solidFill>
                      <a:schemeClr val="tx1"/>
                    </a:solidFill>
                    <a:effectLst>
                      <a:outerShdw blurRad="38100" dist="38100" dir="2700000" algn="tl">
                        <a:srgbClr val="C0C0C0"/>
                      </a:outerShdw>
                    </a:effectLst>
                  </a:endParaRPr>
                </a:p>
              </p:txBody>
            </p:sp>
            <p:sp>
              <p:nvSpPr>
                <p:cNvPr id="716834" name="Rectangle 34"/>
                <p:cNvSpPr>
                  <a:spLocks noChangeArrowheads="1"/>
                </p:cNvSpPr>
                <p:nvPr/>
              </p:nvSpPr>
              <p:spPr bwMode="auto">
                <a:xfrm>
                  <a:off x="1578" y="1496"/>
                  <a:ext cx="3375" cy="374"/>
                </a:xfrm>
                <a:prstGeom prst="rect">
                  <a:avLst/>
                </a:prstGeom>
                <a:noFill/>
                <a:ln w="7">
                  <a:solidFill>
                    <a:srgbClr val="A0A0A0"/>
                  </a:solidFill>
                  <a:miter lim="800000"/>
                </a:ln>
                <a:effectLst/>
              </p:spPr>
              <p:txBody>
                <a:bodyPr anchor="ctr"/>
                <a:lstStyle/>
                <a:p>
                  <a:endParaRPr lang="zh-CN" altLang="en-US"/>
                </a:p>
              </p:txBody>
            </p:sp>
          </p:grpSp>
          <p:grpSp>
            <p:nvGrpSpPr>
              <p:cNvPr id="716835" name="Group 35"/>
              <p:cNvGrpSpPr/>
              <p:nvPr/>
            </p:nvGrpSpPr>
            <p:grpSpPr bwMode="auto">
              <a:xfrm>
                <a:off x="0" y="1870"/>
                <a:ext cx="1578" cy="374"/>
                <a:chOff x="0" y="1870"/>
                <a:chExt cx="1578" cy="374"/>
              </a:xfrm>
            </p:grpSpPr>
            <p:sp>
              <p:nvSpPr>
                <p:cNvPr id="716836" name="Rectangle 36"/>
                <p:cNvSpPr>
                  <a:spLocks noChangeArrowheads="1"/>
                </p:cNvSpPr>
                <p:nvPr/>
              </p:nvSpPr>
              <p:spPr bwMode="auto">
                <a:xfrm>
                  <a:off x="43" y="1870"/>
                  <a:ext cx="1492" cy="374"/>
                </a:xfrm>
                <a:prstGeom prst="rect">
                  <a:avLst/>
                </a:prstGeom>
                <a:noFill/>
                <a:ln w="9525">
                  <a:noFill/>
                  <a:miter lim="800000"/>
                </a:ln>
                <a:effectLst/>
              </p:spPr>
              <p:txBody>
                <a:bodyPr anchor="ctr">
                  <a:spAutoFit/>
                </a:bodyPr>
                <a:lstStyle/>
                <a:p>
                  <a:endParaRPr lang="zh-CN" altLang="en-US"/>
                </a:p>
              </p:txBody>
            </p:sp>
            <p:sp>
              <p:nvSpPr>
                <p:cNvPr id="716837" name="Rectangle 37"/>
                <p:cNvSpPr>
                  <a:spLocks noChangeArrowheads="1"/>
                </p:cNvSpPr>
                <p:nvPr/>
              </p:nvSpPr>
              <p:spPr bwMode="auto">
                <a:xfrm>
                  <a:off x="0" y="1870"/>
                  <a:ext cx="1578" cy="374"/>
                </a:xfrm>
                <a:prstGeom prst="rect">
                  <a:avLst/>
                </a:prstGeom>
                <a:noFill/>
                <a:ln w="7">
                  <a:solidFill>
                    <a:srgbClr val="A0A0A0"/>
                  </a:solidFill>
                  <a:miter lim="800000"/>
                </a:ln>
                <a:effectLst/>
              </p:spPr>
              <p:txBody>
                <a:bodyPr anchor="ctr"/>
                <a:lstStyle/>
                <a:p>
                  <a:endParaRPr lang="zh-CN" altLang="en-US"/>
                </a:p>
              </p:txBody>
            </p:sp>
          </p:grpSp>
          <p:grpSp>
            <p:nvGrpSpPr>
              <p:cNvPr id="716838" name="Group 38"/>
              <p:cNvGrpSpPr/>
              <p:nvPr/>
            </p:nvGrpSpPr>
            <p:grpSpPr bwMode="auto">
              <a:xfrm>
                <a:off x="1578" y="1870"/>
                <a:ext cx="3375" cy="374"/>
                <a:chOff x="1578" y="1870"/>
                <a:chExt cx="3375" cy="374"/>
              </a:xfrm>
            </p:grpSpPr>
            <p:sp>
              <p:nvSpPr>
                <p:cNvPr id="716839" name="Rectangle 39"/>
                <p:cNvSpPr>
                  <a:spLocks noChangeArrowheads="1"/>
                </p:cNvSpPr>
                <p:nvPr/>
              </p:nvSpPr>
              <p:spPr bwMode="auto">
                <a:xfrm>
                  <a:off x="1621" y="1870"/>
                  <a:ext cx="3289" cy="374"/>
                </a:xfrm>
                <a:prstGeom prst="rect">
                  <a:avLst/>
                </a:prstGeom>
                <a:noFill/>
                <a:ln w="9525">
                  <a:noFill/>
                  <a:miter lim="800000"/>
                </a:ln>
                <a:effectLst/>
              </p:spPr>
              <p:txBody>
                <a:bodyPr anchor="ctr"/>
                <a:lstStyle/>
                <a:p>
                  <a:r>
                    <a:rPr kumimoji="1" lang="zh-CN" altLang="en-US" sz="2000">
                      <a:solidFill>
                        <a:schemeClr val="tx1"/>
                      </a:solidFill>
                      <a:effectLst>
                        <a:outerShdw blurRad="38100" dist="38100" dir="2700000" algn="tl">
                          <a:srgbClr val="C0C0C0"/>
                        </a:outerShdw>
                      </a:effectLst>
                    </a:rPr>
                    <a:t>由数据</a:t>
                  </a:r>
                  <a:r>
                    <a:rPr kumimoji="1" lang="en-US" altLang="zh-CN" sz="2000">
                      <a:solidFill>
                        <a:schemeClr val="tx1"/>
                      </a:solidFill>
                      <a:effectLst>
                        <a:outerShdw blurRad="38100" dist="38100" dir="2700000" algn="tl">
                          <a:srgbClr val="C0C0C0"/>
                        </a:outerShdw>
                      </a:effectLst>
                    </a:rPr>
                    <a:t>A</a:t>
                  </a:r>
                  <a:r>
                    <a:rPr kumimoji="1" lang="zh-CN" altLang="en-US" sz="2000">
                      <a:solidFill>
                        <a:schemeClr val="tx1"/>
                      </a:solidFill>
                      <a:effectLst>
                        <a:outerShdw blurRad="38100" dist="38100" dir="2700000" algn="tl">
                          <a:srgbClr val="C0C0C0"/>
                        </a:outerShdw>
                      </a:effectLst>
                    </a:rPr>
                    <a:t>或</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其中之一变换为数据</a:t>
                  </a:r>
                  <a:r>
                    <a:rPr kumimoji="1" lang="en-US" altLang="zh-CN" sz="2000">
                      <a:solidFill>
                        <a:schemeClr val="tx1"/>
                      </a:solidFill>
                      <a:effectLst>
                        <a:outerShdw blurRad="38100" dist="38100" dir="2700000" algn="tl">
                          <a:srgbClr val="C0C0C0"/>
                        </a:outerShdw>
                      </a:effectLst>
                    </a:rPr>
                    <a:t>C</a:t>
                  </a:r>
                  <a:endParaRPr kumimoji="1" lang="en-US" altLang="zh-CN" sz="4800">
                    <a:solidFill>
                      <a:schemeClr val="tx1"/>
                    </a:solidFill>
                    <a:effectLst>
                      <a:outerShdw blurRad="38100" dist="38100" dir="2700000" algn="tl">
                        <a:srgbClr val="C0C0C0"/>
                      </a:outerShdw>
                    </a:effectLst>
                  </a:endParaRPr>
                </a:p>
              </p:txBody>
            </p:sp>
            <p:sp>
              <p:nvSpPr>
                <p:cNvPr id="716840" name="Rectangle 40"/>
                <p:cNvSpPr>
                  <a:spLocks noChangeArrowheads="1"/>
                </p:cNvSpPr>
                <p:nvPr/>
              </p:nvSpPr>
              <p:spPr bwMode="auto">
                <a:xfrm>
                  <a:off x="1578" y="1870"/>
                  <a:ext cx="3375" cy="374"/>
                </a:xfrm>
                <a:prstGeom prst="rect">
                  <a:avLst/>
                </a:prstGeom>
                <a:noFill/>
                <a:ln w="7">
                  <a:solidFill>
                    <a:srgbClr val="A0A0A0"/>
                  </a:solidFill>
                  <a:miter lim="800000"/>
                </a:ln>
                <a:effectLst/>
              </p:spPr>
              <p:txBody>
                <a:bodyPr anchor="ctr"/>
                <a:lstStyle/>
                <a:p>
                  <a:endParaRPr lang="zh-CN" altLang="en-US"/>
                </a:p>
              </p:txBody>
            </p:sp>
          </p:grpSp>
          <p:grpSp>
            <p:nvGrpSpPr>
              <p:cNvPr id="716841" name="Group 41"/>
              <p:cNvGrpSpPr/>
              <p:nvPr/>
            </p:nvGrpSpPr>
            <p:grpSpPr bwMode="auto">
              <a:xfrm>
                <a:off x="0" y="2244"/>
                <a:ext cx="1578" cy="374"/>
                <a:chOff x="0" y="2244"/>
                <a:chExt cx="1578" cy="374"/>
              </a:xfrm>
            </p:grpSpPr>
            <p:sp>
              <p:nvSpPr>
                <p:cNvPr id="716842" name="Rectangle 42"/>
                <p:cNvSpPr>
                  <a:spLocks noChangeArrowheads="1"/>
                </p:cNvSpPr>
                <p:nvPr/>
              </p:nvSpPr>
              <p:spPr bwMode="auto">
                <a:xfrm>
                  <a:off x="43" y="2244"/>
                  <a:ext cx="1492" cy="374"/>
                </a:xfrm>
                <a:prstGeom prst="rect">
                  <a:avLst/>
                </a:prstGeom>
                <a:noFill/>
                <a:ln w="9525">
                  <a:noFill/>
                  <a:miter lim="800000"/>
                </a:ln>
                <a:effectLst/>
              </p:spPr>
              <p:txBody>
                <a:bodyPr anchor="ctr">
                  <a:spAutoFit/>
                </a:bodyPr>
                <a:lstStyle/>
                <a:p>
                  <a:endParaRPr lang="zh-CN" altLang="en-US"/>
                </a:p>
              </p:txBody>
            </p:sp>
            <p:sp>
              <p:nvSpPr>
                <p:cNvPr id="716843" name="Rectangle 43"/>
                <p:cNvSpPr>
                  <a:spLocks noChangeArrowheads="1"/>
                </p:cNvSpPr>
                <p:nvPr/>
              </p:nvSpPr>
              <p:spPr bwMode="auto">
                <a:xfrm>
                  <a:off x="0" y="2244"/>
                  <a:ext cx="1578" cy="374"/>
                </a:xfrm>
                <a:prstGeom prst="rect">
                  <a:avLst/>
                </a:prstGeom>
                <a:noFill/>
                <a:ln w="7">
                  <a:solidFill>
                    <a:srgbClr val="A0A0A0"/>
                  </a:solidFill>
                  <a:miter lim="800000"/>
                </a:ln>
                <a:effectLst/>
              </p:spPr>
              <p:txBody>
                <a:bodyPr anchor="ctr"/>
                <a:lstStyle/>
                <a:p>
                  <a:endParaRPr lang="zh-CN" altLang="en-US"/>
                </a:p>
              </p:txBody>
            </p:sp>
          </p:grpSp>
          <p:grpSp>
            <p:nvGrpSpPr>
              <p:cNvPr id="716844" name="Group 44"/>
              <p:cNvGrpSpPr/>
              <p:nvPr/>
            </p:nvGrpSpPr>
            <p:grpSpPr bwMode="auto">
              <a:xfrm>
                <a:off x="1578" y="2244"/>
                <a:ext cx="3375" cy="374"/>
                <a:chOff x="1578" y="2244"/>
                <a:chExt cx="3375" cy="374"/>
              </a:xfrm>
            </p:grpSpPr>
            <p:sp>
              <p:nvSpPr>
                <p:cNvPr id="716845" name="Rectangle 45"/>
                <p:cNvSpPr>
                  <a:spLocks noChangeArrowheads="1"/>
                </p:cNvSpPr>
                <p:nvPr/>
              </p:nvSpPr>
              <p:spPr bwMode="auto">
                <a:xfrm>
                  <a:off x="1621" y="2244"/>
                  <a:ext cx="3289" cy="374"/>
                </a:xfrm>
                <a:prstGeom prst="rect">
                  <a:avLst/>
                </a:prstGeom>
                <a:noFill/>
                <a:ln w="9525">
                  <a:noFill/>
                  <a:miter lim="800000"/>
                </a:ln>
                <a:effectLst/>
              </p:spPr>
              <p:txBody>
                <a:bodyPr anchor="ctr"/>
                <a:lstStyle/>
                <a:p>
                  <a:r>
                    <a:rPr kumimoji="1" lang="zh-CN" altLang="en-US" sz="2000">
                      <a:solidFill>
                        <a:schemeClr val="tx1"/>
                      </a:solidFill>
                      <a:effectLst>
                        <a:outerShdw blurRad="38100" dist="38100" dir="2700000" algn="tl">
                          <a:srgbClr val="C0C0C0"/>
                        </a:outerShdw>
                      </a:effectLst>
                    </a:rPr>
                    <a:t>由数据</a:t>
                  </a:r>
                  <a:r>
                    <a:rPr kumimoji="1" lang="en-US" altLang="zh-CN" sz="2000">
                      <a:solidFill>
                        <a:schemeClr val="tx1"/>
                      </a:solidFill>
                      <a:effectLst>
                        <a:outerShdw blurRad="38100" dist="38100" dir="2700000" algn="tl">
                          <a:srgbClr val="C0C0C0"/>
                        </a:outerShdw>
                      </a:effectLst>
                    </a:rPr>
                    <a:t>A</a:t>
                  </a:r>
                  <a:r>
                    <a:rPr kumimoji="1" lang="zh-CN" altLang="en-US" sz="2000">
                      <a:solidFill>
                        <a:schemeClr val="tx1"/>
                      </a:solidFill>
                      <a:effectLst>
                        <a:outerShdw blurRad="38100" dist="38100" dir="2700000" algn="tl">
                          <a:srgbClr val="C0C0C0"/>
                        </a:outerShdw>
                      </a:effectLst>
                    </a:rPr>
                    <a:t>变换为数据</a:t>
                  </a:r>
                  <a:r>
                    <a:rPr kumimoji="1" lang="en-US" altLang="zh-CN" sz="2000">
                      <a:solidFill>
                        <a:schemeClr val="tx1"/>
                      </a:solidFill>
                      <a:effectLst>
                        <a:outerShdw blurRad="38100" dist="38100" dir="2700000" algn="tl">
                          <a:srgbClr val="C0C0C0"/>
                        </a:outerShdw>
                      </a:effectLst>
                    </a:rPr>
                    <a:t>B</a:t>
                  </a:r>
                  <a:r>
                    <a:rPr kumimoji="1" lang="zh-CN" altLang="en-US" sz="2000">
                      <a:solidFill>
                        <a:schemeClr val="tx1"/>
                      </a:solidFill>
                      <a:effectLst>
                        <a:outerShdw blurRad="38100" dist="38100" dir="2700000" algn="tl">
                          <a:srgbClr val="C0C0C0"/>
                        </a:outerShdw>
                      </a:effectLst>
                    </a:rPr>
                    <a:t>或</a:t>
                  </a:r>
                  <a:r>
                    <a:rPr kumimoji="1" lang="en-US" altLang="zh-CN" sz="2000">
                      <a:solidFill>
                        <a:schemeClr val="tx1"/>
                      </a:solidFill>
                      <a:effectLst>
                        <a:outerShdw blurRad="38100" dist="38100" dir="2700000" algn="tl">
                          <a:srgbClr val="C0C0C0"/>
                        </a:outerShdw>
                      </a:effectLst>
                    </a:rPr>
                    <a:t>C</a:t>
                  </a:r>
                  <a:r>
                    <a:rPr kumimoji="1" lang="zh-CN" altLang="en-US" sz="2000">
                      <a:solidFill>
                        <a:schemeClr val="tx1"/>
                      </a:solidFill>
                      <a:effectLst>
                        <a:outerShdw blurRad="38100" dist="38100" dir="2700000" algn="tl">
                          <a:srgbClr val="C0C0C0"/>
                        </a:outerShdw>
                      </a:effectLst>
                    </a:rPr>
                    <a:t>其中之一</a:t>
                  </a:r>
                  <a:endParaRPr kumimoji="1" lang="zh-CN" altLang="en-US" sz="4800">
                    <a:solidFill>
                      <a:schemeClr val="tx1"/>
                    </a:solidFill>
                    <a:effectLst>
                      <a:outerShdw blurRad="38100" dist="38100" dir="2700000" algn="tl">
                        <a:srgbClr val="C0C0C0"/>
                      </a:outerShdw>
                    </a:effectLst>
                  </a:endParaRPr>
                </a:p>
              </p:txBody>
            </p:sp>
            <p:sp>
              <p:nvSpPr>
                <p:cNvPr id="716846" name="Rectangle 46"/>
                <p:cNvSpPr>
                  <a:spLocks noChangeArrowheads="1"/>
                </p:cNvSpPr>
                <p:nvPr/>
              </p:nvSpPr>
              <p:spPr bwMode="auto">
                <a:xfrm>
                  <a:off x="1578" y="2244"/>
                  <a:ext cx="3375" cy="374"/>
                </a:xfrm>
                <a:prstGeom prst="rect">
                  <a:avLst/>
                </a:prstGeom>
                <a:noFill/>
                <a:ln w="7">
                  <a:solidFill>
                    <a:srgbClr val="A0A0A0"/>
                  </a:solidFill>
                  <a:miter lim="800000"/>
                </a:ln>
                <a:effectLst/>
              </p:spPr>
              <p:txBody>
                <a:bodyPr anchor="ctr"/>
                <a:lstStyle/>
                <a:p>
                  <a:endParaRPr lang="zh-CN" altLang="en-US"/>
                </a:p>
              </p:txBody>
            </p:sp>
          </p:grpSp>
        </p:grpSp>
        <p:sp>
          <p:nvSpPr>
            <p:cNvPr id="716847" name="Rectangle 47"/>
            <p:cNvSpPr>
              <a:spLocks noChangeArrowheads="1"/>
            </p:cNvSpPr>
            <p:nvPr/>
          </p:nvSpPr>
          <p:spPr bwMode="auto">
            <a:xfrm>
              <a:off x="-3" y="-3"/>
              <a:ext cx="4959" cy="2624"/>
            </a:xfrm>
            <a:prstGeom prst="rect">
              <a:avLst/>
            </a:prstGeom>
            <a:noFill/>
            <a:ln w="9525">
              <a:solidFill>
                <a:srgbClr val="A0A0A0"/>
              </a:solidFill>
              <a:miter lim="800000"/>
            </a:ln>
            <a:effectLst/>
          </p:spPr>
          <p:txBody>
            <a:bodyPr anchor="ctr"/>
            <a:lstStyle/>
            <a:p>
              <a:endParaRPr lang="zh-CN" altLang="en-US"/>
            </a:p>
          </p:txBody>
        </p:sp>
      </p:grpSp>
      <p:grpSp>
        <p:nvGrpSpPr>
          <p:cNvPr id="716848" name="Group 48"/>
          <p:cNvGrpSpPr>
            <a:grpSpLocks noChangeAspect="1"/>
          </p:cNvGrpSpPr>
          <p:nvPr/>
        </p:nvGrpSpPr>
        <p:grpSpPr bwMode="auto">
          <a:xfrm>
            <a:off x="1192213" y="2271713"/>
            <a:ext cx="1720850" cy="682625"/>
            <a:chOff x="751" y="1431"/>
            <a:chExt cx="1084" cy="430"/>
          </a:xfrm>
        </p:grpSpPr>
        <p:sp>
          <p:nvSpPr>
            <p:cNvPr id="716849" name="AutoShape 49"/>
            <p:cNvSpPr>
              <a:spLocks noChangeAspect="1" noChangeArrowheads="1" noTextEdit="1"/>
            </p:cNvSpPr>
            <p:nvPr/>
          </p:nvSpPr>
          <p:spPr bwMode="auto">
            <a:xfrm>
              <a:off x="751" y="1431"/>
              <a:ext cx="1084" cy="430"/>
            </a:xfrm>
            <a:prstGeom prst="rect">
              <a:avLst/>
            </a:prstGeom>
            <a:noFill/>
            <a:ln w="9525">
              <a:noFill/>
              <a:miter lim="800000"/>
            </a:ln>
          </p:spPr>
          <p:txBody>
            <a:bodyPr/>
            <a:lstStyle/>
            <a:p>
              <a:endParaRPr lang="zh-CN" altLang="en-US"/>
            </a:p>
          </p:txBody>
        </p:sp>
        <p:sp>
          <p:nvSpPr>
            <p:cNvPr id="716850" name="Freeform 50"/>
            <p:cNvSpPr/>
            <p:nvPr/>
          </p:nvSpPr>
          <p:spPr bwMode="auto">
            <a:xfrm>
              <a:off x="1166" y="1526"/>
              <a:ext cx="240" cy="231"/>
            </a:xfrm>
            <a:custGeom>
              <a:avLst/>
              <a:gdLst/>
              <a:ahLst/>
              <a:cxnLst>
                <a:cxn ang="0">
                  <a:pos x="0" y="347"/>
                </a:cxn>
                <a:cxn ang="0">
                  <a:pos x="3" y="307"/>
                </a:cxn>
                <a:cxn ang="0">
                  <a:pos x="10" y="267"/>
                </a:cxn>
                <a:cxn ang="0">
                  <a:pos x="23" y="228"/>
                </a:cxn>
                <a:cxn ang="0">
                  <a:pos x="39" y="191"/>
                </a:cxn>
                <a:cxn ang="0">
                  <a:pos x="60" y="156"/>
                </a:cxn>
                <a:cxn ang="0">
                  <a:pos x="85" y="123"/>
                </a:cxn>
                <a:cxn ang="0">
                  <a:pos x="114" y="94"/>
                </a:cxn>
                <a:cxn ang="0">
                  <a:pos x="145" y="68"/>
                </a:cxn>
                <a:cxn ang="0">
                  <a:pos x="180" y="46"/>
                </a:cxn>
                <a:cxn ang="0">
                  <a:pos x="218" y="28"/>
                </a:cxn>
                <a:cxn ang="0">
                  <a:pos x="258" y="13"/>
                </a:cxn>
                <a:cxn ang="0">
                  <a:pos x="298" y="4"/>
                </a:cxn>
                <a:cxn ang="0">
                  <a:pos x="341" y="0"/>
                </a:cxn>
                <a:cxn ang="0">
                  <a:pos x="382" y="0"/>
                </a:cxn>
                <a:cxn ang="0">
                  <a:pos x="423" y="4"/>
                </a:cxn>
                <a:cxn ang="0">
                  <a:pos x="465" y="13"/>
                </a:cxn>
                <a:cxn ang="0">
                  <a:pos x="503" y="28"/>
                </a:cxn>
                <a:cxn ang="0">
                  <a:pos x="541" y="46"/>
                </a:cxn>
                <a:cxn ang="0">
                  <a:pos x="576" y="68"/>
                </a:cxn>
                <a:cxn ang="0">
                  <a:pos x="609" y="94"/>
                </a:cxn>
                <a:cxn ang="0">
                  <a:pos x="637" y="123"/>
                </a:cxn>
                <a:cxn ang="0">
                  <a:pos x="662" y="156"/>
                </a:cxn>
                <a:cxn ang="0">
                  <a:pos x="684" y="191"/>
                </a:cxn>
                <a:cxn ang="0">
                  <a:pos x="700" y="228"/>
                </a:cxn>
                <a:cxn ang="0">
                  <a:pos x="711" y="267"/>
                </a:cxn>
                <a:cxn ang="0">
                  <a:pos x="719" y="307"/>
                </a:cxn>
                <a:cxn ang="0">
                  <a:pos x="721" y="347"/>
                </a:cxn>
                <a:cxn ang="0">
                  <a:pos x="719" y="386"/>
                </a:cxn>
                <a:cxn ang="0">
                  <a:pos x="711" y="426"/>
                </a:cxn>
                <a:cxn ang="0">
                  <a:pos x="700" y="466"/>
                </a:cxn>
                <a:cxn ang="0">
                  <a:pos x="684" y="502"/>
                </a:cxn>
                <a:cxn ang="0">
                  <a:pos x="662" y="537"/>
                </a:cxn>
                <a:cxn ang="0">
                  <a:pos x="637" y="570"/>
                </a:cxn>
                <a:cxn ang="0">
                  <a:pos x="609" y="599"/>
                </a:cxn>
                <a:cxn ang="0">
                  <a:pos x="576" y="625"/>
                </a:cxn>
                <a:cxn ang="0">
                  <a:pos x="541" y="647"/>
                </a:cxn>
                <a:cxn ang="0">
                  <a:pos x="503" y="665"/>
                </a:cxn>
                <a:cxn ang="0">
                  <a:pos x="465" y="680"/>
                </a:cxn>
                <a:cxn ang="0">
                  <a:pos x="423" y="689"/>
                </a:cxn>
                <a:cxn ang="0">
                  <a:pos x="382" y="693"/>
                </a:cxn>
                <a:cxn ang="0">
                  <a:pos x="341" y="693"/>
                </a:cxn>
                <a:cxn ang="0">
                  <a:pos x="298" y="689"/>
                </a:cxn>
                <a:cxn ang="0">
                  <a:pos x="258" y="680"/>
                </a:cxn>
                <a:cxn ang="0">
                  <a:pos x="218" y="665"/>
                </a:cxn>
                <a:cxn ang="0">
                  <a:pos x="180" y="647"/>
                </a:cxn>
                <a:cxn ang="0">
                  <a:pos x="145" y="625"/>
                </a:cxn>
                <a:cxn ang="0">
                  <a:pos x="114" y="599"/>
                </a:cxn>
                <a:cxn ang="0">
                  <a:pos x="85" y="570"/>
                </a:cxn>
                <a:cxn ang="0">
                  <a:pos x="60" y="537"/>
                </a:cxn>
                <a:cxn ang="0">
                  <a:pos x="39" y="502"/>
                </a:cxn>
                <a:cxn ang="0">
                  <a:pos x="23" y="466"/>
                </a:cxn>
                <a:cxn ang="0">
                  <a:pos x="10" y="426"/>
                </a:cxn>
                <a:cxn ang="0">
                  <a:pos x="3" y="386"/>
                </a:cxn>
                <a:cxn ang="0">
                  <a:pos x="0" y="347"/>
                </a:cxn>
              </a:cxnLst>
              <a:rect l="0" t="0" r="r" b="b"/>
              <a:pathLst>
                <a:path w="721" h="693">
                  <a:moveTo>
                    <a:pt x="0" y="347"/>
                  </a:moveTo>
                  <a:lnTo>
                    <a:pt x="3" y="307"/>
                  </a:lnTo>
                  <a:lnTo>
                    <a:pt x="10" y="267"/>
                  </a:lnTo>
                  <a:lnTo>
                    <a:pt x="23" y="228"/>
                  </a:lnTo>
                  <a:lnTo>
                    <a:pt x="39" y="191"/>
                  </a:lnTo>
                  <a:lnTo>
                    <a:pt x="60" y="156"/>
                  </a:lnTo>
                  <a:lnTo>
                    <a:pt x="85" y="123"/>
                  </a:lnTo>
                  <a:lnTo>
                    <a:pt x="114" y="94"/>
                  </a:lnTo>
                  <a:lnTo>
                    <a:pt x="145" y="68"/>
                  </a:lnTo>
                  <a:lnTo>
                    <a:pt x="180" y="46"/>
                  </a:lnTo>
                  <a:lnTo>
                    <a:pt x="218" y="28"/>
                  </a:lnTo>
                  <a:lnTo>
                    <a:pt x="258" y="13"/>
                  </a:lnTo>
                  <a:lnTo>
                    <a:pt x="298" y="4"/>
                  </a:lnTo>
                  <a:lnTo>
                    <a:pt x="341" y="0"/>
                  </a:lnTo>
                  <a:lnTo>
                    <a:pt x="382" y="0"/>
                  </a:lnTo>
                  <a:lnTo>
                    <a:pt x="423" y="4"/>
                  </a:lnTo>
                  <a:lnTo>
                    <a:pt x="465" y="13"/>
                  </a:lnTo>
                  <a:lnTo>
                    <a:pt x="503" y="28"/>
                  </a:lnTo>
                  <a:lnTo>
                    <a:pt x="541" y="46"/>
                  </a:lnTo>
                  <a:lnTo>
                    <a:pt x="576" y="68"/>
                  </a:lnTo>
                  <a:lnTo>
                    <a:pt x="609" y="94"/>
                  </a:lnTo>
                  <a:lnTo>
                    <a:pt x="637" y="123"/>
                  </a:lnTo>
                  <a:lnTo>
                    <a:pt x="662" y="156"/>
                  </a:lnTo>
                  <a:lnTo>
                    <a:pt x="684" y="191"/>
                  </a:lnTo>
                  <a:lnTo>
                    <a:pt x="700" y="228"/>
                  </a:lnTo>
                  <a:lnTo>
                    <a:pt x="711" y="267"/>
                  </a:lnTo>
                  <a:lnTo>
                    <a:pt x="719" y="307"/>
                  </a:lnTo>
                  <a:lnTo>
                    <a:pt x="721" y="347"/>
                  </a:lnTo>
                  <a:lnTo>
                    <a:pt x="719" y="386"/>
                  </a:lnTo>
                  <a:lnTo>
                    <a:pt x="711" y="426"/>
                  </a:lnTo>
                  <a:lnTo>
                    <a:pt x="700" y="466"/>
                  </a:lnTo>
                  <a:lnTo>
                    <a:pt x="684" y="502"/>
                  </a:lnTo>
                  <a:lnTo>
                    <a:pt x="662" y="537"/>
                  </a:lnTo>
                  <a:lnTo>
                    <a:pt x="637" y="570"/>
                  </a:lnTo>
                  <a:lnTo>
                    <a:pt x="609" y="599"/>
                  </a:lnTo>
                  <a:lnTo>
                    <a:pt x="576" y="625"/>
                  </a:lnTo>
                  <a:lnTo>
                    <a:pt x="541" y="647"/>
                  </a:lnTo>
                  <a:lnTo>
                    <a:pt x="503" y="665"/>
                  </a:lnTo>
                  <a:lnTo>
                    <a:pt x="465" y="680"/>
                  </a:lnTo>
                  <a:lnTo>
                    <a:pt x="423" y="689"/>
                  </a:lnTo>
                  <a:lnTo>
                    <a:pt x="382" y="693"/>
                  </a:lnTo>
                  <a:lnTo>
                    <a:pt x="341" y="693"/>
                  </a:lnTo>
                  <a:lnTo>
                    <a:pt x="298" y="689"/>
                  </a:lnTo>
                  <a:lnTo>
                    <a:pt x="258" y="680"/>
                  </a:lnTo>
                  <a:lnTo>
                    <a:pt x="218" y="665"/>
                  </a:lnTo>
                  <a:lnTo>
                    <a:pt x="180" y="647"/>
                  </a:lnTo>
                  <a:lnTo>
                    <a:pt x="145" y="625"/>
                  </a:lnTo>
                  <a:lnTo>
                    <a:pt x="114" y="599"/>
                  </a:lnTo>
                  <a:lnTo>
                    <a:pt x="85" y="570"/>
                  </a:lnTo>
                  <a:lnTo>
                    <a:pt x="60" y="537"/>
                  </a:lnTo>
                  <a:lnTo>
                    <a:pt x="39" y="502"/>
                  </a:lnTo>
                  <a:lnTo>
                    <a:pt x="23" y="466"/>
                  </a:lnTo>
                  <a:lnTo>
                    <a:pt x="10" y="426"/>
                  </a:lnTo>
                  <a:lnTo>
                    <a:pt x="3" y="386"/>
                  </a:lnTo>
                  <a:lnTo>
                    <a:pt x="0" y="347"/>
                  </a:lnTo>
                  <a:close/>
                </a:path>
              </a:pathLst>
            </a:custGeom>
            <a:solidFill>
              <a:srgbClr val="FFFFFF"/>
            </a:solidFill>
            <a:ln w="15875">
              <a:solidFill>
                <a:srgbClr val="000000"/>
              </a:solidFill>
              <a:prstDash val="solid"/>
              <a:round/>
            </a:ln>
          </p:spPr>
          <p:txBody>
            <a:bodyPr/>
            <a:lstStyle/>
            <a:p>
              <a:endParaRPr lang="zh-CN" altLang="en-US"/>
            </a:p>
          </p:txBody>
        </p:sp>
        <p:sp>
          <p:nvSpPr>
            <p:cNvPr id="716851" name="Rectangle 51"/>
            <p:cNvSpPr>
              <a:spLocks noChangeArrowheads="1"/>
            </p:cNvSpPr>
            <p:nvPr/>
          </p:nvSpPr>
          <p:spPr bwMode="auto">
            <a:xfrm>
              <a:off x="1251" y="1577"/>
              <a:ext cx="65" cy="134"/>
            </a:xfrm>
            <a:prstGeom prst="rect">
              <a:avLst/>
            </a:prstGeom>
            <a:noFill/>
            <a:ln w="9525">
              <a:noFill/>
              <a:miter lim="800000"/>
            </a:ln>
          </p:spPr>
          <p:txBody>
            <a:bodyPr wrap="none" lIns="0" tIns="0" rIns="0" bIns="0">
              <a:spAutoFit/>
            </a:bodyPr>
            <a:lstStyle/>
            <a:p>
              <a:r>
                <a:rPr lang="en-US" altLang="zh-CN" sz="1400" b="0">
                  <a:solidFill>
                    <a:srgbClr val="000000"/>
                  </a:solidFill>
                </a:rPr>
                <a:t>T</a:t>
              </a:r>
              <a:endParaRPr lang="en-US" altLang="zh-CN" sz="1800" b="0">
                <a:solidFill>
                  <a:schemeClr val="tx1"/>
                </a:solidFill>
              </a:endParaRPr>
            </a:p>
          </p:txBody>
        </p:sp>
        <p:sp>
          <p:nvSpPr>
            <p:cNvPr id="716852" name="Line 52"/>
            <p:cNvSpPr>
              <a:spLocks noChangeShapeType="1"/>
            </p:cNvSpPr>
            <p:nvPr/>
          </p:nvSpPr>
          <p:spPr bwMode="auto">
            <a:xfrm>
              <a:off x="1406" y="1642"/>
              <a:ext cx="260" cy="1"/>
            </a:xfrm>
            <a:prstGeom prst="line">
              <a:avLst/>
            </a:prstGeom>
            <a:noFill/>
            <a:ln w="9525">
              <a:solidFill>
                <a:srgbClr val="000000"/>
              </a:solidFill>
              <a:round/>
            </a:ln>
          </p:spPr>
          <p:txBody>
            <a:bodyPr/>
            <a:lstStyle/>
            <a:p>
              <a:endParaRPr lang="zh-CN" altLang="en-US"/>
            </a:p>
          </p:txBody>
        </p:sp>
        <p:sp>
          <p:nvSpPr>
            <p:cNvPr id="716853" name="Freeform 53"/>
            <p:cNvSpPr/>
            <p:nvPr/>
          </p:nvSpPr>
          <p:spPr bwMode="auto">
            <a:xfrm>
              <a:off x="1603" y="1624"/>
              <a:ext cx="103" cy="37"/>
            </a:xfrm>
            <a:custGeom>
              <a:avLst/>
              <a:gdLst/>
              <a:ahLst/>
              <a:cxnLst>
                <a:cxn ang="0">
                  <a:pos x="0" y="0"/>
                </a:cxn>
                <a:cxn ang="0">
                  <a:pos x="56" y="54"/>
                </a:cxn>
                <a:cxn ang="0">
                  <a:pos x="0" y="109"/>
                </a:cxn>
                <a:cxn ang="0">
                  <a:pos x="311" y="54"/>
                </a:cxn>
                <a:cxn ang="0">
                  <a:pos x="0" y="0"/>
                </a:cxn>
              </a:cxnLst>
              <a:rect l="0" t="0" r="r" b="b"/>
              <a:pathLst>
                <a:path w="311" h="109">
                  <a:moveTo>
                    <a:pt x="0" y="0"/>
                  </a:moveTo>
                  <a:lnTo>
                    <a:pt x="56" y="54"/>
                  </a:lnTo>
                  <a:lnTo>
                    <a:pt x="0" y="109"/>
                  </a:lnTo>
                  <a:lnTo>
                    <a:pt x="311" y="54"/>
                  </a:lnTo>
                  <a:lnTo>
                    <a:pt x="0" y="0"/>
                  </a:lnTo>
                  <a:close/>
                </a:path>
              </a:pathLst>
            </a:custGeom>
            <a:solidFill>
              <a:srgbClr val="000000"/>
            </a:solidFill>
            <a:ln w="4763">
              <a:solidFill>
                <a:srgbClr val="000000"/>
              </a:solidFill>
              <a:prstDash val="solid"/>
              <a:round/>
            </a:ln>
          </p:spPr>
          <p:txBody>
            <a:bodyPr/>
            <a:lstStyle/>
            <a:p>
              <a:endParaRPr lang="zh-CN" altLang="en-US"/>
            </a:p>
          </p:txBody>
        </p:sp>
        <p:sp>
          <p:nvSpPr>
            <p:cNvPr id="716854" name="Line 54"/>
            <p:cNvSpPr>
              <a:spLocks noChangeShapeType="1"/>
            </p:cNvSpPr>
            <p:nvPr/>
          </p:nvSpPr>
          <p:spPr bwMode="auto">
            <a:xfrm>
              <a:off x="925" y="1448"/>
              <a:ext cx="261" cy="116"/>
            </a:xfrm>
            <a:prstGeom prst="line">
              <a:avLst/>
            </a:prstGeom>
            <a:noFill/>
            <a:ln w="9525">
              <a:solidFill>
                <a:srgbClr val="000000"/>
              </a:solidFill>
              <a:round/>
            </a:ln>
          </p:spPr>
          <p:txBody>
            <a:bodyPr/>
            <a:lstStyle/>
            <a:p>
              <a:endParaRPr lang="zh-CN" altLang="en-US"/>
            </a:p>
          </p:txBody>
        </p:sp>
        <p:sp>
          <p:nvSpPr>
            <p:cNvPr id="716855" name="Freeform 55"/>
            <p:cNvSpPr/>
            <p:nvPr/>
          </p:nvSpPr>
          <p:spPr bwMode="auto">
            <a:xfrm>
              <a:off x="1090" y="1509"/>
              <a:ext cx="102" cy="59"/>
            </a:xfrm>
            <a:custGeom>
              <a:avLst/>
              <a:gdLst/>
              <a:ahLst/>
              <a:cxnLst>
                <a:cxn ang="0">
                  <a:pos x="49" y="0"/>
                </a:cxn>
                <a:cxn ang="0">
                  <a:pos x="76" y="73"/>
                </a:cxn>
                <a:cxn ang="0">
                  <a:pos x="0" y="99"/>
                </a:cxn>
                <a:cxn ang="0">
                  <a:pos x="307" y="178"/>
                </a:cxn>
                <a:cxn ang="0">
                  <a:pos x="49" y="0"/>
                </a:cxn>
              </a:cxnLst>
              <a:rect l="0" t="0" r="r" b="b"/>
              <a:pathLst>
                <a:path w="307" h="178">
                  <a:moveTo>
                    <a:pt x="49" y="0"/>
                  </a:moveTo>
                  <a:lnTo>
                    <a:pt x="76" y="73"/>
                  </a:lnTo>
                  <a:lnTo>
                    <a:pt x="0" y="99"/>
                  </a:lnTo>
                  <a:lnTo>
                    <a:pt x="307" y="178"/>
                  </a:lnTo>
                  <a:lnTo>
                    <a:pt x="49" y="0"/>
                  </a:lnTo>
                  <a:close/>
                </a:path>
              </a:pathLst>
            </a:custGeom>
            <a:solidFill>
              <a:srgbClr val="000000"/>
            </a:solidFill>
            <a:ln w="4763">
              <a:solidFill>
                <a:srgbClr val="000000"/>
              </a:solidFill>
              <a:prstDash val="solid"/>
              <a:round/>
            </a:ln>
          </p:spPr>
          <p:txBody>
            <a:bodyPr/>
            <a:lstStyle/>
            <a:p>
              <a:endParaRPr lang="zh-CN" altLang="en-US"/>
            </a:p>
          </p:txBody>
        </p:sp>
        <p:sp>
          <p:nvSpPr>
            <p:cNvPr id="716856" name="Line 56"/>
            <p:cNvSpPr>
              <a:spLocks noChangeShapeType="1"/>
            </p:cNvSpPr>
            <p:nvPr/>
          </p:nvSpPr>
          <p:spPr bwMode="auto">
            <a:xfrm flipV="1">
              <a:off x="919" y="1719"/>
              <a:ext cx="261" cy="116"/>
            </a:xfrm>
            <a:prstGeom prst="line">
              <a:avLst/>
            </a:prstGeom>
            <a:noFill/>
            <a:ln w="9525">
              <a:solidFill>
                <a:srgbClr val="000000"/>
              </a:solidFill>
              <a:round/>
            </a:ln>
          </p:spPr>
          <p:txBody>
            <a:bodyPr/>
            <a:lstStyle/>
            <a:p>
              <a:endParaRPr lang="zh-CN" altLang="en-US"/>
            </a:p>
          </p:txBody>
        </p:sp>
        <p:sp>
          <p:nvSpPr>
            <p:cNvPr id="716857" name="Freeform 57"/>
            <p:cNvSpPr/>
            <p:nvPr/>
          </p:nvSpPr>
          <p:spPr bwMode="auto">
            <a:xfrm>
              <a:off x="1084" y="1715"/>
              <a:ext cx="102" cy="59"/>
            </a:xfrm>
            <a:custGeom>
              <a:avLst/>
              <a:gdLst/>
              <a:ahLst/>
              <a:cxnLst>
                <a:cxn ang="0">
                  <a:pos x="47" y="178"/>
                </a:cxn>
                <a:cxn ang="0">
                  <a:pos x="75" y="105"/>
                </a:cxn>
                <a:cxn ang="0">
                  <a:pos x="0" y="79"/>
                </a:cxn>
                <a:cxn ang="0">
                  <a:pos x="306" y="0"/>
                </a:cxn>
                <a:cxn ang="0">
                  <a:pos x="47" y="178"/>
                </a:cxn>
              </a:cxnLst>
              <a:rect l="0" t="0" r="r" b="b"/>
              <a:pathLst>
                <a:path w="306" h="178">
                  <a:moveTo>
                    <a:pt x="47" y="178"/>
                  </a:moveTo>
                  <a:lnTo>
                    <a:pt x="75" y="105"/>
                  </a:lnTo>
                  <a:lnTo>
                    <a:pt x="0" y="79"/>
                  </a:lnTo>
                  <a:lnTo>
                    <a:pt x="306" y="0"/>
                  </a:lnTo>
                  <a:lnTo>
                    <a:pt x="47" y="178"/>
                  </a:lnTo>
                  <a:close/>
                </a:path>
              </a:pathLst>
            </a:custGeom>
            <a:solidFill>
              <a:srgbClr val="000000"/>
            </a:solidFill>
            <a:ln w="4763">
              <a:solidFill>
                <a:srgbClr val="000000"/>
              </a:solidFill>
              <a:prstDash val="solid"/>
              <a:round/>
            </a:ln>
          </p:spPr>
          <p:txBody>
            <a:bodyPr/>
            <a:lstStyle/>
            <a:p>
              <a:endParaRPr lang="zh-CN" altLang="en-US"/>
            </a:p>
          </p:txBody>
        </p:sp>
        <p:sp>
          <p:nvSpPr>
            <p:cNvPr id="716858" name="Rectangle 58"/>
            <p:cNvSpPr>
              <a:spLocks noChangeArrowheads="1"/>
            </p:cNvSpPr>
            <p:nvPr/>
          </p:nvSpPr>
          <p:spPr bwMode="auto">
            <a:xfrm>
              <a:off x="1010" y="1599"/>
              <a:ext cx="61" cy="134"/>
            </a:xfrm>
            <a:prstGeom prst="rect">
              <a:avLst/>
            </a:prstGeom>
            <a:noFill/>
            <a:ln w="9525">
              <a:noFill/>
              <a:miter lim="800000"/>
            </a:ln>
          </p:spPr>
          <p:txBody>
            <a:bodyPr wrap="none" lIns="0" tIns="0" rIns="0" bIns="0">
              <a:spAutoFit/>
            </a:bodyPr>
            <a:lstStyle/>
            <a:p>
              <a:r>
                <a:rPr lang="zh-CN" altLang="en-US" sz="1400" b="0">
                  <a:solidFill>
                    <a:srgbClr val="000000"/>
                  </a:solidFill>
                </a:rPr>
                <a:t>*</a:t>
              </a:r>
              <a:endParaRPr lang="zh-CN" altLang="en-US" sz="1800" b="0">
                <a:solidFill>
                  <a:schemeClr val="tx1"/>
                </a:solidFill>
              </a:endParaRPr>
            </a:p>
          </p:txBody>
        </p:sp>
      </p:grpSp>
      <p:grpSp>
        <p:nvGrpSpPr>
          <p:cNvPr id="716859" name="Group 59"/>
          <p:cNvGrpSpPr>
            <a:grpSpLocks noChangeAspect="1"/>
          </p:cNvGrpSpPr>
          <p:nvPr/>
        </p:nvGrpSpPr>
        <p:grpSpPr bwMode="auto">
          <a:xfrm>
            <a:off x="1270000" y="3019425"/>
            <a:ext cx="1485900" cy="547688"/>
            <a:chOff x="800" y="1902"/>
            <a:chExt cx="936" cy="345"/>
          </a:xfrm>
        </p:grpSpPr>
        <p:sp>
          <p:nvSpPr>
            <p:cNvPr id="716860" name="AutoShape 60"/>
            <p:cNvSpPr>
              <a:spLocks noChangeAspect="1" noChangeArrowheads="1" noTextEdit="1"/>
            </p:cNvSpPr>
            <p:nvPr/>
          </p:nvSpPr>
          <p:spPr bwMode="auto">
            <a:xfrm>
              <a:off x="800" y="1902"/>
              <a:ext cx="936" cy="345"/>
            </a:xfrm>
            <a:prstGeom prst="rect">
              <a:avLst/>
            </a:prstGeom>
            <a:noFill/>
            <a:ln w="9525">
              <a:noFill/>
              <a:miter lim="800000"/>
            </a:ln>
          </p:spPr>
          <p:txBody>
            <a:bodyPr/>
            <a:lstStyle/>
            <a:p>
              <a:endParaRPr lang="zh-CN" altLang="en-US"/>
            </a:p>
          </p:txBody>
        </p:sp>
        <p:sp>
          <p:nvSpPr>
            <p:cNvPr id="716861" name="Freeform 61"/>
            <p:cNvSpPr/>
            <p:nvPr/>
          </p:nvSpPr>
          <p:spPr bwMode="auto">
            <a:xfrm>
              <a:off x="1193" y="1981"/>
              <a:ext cx="201" cy="196"/>
            </a:xfrm>
            <a:custGeom>
              <a:avLst/>
              <a:gdLst/>
              <a:ahLst/>
              <a:cxnLst>
                <a:cxn ang="0">
                  <a:pos x="0" y="293"/>
                </a:cxn>
                <a:cxn ang="0">
                  <a:pos x="2" y="259"/>
                </a:cxn>
                <a:cxn ang="0">
                  <a:pos x="8" y="226"/>
                </a:cxn>
                <a:cxn ang="0">
                  <a:pos x="18" y="193"/>
                </a:cxn>
                <a:cxn ang="0">
                  <a:pos x="32" y="161"/>
                </a:cxn>
                <a:cxn ang="0">
                  <a:pos x="50" y="132"/>
                </a:cxn>
                <a:cxn ang="0">
                  <a:pos x="71" y="104"/>
                </a:cxn>
                <a:cxn ang="0">
                  <a:pos x="95" y="79"/>
                </a:cxn>
                <a:cxn ang="0">
                  <a:pos x="121" y="57"/>
                </a:cxn>
                <a:cxn ang="0">
                  <a:pos x="151" y="38"/>
                </a:cxn>
                <a:cxn ang="0">
                  <a:pos x="182" y="23"/>
                </a:cxn>
                <a:cxn ang="0">
                  <a:pos x="216" y="11"/>
                </a:cxn>
                <a:cxn ang="0">
                  <a:pos x="249" y="3"/>
                </a:cxn>
                <a:cxn ang="0">
                  <a:pos x="284" y="0"/>
                </a:cxn>
                <a:cxn ang="0">
                  <a:pos x="319" y="0"/>
                </a:cxn>
                <a:cxn ang="0">
                  <a:pos x="354" y="3"/>
                </a:cxn>
                <a:cxn ang="0">
                  <a:pos x="389" y="11"/>
                </a:cxn>
                <a:cxn ang="0">
                  <a:pos x="421" y="23"/>
                </a:cxn>
                <a:cxn ang="0">
                  <a:pos x="452" y="38"/>
                </a:cxn>
                <a:cxn ang="0">
                  <a:pos x="482" y="57"/>
                </a:cxn>
                <a:cxn ang="0">
                  <a:pos x="509" y="79"/>
                </a:cxn>
                <a:cxn ang="0">
                  <a:pos x="533" y="104"/>
                </a:cxn>
                <a:cxn ang="0">
                  <a:pos x="554" y="132"/>
                </a:cxn>
                <a:cxn ang="0">
                  <a:pos x="572" y="161"/>
                </a:cxn>
                <a:cxn ang="0">
                  <a:pos x="586" y="193"/>
                </a:cxn>
                <a:cxn ang="0">
                  <a:pos x="595" y="226"/>
                </a:cxn>
                <a:cxn ang="0">
                  <a:pos x="601" y="259"/>
                </a:cxn>
                <a:cxn ang="0">
                  <a:pos x="603" y="293"/>
                </a:cxn>
                <a:cxn ang="0">
                  <a:pos x="601" y="327"/>
                </a:cxn>
                <a:cxn ang="0">
                  <a:pos x="595" y="361"/>
                </a:cxn>
                <a:cxn ang="0">
                  <a:pos x="586" y="394"/>
                </a:cxn>
                <a:cxn ang="0">
                  <a:pos x="572" y="425"/>
                </a:cxn>
                <a:cxn ang="0">
                  <a:pos x="554" y="455"/>
                </a:cxn>
                <a:cxn ang="0">
                  <a:pos x="533" y="482"/>
                </a:cxn>
                <a:cxn ang="0">
                  <a:pos x="509" y="507"/>
                </a:cxn>
                <a:cxn ang="0">
                  <a:pos x="482" y="529"/>
                </a:cxn>
                <a:cxn ang="0">
                  <a:pos x="452" y="548"/>
                </a:cxn>
                <a:cxn ang="0">
                  <a:pos x="421" y="563"/>
                </a:cxn>
                <a:cxn ang="0">
                  <a:pos x="389" y="575"/>
                </a:cxn>
                <a:cxn ang="0">
                  <a:pos x="354" y="583"/>
                </a:cxn>
                <a:cxn ang="0">
                  <a:pos x="319" y="587"/>
                </a:cxn>
                <a:cxn ang="0">
                  <a:pos x="284" y="587"/>
                </a:cxn>
                <a:cxn ang="0">
                  <a:pos x="249" y="583"/>
                </a:cxn>
                <a:cxn ang="0">
                  <a:pos x="216" y="575"/>
                </a:cxn>
                <a:cxn ang="0">
                  <a:pos x="182" y="563"/>
                </a:cxn>
                <a:cxn ang="0">
                  <a:pos x="151" y="548"/>
                </a:cxn>
                <a:cxn ang="0">
                  <a:pos x="121" y="529"/>
                </a:cxn>
                <a:cxn ang="0">
                  <a:pos x="95" y="507"/>
                </a:cxn>
                <a:cxn ang="0">
                  <a:pos x="71" y="482"/>
                </a:cxn>
                <a:cxn ang="0">
                  <a:pos x="50" y="455"/>
                </a:cxn>
                <a:cxn ang="0">
                  <a:pos x="32" y="425"/>
                </a:cxn>
                <a:cxn ang="0">
                  <a:pos x="18" y="394"/>
                </a:cxn>
                <a:cxn ang="0">
                  <a:pos x="8" y="361"/>
                </a:cxn>
                <a:cxn ang="0">
                  <a:pos x="2" y="327"/>
                </a:cxn>
                <a:cxn ang="0">
                  <a:pos x="0" y="293"/>
                </a:cxn>
              </a:cxnLst>
              <a:rect l="0" t="0" r="r" b="b"/>
              <a:pathLst>
                <a:path w="603" h="587">
                  <a:moveTo>
                    <a:pt x="0" y="293"/>
                  </a:moveTo>
                  <a:lnTo>
                    <a:pt x="2" y="259"/>
                  </a:lnTo>
                  <a:lnTo>
                    <a:pt x="8" y="226"/>
                  </a:lnTo>
                  <a:lnTo>
                    <a:pt x="18" y="193"/>
                  </a:lnTo>
                  <a:lnTo>
                    <a:pt x="32" y="161"/>
                  </a:lnTo>
                  <a:lnTo>
                    <a:pt x="50" y="132"/>
                  </a:lnTo>
                  <a:lnTo>
                    <a:pt x="71" y="104"/>
                  </a:lnTo>
                  <a:lnTo>
                    <a:pt x="95" y="79"/>
                  </a:lnTo>
                  <a:lnTo>
                    <a:pt x="121" y="57"/>
                  </a:lnTo>
                  <a:lnTo>
                    <a:pt x="151" y="38"/>
                  </a:lnTo>
                  <a:lnTo>
                    <a:pt x="182" y="23"/>
                  </a:lnTo>
                  <a:lnTo>
                    <a:pt x="216" y="11"/>
                  </a:lnTo>
                  <a:lnTo>
                    <a:pt x="249" y="3"/>
                  </a:lnTo>
                  <a:lnTo>
                    <a:pt x="284" y="0"/>
                  </a:lnTo>
                  <a:lnTo>
                    <a:pt x="319" y="0"/>
                  </a:lnTo>
                  <a:lnTo>
                    <a:pt x="354" y="3"/>
                  </a:lnTo>
                  <a:lnTo>
                    <a:pt x="389" y="11"/>
                  </a:lnTo>
                  <a:lnTo>
                    <a:pt x="421" y="23"/>
                  </a:lnTo>
                  <a:lnTo>
                    <a:pt x="452" y="38"/>
                  </a:lnTo>
                  <a:lnTo>
                    <a:pt x="482" y="57"/>
                  </a:lnTo>
                  <a:lnTo>
                    <a:pt x="509" y="79"/>
                  </a:lnTo>
                  <a:lnTo>
                    <a:pt x="533" y="104"/>
                  </a:lnTo>
                  <a:lnTo>
                    <a:pt x="554" y="132"/>
                  </a:lnTo>
                  <a:lnTo>
                    <a:pt x="572" y="161"/>
                  </a:lnTo>
                  <a:lnTo>
                    <a:pt x="586" y="193"/>
                  </a:lnTo>
                  <a:lnTo>
                    <a:pt x="595" y="226"/>
                  </a:lnTo>
                  <a:lnTo>
                    <a:pt x="601" y="259"/>
                  </a:lnTo>
                  <a:lnTo>
                    <a:pt x="603" y="293"/>
                  </a:lnTo>
                  <a:lnTo>
                    <a:pt x="601" y="327"/>
                  </a:lnTo>
                  <a:lnTo>
                    <a:pt x="595" y="361"/>
                  </a:lnTo>
                  <a:lnTo>
                    <a:pt x="586" y="394"/>
                  </a:lnTo>
                  <a:lnTo>
                    <a:pt x="572" y="425"/>
                  </a:lnTo>
                  <a:lnTo>
                    <a:pt x="554" y="455"/>
                  </a:lnTo>
                  <a:lnTo>
                    <a:pt x="533" y="482"/>
                  </a:lnTo>
                  <a:lnTo>
                    <a:pt x="509" y="507"/>
                  </a:lnTo>
                  <a:lnTo>
                    <a:pt x="482" y="529"/>
                  </a:lnTo>
                  <a:lnTo>
                    <a:pt x="452" y="548"/>
                  </a:lnTo>
                  <a:lnTo>
                    <a:pt x="421" y="563"/>
                  </a:lnTo>
                  <a:lnTo>
                    <a:pt x="389" y="575"/>
                  </a:lnTo>
                  <a:lnTo>
                    <a:pt x="354" y="583"/>
                  </a:lnTo>
                  <a:lnTo>
                    <a:pt x="319" y="587"/>
                  </a:lnTo>
                  <a:lnTo>
                    <a:pt x="284" y="587"/>
                  </a:lnTo>
                  <a:lnTo>
                    <a:pt x="249" y="583"/>
                  </a:lnTo>
                  <a:lnTo>
                    <a:pt x="216" y="575"/>
                  </a:lnTo>
                  <a:lnTo>
                    <a:pt x="182" y="563"/>
                  </a:lnTo>
                  <a:lnTo>
                    <a:pt x="151" y="548"/>
                  </a:lnTo>
                  <a:lnTo>
                    <a:pt x="121" y="529"/>
                  </a:lnTo>
                  <a:lnTo>
                    <a:pt x="95" y="507"/>
                  </a:lnTo>
                  <a:lnTo>
                    <a:pt x="71" y="482"/>
                  </a:lnTo>
                  <a:lnTo>
                    <a:pt x="50" y="455"/>
                  </a:lnTo>
                  <a:lnTo>
                    <a:pt x="32" y="425"/>
                  </a:lnTo>
                  <a:lnTo>
                    <a:pt x="18" y="394"/>
                  </a:lnTo>
                  <a:lnTo>
                    <a:pt x="8" y="361"/>
                  </a:lnTo>
                  <a:lnTo>
                    <a:pt x="2" y="327"/>
                  </a:lnTo>
                  <a:lnTo>
                    <a:pt x="0" y="293"/>
                  </a:lnTo>
                  <a:close/>
                </a:path>
              </a:pathLst>
            </a:custGeom>
            <a:solidFill>
              <a:srgbClr val="FFFFFF"/>
            </a:solidFill>
            <a:ln w="12700">
              <a:solidFill>
                <a:srgbClr val="000000"/>
              </a:solidFill>
              <a:prstDash val="solid"/>
              <a:round/>
            </a:ln>
          </p:spPr>
          <p:txBody>
            <a:bodyPr/>
            <a:lstStyle/>
            <a:p>
              <a:endParaRPr lang="zh-CN" altLang="en-US"/>
            </a:p>
          </p:txBody>
        </p:sp>
        <p:sp>
          <p:nvSpPr>
            <p:cNvPr id="716862" name="Rectangle 62"/>
            <p:cNvSpPr>
              <a:spLocks noChangeArrowheads="1"/>
            </p:cNvSpPr>
            <p:nvPr/>
          </p:nvSpPr>
          <p:spPr bwMode="auto">
            <a:xfrm>
              <a:off x="1264" y="2025"/>
              <a:ext cx="65" cy="134"/>
            </a:xfrm>
            <a:prstGeom prst="rect">
              <a:avLst/>
            </a:prstGeom>
            <a:noFill/>
            <a:ln w="9525">
              <a:noFill/>
              <a:miter lim="800000"/>
            </a:ln>
          </p:spPr>
          <p:txBody>
            <a:bodyPr wrap="none" lIns="0" tIns="0" rIns="0" bIns="0">
              <a:spAutoFit/>
            </a:bodyPr>
            <a:lstStyle/>
            <a:p>
              <a:r>
                <a:rPr lang="en-US" altLang="zh-CN" sz="1400" b="0">
                  <a:solidFill>
                    <a:srgbClr val="000000"/>
                  </a:solidFill>
                </a:rPr>
                <a:t>T</a:t>
              </a:r>
              <a:endParaRPr lang="en-US" altLang="zh-CN" sz="1400" b="0">
                <a:solidFill>
                  <a:schemeClr val="tx1"/>
                </a:solidFill>
              </a:endParaRPr>
            </a:p>
          </p:txBody>
        </p:sp>
        <p:sp>
          <p:nvSpPr>
            <p:cNvPr id="716863" name="Line 63"/>
            <p:cNvSpPr>
              <a:spLocks noChangeShapeType="1"/>
            </p:cNvSpPr>
            <p:nvPr/>
          </p:nvSpPr>
          <p:spPr bwMode="auto">
            <a:xfrm>
              <a:off x="941" y="2078"/>
              <a:ext cx="218" cy="1"/>
            </a:xfrm>
            <a:prstGeom prst="line">
              <a:avLst/>
            </a:prstGeom>
            <a:noFill/>
            <a:ln w="7938">
              <a:solidFill>
                <a:srgbClr val="000000"/>
              </a:solidFill>
              <a:round/>
            </a:ln>
          </p:spPr>
          <p:txBody>
            <a:bodyPr/>
            <a:lstStyle/>
            <a:p>
              <a:endParaRPr lang="zh-CN" altLang="en-US"/>
            </a:p>
          </p:txBody>
        </p:sp>
        <p:sp>
          <p:nvSpPr>
            <p:cNvPr id="716864" name="Freeform 64"/>
            <p:cNvSpPr/>
            <p:nvPr/>
          </p:nvSpPr>
          <p:spPr bwMode="auto">
            <a:xfrm>
              <a:off x="1105" y="2063"/>
              <a:ext cx="88" cy="32"/>
            </a:xfrm>
            <a:custGeom>
              <a:avLst/>
              <a:gdLst/>
              <a:ahLst/>
              <a:cxnLst>
                <a:cxn ang="0">
                  <a:pos x="0" y="0"/>
                </a:cxn>
                <a:cxn ang="0">
                  <a:pos x="48" y="47"/>
                </a:cxn>
                <a:cxn ang="0">
                  <a:pos x="0" y="94"/>
                </a:cxn>
                <a:cxn ang="0">
                  <a:pos x="262" y="47"/>
                </a:cxn>
                <a:cxn ang="0">
                  <a:pos x="0" y="0"/>
                </a:cxn>
              </a:cxnLst>
              <a:rect l="0" t="0" r="r" b="b"/>
              <a:pathLst>
                <a:path w="262" h="94">
                  <a:moveTo>
                    <a:pt x="0" y="0"/>
                  </a:moveTo>
                  <a:lnTo>
                    <a:pt x="48" y="47"/>
                  </a:lnTo>
                  <a:lnTo>
                    <a:pt x="0" y="94"/>
                  </a:lnTo>
                  <a:lnTo>
                    <a:pt x="262" y="47"/>
                  </a:lnTo>
                  <a:lnTo>
                    <a:pt x="0" y="0"/>
                  </a:lnTo>
                  <a:close/>
                </a:path>
              </a:pathLst>
            </a:custGeom>
            <a:solidFill>
              <a:srgbClr val="000000"/>
            </a:solidFill>
            <a:ln w="4763">
              <a:solidFill>
                <a:srgbClr val="000000"/>
              </a:solidFill>
              <a:prstDash val="solid"/>
              <a:round/>
            </a:ln>
          </p:spPr>
          <p:txBody>
            <a:bodyPr/>
            <a:lstStyle/>
            <a:p>
              <a:endParaRPr lang="zh-CN" altLang="en-US"/>
            </a:p>
          </p:txBody>
        </p:sp>
        <p:sp>
          <p:nvSpPr>
            <p:cNvPr id="716865" name="Line 65"/>
            <p:cNvSpPr>
              <a:spLocks noChangeShapeType="1"/>
            </p:cNvSpPr>
            <p:nvPr/>
          </p:nvSpPr>
          <p:spPr bwMode="auto">
            <a:xfrm flipH="1">
              <a:off x="1377" y="1915"/>
              <a:ext cx="218" cy="99"/>
            </a:xfrm>
            <a:prstGeom prst="line">
              <a:avLst/>
            </a:prstGeom>
            <a:noFill/>
            <a:ln w="7938">
              <a:solidFill>
                <a:srgbClr val="000000"/>
              </a:solidFill>
              <a:round/>
            </a:ln>
          </p:spPr>
          <p:txBody>
            <a:bodyPr/>
            <a:lstStyle/>
            <a:p>
              <a:endParaRPr lang="zh-CN" altLang="en-US"/>
            </a:p>
          </p:txBody>
        </p:sp>
        <p:sp>
          <p:nvSpPr>
            <p:cNvPr id="716866" name="Freeform 66"/>
            <p:cNvSpPr/>
            <p:nvPr/>
          </p:nvSpPr>
          <p:spPr bwMode="auto">
            <a:xfrm>
              <a:off x="1515" y="1913"/>
              <a:ext cx="85" cy="50"/>
            </a:xfrm>
            <a:custGeom>
              <a:avLst/>
              <a:gdLst/>
              <a:ahLst/>
              <a:cxnLst>
                <a:cxn ang="0">
                  <a:pos x="0" y="66"/>
                </a:cxn>
                <a:cxn ang="0">
                  <a:pos x="63" y="88"/>
                </a:cxn>
                <a:cxn ang="0">
                  <a:pos x="40" y="150"/>
                </a:cxn>
                <a:cxn ang="0">
                  <a:pos x="257" y="0"/>
                </a:cxn>
                <a:cxn ang="0">
                  <a:pos x="0" y="66"/>
                </a:cxn>
              </a:cxnLst>
              <a:rect l="0" t="0" r="r" b="b"/>
              <a:pathLst>
                <a:path w="257" h="150">
                  <a:moveTo>
                    <a:pt x="0" y="66"/>
                  </a:moveTo>
                  <a:lnTo>
                    <a:pt x="63" y="88"/>
                  </a:lnTo>
                  <a:lnTo>
                    <a:pt x="40" y="150"/>
                  </a:lnTo>
                  <a:lnTo>
                    <a:pt x="257" y="0"/>
                  </a:lnTo>
                  <a:lnTo>
                    <a:pt x="0" y="66"/>
                  </a:lnTo>
                  <a:close/>
                </a:path>
              </a:pathLst>
            </a:custGeom>
            <a:solidFill>
              <a:srgbClr val="000000"/>
            </a:solidFill>
            <a:ln w="4763">
              <a:solidFill>
                <a:srgbClr val="000000"/>
              </a:solidFill>
              <a:prstDash val="solid"/>
              <a:round/>
            </a:ln>
          </p:spPr>
          <p:txBody>
            <a:bodyPr/>
            <a:lstStyle/>
            <a:p>
              <a:endParaRPr lang="zh-CN" altLang="en-US"/>
            </a:p>
          </p:txBody>
        </p:sp>
        <p:sp>
          <p:nvSpPr>
            <p:cNvPr id="716867" name="Line 67"/>
            <p:cNvSpPr>
              <a:spLocks noChangeShapeType="1"/>
            </p:cNvSpPr>
            <p:nvPr/>
          </p:nvSpPr>
          <p:spPr bwMode="auto">
            <a:xfrm flipH="1" flipV="1">
              <a:off x="1366" y="2142"/>
              <a:ext cx="218" cy="99"/>
            </a:xfrm>
            <a:prstGeom prst="line">
              <a:avLst/>
            </a:prstGeom>
            <a:noFill/>
            <a:ln w="7938">
              <a:solidFill>
                <a:srgbClr val="000000"/>
              </a:solidFill>
              <a:round/>
            </a:ln>
          </p:spPr>
          <p:txBody>
            <a:bodyPr/>
            <a:lstStyle/>
            <a:p>
              <a:endParaRPr lang="zh-CN" altLang="en-US"/>
            </a:p>
          </p:txBody>
        </p:sp>
        <p:sp>
          <p:nvSpPr>
            <p:cNvPr id="716868" name="Freeform 68"/>
            <p:cNvSpPr/>
            <p:nvPr/>
          </p:nvSpPr>
          <p:spPr bwMode="auto">
            <a:xfrm>
              <a:off x="1504" y="2193"/>
              <a:ext cx="86" cy="50"/>
            </a:xfrm>
            <a:custGeom>
              <a:avLst/>
              <a:gdLst/>
              <a:ahLst/>
              <a:cxnLst>
                <a:cxn ang="0">
                  <a:pos x="0" y="84"/>
                </a:cxn>
                <a:cxn ang="0">
                  <a:pos x="64" y="62"/>
                </a:cxn>
                <a:cxn ang="0">
                  <a:pos x="41" y="0"/>
                </a:cxn>
                <a:cxn ang="0">
                  <a:pos x="258" y="150"/>
                </a:cxn>
                <a:cxn ang="0">
                  <a:pos x="0" y="84"/>
                </a:cxn>
              </a:cxnLst>
              <a:rect l="0" t="0" r="r" b="b"/>
              <a:pathLst>
                <a:path w="258" h="150">
                  <a:moveTo>
                    <a:pt x="0" y="84"/>
                  </a:moveTo>
                  <a:lnTo>
                    <a:pt x="64" y="62"/>
                  </a:lnTo>
                  <a:lnTo>
                    <a:pt x="41" y="0"/>
                  </a:lnTo>
                  <a:lnTo>
                    <a:pt x="258" y="150"/>
                  </a:lnTo>
                  <a:lnTo>
                    <a:pt x="0" y="84"/>
                  </a:lnTo>
                  <a:close/>
                </a:path>
              </a:pathLst>
            </a:custGeom>
            <a:solidFill>
              <a:srgbClr val="000000"/>
            </a:solidFill>
            <a:ln w="4763">
              <a:solidFill>
                <a:srgbClr val="000000"/>
              </a:solidFill>
              <a:prstDash val="solid"/>
              <a:round/>
            </a:ln>
          </p:spPr>
          <p:txBody>
            <a:bodyPr/>
            <a:lstStyle/>
            <a:p>
              <a:endParaRPr lang="zh-CN" altLang="en-US"/>
            </a:p>
          </p:txBody>
        </p:sp>
        <p:sp>
          <p:nvSpPr>
            <p:cNvPr id="716869" name="Rectangle 69"/>
            <p:cNvSpPr>
              <a:spLocks noChangeArrowheads="1"/>
            </p:cNvSpPr>
            <p:nvPr/>
          </p:nvSpPr>
          <p:spPr bwMode="auto">
            <a:xfrm>
              <a:off x="1453" y="2043"/>
              <a:ext cx="61" cy="134"/>
            </a:xfrm>
            <a:prstGeom prst="rect">
              <a:avLst/>
            </a:prstGeom>
            <a:noFill/>
            <a:ln w="9525">
              <a:noFill/>
              <a:miter lim="800000"/>
            </a:ln>
          </p:spPr>
          <p:txBody>
            <a:bodyPr wrap="none" lIns="0" tIns="0" rIns="0" bIns="0">
              <a:spAutoFit/>
            </a:bodyPr>
            <a:lstStyle/>
            <a:p>
              <a:r>
                <a:rPr lang="zh-CN" altLang="en-US" sz="1400" b="0">
                  <a:solidFill>
                    <a:srgbClr val="000000"/>
                  </a:solidFill>
                </a:rPr>
                <a:t>*</a:t>
              </a:r>
              <a:endParaRPr lang="zh-CN" altLang="en-US" sz="1400" b="0">
                <a:solidFill>
                  <a:schemeClr val="tx1"/>
                </a:solidFill>
              </a:endParaRPr>
            </a:p>
          </p:txBody>
        </p:sp>
      </p:grpSp>
      <p:grpSp>
        <p:nvGrpSpPr>
          <p:cNvPr id="716870" name="Group 70"/>
          <p:cNvGrpSpPr>
            <a:grpSpLocks noChangeAspect="1"/>
          </p:cNvGrpSpPr>
          <p:nvPr/>
        </p:nvGrpSpPr>
        <p:grpSpPr bwMode="auto">
          <a:xfrm>
            <a:off x="1427163" y="3629025"/>
            <a:ext cx="1406525" cy="577850"/>
            <a:chOff x="899" y="2286"/>
            <a:chExt cx="886" cy="364"/>
          </a:xfrm>
        </p:grpSpPr>
        <p:sp>
          <p:nvSpPr>
            <p:cNvPr id="716871" name="AutoShape 71"/>
            <p:cNvSpPr>
              <a:spLocks noChangeAspect="1" noChangeArrowheads="1" noTextEdit="1"/>
            </p:cNvSpPr>
            <p:nvPr/>
          </p:nvSpPr>
          <p:spPr bwMode="auto">
            <a:xfrm>
              <a:off x="899" y="2286"/>
              <a:ext cx="886" cy="364"/>
            </a:xfrm>
            <a:prstGeom prst="rect">
              <a:avLst/>
            </a:prstGeom>
            <a:noFill/>
            <a:ln w="9525">
              <a:noFill/>
              <a:miter lim="800000"/>
            </a:ln>
          </p:spPr>
          <p:txBody>
            <a:bodyPr/>
            <a:lstStyle/>
            <a:p>
              <a:endParaRPr lang="zh-CN" altLang="en-US"/>
            </a:p>
          </p:txBody>
        </p:sp>
        <p:sp>
          <p:nvSpPr>
            <p:cNvPr id="716872" name="Freeform 72"/>
            <p:cNvSpPr/>
            <p:nvPr/>
          </p:nvSpPr>
          <p:spPr bwMode="auto">
            <a:xfrm>
              <a:off x="1238" y="2391"/>
              <a:ext cx="196" cy="191"/>
            </a:xfrm>
            <a:custGeom>
              <a:avLst/>
              <a:gdLst/>
              <a:ahLst/>
              <a:cxnLst>
                <a:cxn ang="0">
                  <a:pos x="0" y="380"/>
                </a:cxn>
                <a:cxn ang="0">
                  <a:pos x="2" y="336"/>
                </a:cxn>
                <a:cxn ang="0">
                  <a:pos x="8" y="293"/>
                </a:cxn>
                <a:cxn ang="0">
                  <a:pos x="18" y="250"/>
                </a:cxn>
                <a:cxn ang="0">
                  <a:pos x="32" y="209"/>
                </a:cxn>
                <a:cxn ang="0">
                  <a:pos x="49" y="171"/>
                </a:cxn>
                <a:cxn ang="0">
                  <a:pos x="70" y="135"/>
                </a:cxn>
                <a:cxn ang="0">
                  <a:pos x="93" y="103"/>
                </a:cxn>
                <a:cxn ang="0">
                  <a:pos x="119" y="74"/>
                </a:cxn>
                <a:cxn ang="0">
                  <a:pos x="147" y="50"/>
                </a:cxn>
                <a:cxn ang="0">
                  <a:pos x="178" y="30"/>
                </a:cxn>
                <a:cxn ang="0">
                  <a:pos x="211" y="14"/>
                </a:cxn>
                <a:cxn ang="0">
                  <a:pos x="243" y="4"/>
                </a:cxn>
                <a:cxn ang="0">
                  <a:pos x="278" y="0"/>
                </a:cxn>
                <a:cxn ang="0">
                  <a:pos x="312" y="0"/>
                </a:cxn>
                <a:cxn ang="0">
                  <a:pos x="346" y="4"/>
                </a:cxn>
                <a:cxn ang="0">
                  <a:pos x="380" y="14"/>
                </a:cxn>
                <a:cxn ang="0">
                  <a:pos x="411" y="30"/>
                </a:cxn>
                <a:cxn ang="0">
                  <a:pos x="442" y="50"/>
                </a:cxn>
                <a:cxn ang="0">
                  <a:pos x="471" y="74"/>
                </a:cxn>
                <a:cxn ang="0">
                  <a:pos x="497" y="103"/>
                </a:cxn>
                <a:cxn ang="0">
                  <a:pos x="521" y="135"/>
                </a:cxn>
                <a:cxn ang="0">
                  <a:pos x="541" y="171"/>
                </a:cxn>
                <a:cxn ang="0">
                  <a:pos x="559" y="209"/>
                </a:cxn>
                <a:cxn ang="0">
                  <a:pos x="572" y="250"/>
                </a:cxn>
                <a:cxn ang="0">
                  <a:pos x="581" y="293"/>
                </a:cxn>
                <a:cxn ang="0">
                  <a:pos x="587" y="336"/>
                </a:cxn>
                <a:cxn ang="0">
                  <a:pos x="589" y="380"/>
                </a:cxn>
                <a:cxn ang="0">
                  <a:pos x="587" y="424"/>
                </a:cxn>
                <a:cxn ang="0">
                  <a:pos x="581" y="467"/>
                </a:cxn>
                <a:cxn ang="0">
                  <a:pos x="572" y="511"/>
                </a:cxn>
                <a:cxn ang="0">
                  <a:pos x="559" y="551"/>
                </a:cxn>
                <a:cxn ang="0">
                  <a:pos x="541" y="589"/>
                </a:cxn>
                <a:cxn ang="0">
                  <a:pos x="521" y="625"/>
                </a:cxn>
                <a:cxn ang="0">
                  <a:pos x="497" y="657"/>
                </a:cxn>
                <a:cxn ang="0">
                  <a:pos x="471" y="686"/>
                </a:cxn>
                <a:cxn ang="0">
                  <a:pos x="442" y="710"/>
                </a:cxn>
                <a:cxn ang="0">
                  <a:pos x="411" y="730"/>
                </a:cxn>
                <a:cxn ang="0">
                  <a:pos x="380" y="746"/>
                </a:cxn>
                <a:cxn ang="0">
                  <a:pos x="346" y="756"/>
                </a:cxn>
                <a:cxn ang="0">
                  <a:pos x="312" y="760"/>
                </a:cxn>
                <a:cxn ang="0">
                  <a:pos x="278" y="760"/>
                </a:cxn>
                <a:cxn ang="0">
                  <a:pos x="243" y="756"/>
                </a:cxn>
                <a:cxn ang="0">
                  <a:pos x="211" y="746"/>
                </a:cxn>
                <a:cxn ang="0">
                  <a:pos x="178" y="730"/>
                </a:cxn>
                <a:cxn ang="0">
                  <a:pos x="147" y="710"/>
                </a:cxn>
                <a:cxn ang="0">
                  <a:pos x="119" y="686"/>
                </a:cxn>
                <a:cxn ang="0">
                  <a:pos x="93" y="657"/>
                </a:cxn>
                <a:cxn ang="0">
                  <a:pos x="70" y="625"/>
                </a:cxn>
                <a:cxn ang="0">
                  <a:pos x="49" y="589"/>
                </a:cxn>
                <a:cxn ang="0">
                  <a:pos x="32" y="551"/>
                </a:cxn>
                <a:cxn ang="0">
                  <a:pos x="18" y="511"/>
                </a:cxn>
                <a:cxn ang="0">
                  <a:pos x="8" y="467"/>
                </a:cxn>
                <a:cxn ang="0">
                  <a:pos x="2" y="424"/>
                </a:cxn>
                <a:cxn ang="0">
                  <a:pos x="0" y="380"/>
                </a:cxn>
              </a:cxnLst>
              <a:rect l="0" t="0" r="r" b="b"/>
              <a:pathLst>
                <a:path w="589" h="760">
                  <a:moveTo>
                    <a:pt x="0" y="380"/>
                  </a:moveTo>
                  <a:lnTo>
                    <a:pt x="2" y="336"/>
                  </a:lnTo>
                  <a:lnTo>
                    <a:pt x="8" y="293"/>
                  </a:lnTo>
                  <a:lnTo>
                    <a:pt x="18" y="250"/>
                  </a:lnTo>
                  <a:lnTo>
                    <a:pt x="32" y="209"/>
                  </a:lnTo>
                  <a:lnTo>
                    <a:pt x="49" y="171"/>
                  </a:lnTo>
                  <a:lnTo>
                    <a:pt x="70" y="135"/>
                  </a:lnTo>
                  <a:lnTo>
                    <a:pt x="93" y="103"/>
                  </a:lnTo>
                  <a:lnTo>
                    <a:pt x="119" y="74"/>
                  </a:lnTo>
                  <a:lnTo>
                    <a:pt x="147" y="50"/>
                  </a:lnTo>
                  <a:lnTo>
                    <a:pt x="178" y="30"/>
                  </a:lnTo>
                  <a:lnTo>
                    <a:pt x="211" y="14"/>
                  </a:lnTo>
                  <a:lnTo>
                    <a:pt x="243" y="4"/>
                  </a:lnTo>
                  <a:lnTo>
                    <a:pt x="278" y="0"/>
                  </a:lnTo>
                  <a:lnTo>
                    <a:pt x="312" y="0"/>
                  </a:lnTo>
                  <a:lnTo>
                    <a:pt x="346" y="4"/>
                  </a:lnTo>
                  <a:lnTo>
                    <a:pt x="380" y="14"/>
                  </a:lnTo>
                  <a:lnTo>
                    <a:pt x="411" y="30"/>
                  </a:lnTo>
                  <a:lnTo>
                    <a:pt x="442" y="50"/>
                  </a:lnTo>
                  <a:lnTo>
                    <a:pt x="471" y="74"/>
                  </a:lnTo>
                  <a:lnTo>
                    <a:pt x="497" y="103"/>
                  </a:lnTo>
                  <a:lnTo>
                    <a:pt x="521" y="135"/>
                  </a:lnTo>
                  <a:lnTo>
                    <a:pt x="541" y="171"/>
                  </a:lnTo>
                  <a:lnTo>
                    <a:pt x="559" y="209"/>
                  </a:lnTo>
                  <a:lnTo>
                    <a:pt x="572" y="250"/>
                  </a:lnTo>
                  <a:lnTo>
                    <a:pt x="581" y="293"/>
                  </a:lnTo>
                  <a:lnTo>
                    <a:pt x="587" y="336"/>
                  </a:lnTo>
                  <a:lnTo>
                    <a:pt x="589" y="380"/>
                  </a:lnTo>
                  <a:lnTo>
                    <a:pt x="587" y="424"/>
                  </a:lnTo>
                  <a:lnTo>
                    <a:pt x="581" y="467"/>
                  </a:lnTo>
                  <a:lnTo>
                    <a:pt x="572" y="511"/>
                  </a:lnTo>
                  <a:lnTo>
                    <a:pt x="559" y="551"/>
                  </a:lnTo>
                  <a:lnTo>
                    <a:pt x="541" y="589"/>
                  </a:lnTo>
                  <a:lnTo>
                    <a:pt x="521" y="625"/>
                  </a:lnTo>
                  <a:lnTo>
                    <a:pt x="497" y="657"/>
                  </a:lnTo>
                  <a:lnTo>
                    <a:pt x="471" y="686"/>
                  </a:lnTo>
                  <a:lnTo>
                    <a:pt x="442" y="710"/>
                  </a:lnTo>
                  <a:lnTo>
                    <a:pt x="411" y="730"/>
                  </a:lnTo>
                  <a:lnTo>
                    <a:pt x="380" y="746"/>
                  </a:lnTo>
                  <a:lnTo>
                    <a:pt x="346" y="756"/>
                  </a:lnTo>
                  <a:lnTo>
                    <a:pt x="312" y="760"/>
                  </a:lnTo>
                  <a:lnTo>
                    <a:pt x="278" y="760"/>
                  </a:lnTo>
                  <a:lnTo>
                    <a:pt x="243" y="756"/>
                  </a:lnTo>
                  <a:lnTo>
                    <a:pt x="211" y="746"/>
                  </a:lnTo>
                  <a:lnTo>
                    <a:pt x="178" y="730"/>
                  </a:lnTo>
                  <a:lnTo>
                    <a:pt x="147" y="710"/>
                  </a:lnTo>
                  <a:lnTo>
                    <a:pt x="119" y="686"/>
                  </a:lnTo>
                  <a:lnTo>
                    <a:pt x="93" y="657"/>
                  </a:lnTo>
                  <a:lnTo>
                    <a:pt x="70" y="625"/>
                  </a:lnTo>
                  <a:lnTo>
                    <a:pt x="49" y="589"/>
                  </a:lnTo>
                  <a:lnTo>
                    <a:pt x="32" y="551"/>
                  </a:lnTo>
                  <a:lnTo>
                    <a:pt x="18" y="511"/>
                  </a:lnTo>
                  <a:lnTo>
                    <a:pt x="8" y="467"/>
                  </a:lnTo>
                  <a:lnTo>
                    <a:pt x="2" y="424"/>
                  </a:lnTo>
                  <a:lnTo>
                    <a:pt x="0" y="380"/>
                  </a:lnTo>
                  <a:close/>
                </a:path>
              </a:pathLst>
            </a:custGeom>
            <a:solidFill>
              <a:srgbClr val="FFFFFF"/>
            </a:solidFill>
            <a:ln w="12700">
              <a:solidFill>
                <a:srgbClr val="000000"/>
              </a:solidFill>
              <a:prstDash val="solid"/>
              <a:round/>
            </a:ln>
          </p:spPr>
          <p:txBody>
            <a:bodyPr/>
            <a:lstStyle/>
            <a:p>
              <a:endParaRPr lang="zh-CN" altLang="en-US"/>
            </a:p>
          </p:txBody>
        </p:sp>
        <p:sp>
          <p:nvSpPr>
            <p:cNvPr id="716873" name="Rectangle 73"/>
            <p:cNvSpPr>
              <a:spLocks noChangeArrowheads="1"/>
            </p:cNvSpPr>
            <p:nvPr/>
          </p:nvSpPr>
          <p:spPr bwMode="auto">
            <a:xfrm>
              <a:off x="1308" y="2433"/>
              <a:ext cx="65" cy="134"/>
            </a:xfrm>
            <a:prstGeom prst="rect">
              <a:avLst/>
            </a:prstGeom>
            <a:noFill/>
            <a:ln w="9525">
              <a:noFill/>
              <a:miter lim="800000"/>
            </a:ln>
          </p:spPr>
          <p:txBody>
            <a:bodyPr wrap="none" lIns="0" tIns="0" rIns="0" bIns="0">
              <a:spAutoFit/>
            </a:bodyPr>
            <a:lstStyle/>
            <a:p>
              <a:r>
                <a:rPr lang="en-US" altLang="zh-CN" sz="1400" b="0">
                  <a:solidFill>
                    <a:srgbClr val="000000"/>
                  </a:solidFill>
                </a:rPr>
                <a:t>T</a:t>
              </a:r>
              <a:endParaRPr lang="en-US" altLang="zh-CN" sz="1400" b="0">
                <a:solidFill>
                  <a:schemeClr val="tx1"/>
                </a:solidFill>
              </a:endParaRPr>
            </a:p>
          </p:txBody>
        </p:sp>
        <p:sp>
          <p:nvSpPr>
            <p:cNvPr id="716874" name="Line 74"/>
            <p:cNvSpPr>
              <a:spLocks noChangeShapeType="1"/>
            </p:cNvSpPr>
            <p:nvPr/>
          </p:nvSpPr>
          <p:spPr bwMode="auto">
            <a:xfrm>
              <a:off x="1434" y="2487"/>
              <a:ext cx="213" cy="1"/>
            </a:xfrm>
            <a:prstGeom prst="line">
              <a:avLst/>
            </a:prstGeom>
            <a:noFill/>
            <a:ln w="7938">
              <a:solidFill>
                <a:srgbClr val="000000"/>
              </a:solidFill>
              <a:round/>
            </a:ln>
          </p:spPr>
          <p:txBody>
            <a:bodyPr/>
            <a:lstStyle/>
            <a:p>
              <a:endParaRPr lang="zh-CN" altLang="en-US"/>
            </a:p>
          </p:txBody>
        </p:sp>
        <p:sp>
          <p:nvSpPr>
            <p:cNvPr id="716875" name="Freeform 75"/>
            <p:cNvSpPr/>
            <p:nvPr/>
          </p:nvSpPr>
          <p:spPr bwMode="auto">
            <a:xfrm>
              <a:off x="1595" y="2472"/>
              <a:ext cx="85" cy="30"/>
            </a:xfrm>
            <a:custGeom>
              <a:avLst/>
              <a:gdLst/>
              <a:ahLst/>
              <a:cxnLst>
                <a:cxn ang="0">
                  <a:pos x="0" y="0"/>
                </a:cxn>
                <a:cxn ang="0">
                  <a:pos x="46" y="60"/>
                </a:cxn>
                <a:cxn ang="0">
                  <a:pos x="0" y="121"/>
                </a:cxn>
                <a:cxn ang="0">
                  <a:pos x="255" y="60"/>
                </a:cxn>
                <a:cxn ang="0">
                  <a:pos x="0" y="0"/>
                </a:cxn>
              </a:cxnLst>
              <a:rect l="0" t="0" r="r" b="b"/>
              <a:pathLst>
                <a:path w="255" h="121">
                  <a:moveTo>
                    <a:pt x="0" y="0"/>
                  </a:moveTo>
                  <a:lnTo>
                    <a:pt x="46" y="60"/>
                  </a:lnTo>
                  <a:lnTo>
                    <a:pt x="0" y="121"/>
                  </a:lnTo>
                  <a:lnTo>
                    <a:pt x="255" y="60"/>
                  </a:lnTo>
                  <a:lnTo>
                    <a:pt x="0" y="0"/>
                  </a:lnTo>
                  <a:close/>
                </a:path>
              </a:pathLst>
            </a:custGeom>
            <a:solidFill>
              <a:srgbClr val="000000"/>
            </a:solidFill>
            <a:ln w="4763">
              <a:solidFill>
                <a:srgbClr val="000000"/>
              </a:solidFill>
              <a:prstDash val="solid"/>
              <a:round/>
            </a:ln>
          </p:spPr>
          <p:txBody>
            <a:bodyPr/>
            <a:lstStyle/>
            <a:p>
              <a:endParaRPr lang="zh-CN" altLang="en-US"/>
            </a:p>
          </p:txBody>
        </p:sp>
        <p:sp>
          <p:nvSpPr>
            <p:cNvPr id="716876" name="Line 76"/>
            <p:cNvSpPr>
              <a:spLocks noChangeShapeType="1"/>
            </p:cNvSpPr>
            <p:nvPr/>
          </p:nvSpPr>
          <p:spPr bwMode="auto">
            <a:xfrm>
              <a:off x="1042" y="2328"/>
              <a:ext cx="212" cy="95"/>
            </a:xfrm>
            <a:prstGeom prst="line">
              <a:avLst/>
            </a:prstGeom>
            <a:noFill/>
            <a:ln w="7938">
              <a:solidFill>
                <a:srgbClr val="000000"/>
              </a:solidFill>
              <a:round/>
            </a:ln>
          </p:spPr>
          <p:txBody>
            <a:bodyPr/>
            <a:lstStyle/>
            <a:p>
              <a:endParaRPr lang="zh-CN" altLang="en-US"/>
            </a:p>
          </p:txBody>
        </p:sp>
        <p:sp>
          <p:nvSpPr>
            <p:cNvPr id="716877" name="Freeform 77"/>
            <p:cNvSpPr/>
            <p:nvPr/>
          </p:nvSpPr>
          <p:spPr bwMode="auto">
            <a:xfrm>
              <a:off x="1176" y="2378"/>
              <a:ext cx="83" cy="48"/>
            </a:xfrm>
            <a:custGeom>
              <a:avLst/>
              <a:gdLst/>
              <a:ahLst/>
              <a:cxnLst>
                <a:cxn ang="0">
                  <a:pos x="40" y="0"/>
                </a:cxn>
                <a:cxn ang="0">
                  <a:pos x="61" y="80"/>
                </a:cxn>
                <a:cxn ang="0">
                  <a:pos x="0" y="109"/>
                </a:cxn>
                <a:cxn ang="0">
                  <a:pos x="250" y="195"/>
                </a:cxn>
                <a:cxn ang="0">
                  <a:pos x="40" y="0"/>
                </a:cxn>
              </a:cxnLst>
              <a:rect l="0" t="0" r="r" b="b"/>
              <a:pathLst>
                <a:path w="250" h="195">
                  <a:moveTo>
                    <a:pt x="40" y="0"/>
                  </a:moveTo>
                  <a:lnTo>
                    <a:pt x="61" y="80"/>
                  </a:lnTo>
                  <a:lnTo>
                    <a:pt x="0" y="109"/>
                  </a:lnTo>
                  <a:lnTo>
                    <a:pt x="250" y="195"/>
                  </a:lnTo>
                  <a:lnTo>
                    <a:pt x="40" y="0"/>
                  </a:lnTo>
                  <a:close/>
                </a:path>
              </a:pathLst>
            </a:custGeom>
            <a:solidFill>
              <a:srgbClr val="000000"/>
            </a:solidFill>
            <a:ln w="4763">
              <a:solidFill>
                <a:srgbClr val="000000"/>
              </a:solidFill>
              <a:prstDash val="solid"/>
              <a:round/>
            </a:ln>
          </p:spPr>
          <p:txBody>
            <a:bodyPr/>
            <a:lstStyle/>
            <a:p>
              <a:endParaRPr lang="zh-CN" altLang="en-US"/>
            </a:p>
          </p:txBody>
        </p:sp>
        <p:sp>
          <p:nvSpPr>
            <p:cNvPr id="716878" name="Line 78"/>
            <p:cNvSpPr>
              <a:spLocks noChangeShapeType="1"/>
            </p:cNvSpPr>
            <p:nvPr/>
          </p:nvSpPr>
          <p:spPr bwMode="auto">
            <a:xfrm flipV="1">
              <a:off x="1036" y="2550"/>
              <a:ext cx="213" cy="95"/>
            </a:xfrm>
            <a:prstGeom prst="line">
              <a:avLst/>
            </a:prstGeom>
            <a:noFill/>
            <a:ln w="7938">
              <a:solidFill>
                <a:srgbClr val="000000"/>
              </a:solidFill>
              <a:round/>
            </a:ln>
          </p:spPr>
          <p:txBody>
            <a:bodyPr/>
            <a:lstStyle/>
            <a:p>
              <a:endParaRPr lang="zh-CN" altLang="en-US"/>
            </a:p>
          </p:txBody>
        </p:sp>
        <p:sp>
          <p:nvSpPr>
            <p:cNvPr id="716879" name="Freeform 79"/>
            <p:cNvSpPr/>
            <p:nvPr/>
          </p:nvSpPr>
          <p:spPr bwMode="auto">
            <a:xfrm>
              <a:off x="1171" y="2547"/>
              <a:ext cx="83" cy="48"/>
            </a:xfrm>
            <a:custGeom>
              <a:avLst/>
              <a:gdLst/>
              <a:ahLst/>
              <a:cxnLst>
                <a:cxn ang="0">
                  <a:pos x="39" y="195"/>
                </a:cxn>
                <a:cxn ang="0">
                  <a:pos x="62" y="115"/>
                </a:cxn>
                <a:cxn ang="0">
                  <a:pos x="0" y="86"/>
                </a:cxn>
                <a:cxn ang="0">
                  <a:pos x="251" y="0"/>
                </a:cxn>
                <a:cxn ang="0">
                  <a:pos x="39" y="195"/>
                </a:cxn>
              </a:cxnLst>
              <a:rect l="0" t="0" r="r" b="b"/>
              <a:pathLst>
                <a:path w="251" h="195">
                  <a:moveTo>
                    <a:pt x="39" y="195"/>
                  </a:moveTo>
                  <a:lnTo>
                    <a:pt x="62" y="115"/>
                  </a:lnTo>
                  <a:lnTo>
                    <a:pt x="0" y="86"/>
                  </a:lnTo>
                  <a:lnTo>
                    <a:pt x="251" y="0"/>
                  </a:lnTo>
                  <a:lnTo>
                    <a:pt x="39" y="195"/>
                  </a:lnTo>
                  <a:close/>
                </a:path>
              </a:pathLst>
            </a:custGeom>
            <a:solidFill>
              <a:srgbClr val="000000"/>
            </a:solidFill>
            <a:ln w="4763">
              <a:solidFill>
                <a:srgbClr val="000000"/>
              </a:solidFill>
              <a:prstDash val="solid"/>
              <a:round/>
            </a:ln>
          </p:spPr>
          <p:txBody>
            <a:bodyPr/>
            <a:lstStyle/>
            <a:p>
              <a:endParaRPr lang="zh-CN" altLang="en-US"/>
            </a:p>
          </p:txBody>
        </p:sp>
        <p:sp>
          <p:nvSpPr>
            <p:cNvPr id="716880" name="Rectangle 80"/>
            <p:cNvSpPr>
              <a:spLocks noChangeArrowheads="1"/>
            </p:cNvSpPr>
            <p:nvPr/>
          </p:nvSpPr>
          <p:spPr bwMode="auto">
            <a:xfrm>
              <a:off x="1107" y="2452"/>
              <a:ext cx="81" cy="134"/>
            </a:xfrm>
            <a:prstGeom prst="rect">
              <a:avLst/>
            </a:prstGeom>
            <a:noFill/>
            <a:ln w="9525">
              <a:noFill/>
              <a:miter lim="800000"/>
            </a:ln>
          </p:spPr>
          <p:txBody>
            <a:bodyPr wrap="none" lIns="0" tIns="0" rIns="0" bIns="0">
              <a:spAutoFit/>
            </a:bodyPr>
            <a:lstStyle/>
            <a:p>
              <a:r>
                <a:rPr lang="en-US" altLang="zh-CN" sz="1400" b="0">
                  <a:solidFill>
                    <a:srgbClr val="000000"/>
                  </a:solidFill>
                </a:rPr>
                <a:t>+</a:t>
              </a:r>
              <a:endParaRPr lang="en-US" altLang="zh-CN" sz="1400" b="0">
                <a:solidFill>
                  <a:schemeClr val="tx1"/>
                </a:solidFill>
              </a:endParaRPr>
            </a:p>
          </p:txBody>
        </p:sp>
      </p:grpSp>
      <p:grpSp>
        <p:nvGrpSpPr>
          <p:cNvPr id="716881" name="Group 81"/>
          <p:cNvGrpSpPr>
            <a:grpSpLocks noChangeAspect="1"/>
          </p:cNvGrpSpPr>
          <p:nvPr/>
        </p:nvGrpSpPr>
        <p:grpSpPr bwMode="auto">
          <a:xfrm>
            <a:off x="1192213" y="4329113"/>
            <a:ext cx="1641475" cy="679450"/>
            <a:chOff x="751" y="2727"/>
            <a:chExt cx="1034" cy="428"/>
          </a:xfrm>
        </p:grpSpPr>
        <p:sp>
          <p:nvSpPr>
            <p:cNvPr id="716882" name="AutoShape 82"/>
            <p:cNvSpPr>
              <a:spLocks noChangeAspect="1" noChangeArrowheads="1" noTextEdit="1"/>
            </p:cNvSpPr>
            <p:nvPr/>
          </p:nvSpPr>
          <p:spPr bwMode="auto">
            <a:xfrm>
              <a:off x="751" y="2727"/>
              <a:ext cx="1034" cy="428"/>
            </a:xfrm>
            <a:prstGeom prst="rect">
              <a:avLst/>
            </a:prstGeom>
            <a:noFill/>
            <a:ln w="9525">
              <a:noFill/>
              <a:miter lim="800000"/>
            </a:ln>
          </p:spPr>
          <p:txBody>
            <a:bodyPr/>
            <a:lstStyle/>
            <a:p>
              <a:endParaRPr lang="zh-CN" altLang="en-US"/>
            </a:p>
          </p:txBody>
        </p:sp>
        <p:sp>
          <p:nvSpPr>
            <p:cNvPr id="716883" name="Freeform 83"/>
            <p:cNvSpPr/>
            <p:nvPr/>
          </p:nvSpPr>
          <p:spPr bwMode="auto">
            <a:xfrm>
              <a:off x="1185" y="2852"/>
              <a:ext cx="222" cy="218"/>
            </a:xfrm>
            <a:custGeom>
              <a:avLst/>
              <a:gdLst/>
              <a:ahLst/>
              <a:cxnLst>
                <a:cxn ang="0">
                  <a:pos x="0" y="326"/>
                </a:cxn>
                <a:cxn ang="0">
                  <a:pos x="2" y="289"/>
                </a:cxn>
                <a:cxn ang="0">
                  <a:pos x="9" y="251"/>
                </a:cxn>
                <a:cxn ang="0">
                  <a:pos x="21" y="215"/>
                </a:cxn>
                <a:cxn ang="0">
                  <a:pos x="36" y="179"/>
                </a:cxn>
                <a:cxn ang="0">
                  <a:pos x="55" y="146"/>
                </a:cxn>
                <a:cxn ang="0">
                  <a:pos x="79" y="116"/>
                </a:cxn>
                <a:cxn ang="0">
                  <a:pos x="105" y="88"/>
                </a:cxn>
                <a:cxn ang="0">
                  <a:pos x="134" y="63"/>
                </a:cxn>
                <a:cxn ang="0">
                  <a:pos x="167" y="43"/>
                </a:cxn>
                <a:cxn ang="0">
                  <a:pos x="201" y="26"/>
                </a:cxn>
                <a:cxn ang="0">
                  <a:pos x="238" y="12"/>
                </a:cxn>
                <a:cxn ang="0">
                  <a:pos x="275" y="3"/>
                </a:cxn>
                <a:cxn ang="0">
                  <a:pos x="314" y="0"/>
                </a:cxn>
                <a:cxn ang="0">
                  <a:pos x="353" y="0"/>
                </a:cxn>
                <a:cxn ang="0">
                  <a:pos x="391" y="3"/>
                </a:cxn>
                <a:cxn ang="0">
                  <a:pos x="430" y="12"/>
                </a:cxn>
                <a:cxn ang="0">
                  <a:pos x="465" y="26"/>
                </a:cxn>
                <a:cxn ang="0">
                  <a:pos x="500" y="43"/>
                </a:cxn>
                <a:cxn ang="0">
                  <a:pos x="533" y="63"/>
                </a:cxn>
                <a:cxn ang="0">
                  <a:pos x="563" y="88"/>
                </a:cxn>
                <a:cxn ang="0">
                  <a:pos x="589" y="116"/>
                </a:cxn>
                <a:cxn ang="0">
                  <a:pos x="613" y="146"/>
                </a:cxn>
                <a:cxn ang="0">
                  <a:pos x="632" y="179"/>
                </a:cxn>
                <a:cxn ang="0">
                  <a:pos x="647" y="215"/>
                </a:cxn>
                <a:cxn ang="0">
                  <a:pos x="658" y="251"/>
                </a:cxn>
                <a:cxn ang="0">
                  <a:pos x="665" y="289"/>
                </a:cxn>
                <a:cxn ang="0">
                  <a:pos x="667" y="326"/>
                </a:cxn>
                <a:cxn ang="0">
                  <a:pos x="665" y="364"/>
                </a:cxn>
                <a:cxn ang="0">
                  <a:pos x="658" y="402"/>
                </a:cxn>
                <a:cxn ang="0">
                  <a:pos x="647" y="439"/>
                </a:cxn>
                <a:cxn ang="0">
                  <a:pos x="632" y="473"/>
                </a:cxn>
                <a:cxn ang="0">
                  <a:pos x="613" y="506"/>
                </a:cxn>
                <a:cxn ang="0">
                  <a:pos x="589" y="537"/>
                </a:cxn>
                <a:cxn ang="0">
                  <a:pos x="563" y="564"/>
                </a:cxn>
                <a:cxn ang="0">
                  <a:pos x="533" y="590"/>
                </a:cxn>
                <a:cxn ang="0">
                  <a:pos x="500" y="610"/>
                </a:cxn>
                <a:cxn ang="0">
                  <a:pos x="465" y="627"/>
                </a:cxn>
                <a:cxn ang="0">
                  <a:pos x="430" y="641"/>
                </a:cxn>
                <a:cxn ang="0">
                  <a:pos x="391" y="650"/>
                </a:cxn>
                <a:cxn ang="0">
                  <a:pos x="353" y="653"/>
                </a:cxn>
                <a:cxn ang="0">
                  <a:pos x="314" y="653"/>
                </a:cxn>
                <a:cxn ang="0">
                  <a:pos x="275" y="650"/>
                </a:cxn>
                <a:cxn ang="0">
                  <a:pos x="238" y="641"/>
                </a:cxn>
                <a:cxn ang="0">
                  <a:pos x="201" y="627"/>
                </a:cxn>
                <a:cxn ang="0">
                  <a:pos x="167" y="610"/>
                </a:cxn>
                <a:cxn ang="0">
                  <a:pos x="134" y="590"/>
                </a:cxn>
                <a:cxn ang="0">
                  <a:pos x="105" y="564"/>
                </a:cxn>
                <a:cxn ang="0">
                  <a:pos x="79" y="537"/>
                </a:cxn>
                <a:cxn ang="0">
                  <a:pos x="55" y="506"/>
                </a:cxn>
                <a:cxn ang="0">
                  <a:pos x="36" y="473"/>
                </a:cxn>
                <a:cxn ang="0">
                  <a:pos x="21" y="439"/>
                </a:cxn>
                <a:cxn ang="0">
                  <a:pos x="9" y="402"/>
                </a:cxn>
                <a:cxn ang="0">
                  <a:pos x="2" y="364"/>
                </a:cxn>
                <a:cxn ang="0">
                  <a:pos x="0" y="326"/>
                </a:cxn>
              </a:cxnLst>
              <a:rect l="0" t="0" r="r" b="b"/>
              <a:pathLst>
                <a:path w="667" h="653">
                  <a:moveTo>
                    <a:pt x="0" y="326"/>
                  </a:moveTo>
                  <a:lnTo>
                    <a:pt x="2" y="289"/>
                  </a:lnTo>
                  <a:lnTo>
                    <a:pt x="9" y="251"/>
                  </a:lnTo>
                  <a:lnTo>
                    <a:pt x="21" y="215"/>
                  </a:lnTo>
                  <a:lnTo>
                    <a:pt x="36" y="179"/>
                  </a:lnTo>
                  <a:lnTo>
                    <a:pt x="55" y="146"/>
                  </a:lnTo>
                  <a:lnTo>
                    <a:pt x="79" y="116"/>
                  </a:lnTo>
                  <a:lnTo>
                    <a:pt x="105" y="88"/>
                  </a:lnTo>
                  <a:lnTo>
                    <a:pt x="134" y="63"/>
                  </a:lnTo>
                  <a:lnTo>
                    <a:pt x="167" y="43"/>
                  </a:lnTo>
                  <a:lnTo>
                    <a:pt x="201" y="26"/>
                  </a:lnTo>
                  <a:lnTo>
                    <a:pt x="238" y="12"/>
                  </a:lnTo>
                  <a:lnTo>
                    <a:pt x="275" y="3"/>
                  </a:lnTo>
                  <a:lnTo>
                    <a:pt x="314" y="0"/>
                  </a:lnTo>
                  <a:lnTo>
                    <a:pt x="353" y="0"/>
                  </a:lnTo>
                  <a:lnTo>
                    <a:pt x="391" y="3"/>
                  </a:lnTo>
                  <a:lnTo>
                    <a:pt x="430" y="12"/>
                  </a:lnTo>
                  <a:lnTo>
                    <a:pt x="465" y="26"/>
                  </a:lnTo>
                  <a:lnTo>
                    <a:pt x="500" y="43"/>
                  </a:lnTo>
                  <a:lnTo>
                    <a:pt x="533" y="63"/>
                  </a:lnTo>
                  <a:lnTo>
                    <a:pt x="563" y="88"/>
                  </a:lnTo>
                  <a:lnTo>
                    <a:pt x="589" y="116"/>
                  </a:lnTo>
                  <a:lnTo>
                    <a:pt x="613" y="146"/>
                  </a:lnTo>
                  <a:lnTo>
                    <a:pt x="632" y="179"/>
                  </a:lnTo>
                  <a:lnTo>
                    <a:pt x="647" y="215"/>
                  </a:lnTo>
                  <a:lnTo>
                    <a:pt x="658" y="251"/>
                  </a:lnTo>
                  <a:lnTo>
                    <a:pt x="665" y="289"/>
                  </a:lnTo>
                  <a:lnTo>
                    <a:pt x="667" y="326"/>
                  </a:lnTo>
                  <a:lnTo>
                    <a:pt x="665" y="364"/>
                  </a:lnTo>
                  <a:lnTo>
                    <a:pt x="658" y="402"/>
                  </a:lnTo>
                  <a:lnTo>
                    <a:pt x="647" y="439"/>
                  </a:lnTo>
                  <a:lnTo>
                    <a:pt x="632" y="473"/>
                  </a:lnTo>
                  <a:lnTo>
                    <a:pt x="613" y="506"/>
                  </a:lnTo>
                  <a:lnTo>
                    <a:pt x="589" y="537"/>
                  </a:lnTo>
                  <a:lnTo>
                    <a:pt x="563" y="564"/>
                  </a:lnTo>
                  <a:lnTo>
                    <a:pt x="533" y="590"/>
                  </a:lnTo>
                  <a:lnTo>
                    <a:pt x="500" y="610"/>
                  </a:lnTo>
                  <a:lnTo>
                    <a:pt x="465" y="627"/>
                  </a:lnTo>
                  <a:lnTo>
                    <a:pt x="430" y="641"/>
                  </a:lnTo>
                  <a:lnTo>
                    <a:pt x="391" y="650"/>
                  </a:lnTo>
                  <a:lnTo>
                    <a:pt x="353" y="653"/>
                  </a:lnTo>
                  <a:lnTo>
                    <a:pt x="314" y="653"/>
                  </a:lnTo>
                  <a:lnTo>
                    <a:pt x="275" y="650"/>
                  </a:lnTo>
                  <a:lnTo>
                    <a:pt x="238" y="641"/>
                  </a:lnTo>
                  <a:lnTo>
                    <a:pt x="201" y="627"/>
                  </a:lnTo>
                  <a:lnTo>
                    <a:pt x="167" y="610"/>
                  </a:lnTo>
                  <a:lnTo>
                    <a:pt x="134" y="590"/>
                  </a:lnTo>
                  <a:lnTo>
                    <a:pt x="105" y="564"/>
                  </a:lnTo>
                  <a:lnTo>
                    <a:pt x="79" y="537"/>
                  </a:lnTo>
                  <a:lnTo>
                    <a:pt x="55" y="506"/>
                  </a:lnTo>
                  <a:lnTo>
                    <a:pt x="36" y="473"/>
                  </a:lnTo>
                  <a:lnTo>
                    <a:pt x="21" y="439"/>
                  </a:lnTo>
                  <a:lnTo>
                    <a:pt x="9" y="402"/>
                  </a:lnTo>
                  <a:lnTo>
                    <a:pt x="2" y="364"/>
                  </a:lnTo>
                  <a:lnTo>
                    <a:pt x="0" y="326"/>
                  </a:lnTo>
                  <a:close/>
                </a:path>
              </a:pathLst>
            </a:custGeom>
            <a:solidFill>
              <a:srgbClr val="FFFFFF"/>
            </a:solidFill>
            <a:ln w="14288">
              <a:solidFill>
                <a:srgbClr val="000000"/>
              </a:solidFill>
              <a:prstDash val="solid"/>
              <a:round/>
            </a:ln>
          </p:spPr>
          <p:txBody>
            <a:bodyPr/>
            <a:lstStyle/>
            <a:p>
              <a:endParaRPr lang="zh-CN" altLang="en-US"/>
            </a:p>
          </p:txBody>
        </p:sp>
        <p:sp>
          <p:nvSpPr>
            <p:cNvPr id="716884" name="Rectangle 84"/>
            <p:cNvSpPr>
              <a:spLocks noChangeArrowheads="1"/>
            </p:cNvSpPr>
            <p:nvPr/>
          </p:nvSpPr>
          <p:spPr bwMode="auto">
            <a:xfrm>
              <a:off x="1264" y="2900"/>
              <a:ext cx="65" cy="134"/>
            </a:xfrm>
            <a:prstGeom prst="rect">
              <a:avLst/>
            </a:prstGeom>
            <a:noFill/>
            <a:ln w="9525">
              <a:noFill/>
              <a:miter lim="800000"/>
            </a:ln>
          </p:spPr>
          <p:txBody>
            <a:bodyPr wrap="none" lIns="0" tIns="0" rIns="0" bIns="0">
              <a:spAutoFit/>
            </a:bodyPr>
            <a:lstStyle/>
            <a:p>
              <a:r>
                <a:rPr lang="en-US" altLang="zh-CN" sz="1400" b="0">
                  <a:solidFill>
                    <a:srgbClr val="000000"/>
                  </a:solidFill>
                </a:rPr>
                <a:t>T</a:t>
              </a:r>
              <a:endParaRPr lang="en-US" altLang="zh-CN" sz="1400" b="0">
                <a:solidFill>
                  <a:schemeClr val="tx1"/>
                </a:solidFill>
              </a:endParaRPr>
            </a:p>
          </p:txBody>
        </p:sp>
        <p:sp>
          <p:nvSpPr>
            <p:cNvPr id="716885" name="Line 85"/>
            <p:cNvSpPr>
              <a:spLocks noChangeShapeType="1"/>
            </p:cNvSpPr>
            <p:nvPr/>
          </p:nvSpPr>
          <p:spPr bwMode="auto">
            <a:xfrm>
              <a:off x="907" y="2960"/>
              <a:ext cx="241" cy="1"/>
            </a:xfrm>
            <a:prstGeom prst="line">
              <a:avLst/>
            </a:prstGeom>
            <a:noFill/>
            <a:ln w="7938">
              <a:solidFill>
                <a:srgbClr val="000000"/>
              </a:solidFill>
              <a:round/>
            </a:ln>
          </p:spPr>
          <p:txBody>
            <a:bodyPr/>
            <a:lstStyle/>
            <a:p>
              <a:endParaRPr lang="zh-CN" altLang="en-US"/>
            </a:p>
          </p:txBody>
        </p:sp>
        <p:sp>
          <p:nvSpPr>
            <p:cNvPr id="716886" name="Freeform 86"/>
            <p:cNvSpPr/>
            <p:nvPr/>
          </p:nvSpPr>
          <p:spPr bwMode="auto">
            <a:xfrm>
              <a:off x="1088" y="2944"/>
              <a:ext cx="97" cy="35"/>
            </a:xfrm>
            <a:custGeom>
              <a:avLst/>
              <a:gdLst/>
              <a:ahLst/>
              <a:cxnLst>
                <a:cxn ang="0">
                  <a:pos x="0" y="0"/>
                </a:cxn>
                <a:cxn ang="0">
                  <a:pos x="53" y="52"/>
                </a:cxn>
                <a:cxn ang="0">
                  <a:pos x="0" y="105"/>
                </a:cxn>
                <a:cxn ang="0">
                  <a:pos x="289" y="52"/>
                </a:cxn>
                <a:cxn ang="0">
                  <a:pos x="0" y="0"/>
                </a:cxn>
              </a:cxnLst>
              <a:rect l="0" t="0" r="r" b="b"/>
              <a:pathLst>
                <a:path w="289" h="105">
                  <a:moveTo>
                    <a:pt x="0" y="0"/>
                  </a:moveTo>
                  <a:lnTo>
                    <a:pt x="53" y="52"/>
                  </a:lnTo>
                  <a:lnTo>
                    <a:pt x="0" y="105"/>
                  </a:lnTo>
                  <a:lnTo>
                    <a:pt x="289" y="52"/>
                  </a:lnTo>
                  <a:lnTo>
                    <a:pt x="0" y="0"/>
                  </a:lnTo>
                  <a:close/>
                </a:path>
              </a:pathLst>
            </a:custGeom>
            <a:solidFill>
              <a:srgbClr val="000000"/>
            </a:solidFill>
            <a:ln w="4763">
              <a:solidFill>
                <a:srgbClr val="000000"/>
              </a:solidFill>
              <a:prstDash val="solid"/>
              <a:round/>
            </a:ln>
          </p:spPr>
          <p:txBody>
            <a:bodyPr/>
            <a:lstStyle/>
            <a:p>
              <a:endParaRPr lang="zh-CN" altLang="en-US"/>
            </a:p>
          </p:txBody>
        </p:sp>
        <p:sp>
          <p:nvSpPr>
            <p:cNvPr id="716887" name="Line 87"/>
            <p:cNvSpPr>
              <a:spLocks noChangeShapeType="1"/>
            </p:cNvSpPr>
            <p:nvPr/>
          </p:nvSpPr>
          <p:spPr bwMode="auto">
            <a:xfrm flipH="1">
              <a:off x="1388" y="2779"/>
              <a:ext cx="241" cy="109"/>
            </a:xfrm>
            <a:prstGeom prst="line">
              <a:avLst/>
            </a:prstGeom>
            <a:noFill/>
            <a:ln w="7938">
              <a:solidFill>
                <a:srgbClr val="000000"/>
              </a:solidFill>
              <a:round/>
            </a:ln>
          </p:spPr>
          <p:txBody>
            <a:bodyPr/>
            <a:lstStyle/>
            <a:p>
              <a:endParaRPr lang="zh-CN" altLang="en-US"/>
            </a:p>
          </p:txBody>
        </p:sp>
        <p:sp>
          <p:nvSpPr>
            <p:cNvPr id="716888" name="Freeform 88"/>
            <p:cNvSpPr/>
            <p:nvPr/>
          </p:nvSpPr>
          <p:spPr bwMode="auto">
            <a:xfrm>
              <a:off x="1541" y="2777"/>
              <a:ext cx="94" cy="55"/>
            </a:xfrm>
            <a:custGeom>
              <a:avLst/>
              <a:gdLst/>
              <a:ahLst/>
              <a:cxnLst>
                <a:cxn ang="0">
                  <a:pos x="0" y="73"/>
                </a:cxn>
                <a:cxn ang="0">
                  <a:pos x="69" y="98"/>
                </a:cxn>
                <a:cxn ang="0">
                  <a:pos x="44" y="167"/>
                </a:cxn>
                <a:cxn ang="0">
                  <a:pos x="284" y="0"/>
                </a:cxn>
                <a:cxn ang="0">
                  <a:pos x="0" y="73"/>
                </a:cxn>
              </a:cxnLst>
              <a:rect l="0" t="0" r="r" b="b"/>
              <a:pathLst>
                <a:path w="284" h="167">
                  <a:moveTo>
                    <a:pt x="0" y="73"/>
                  </a:moveTo>
                  <a:lnTo>
                    <a:pt x="69" y="98"/>
                  </a:lnTo>
                  <a:lnTo>
                    <a:pt x="44" y="167"/>
                  </a:lnTo>
                  <a:lnTo>
                    <a:pt x="284" y="0"/>
                  </a:lnTo>
                  <a:lnTo>
                    <a:pt x="0" y="73"/>
                  </a:lnTo>
                  <a:close/>
                </a:path>
              </a:pathLst>
            </a:custGeom>
            <a:solidFill>
              <a:srgbClr val="000000"/>
            </a:solidFill>
            <a:ln w="4763">
              <a:solidFill>
                <a:srgbClr val="000000"/>
              </a:solidFill>
              <a:prstDash val="solid"/>
              <a:round/>
            </a:ln>
          </p:spPr>
          <p:txBody>
            <a:bodyPr/>
            <a:lstStyle/>
            <a:p>
              <a:endParaRPr lang="zh-CN" altLang="en-US"/>
            </a:p>
          </p:txBody>
        </p:sp>
        <p:sp>
          <p:nvSpPr>
            <p:cNvPr id="716889" name="Line 89"/>
            <p:cNvSpPr>
              <a:spLocks noChangeShapeType="1"/>
            </p:cNvSpPr>
            <p:nvPr/>
          </p:nvSpPr>
          <p:spPr bwMode="auto">
            <a:xfrm flipH="1" flipV="1">
              <a:off x="1376" y="3032"/>
              <a:ext cx="241" cy="109"/>
            </a:xfrm>
            <a:prstGeom prst="line">
              <a:avLst/>
            </a:prstGeom>
            <a:noFill/>
            <a:ln w="7938">
              <a:solidFill>
                <a:srgbClr val="000000"/>
              </a:solidFill>
              <a:round/>
            </a:ln>
          </p:spPr>
          <p:txBody>
            <a:bodyPr/>
            <a:lstStyle/>
            <a:p>
              <a:endParaRPr lang="zh-CN" altLang="en-US"/>
            </a:p>
          </p:txBody>
        </p:sp>
        <p:sp>
          <p:nvSpPr>
            <p:cNvPr id="716890" name="Freeform 90"/>
            <p:cNvSpPr/>
            <p:nvPr/>
          </p:nvSpPr>
          <p:spPr bwMode="auto">
            <a:xfrm>
              <a:off x="1528" y="3088"/>
              <a:ext cx="95" cy="55"/>
            </a:xfrm>
            <a:custGeom>
              <a:avLst/>
              <a:gdLst/>
              <a:ahLst/>
              <a:cxnLst>
                <a:cxn ang="0">
                  <a:pos x="0" y="94"/>
                </a:cxn>
                <a:cxn ang="0">
                  <a:pos x="70" y="69"/>
                </a:cxn>
                <a:cxn ang="0">
                  <a:pos x="45" y="0"/>
                </a:cxn>
                <a:cxn ang="0">
                  <a:pos x="285" y="167"/>
                </a:cxn>
                <a:cxn ang="0">
                  <a:pos x="0" y="94"/>
                </a:cxn>
              </a:cxnLst>
              <a:rect l="0" t="0" r="r" b="b"/>
              <a:pathLst>
                <a:path w="285" h="167">
                  <a:moveTo>
                    <a:pt x="0" y="94"/>
                  </a:moveTo>
                  <a:lnTo>
                    <a:pt x="70" y="69"/>
                  </a:lnTo>
                  <a:lnTo>
                    <a:pt x="45" y="0"/>
                  </a:lnTo>
                  <a:lnTo>
                    <a:pt x="285" y="167"/>
                  </a:lnTo>
                  <a:lnTo>
                    <a:pt x="0" y="94"/>
                  </a:lnTo>
                  <a:close/>
                </a:path>
              </a:pathLst>
            </a:custGeom>
            <a:solidFill>
              <a:srgbClr val="000000"/>
            </a:solidFill>
            <a:ln w="4763">
              <a:solidFill>
                <a:srgbClr val="000000"/>
              </a:solidFill>
              <a:prstDash val="solid"/>
              <a:round/>
            </a:ln>
          </p:spPr>
          <p:txBody>
            <a:bodyPr/>
            <a:lstStyle/>
            <a:p>
              <a:endParaRPr lang="zh-CN" altLang="en-US"/>
            </a:p>
          </p:txBody>
        </p:sp>
        <p:sp>
          <p:nvSpPr>
            <p:cNvPr id="716891" name="Rectangle 91"/>
            <p:cNvSpPr>
              <a:spLocks noChangeArrowheads="1"/>
            </p:cNvSpPr>
            <p:nvPr/>
          </p:nvSpPr>
          <p:spPr bwMode="auto">
            <a:xfrm>
              <a:off x="1469" y="2921"/>
              <a:ext cx="81" cy="134"/>
            </a:xfrm>
            <a:prstGeom prst="rect">
              <a:avLst/>
            </a:prstGeom>
            <a:noFill/>
            <a:ln w="9525">
              <a:noFill/>
              <a:miter lim="800000"/>
            </a:ln>
          </p:spPr>
          <p:txBody>
            <a:bodyPr wrap="none" lIns="0" tIns="0" rIns="0" bIns="0">
              <a:spAutoFit/>
            </a:bodyPr>
            <a:lstStyle/>
            <a:p>
              <a:r>
                <a:rPr lang="en-US" altLang="zh-CN" sz="1400" b="0">
                  <a:solidFill>
                    <a:srgbClr val="000000"/>
                  </a:solidFill>
                </a:rPr>
                <a:t>+</a:t>
              </a:r>
              <a:endParaRPr lang="en-US" altLang="zh-CN" sz="1400" b="0">
                <a:solidFill>
                  <a:schemeClr val="tx1"/>
                </a:solidFill>
              </a:endParaRPr>
            </a:p>
          </p:txBody>
        </p:sp>
      </p:grpSp>
      <p:grpSp>
        <p:nvGrpSpPr>
          <p:cNvPr id="716892" name="Group 92"/>
          <p:cNvGrpSpPr>
            <a:grpSpLocks noChangeAspect="1"/>
          </p:cNvGrpSpPr>
          <p:nvPr/>
        </p:nvGrpSpPr>
        <p:grpSpPr bwMode="auto">
          <a:xfrm>
            <a:off x="1192213" y="5068888"/>
            <a:ext cx="1798637" cy="660400"/>
            <a:chOff x="751" y="3193"/>
            <a:chExt cx="1133" cy="416"/>
          </a:xfrm>
        </p:grpSpPr>
        <p:sp>
          <p:nvSpPr>
            <p:cNvPr id="716893" name="AutoShape 93"/>
            <p:cNvSpPr>
              <a:spLocks noChangeAspect="1" noChangeArrowheads="1" noTextEdit="1"/>
            </p:cNvSpPr>
            <p:nvPr/>
          </p:nvSpPr>
          <p:spPr bwMode="auto">
            <a:xfrm>
              <a:off x="751" y="3193"/>
              <a:ext cx="1133" cy="407"/>
            </a:xfrm>
            <a:prstGeom prst="rect">
              <a:avLst/>
            </a:prstGeom>
            <a:noFill/>
            <a:ln w="9525">
              <a:noFill/>
              <a:miter lim="800000"/>
            </a:ln>
          </p:spPr>
          <p:txBody>
            <a:bodyPr/>
            <a:lstStyle/>
            <a:p>
              <a:endParaRPr lang="zh-CN" altLang="en-US"/>
            </a:p>
          </p:txBody>
        </p:sp>
        <p:sp>
          <p:nvSpPr>
            <p:cNvPr id="716894" name="Freeform 94"/>
            <p:cNvSpPr/>
            <p:nvPr/>
          </p:nvSpPr>
          <p:spPr bwMode="auto">
            <a:xfrm>
              <a:off x="1184" y="3285"/>
              <a:ext cx="252" cy="242"/>
            </a:xfrm>
            <a:custGeom>
              <a:avLst/>
              <a:gdLst/>
              <a:ahLst/>
              <a:cxnLst>
                <a:cxn ang="0">
                  <a:pos x="0" y="364"/>
                </a:cxn>
                <a:cxn ang="0">
                  <a:pos x="3" y="322"/>
                </a:cxn>
                <a:cxn ang="0">
                  <a:pos x="11" y="280"/>
                </a:cxn>
                <a:cxn ang="0">
                  <a:pos x="24" y="240"/>
                </a:cxn>
                <a:cxn ang="0">
                  <a:pos x="41" y="200"/>
                </a:cxn>
                <a:cxn ang="0">
                  <a:pos x="63" y="164"/>
                </a:cxn>
                <a:cxn ang="0">
                  <a:pos x="89" y="129"/>
                </a:cxn>
                <a:cxn ang="0">
                  <a:pos x="120" y="99"/>
                </a:cxn>
                <a:cxn ang="0">
                  <a:pos x="152" y="71"/>
                </a:cxn>
                <a:cxn ang="0">
                  <a:pos x="189" y="48"/>
                </a:cxn>
                <a:cxn ang="0">
                  <a:pos x="228" y="29"/>
                </a:cxn>
                <a:cxn ang="0">
                  <a:pos x="270" y="14"/>
                </a:cxn>
                <a:cxn ang="0">
                  <a:pos x="312" y="4"/>
                </a:cxn>
                <a:cxn ang="0">
                  <a:pos x="356" y="0"/>
                </a:cxn>
                <a:cxn ang="0">
                  <a:pos x="400" y="0"/>
                </a:cxn>
                <a:cxn ang="0">
                  <a:pos x="443" y="4"/>
                </a:cxn>
                <a:cxn ang="0">
                  <a:pos x="486" y="14"/>
                </a:cxn>
                <a:cxn ang="0">
                  <a:pos x="526" y="29"/>
                </a:cxn>
                <a:cxn ang="0">
                  <a:pos x="566" y="48"/>
                </a:cxn>
                <a:cxn ang="0">
                  <a:pos x="602" y="71"/>
                </a:cxn>
                <a:cxn ang="0">
                  <a:pos x="636" y="99"/>
                </a:cxn>
                <a:cxn ang="0">
                  <a:pos x="666" y="129"/>
                </a:cxn>
                <a:cxn ang="0">
                  <a:pos x="693" y="164"/>
                </a:cxn>
                <a:cxn ang="0">
                  <a:pos x="715" y="200"/>
                </a:cxn>
                <a:cxn ang="0">
                  <a:pos x="732" y="240"/>
                </a:cxn>
                <a:cxn ang="0">
                  <a:pos x="744" y="280"/>
                </a:cxn>
                <a:cxn ang="0">
                  <a:pos x="751" y="322"/>
                </a:cxn>
                <a:cxn ang="0">
                  <a:pos x="754" y="364"/>
                </a:cxn>
                <a:cxn ang="0">
                  <a:pos x="751" y="406"/>
                </a:cxn>
                <a:cxn ang="0">
                  <a:pos x="744" y="448"/>
                </a:cxn>
                <a:cxn ang="0">
                  <a:pos x="732" y="490"/>
                </a:cxn>
                <a:cxn ang="0">
                  <a:pos x="715" y="528"/>
                </a:cxn>
                <a:cxn ang="0">
                  <a:pos x="693" y="564"/>
                </a:cxn>
                <a:cxn ang="0">
                  <a:pos x="666" y="599"/>
                </a:cxn>
                <a:cxn ang="0">
                  <a:pos x="636" y="629"/>
                </a:cxn>
                <a:cxn ang="0">
                  <a:pos x="602" y="657"/>
                </a:cxn>
                <a:cxn ang="0">
                  <a:pos x="566" y="680"/>
                </a:cxn>
                <a:cxn ang="0">
                  <a:pos x="526" y="699"/>
                </a:cxn>
                <a:cxn ang="0">
                  <a:pos x="486" y="714"/>
                </a:cxn>
                <a:cxn ang="0">
                  <a:pos x="443" y="724"/>
                </a:cxn>
                <a:cxn ang="0">
                  <a:pos x="400" y="728"/>
                </a:cxn>
                <a:cxn ang="0">
                  <a:pos x="356" y="728"/>
                </a:cxn>
                <a:cxn ang="0">
                  <a:pos x="312" y="724"/>
                </a:cxn>
                <a:cxn ang="0">
                  <a:pos x="270" y="714"/>
                </a:cxn>
                <a:cxn ang="0">
                  <a:pos x="228" y="699"/>
                </a:cxn>
                <a:cxn ang="0">
                  <a:pos x="189" y="680"/>
                </a:cxn>
                <a:cxn ang="0">
                  <a:pos x="152" y="657"/>
                </a:cxn>
                <a:cxn ang="0">
                  <a:pos x="120" y="629"/>
                </a:cxn>
                <a:cxn ang="0">
                  <a:pos x="89" y="599"/>
                </a:cxn>
                <a:cxn ang="0">
                  <a:pos x="63" y="564"/>
                </a:cxn>
                <a:cxn ang="0">
                  <a:pos x="41" y="528"/>
                </a:cxn>
                <a:cxn ang="0">
                  <a:pos x="24" y="490"/>
                </a:cxn>
                <a:cxn ang="0">
                  <a:pos x="11" y="448"/>
                </a:cxn>
                <a:cxn ang="0">
                  <a:pos x="3" y="406"/>
                </a:cxn>
                <a:cxn ang="0">
                  <a:pos x="0" y="364"/>
                </a:cxn>
              </a:cxnLst>
              <a:rect l="0" t="0" r="r" b="b"/>
              <a:pathLst>
                <a:path w="754" h="728">
                  <a:moveTo>
                    <a:pt x="0" y="364"/>
                  </a:moveTo>
                  <a:lnTo>
                    <a:pt x="3" y="322"/>
                  </a:lnTo>
                  <a:lnTo>
                    <a:pt x="11" y="280"/>
                  </a:lnTo>
                  <a:lnTo>
                    <a:pt x="24" y="240"/>
                  </a:lnTo>
                  <a:lnTo>
                    <a:pt x="41" y="200"/>
                  </a:lnTo>
                  <a:lnTo>
                    <a:pt x="63" y="164"/>
                  </a:lnTo>
                  <a:lnTo>
                    <a:pt x="89" y="129"/>
                  </a:lnTo>
                  <a:lnTo>
                    <a:pt x="120" y="99"/>
                  </a:lnTo>
                  <a:lnTo>
                    <a:pt x="152" y="71"/>
                  </a:lnTo>
                  <a:lnTo>
                    <a:pt x="189" y="48"/>
                  </a:lnTo>
                  <a:lnTo>
                    <a:pt x="228" y="29"/>
                  </a:lnTo>
                  <a:lnTo>
                    <a:pt x="270" y="14"/>
                  </a:lnTo>
                  <a:lnTo>
                    <a:pt x="312" y="4"/>
                  </a:lnTo>
                  <a:lnTo>
                    <a:pt x="356" y="0"/>
                  </a:lnTo>
                  <a:lnTo>
                    <a:pt x="400" y="0"/>
                  </a:lnTo>
                  <a:lnTo>
                    <a:pt x="443" y="4"/>
                  </a:lnTo>
                  <a:lnTo>
                    <a:pt x="486" y="14"/>
                  </a:lnTo>
                  <a:lnTo>
                    <a:pt x="526" y="29"/>
                  </a:lnTo>
                  <a:lnTo>
                    <a:pt x="566" y="48"/>
                  </a:lnTo>
                  <a:lnTo>
                    <a:pt x="602" y="71"/>
                  </a:lnTo>
                  <a:lnTo>
                    <a:pt x="636" y="99"/>
                  </a:lnTo>
                  <a:lnTo>
                    <a:pt x="666" y="129"/>
                  </a:lnTo>
                  <a:lnTo>
                    <a:pt x="693" y="164"/>
                  </a:lnTo>
                  <a:lnTo>
                    <a:pt x="715" y="200"/>
                  </a:lnTo>
                  <a:lnTo>
                    <a:pt x="732" y="240"/>
                  </a:lnTo>
                  <a:lnTo>
                    <a:pt x="744" y="280"/>
                  </a:lnTo>
                  <a:lnTo>
                    <a:pt x="751" y="322"/>
                  </a:lnTo>
                  <a:lnTo>
                    <a:pt x="754" y="364"/>
                  </a:lnTo>
                  <a:lnTo>
                    <a:pt x="751" y="406"/>
                  </a:lnTo>
                  <a:lnTo>
                    <a:pt x="744" y="448"/>
                  </a:lnTo>
                  <a:lnTo>
                    <a:pt x="732" y="490"/>
                  </a:lnTo>
                  <a:lnTo>
                    <a:pt x="715" y="528"/>
                  </a:lnTo>
                  <a:lnTo>
                    <a:pt x="693" y="564"/>
                  </a:lnTo>
                  <a:lnTo>
                    <a:pt x="666" y="599"/>
                  </a:lnTo>
                  <a:lnTo>
                    <a:pt x="636" y="629"/>
                  </a:lnTo>
                  <a:lnTo>
                    <a:pt x="602" y="657"/>
                  </a:lnTo>
                  <a:lnTo>
                    <a:pt x="566" y="680"/>
                  </a:lnTo>
                  <a:lnTo>
                    <a:pt x="526" y="699"/>
                  </a:lnTo>
                  <a:lnTo>
                    <a:pt x="486" y="714"/>
                  </a:lnTo>
                  <a:lnTo>
                    <a:pt x="443" y="724"/>
                  </a:lnTo>
                  <a:lnTo>
                    <a:pt x="400" y="728"/>
                  </a:lnTo>
                  <a:lnTo>
                    <a:pt x="356" y="728"/>
                  </a:lnTo>
                  <a:lnTo>
                    <a:pt x="312" y="724"/>
                  </a:lnTo>
                  <a:lnTo>
                    <a:pt x="270" y="714"/>
                  </a:lnTo>
                  <a:lnTo>
                    <a:pt x="228" y="699"/>
                  </a:lnTo>
                  <a:lnTo>
                    <a:pt x="189" y="680"/>
                  </a:lnTo>
                  <a:lnTo>
                    <a:pt x="152" y="657"/>
                  </a:lnTo>
                  <a:lnTo>
                    <a:pt x="120" y="629"/>
                  </a:lnTo>
                  <a:lnTo>
                    <a:pt x="89" y="599"/>
                  </a:lnTo>
                  <a:lnTo>
                    <a:pt x="63" y="564"/>
                  </a:lnTo>
                  <a:lnTo>
                    <a:pt x="41" y="528"/>
                  </a:lnTo>
                  <a:lnTo>
                    <a:pt x="24" y="490"/>
                  </a:lnTo>
                  <a:lnTo>
                    <a:pt x="11" y="448"/>
                  </a:lnTo>
                  <a:lnTo>
                    <a:pt x="3" y="406"/>
                  </a:lnTo>
                  <a:lnTo>
                    <a:pt x="0" y="364"/>
                  </a:lnTo>
                  <a:close/>
                </a:path>
              </a:pathLst>
            </a:custGeom>
            <a:solidFill>
              <a:srgbClr val="FFFFFF"/>
            </a:solidFill>
            <a:ln w="15875">
              <a:solidFill>
                <a:srgbClr val="000000"/>
              </a:solidFill>
              <a:prstDash val="solid"/>
              <a:round/>
            </a:ln>
          </p:spPr>
          <p:txBody>
            <a:bodyPr/>
            <a:lstStyle/>
            <a:p>
              <a:endParaRPr lang="zh-CN" altLang="en-US"/>
            </a:p>
          </p:txBody>
        </p:sp>
        <p:sp>
          <p:nvSpPr>
            <p:cNvPr id="716895" name="Rectangle 95"/>
            <p:cNvSpPr>
              <a:spLocks noChangeArrowheads="1"/>
            </p:cNvSpPr>
            <p:nvPr/>
          </p:nvSpPr>
          <p:spPr bwMode="auto">
            <a:xfrm>
              <a:off x="1274" y="3338"/>
              <a:ext cx="65" cy="134"/>
            </a:xfrm>
            <a:prstGeom prst="rect">
              <a:avLst/>
            </a:prstGeom>
            <a:noFill/>
            <a:ln w="9525">
              <a:noFill/>
              <a:miter lim="800000"/>
            </a:ln>
          </p:spPr>
          <p:txBody>
            <a:bodyPr wrap="none" lIns="0" tIns="0" rIns="0" bIns="0">
              <a:spAutoFit/>
            </a:bodyPr>
            <a:lstStyle/>
            <a:p>
              <a:r>
                <a:rPr lang="en-US" altLang="zh-CN" sz="1400" b="0">
                  <a:solidFill>
                    <a:srgbClr val="000000"/>
                  </a:solidFill>
                </a:rPr>
                <a:t>T</a:t>
              </a:r>
              <a:endParaRPr lang="en-US" altLang="zh-CN" sz="1400" b="0">
                <a:solidFill>
                  <a:schemeClr val="tx1"/>
                </a:solidFill>
              </a:endParaRPr>
            </a:p>
          </p:txBody>
        </p:sp>
        <p:sp>
          <p:nvSpPr>
            <p:cNvPr id="716896" name="Line 96"/>
            <p:cNvSpPr>
              <a:spLocks noChangeShapeType="1"/>
            </p:cNvSpPr>
            <p:nvPr/>
          </p:nvSpPr>
          <p:spPr bwMode="auto">
            <a:xfrm>
              <a:off x="1436" y="3406"/>
              <a:ext cx="272" cy="1"/>
            </a:xfrm>
            <a:prstGeom prst="line">
              <a:avLst/>
            </a:prstGeom>
            <a:noFill/>
            <a:ln w="9525">
              <a:solidFill>
                <a:srgbClr val="000000"/>
              </a:solidFill>
              <a:round/>
            </a:ln>
          </p:spPr>
          <p:txBody>
            <a:bodyPr/>
            <a:lstStyle/>
            <a:p>
              <a:endParaRPr lang="zh-CN" altLang="en-US"/>
            </a:p>
          </p:txBody>
        </p:sp>
        <p:sp>
          <p:nvSpPr>
            <p:cNvPr id="716897" name="Freeform 97"/>
            <p:cNvSpPr/>
            <p:nvPr/>
          </p:nvSpPr>
          <p:spPr bwMode="auto">
            <a:xfrm>
              <a:off x="1641" y="3388"/>
              <a:ext cx="109" cy="38"/>
            </a:xfrm>
            <a:custGeom>
              <a:avLst/>
              <a:gdLst/>
              <a:ahLst/>
              <a:cxnLst>
                <a:cxn ang="0">
                  <a:pos x="0" y="0"/>
                </a:cxn>
                <a:cxn ang="0">
                  <a:pos x="59" y="58"/>
                </a:cxn>
                <a:cxn ang="0">
                  <a:pos x="0" y="116"/>
                </a:cxn>
                <a:cxn ang="0">
                  <a:pos x="326" y="58"/>
                </a:cxn>
                <a:cxn ang="0">
                  <a:pos x="0" y="0"/>
                </a:cxn>
              </a:cxnLst>
              <a:rect l="0" t="0" r="r" b="b"/>
              <a:pathLst>
                <a:path w="326" h="116">
                  <a:moveTo>
                    <a:pt x="0" y="0"/>
                  </a:moveTo>
                  <a:lnTo>
                    <a:pt x="59" y="58"/>
                  </a:lnTo>
                  <a:lnTo>
                    <a:pt x="0" y="116"/>
                  </a:lnTo>
                  <a:lnTo>
                    <a:pt x="326" y="58"/>
                  </a:lnTo>
                  <a:lnTo>
                    <a:pt x="0" y="0"/>
                  </a:lnTo>
                  <a:close/>
                </a:path>
              </a:pathLst>
            </a:custGeom>
            <a:solidFill>
              <a:srgbClr val="000000"/>
            </a:solidFill>
            <a:ln w="4763">
              <a:solidFill>
                <a:srgbClr val="000000"/>
              </a:solidFill>
              <a:prstDash val="solid"/>
              <a:round/>
            </a:ln>
          </p:spPr>
          <p:txBody>
            <a:bodyPr/>
            <a:lstStyle/>
            <a:p>
              <a:endParaRPr lang="zh-CN" altLang="en-US"/>
            </a:p>
          </p:txBody>
        </p:sp>
        <p:sp>
          <p:nvSpPr>
            <p:cNvPr id="716898" name="Line 98"/>
            <p:cNvSpPr>
              <a:spLocks noChangeShapeType="1"/>
            </p:cNvSpPr>
            <p:nvPr/>
          </p:nvSpPr>
          <p:spPr bwMode="auto">
            <a:xfrm>
              <a:off x="933" y="3203"/>
              <a:ext cx="272" cy="122"/>
            </a:xfrm>
            <a:prstGeom prst="line">
              <a:avLst/>
            </a:prstGeom>
            <a:noFill/>
            <a:ln w="9525">
              <a:solidFill>
                <a:srgbClr val="000000"/>
              </a:solidFill>
              <a:round/>
            </a:ln>
          </p:spPr>
          <p:txBody>
            <a:bodyPr/>
            <a:lstStyle/>
            <a:p>
              <a:endParaRPr lang="zh-CN" altLang="en-US"/>
            </a:p>
          </p:txBody>
        </p:sp>
        <p:sp>
          <p:nvSpPr>
            <p:cNvPr id="716899" name="Freeform 99"/>
            <p:cNvSpPr/>
            <p:nvPr/>
          </p:nvSpPr>
          <p:spPr bwMode="auto">
            <a:xfrm>
              <a:off x="1105" y="3267"/>
              <a:ext cx="107" cy="62"/>
            </a:xfrm>
            <a:custGeom>
              <a:avLst/>
              <a:gdLst/>
              <a:ahLst/>
              <a:cxnLst>
                <a:cxn ang="0">
                  <a:pos x="51" y="0"/>
                </a:cxn>
                <a:cxn ang="0">
                  <a:pos x="79" y="76"/>
                </a:cxn>
                <a:cxn ang="0">
                  <a:pos x="0" y="104"/>
                </a:cxn>
                <a:cxn ang="0">
                  <a:pos x="321" y="186"/>
                </a:cxn>
                <a:cxn ang="0">
                  <a:pos x="51" y="0"/>
                </a:cxn>
              </a:cxnLst>
              <a:rect l="0" t="0" r="r" b="b"/>
              <a:pathLst>
                <a:path w="321" h="186">
                  <a:moveTo>
                    <a:pt x="51" y="0"/>
                  </a:moveTo>
                  <a:lnTo>
                    <a:pt x="79" y="76"/>
                  </a:lnTo>
                  <a:lnTo>
                    <a:pt x="0" y="104"/>
                  </a:lnTo>
                  <a:lnTo>
                    <a:pt x="321" y="186"/>
                  </a:lnTo>
                  <a:lnTo>
                    <a:pt x="51" y="0"/>
                  </a:lnTo>
                  <a:close/>
                </a:path>
              </a:pathLst>
            </a:custGeom>
            <a:solidFill>
              <a:srgbClr val="000000"/>
            </a:solidFill>
            <a:ln w="4763">
              <a:solidFill>
                <a:srgbClr val="000000"/>
              </a:solidFill>
              <a:prstDash val="solid"/>
              <a:round/>
            </a:ln>
          </p:spPr>
          <p:txBody>
            <a:bodyPr/>
            <a:lstStyle/>
            <a:p>
              <a:endParaRPr lang="zh-CN" altLang="en-US"/>
            </a:p>
          </p:txBody>
        </p:sp>
        <p:sp>
          <p:nvSpPr>
            <p:cNvPr id="716900" name="Line 100"/>
            <p:cNvSpPr>
              <a:spLocks noChangeShapeType="1"/>
            </p:cNvSpPr>
            <p:nvPr/>
          </p:nvSpPr>
          <p:spPr bwMode="auto">
            <a:xfrm flipV="1">
              <a:off x="927" y="3487"/>
              <a:ext cx="272" cy="122"/>
            </a:xfrm>
            <a:prstGeom prst="line">
              <a:avLst/>
            </a:prstGeom>
            <a:noFill/>
            <a:ln w="9525">
              <a:solidFill>
                <a:srgbClr val="000000"/>
              </a:solidFill>
              <a:round/>
            </a:ln>
          </p:spPr>
          <p:txBody>
            <a:bodyPr/>
            <a:lstStyle/>
            <a:p>
              <a:endParaRPr lang="zh-CN" altLang="en-US"/>
            </a:p>
          </p:txBody>
        </p:sp>
        <p:sp>
          <p:nvSpPr>
            <p:cNvPr id="716901" name="Freeform 101"/>
            <p:cNvSpPr/>
            <p:nvPr/>
          </p:nvSpPr>
          <p:spPr bwMode="auto">
            <a:xfrm>
              <a:off x="1099" y="3483"/>
              <a:ext cx="106" cy="62"/>
            </a:xfrm>
            <a:custGeom>
              <a:avLst/>
              <a:gdLst/>
              <a:ahLst/>
              <a:cxnLst>
                <a:cxn ang="0">
                  <a:pos x="49" y="186"/>
                </a:cxn>
                <a:cxn ang="0">
                  <a:pos x="78" y="110"/>
                </a:cxn>
                <a:cxn ang="0">
                  <a:pos x="0" y="82"/>
                </a:cxn>
                <a:cxn ang="0">
                  <a:pos x="320" y="0"/>
                </a:cxn>
                <a:cxn ang="0">
                  <a:pos x="49" y="186"/>
                </a:cxn>
              </a:cxnLst>
              <a:rect l="0" t="0" r="r" b="b"/>
              <a:pathLst>
                <a:path w="320" h="186">
                  <a:moveTo>
                    <a:pt x="49" y="186"/>
                  </a:moveTo>
                  <a:lnTo>
                    <a:pt x="78" y="110"/>
                  </a:lnTo>
                  <a:lnTo>
                    <a:pt x="0" y="82"/>
                  </a:lnTo>
                  <a:lnTo>
                    <a:pt x="320" y="0"/>
                  </a:lnTo>
                  <a:lnTo>
                    <a:pt x="49" y="186"/>
                  </a:lnTo>
                  <a:close/>
                </a:path>
              </a:pathLst>
            </a:custGeom>
            <a:solidFill>
              <a:srgbClr val="000000"/>
            </a:solidFill>
            <a:ln w="4763">
              <a:solidFill>
                <a:srgbClr val="000000"/>
              </a:solidFill>
              <a:prstDash val="solid"/>
              <a:round/>
            </a:ln>
          </p:spPr>
          <p:txBody>
            <a:bodyPr/>
            <a:lstStyle/>
            <a:p>
              <a:endParaRPr lang="zh-CN" altLang="en-US"/>
            </a:p>
          </p:txBody>
        </p:sp>
        <p:sp>
          <p:nvSpPr>
            <p:cNvPr id="716902" name="Freeform 102"/>
            <p:cNvSpPr/>
            <p:nvPr/>
          </p:nvSpPr>
          <p:spPr bwMode="auto">
            <a:xfrm>
              <a:off x="1056" y="3376"/>
              <a:ext cx="65" cy="63"/>
            </a:xfrm>
            <a:custGeom>
              <a:avLst/>
              <a:gdLst/>
              <a:ahLst/>
              <a:cxnLst>
                <a:cxn ang="0">
                  <a:pos x="0" y="94"/>
                </a:cxn>
                <a:cxn ang="0">
                  <a:pos x="2" y="73"/>
                </a:cxn>
                <a:cxn ang="0">
                  <a:pos x="10" y="53"/>
                </a:cxn>
                <a:cxn ang="0">
                  <a:pos x="20" y="35"/>
                </a:cxn>
                <a:cxn ang="0">
                  <a:pos x="36" y="20"/>
                </a:cxn>
                <a:cxn ang="0">
                  <a:pos x="54" y="9"/>
                </a:cxn>
                <a:cxn ang="0">
                  <a:pos x="75" y="2"/>
                </a:cxn>
                <a:cxn ang="0">
                  <a:pos x="98" y="0"/>
                </a:cxn>
                <a:cxn ang="0">
                  <a:pos x="119" y="2"/>
                </a:cxn>
                <a:cxn ang="0">
                  <a:pos x="140" y="9"/>
                </a:cxn>
                <a:cxn ang="0">
                  <a:pos x="158" y="20"/>
                </a:cxn>
                <a:cxn ang="0">
                  <a:pos x="174" y="35"/>
                </a:cxn>
                <a:cxn ang="0">
                  <a:pos x="185" y="53"/>
                </a:cxn>
                <a:cxn ang="0">
                  <a:pos x="192" y="73"/>
                </a:cxn>
                <a:cxn ang="0">
                  <a:pos x="194" y="94"/>
                </a:cxn>
                <a:cxn ang="0">
                  <a:pos x="192" y="115"/>
                </a:cxn>
                <a:cxn ang="0">
                  <a:pos x="185" y="135"/>
                </a:cxn>
                <a:cxn ang="0">
                  <a:pos x="174" y="153"/>
                </a:cxn>
                <a:cxn ang="0">
                  <a:pos x="158" y="168"/>
                </a:cxn>
                <a:cxn ang="0">
                  <a:pos x="140" y="178"/>
                </a:cxn>
                <a:cxn ang="0">
                  <a:pos x="119" y="186"/>
                </a:cxn>
                <a:cxn ang="0">
                  <a:pos x="98" y="189"/>
                </a:cxn>
                <a:cxn ang="0">
                  <a:pos x="75" y="186"/>
                </a:cxn>
                <a:cxn ang="0">
                  <a:pos x="54" y="178"/>
                </a:cxn>
                <a:cxn ang="0">
                  <a:pos x="36" y="168"/>
                </a:cxn>
                <a:cxn ang="0">
                  <a:pos x="20" y="153"/>
                </a:cxn>
                <a:cxn ang="0">
                  <a:pos x="10" y="135"/>
                </a:cxn>
                <a:cxn ang="0">
                  <a:pos x="2" y="115"/>
                </a:cxn>
                <a:cxn ang="0">
                  <a:pos x="0" y="94"/>
                </a:cxn>
              </a:cxnLst>
              <a:rect l="0" t="0" r="r" b="b"/>
              <a:pathLst>
                <a:path w="194" h="189">
                  <a:moveTo>
                    <a:pt x="0" y="94"/>
                  </a:moveTo>
                  <a:lnTo>
                    <a:pt x="2" y="73"/>
                  </a:lnTo>
                  <a:lnTo>
                    <a:pt x="10" y="53"/>
                  </a:lnTo>
                  <a:lnTo>
                    <a:pt x="20" y="35"/>
                  </a:lnTo>
                  <a:lnTo>
                    <a:pt x="36" y="20"/>
                  </a:lnTo>
                  <a:lnTo>
                    <a:pt x="54" y="9"/>
                  </a:lnTo>
                  <a:lnTo>
                    <a:pt x="75" y="2"/>
                  </a:lnTo>
                  <a:lnTo>
                    <a:pt x="98" y="0"/>
                  </a:lnTo>
                  <a:lnTo>
                    <a:pt x="119" y="2"/>
                  </a:lnTo>
                  <a:lnTo>
                    <a:pt x="140" y="9"/>
                  </a:lnTo>
                  <a:lnTo>
                    <a:pt x="158" y="20"/>
                  </a:lnTo>
                  <a:lnTo>
                    <a:pt x="174" y="35"/>
                  </a:lnTo>
                  <a:lnTo>
                    <a:pt x="185" y="53"/>
                  </a:lnTo>
                  <a:lnTo>
                    <a:pt x="192" y="73"/>
                  </a:lnTo>
                  <a:lnTo>
                    <a:pt x="194" y="94"/>
                  </a:lnTo>
                  <a:lnTo>
                    <a:pt x="192" y="115"/>
                  </a:lnTo>
                  <a:lnTo>
                    <a:pt x="185" y="135"/>
                  </a:lnTo>
                  <a:lnTo>
                    <a:pt x="174" y="153"/>
                  </a:lnTo>
                  <a:lnTo>
                    <a:pt x="158" y="168"/>
                  </a:lnTo>
                  <a:lnTo>
                    <a:pt x="140" y="178"/>
                  </a:lnTo>
                  <a:lnTo>
                    <a:pt x="119" y="186"/>
                  </a:lnTo>
                  <a:lnTo>
                    <a:pt x="98" y="189"/>
                  </a:lnTo>
                  <a:lnTo>
                    <a:pt x="75" y="186"/>
                  </a:lnTo>
                  <a:lnTo>
                    <a:pt x="54" y="178"/>
                  </a:lnTo>
                  <a:lnTo>
                    <a:pt x="36" y="168"/>
                  </a:lnTo>
                  <a:lnTo>
                    <a:pt x="20" y="153"/>
                  </a:lnTo>
                  <a:lnTo>
                    <a:pt x="10" y="135"/>
                  </a:lnTo>
                  <a:lnTo>
                    <a:pt x="2" y="115"/>
                  </a:lnTo>
                  <a:lnTo>
                    <a:pt x="0" y="94"/>
                  </a:lnTo>
                  <a:close/>
                </a:path>
              </a:pathLst>
            </a:custGeom>
            <a:solidFill>
              <a:srgbClr val="FFFFFF"/>
            </a:solidFill>
            <a:ln w="9525">
              <a:solidFill>
                <a:srgbClr val="000000"/>
              </a:solidFill>
              <a:prstDash val="solid"/>
              <a:round/>
            </a:ln>
          </p:spPr>
          <p:txBody>
            <a:bodyPr/>
            <a:lstStyle/>
            <a:p>
              <a:endParaRPr lang="zh-CN" altLang="en-US"/>
            </a:p>
          </p:txBody>
        </p:sp>
        <p:sp>
          <p:nvSpPr>
            <p:cNvPr id="716903" name="Line 103"/>
            <p:cNvSpPr>
              <a:spLocks noChangeShapeType="1"/>
            </p:cNvSpPr>
            <p:nvPr/>
          </p:nvSpPr>
          <p:spPr bwMode="auto">
            <a:xfrm>
              <a:off x="1089" y="3376"/>
              <a:ext cx="1" cy="63"/>
            </a:xfrm>
            <a:prstGeom prst="line">
              <a:avLst/>
            </a:prstGeom>
            <a:noFill/>
            <a:ln w="9525">
              <a:solidFill>
                <a:srgbClr val="000000"/>
              </a:solidFill>
              <a:round/>
            </a:ln>
          </p:spPr>
          <p:txBody>
            <a:bodyPr/>
            <a:lstStyle/>
            <a:p>
              <a:endParaRPr lang="zh-CN" altLang="en-US"/>
            </a:p>
          </p:txBody>
        </p:sp>
        <p:sp>
          <p:nvSpPr>
            <p:cNvPr id="716904" name="Line 104"/>
            <p:cNvSpPr>
              <a:spLocks noChangeShapeType="1"/>
            </p:cNvSpPr>
            <p:nvPr/>
          </p:nvSpPr>
          <p:spPr bwMode="auto">
            <a:xfrm flipH="1">
              <a:off x="1057" y="3407"/>
              <a:ext cx="65" cy="1"/>
            </a:xfrm>
            <a:prstGeom prst="line">
              <a:avLst/>
            </a:prstGeom>
            <a:noFill/>
            <a:ln w="9525">
              <a:solidFill>
                <a:srgbClr val="000000"/>
              </a:solidFill>
              <a:round/>
            </a:ln>
          </p:spPr>
          <p:txBody>
            <a:bodyPr/>
            <a:lstStyle/>
            <a:p>
              <a:endParaRPr lang="zh-CN" altLang="en-US"/>
            </a:p>
          </p:txBody>
        </p:sp>
      </p:grpSp>
      <p:grpSp>
        <p:nvGrpSpPr>
          <p:cNvPr id="716905" name="Group 105"/>
          <p:cNvGrpSpPr>
            <a:grpSpLocks noChangeAspect="1"/>
          </p:cNvGrpSpPr>
          <p:nvPr/>
        </p:nvGrpSpPr>
        <p:grpSpPr bwMode="auto">
          <a:xfrm>
            <a:off x="1349375" y="5776913"/>
            <a:ext cx="1406525" cy="685800"/>
            <a:chOff x="850" y="3639"/>
            <a:chExt cx="886" cy="432"/>
          </a:xfrm>
        </p:grpSpPr>
        <p:sp>
          <p:nvSpPr>
            <p:cNvPr id="716906" name="AutoShape 106"/>
            <p:cNvSpPr>
              <a:spLocks noChangeAspect="1" noChangeArrowheads="1" noTextEdit="1"/>
            </p:cNvSpPr>
            <p:nvPr/>
          </p:nvSpPr>
          <p:spPr bwMode="auto">
            <a:xfrm>
              <a:off x="850" y="3639"/>
              <a:ext cx="886" cy="432"/>
            </a:xfrm>
            <a:prstGeom prst="rect">
              <a:avLst/>
            </a:prstGeom>
            <a:noFill/>
            <a:ln w="9525">
              <a:noFill/>
              <a:miter lim="800000"/>
            </a:ln>
          </p:spPr>
          <p:txBody>
            <a:bodyPr/>
            <a:lstStyle/>
            <a:p>
              <a:endParaRPr lang="zh-CN" altLang="en-US"/>
            </a:p>
          </p:txBody>
        </p:sp>
        <p:sp>
          <p:nvSpPr>
            <p:cNvPr id="716907" name="Freeform 107"/>
            <p:cNvSpPr/>
            <p:nvPr/>
          </p:nvSpPr>
          <p:spPr bwMode="auto">
            <a:xfrm>
              <a:off x="1222" y="3763"/>
              <a:ext cx="190" cy="186"/>
            </a:xfrm>
            <a:custGeom>
              <a:avLst/>
              <a:gdLst/>
              <a:ahLst/>
              <a:cxnLst>
                <a:cxn ang="0">
                  <a:pos x="0" y="371"/>
                </a:cxn>
                <a:cxn ang="0">
                  <a:pos x="3" y="328"/>
                </a:cxn>
                <a:cxn ang="0">
                  <a:pos x="11" y="286"/>
                </a:cxn>
                <a:cxn ang="0">
                  <a:pos x="24" y="244"/>
                </a:cxn>
                <a:cxn ang="0">
                  <a:pos x="41" y="204"/>
                </a:cxn>
                <a:cxn ang="0">
                  <a:pos x="64" y="167"/>
                </a:cxn>
                <a:cxn ang="0">
                  <a:pos x="90" y="132"/>
                </a:cxn>
                <a:cxn ang="0">
                  <a:pos x="121" y="101"/>
                </a:cxn>
                <a:cxn ang="0">
                  <a:pos x="154" y="73"/>
                </a:cxn>
                <a:cxn ang="0">
                  <a:pos x="191" y="49"/>
                </a:cxn>
                <a:cxn ang="0">
                  <a:pos x="230" y="30"/>
                </a:cxn>
                <a:cxn ang="0">
                  <a:pos x="273" y="14"/>
                </a:cxn>
                <a:cxn ang="0">
                  <a:pos x="315" y="4"/>
                </a:cxn>
                <a:cxn ang="0">
                  <a:pos x="359" y="0"/>
                </a:cxn>
                <a:cxn ang="0">
                  <a:pos x="404" y="0"/>
                </a:cxn>
                <a:cxn ang="0">
                  <a:pos x="447" y="4"/>
                </a:cxn>
                <a:cxn ang="0">
                  <a:pos x="491" y="14"/>
                </a:cxn>
                <a:cxn ang="0">
                  <a:pos x="532" y="30"/>
                </a:cxn>
                <a:cxn ang="0">
                  <a:pos x="572" y="49"/>
                </a:cxn>
                <a:cxn ang="0">
                  <a:pos x="609" y="73"/>
                </a:cxn>
                <a:cxn ang="0">
                  <a:pos x="643" y="101"/>
                </a:cxn>
                <a:cxn ang="0">
                  <a:pos x="674" y="132"/>
                </a:cxn>
                <a:cxn ang="0">
                  <a:pos x="700" y="167"/>
                </a:cxn>
                <a:cxn ang="0">
                  <a:pos x="723" y="204"/>
                </a:cxn>
                <a:cxn ang="0">
                  <a:pos x="740" y="244"/>
                </a:cxn>
                <a:cxn ang="0">
                  <a:pos x="752" y="286"/>
                </a:cxn>
                <a:cxn ang="0">
                  <a:pos x="760" y="328"/>
                </a:cxn>
                <a:cxn ang="0">
                  <a:pos x="762" y="371"/>
                </a:cxn>
                <a:cxn ang="0">
                  <a:pos x="760" y="413"/>
                </a:cxn>
                <a:cxn ang="0">
                  <a:pos x="752" y="456"/>
                </a:cxn>
                <a:cxn ang="0">
                  <a:pos x="740" y="499"/>
                </a:cxn>
                <a:cxn ang="0">
                  <a:pos x="723" y="537"/>
                </a:cxn>
                <a:cxn ang="0">
                  <a:pos x="700" y="575"/>
                </a:cxn>
                <a:cxn ang="0">
                  <a:pos x="674" y="610"/>
                </a:cxn>
                <a:cxn ang="0">
                  <a:pos x="643" y="641"/>
                </a:cxn>
                <a:cxn ang="0">
                  <a:pos x="609" y="669"/>
                </a:cxn>
                <a:cxn ang="0">
                  <a:pos x="572" y="692"/>
                </a:cxn>
                <a:cxn ang="0">
                  <a:pos x="532" y="712"/>
                </a:cxn>
                <a:cxn ang="0">
                  <a:pos x="491" y="727"/>
                </a:cxn>
                <a:cxn ang="0">
                  <a:pos x="447" y="738"/>
                </a:cxn>
                <a:cxn ang="0">
                  <a:pos x="404" y="742"/>
                </a:cxn>
                <a:cxn ang="0">
                  <a:pos x="359" y="742"/>
                </a:cxn>
                <a:cxn ang="0">
                  <a:pos x="315" y="738"/>
                </a:cxn>
                <a:cxn ang="0">
                  <a:pos x="273" y="727"/>
                </a:cxn>
                <a:cxn ang="0">
                  <a:pos x="230" y="712"/>
                </a:cxn>
                <a:cxn ang="0">
                  <a:pos x="191" y="692"/>
                </a:cxn>
                <a:cxn ang="0">
                  <a:pos x="154" y="669"/>
                </a:cxn>
                <a:cxn ang="0">
                  <a:pos x="121" y="641"/>
                </a:cxn>
                <a:cxn ang="0">
                  <a:pos x="90" y="610"/>
                </a:cxn>
                <a:cxn ang="0">
                  <a:pos x="64" y="575"/>
                </a:cxn>
                <a:cxn ang="0">
                  <a:pos x="41" y="537"/>
                </a:cxn>
                <a:cxn ang="0">
                  <a:pos x="24" y="499"/>
                </a:cxn>
                <a:cxn ang="0">
                  <a:pos x="11" y="456"/>
                </a:cxn>
                <a:cxn ang="0">
                  <a:pos x="3" y="413"/>
                </a:cxn>
                <a:cxn ang="0">
                  <a:pos x="0" y="371"/>
                </a:cxn>
              </a:cxnLst>
              <a:rect l="0" t="0" r="r" b="b"/>
              <a:pathLst>
                <a:path w="762" h="742">
                  <a:moveTo>
                    <a:pt x="0" y="371"/>
                  </a:moveTo>
                  <a:lnTo>
                    <a:pt x="3" y="328"/>
                  </a:lnTo>
                  <a:lnTo>
                    <a:pt x="11" y="286"/>
                  </a:lnTo>
                  <a:lnTo>
                    <a:pt x="24" y="244"/>
                  </a:lnTo>
                  <a:lnTo>
                    <a:pt x="41" y="204"/>
                  </a:lnTo>
                  <a:lnTo>
                    <a:pt x="64" y="167"/>
                  </a:lnTo>
                  <a:lnTo>
                    <a:pt x="90" y="132"/>
                  </a:lnTo>
                  <a:lnTo>
                    <a:pt x="121" y="101"/>
                  </a:lnTo>
                  <a:lnTo>
                    <a:pt x="154" y="73"/>
                  </a:lnTo>
                  <a:lnTo>
                    <a:pt x="191" y="49"/>
                  </a:lnTo>
                  <a:lnTo>
                    <a:pt x="230" y="30"/>
                  </a:lnTo>
                  <a:lnTo>
                    <a:pt x="273" y="14"/>
                  </a:lnTo>
                  <a:lnTo>
                    <a:pt x="315" y="4"/>
                  </a:lnTo>
                  <a:lnTo>
                    <a:pt x="359" y="0"/>
                  </a:lnTo>
                  <a:lnTo>
                    <a:pt x="404" y="0"/>
                  </a:lnTo>
                  <a:lnTo>
                    <a:pt x="447" y="4"/>
                  </a:lnTo>
                  <a:lnTo>
                    <a:pt x="491" y="14"/>
                  </a:lnTo>
                  <a:lnTo>
                    <a:pt x="532" y="30"/>
                  </a:lnTo>
                  <a:lnTo>
                    <a:pt x="572" y="49"/>
                  </a:lnTo>
                  <a:lnTo>
                    <a:pt x="609" y="73"/>
                  </a:lnTo>
                  <a:lnTo>
                    <a:pt x="643" y="101"/>
                  </a:lnTo>
                  <a:lnTo>
                    <a:pt x="674" y="132"/>
                  </a:lnTo>
                  <a:lnTo>
                    <a:pt x="700" y="167"/>
                  </a:lnTo>
                  <a:lnTo>
                    <a:pt x="723" y="204"/>
                  </a:lnTo>
                  <a:lnTo>
                    <a:pt x="740" y="244"/>
                  </a:lnTo>
                  <a:lnTo>
                    <a:pt x="752" y="286"/>
                  </a:lnTo>
                  <a:lnTo>
                    <a:pt x="760" y="328"/>
                  </a:lnTo>
                  <a:lnTo>
                    <a:pt x="762" y="371"/>
                  </a:lnTo>
                  <a:lnTo>
                    <a:pt x="760" y="413"/>
                  </a:lnTo>
                  <a:lnTo>
                    <a:pt x="752" y="456"/>
                  </a:lnTo>
                  <a:lnTo>
                    <a:pt x="740" y="499"/>
                  </a:lnTo>
                  <a:lnTo>
                    <a:pt x="723" y="537"/>
                  </a:lnTo>
                  <a:lnTo>
                    <a:pt x="700" y="575"/>
                  </a:lnTo>
                  <a:lnTo>
                    <a:pt x="674" y="610"/>
                  </a:lnTo>
                  <a:lnTo>
                    <a:pt x="643" y="641"/>
                  </a:lnTo>
                  <a:lnTo>
                    <a:pt x="609" y="669"/>
                  </a:lnTo>
                  <a:lnTo>
                    <a:pt x="572" y="692"/>
                  </a:lnTo>
                  <a:lnTo>
                    <a:pt x="532" y="712"/>
                  </a:lnTo>
                  <a:lnTo>
                    <a:pt x="491" y="727"/>
                  </a:lnTo>
                  <a:lnTo>
                    <a:pt x="447" y="738"/>
                  </a:lnTo>
                  <a:lnTo>
                    <a:pt x="404" y="742"/>
                  </a:lnTo>
                  <a:lnTo>
                    <a:pt x="359" y="742"/>
                  </a:lnTo>
                  <a:lnTo>
                    <a:pt x="315" y="738"/>
                  </a:lnTo>
                  <a:lnTo>
                    <a:pt x="273" y="727"/>
                  </a:lnTo>
                  <a:lnTo>
                    <a:pt x="230" y="712"/>
                  </a:lnTo>
                  <a:lnTo>
                    <a:pt x="191" y="692"/>
                  </a:lnTo>
                  <a:lnTo>
                    <a:pt x="154" y="669"/>
                  </a:lnTo>
                  <a:lnTo>
                    <a:pt x="121" y="641"/>
                  </a:lnTo>
                  <a:lnTo>
                    <a:pt x="90" y="610"/>
                  </a:lnTo>
                  <a:lnTo>
                    <a:pt x="64" y="575"/>
                  </a:lnTo>
                  <a:lnTo>
                    <a:pt x="41" y="537"/>
                  </a:lnTo>
                  <a:lnTo>
                    <a:pt x="24" y="499"/>
                  </a:lnTo>
                  <a:lnTo>
                    <a:pt x="11" y="456"/>
                  </a:lnTo>
                  <a:lnTo>
                    <a:pt x="3" y="413"/>
                  </a:lnTo>
                  <a:lnTo>
                    <a:pt x="0" y="371"/>
                  </a:lnTo>
                  <a:close/>
                </a:path>
              </a:pathLst>
            </a:custGeom>
            <a:solidFill>
              <a:srgbClr val="FFFFFF"/>
            </a:solidFill>
            <a:ln w="12700">
              <a:solidFill>
                <a:srgbClr val="000000"/>
              </a:solidFill>
              <a:prstDash val="solid"/>
              <a:round/>
            </a:ln>
          </p:spPr>
          <p:txBody>
            <a:bodyPr/>
            <a:lstStyle/>
            <a:p>
              <a:endParaRPr lang="zh-CN" altLang="en-US"/>
            </a:p>
          </p:txBody>
        </p:sp>
        <p:sp>
          <p:nvSpPr>
            <p:cNvPr id="716908" name="Rectangle 108"/>
            <p:cNvSpPr>
              <a:spLocks noChangeArrowheads="1"/>
            </p:cNvSpPr>
            <p:nvPr/>
          </p:nvSpPr>
          <p:spPr bwMode="auto">
            <a:xfrm>
              <a:off x="1289" y="3804"/>
              <a:ext cx="65" cy="134"/>
            </a:xfrm>
            <a:prstGeom prst="rect">
              <a:avLst/>
            </a:prstGeom>
            <a:noFill/>
            <a:ln w="9525">
              <a:noFill/>
              <a:miter lim="800000"/>
            </a:ln>
          </p:spPr>
          <p:txBody>
            <a:bodyPr wrap="none" lIns="0" tIns="0" rIns="0" bIns="0">
              <a:spAutoFit/>
            </a:bodyPr>
            <a:lstStyle/>
            <a:p>
              <a:r>
                <a:rPr lang="en-US" altLang="zh-CN" sz="1400" b="0">
                  <a:solidFill>
                    <a:srgbClr val="000000"/>
                  </a:solidFill>
                </a:rPr>
                <a:t>T</a:t>
              </a:r>
              <a:endParaRPr lang="en-US" altLang="zh-CN" sz="1400" b="0">
                <a:solidFill>
                  <a:schemeClr val="tx1"/>
                </a:solidFill>
              </a:endParaRPr>
            </a:p>
          </p:txBody>
        </p:sp>
        <p:sp>
          <p:nvSpPr>
            <p:cNvPr id="716909" name="Line 109"/>
            <p:cNvSpPr>
              <a:spLocks noChangeShapeType="1"/>
            </p:cNvSpPr>
            <p:nvPr/>
          </p:nvSpPr>
          <p:spPr bwMode="auto">
            <a:xfrm>
              <a:off x="983" y="3855"/>
              <a:ext cx="207" cy="1"/>
            </a:xfrm>
            <a:prstGeom prst="line">
              <a:avLst/>
            </a:prstGeom>
            <a:noFill/>
            <a:ln w="7938">
              <a:solidFill>
                <a:srgbClr val="000000"/>
              </a:solidFill>
              <a:round/>
            </a:ln>
          </p:spPr>
          <p:txBody>
            <a:bodyPr/>
            <a:lstStyle/>
            <a:p>
              <a:endParaRPr lang="zh-CN" altLang="en-US"/>
            </a:p>
          </p:txBody>
        </p:sp>
        <p:sp>
          <p:nvSpPr>
            <p:cNvPr id="716910" name="Freeform 110"/>
            <p:cNvSpPr/>
            <p:nvPr/>
          </p:nvSpPr>
          <p:spPr bwMode="auto">
            <a:xfrm>
              <a:off x="1139" y="3841"/>
              <a:ext cx="83" cy="30"/>
            </a:xfrm>
            <a:custGeom>
              <a:avLst/>
              <a:gdLst/>
              <a:ahLst/>
              <a:cxnLst>
                <a:cxn ang="0">
                  <a:pos x="0" y="0"/>
                </a:cxn>
                <a:cxn ang="0">
                  <a:pos x="59" y="60"/>
                </a:cxn>
                <a:cxn ang="0">
                  <a:pos x="0" y="119"/>
                </a:cxn>
                <a:cxn ang="0">
                  <a:pos x="329" y="60"/>
                </a:cxn>
                <a:cxn ang="0">
                  <a:pos x="0" y="0"/>
                </a:cxn>
              </a:cxnLst>
              <a:rect l="0" t="0" r="r" b="b"/>
              <a:pathLst>
                <a:path w="329" h="119">
                  <a:moveTo>
                    <a:pt x="0" y="0"/>
                  </a:moveTo>
                  <a:lnTo>
                    <a:pt x="59" y="60"/>
                  </a:lnTo>
                  <a:lnTo>
                    <a:pt x="0" y="119"/>
                  </a:lnTo>
                  <a:lnTo>
                    <a:pt x="329" y="60"/>
                  </a:lnTo>
                  <a:lnTo>
                    <a:pt x="0" y="0"/>
                  </a:lnTo>
                  <a:close/>
                </a:path>
              </a:pathLst>
            </a:custGeom>
            <a:solidFill>
              <a:srgbClr val="000000"/>
            </a:solidFill>
            <a:ln w="4763">
              <a:solidFill>
                <a:srgbClr val="000000"/>
              </a:solidFill>
              <a:prstDash val="solid"/>
              <a:round/>
            </a:ln>
          </p:spPr>
          <p:txBody>
            <a:bodyPr/>
            <a:lstStyle/>
            <a:p>
              <a:endParaRPr lang="zh-CN" altLang="en-US"/>
            </a:p>
          </p:txBody>
        </p:sp>
        <p:sp>
          <p:nvSpPr>
            <p:cNvPr id="716911" name="Line 111"/>
            <p:cNvSpPr>
              <a:spLocks noChangeShapeType="1"/>
            </p:cNvSpPr>
            <p:nvPr/>
          </p:nvSpPr>
          <p:spPr bwMode="auto">
            <a:xfrm flipH="1">
              <a:off x="1396" y="3701"/>
              <a:ext cx="207" cy="93"/>
            </a:xfrm>
            <a:prstGeom prst="line">
              <a:avLst/>
            </a:prstGeom>
            <a:noFill/>
            <a:ln w="7938">
              <a:solidFill>
                <a:srgbClr val="000000"/>
              </a:solidFill>
              <a:round/>
            </a:ln>
          </p:spPr>
          <p:txBody>
            <a:bodyPr/>
            <a:lstStyle/>
            <a:p>
              <a:endParaRPr lang="zh-CN" altLang="en-US"/>
            </a:p>
          </p:txBody>
        </p:sp>
        <p:sp>
          <p:nvSpPr>
            <p:cNvPr id="716912" name="Freeform 112"/>
            <p:cNvSpPr/>
            <p:nvPr/>
          </p:nvSpPr>
          <p:spPr bwMode="auto">
            <a:xfrm>
              <a:off x="1527" y="3699"/>
              <a:ext cx="81" cy="48"/>
            </a:xfrm>
            <a:custGeom>
              <a:avLst/>
              <a:gdLst/>
              <a:ahLst/>
              <a:cxnLst>
                <a:cxn ang="0">
                  <a:pos x="0" y="83"/>
                </a:cxn>
                <a:cxn ang="0">
                  <a:pos x="80" y="111"/>
                </a:cxn>
                <a:cxn ang="0">
                  <a:pos x="51" y="190"/>
                </a:cxn>
                <a:cxn ang="0">
                  <a:pos x="325" y="0"/>
                </a:cxn>
                <a:cxn ang="0">
                  <a:pos x="0" y="83"/>
                </a:cxn>
              </a:cxnLst>
              <a:rect l="0" t="0" r="r" b="b"/>
              <a:pathLst>
                <a:path w="325" h="190">
                  <a:moveTo>
                    <a:pt x="0" y="83"/>
                  </a:moveTo>
                  <a:lnTo>
                    <a:pt x="80" y="111"/>
                  </a:lnTo>
                  <a:lnTo>
                    <a:pt x="51" y="190"/>
                  </a:lnTo>
                  <a:lnTo>
                    <a:pt x="325" y="0"/>
                  </a:lnTo>
                  <a:lnTo>
                    <a:pt x="0" y="83"/>
                  </a:lnTo>
                  <a:close/>
                </a:path>
              </a:pathLst>
            </a:custGeom>
            <a:solidFill>
              <a:srgbClr val="000000"/>
            </a:solidFill>
            <a:ln w="4763">
              <a:solidFill>
                <a:srgbClr val="000000"/>
              </a:solidFill>
              <a:prstDash val="solid"/>
              <a:round/>
            </a:ln>
          </p:spPr>
          <p:txBody>
            <a:bodyPr/>
            <a:lstStyle/>
            <a:p>
              <a:endParaRPr lang="zh-CN" altLang="en-US"/>
            </a:p>
          </p:txBody>
        </p:sp>
        <p:sp>
          <p:nvSpPr>
            <p:cNvPr id="716913" name="Line 113"/>
            <p:cNvSpPr>
              <a:spLocks noChangeShapeType="1"/>
            </p:cNvSpPr>
            <p:nvPr/>
          </p:nvSpPr>
          <p:spPr bwMode="auto">
            <a:xfrm flipH="1" flipV="1">
              <a:off x="1386" y="3916"/>
              <a:ext cx="206" cy="93"/>
            </a:xfrm>
            <a:prstGeom prst="line">
              <a:avLst/>
            </a:prstGeom>
            <a:noFill/>
            <a:ln w="7938">
              <a:solidFill>
                <a:srgbClr val="000000"/>
              </a:solidFill>
              <a:round/>
            </a:ln>
          </p:spPr>
          <p:txBody>
            <a:bodyPr/>
            <a:lstStyle/>
            <a:p>
              <a:endParaRPr lang="zh-CN" altLang="en-US"/>
            </a:p>
          </p:txBody>
        </p:sp>
        <p:sp>
          <p:nvSpPr>
            <p:cNvPr id="716914" name="Freeform 114"/>
            <p:cNvSpPr/>
            <p:nvPr/>
          </p:nvSpPr>
          <p:spPr bwMode="auto">
            <a:xfrm>
              <a:off x="1516" y="3963"/>
              <a:ext cx="81" cy="48"/>
            </a:xfrm>
            <a:custGeom>
              <a:avLst/>
              <a:gdLst/>
              <a:ahLst/>
              <a:cxnLst>
                <a:cxn ang="0">
                  <a:pos x="0" y="107"/>
                </a:cxn>
                <a:cxn ang="0">
                  <a:pos x="81" y="79"/>
                </a:cxn>
                <a:cxn ang="0">
                  <a:pos x="52" y="0"/>
                </a:cxn>
                <a:cxn ang="0">
                  <a:pos x="326" y="190"/>
                </a:cxn>
                <a:cxn ang="0">
                  <a:pos x="0" y="107"/>
                </a:cxn>
              </a:cxnLst>
              <a:rect l="0" t="0" r="r" b="b"/>
              <a:pathLst>
                <a:path w="326" h="190">
                  <a:moveTo>
                    <a:pt x="0" y="107"/>
                  </a:moveTo>
                  <a:lnTo>
                    <a:pt x="81" y="79"/>
                  </a:lnTo>
                  <a:lnTo>
                    <a:pt x="52" y="0"/>
                  </a:lnTo>
                  <a:lnTo>
                    <a:pt x="326" y="190"/>
                  </a:lnTo>
                  <a:lnTo>
                    <a:pt x="0" y="107"/>
                  </a:lnTo>
                  <a:close/>
                </a:path>
              </a:pathLst>
            </a:custGeom>
            <a:solidFill>
              <a:srgbClr val="000000"/>
            </a:solidFill>
            <a:ln w="4763">
              <a:solidFill>
                <a:srgbClr val="000000"/>
              </a:solidFill>
              <a:prstDash val="solid"/>
              <a:round/>
            </a:ln>
          </p:spPr>
          <p:txBody>
            <a:bodyPr/>
            <a:lstStyle/>
            <a:p>
              <a:endParaRPr lang="zh-CN" altLang="en-US"/>
            </a:p>
          </p:txBody>
        </p:sp>
        <p:sp>
          <p:nvSpPr>
            <p:cNvPr id="716915" name="Freeform 115"/>
            <p:cNvSpPr/>
            <p:nvPr/>
          </p:nvSpPr>
          <p:spPr bwMode="auto">
            <a:xfrm>
              <a:off x="1460" y="3831"/>
              <a:ext cx="49" cy="48"/>
            </a:xfrm>
            <a:custGeom>
              <a:avLst/>
              <a:gdLst/>
              <a:ahLst/>
              <a:cxnLst>
                <a:cxn ang="0">
                  <a:pos x="0" y="96"/>
                </a:cxn>
                <a:cxn ang="0">
                  <a:pos x="3" y="75"/>
                </a:cxn>
                <a:cxn ang="0">
                  <a:pos x="9" y="54"/>
                </a:cxn>
                <a:cxn ang="0">
                  <a:pos x="21" y="36"/>
                </a:cxn>
                <a:cxn ang="0">
                  <a:pos x="37" y="21"/>
                </a:cxn>
                <a:cxn ang="0">
                  <a:pos x="56" y="9"/>
                </a:cxn>
                <a:cxn ang="0">
                  <a:pos x="77" y="3"/>
                </a:cxn>
                <a:cxn ang="0">
                  <a:pos x="99" y="0"/>
                </a:cxn>
                <a:cxn ang="0">
                  <a:pos x="120" y="3"/>
                </a:cxn>
                <a:cxn ang="0">
                  <a:pos x="142" y="9"/>
                </a:cxn>
                <a:cxn ang="0">
                  <a:pos x="160" y="21"/>
                </a:cxn>
                <a:cxn ang="0">
                  <a:pos x="176" y="36"/>
                </a:cxn>
                <a:cxn ang="0">
                  <a:pos x="188" y="54"/>
                </a:cxn>
                <a:cxn ang="0">
                  <a:pos x="195" y="75"/>
                </a:cxn>
                <a:cxn ang="0">
                  <a:pos x="197" y="96"/>
                </a:cxn>
                <a:cxn ang="0">
                  <a:pos x="195" y="118"/>
                </a:cxn>
                <a:cxn ang="0">
                  <a:pos x="188" y="137"/>
                </a:cxn>
                <a:cxn ang="0">
                  <a:pos x="176" y="156"/>
                </a:cxn>
                <a:cxn ang="0">
                  <a:pos x="160" y="171"/>
                </a:cxn>
                <a:cxn ang="0">
                  <a:pos x="142" y="182"/>
                </a:cxn>
                <a:cxn ang="0">
                  <a:pos x="120" y="190"/>
                </a:cxn>
                <a:cxn ang="0">
                  <a:pos x="99" y="193"/>
                </a:cxn>
                <a:cxn ang="0">
                  <a:pos x="77" y="190"/>
                </a:cxn>
                <a:cxn ang="0">
                  <a:pos x="56" y="182"/>
                </a:cxn>
                <a:cxn ang="0">
                  <a:pos x="37" y="171"/>
                </a:cxn>
                <a:cxn ang="0">
                  <a:pos x="21" y="156"/>
                </a:cxn>
                <a:cxn ang="0">
                  <a:pos x="9" y="137"/>
                </a:cxn>
                <a:cxn ang="0">
                  <a:pos x="3" y="118"/>
                </a:cxn>
                <a:cxn ang="0">
                  <a:pos x="0" y="96"/>
                </a:cxn>
              </a:cxnLst>
              <a:rect l="0" t="0" r="r" b="b"/>
              <a:pathLst>
                <a:path w="197" h="193">
                  <a:moveTo>
                    <a:pt x="0" y="96"/>
                  </a:moveTo>
                  <a:lnTo>
                    <a:pt x="3" y="75"/>
                  </a:lnTo>
                  <a:lnTo>
                    <a:pt x="9" y="54"/>
                  </a:lnTo>
                  <a:lnTo>
                    <a:pt x="21" y="36"/>
                  </a:lnTo>
                  <a:lnTo>
                    <a:pt x="37" y="21"/>
                  </a:lnTo>
                  <a:lnTo>
                    <a:pt x="56" y="9"/>
                  </a:lnTo>
                  <a:lnTo>
                    <a:pt x="77" y="3"/>
                  </a:lnTo>
                  <a:lnTo>
                    <a:pt x="99" y="0"/>
                  </a:lnTo>
                  <a:lnTo>
                    <a:pt x="120" y="3"/>
                  </a:lnTo>
                  <a:lnTo>
                    <a:pt x="142" y="9"/>
                  </a:lnTo>
                  <a:lnTo>
                    <a:pt x="160" y="21"/>
                  </a:lnTo>
                  <a:lnTo>
                    <a:pt x="176" y="36"/>
                  </a:lnTo>
                  <a:lnTo>
                    <a:pt x="188" y="54"/>
                  </a:lnTo>
                  <a:lnTo>
                    <a:pt x="195" y="75"/>
                  </a:lnTo>
                  <a:lnTo>
                    <a:pt x="197" y="96"/>
                  </a:lnTo>
                  <a:lnTo>
                    <a:pt x="195" y="118"/>
                  </a:lnTo>
                  <a:lnTo>
                    <a:pt x="188" y="137"/>
                  </a:lnTo>
                  <a:lnTo>
                    <a:pt x="176" y="156"/>
                  </a:lnTo>
                  <a:lnTo>
                    <a:pt x="160" y="171"/>
                  </a:lnTo>
                  <a:lnTo>
                    <a:pt x="142" y="182"/>
                  </a:lnTo>
                  <a:lnTo>
                    <a:pt x="120" y="190"/>
                  </a:lnTo>
                  <a:lnTo>
                    <a:pt x="99" y="193"/>
                  </a:lnTo>
                  <a:lnTo>
                    <a:pt x="77" y="190"/>
                  </a:lnTo>
                  <a:lnTo>
                    <a:pt x="56" y="182"/>
                  </a:lnTo>
                  <a:lnTo>
                    <a:pt x="37" y="171"/>
                  </a:lnTo>
                  <a:lnTo>
                    <a:pt x="21" y="156"/>
                  </a:lnTo>
                  <a:lnTo>
                    <a:pt x="9" y="137"/>
                  </a:lnTo>
                  <a:lnTo>
                    <a:pt x="3" y="118"/>
                  </a:lnTo>
                  <a:lnTo>
                    <a:pt x="0" y="96"/>
                  </a:lnTo>
                  <a:close/>
                </a:path>
              </a:pathLst>
            </a:custGeom>
            <a:solidFill>
              <a:srgbClr val="FFFFFF"/>
            </a:solidFill>
            <a:ln w="7938">
              <a:solidFill>
                <a:srgbClr val="000000"/>
              </a:solidFill>
              <a:prstDash val="solid"/>
              <a:round/>
            </a:ln>
          </p:spPr>
          <p:txBody>
            <a:bodyPr/>
            <a:lstStyle/>
            <a:p>
              <a:endParaRPr lang="zh-CN" altLang="en-US"/>
            </a:p>
          </p:txBody>
        </p:sp>
        <p:sp>
          <p:nvSpPr>
            <p:cNvPr id="716916" name="Line 116"/>
            <p:cNvSpPr>
              <a:spLocks noChangeShapeType="1"/>
            </p:cNvSpPr>
            <p:nvPr/>
          </p:nvSpPr>
          <p:spPr bwMode="auto">
            <a:xfrm>
              <a:off x="1485" y="3831"/>
              <a:ext cx="1" cy="48"/>
            </a:xfrm>
            <a:prstGeom prst="line">
              <a:avLst/>
            </a:prstGeom>
            <a:noFill/>
            <a:ln w="7938">
              <a:solidFill>
                <a:srgbClr val="000000"/>
              </a:solidFill>
              <a:round/>
            </a:ln>
          </p:spPr>
          <p:txBody>
            <a:bodyPr/>
            <a:lstStyle/>
            <a:p>
              <a:endParaRPr lang="zh-CN" altLang="en-US"/>
            </a:p>
          </p:txBody>
        </p:sp>
        <p:sp>
          <p:nvSpPr>
            <p:cNvPr id="716917" name="Line 117"/>
            <p:cNvSpPr>
              <a:spLocks noChangeShapeType="1"/>
            </p:cNvSpPr>
            <p:nvPr/>
          </p:nvSpPr>
          <p:spPr bwMode="auto">
            <a:xfrm flipH="1">
              <a:off x="1461" y="3855"/>
              <a:ext cx="49" cy="1"/>
            </a:xfrm>
            <a:prstGeom prst="line">
              <a:avLst/>
            </a:prstGeom>
            <a:noFill/>
            <a:ln w="7938">
              <a:solidFill>
                <a:srgbClr val="000000"/>
              </a:solidFill>
              <a:round/>
            </a:ln>
          </p:spPr>
          <p:txBody>
            <a:bodyPr/>
            <a:lstStyle/>
            <a:p>
              <a:endParaRPr lang="zh-CN" altLang="en-US"/>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例子：需求</a:t>
            </a:r>
          </a:p>
        </p:txBody>
      </p:sp>
      <p:sp>
        <p:nvSpPr>
          <p:cNvPr id="3" name="日期占位符 3"/>
          <p:cNvSpPr>
            <a:spLocks noGrp="1"/>
          </p:cNvSpPr>
          <p:nvPr>
            <p:ph type="dt" sz="half" idx="10"/>
          </p:nvPr>
        </p:nvSpPr>
        <p:spPr/>
        <p:txBody>
          <a:bodyPr/>
          <a:lstStyle/>
          <a:p>
            <a:fld id="{CB9D5764-C5B0-4045-97FA-AE04844E5477}" type="datetime1">
              <a:rPr lang="zh-CN" altLang="en-US"/>
              <a:t>2019/10/8</a:t>
            </a:fld>
            <a:endParaRPr lang="en-US" altLang="zh-CN"/>
          </a:p>
        </p:txBody>
      </p:sp>
      <p:sp>
        <p:nvSpPr>
          <p:cNvPr id="4" name="页脚占位符 4"/>
          <p:cNvSpPr>
            <a:spLocks noGrp="1"/>
          </p:cNvSpPr>
          <p:nvPr>
            <p:ph type="ftr" sz="quarter" idx="11"/>
          </p:nvPr>
        </p:nvSpPr>
        <p:spPr/>
        <p:txBody>
          <a:bodyPr/>
          <a:lstStyle/>
          <a:p>
            <a:r>
              <a:rPr lang="en-US" altLang="zh-CN"/>
              <a:t>大连理工大学软件学院</a:t>
            </a:r>
          </a:p>
        </p:txBody>
      </p:sp>
      <p:sp>
        <p:nvSpPr>
          <p:cNvPr id="5" name="灯片编号占位符 5"/>
          <p:cNvSpPr>
            <a:spLocks noGrp="1"/>
          </p:cNvSpPr>
          <p:nvPr>
            <p:ph type="sldNum" sz="quarter" idx="12"/>
          </p:nvPr>
        </p:nvSpPr>
        <p:spPr/>
        <p:txBody>
          <a:bodyPr/>
          <a:lstStyle/>
          <a:p>
            <a:fld id="{D4C8E567-C4E7-4687-A5F3-866979243D80}" type="slidenum">
              <a:rPr lang="zh-CN" altLang="en-US"/>
              <a:t>46</a:t>
            </a:fld>
            <a:endParaRPr lang="en-US" altLang="zh-CN"/>
          </a:p>
        </p:txBody>
      </p:sp>
      <p:pic>
        <p:nvPicPr>
          <p:cNvPr id="720899" name="Picture 3"/>
          <p:cNvPicPr>
            <a:picLocks noGrp="1" noChangeAspect="1" noChangeArrowheads="1"/>
          </p:cNvPicPr>
          <p:nvPr>
            <p:ph idx="1"/>
          </p:nvPr>
        </p:nvPicPr>
        <p:blipFill>
          <a:blip r:embed="rId2"/>
          <a:srcRect/>
          <a:stretch>
            <a:fillRect/>
          </a:stretch>
        </p:blipFill>
        <p:spPr bwMode="auto">
          <a:xfrm>
            <a:off x="545431" y="1600199"/>
            <a:ext cx="8203033" cy="4870551"/>
          </a:xfrm>
          <a:prstGeom prst="rect">
            <a:avLst/>
          </a:prstGeom>
          <a:noFill/>
          <a:ln w="9525">
            <a:noFill/>
            <a:miter lim="800000"/>
            <a:headEnd/>
            <a:tailEnd/>
          </a:ln>
        </p:spPr>
      </p:pic>
      <p:sp>
        <p:nvSpPr>
          <p:cNvPr id="11" name="矩形 10"/>
          <p:cNvSpPr/>
          <p:nvPr/>
        </p:nvSpPr>
        <p:spPr bwMode="auto">
          <a:xfrm>
            <a:off x="755576" y="2204864"/>
            <a:ext cx="3312368" cy="39604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rgbClr val="660066"/>
              </a:solidFill>
              <a:effectLst/>
              <a:latin typeface="Tahoma" panose="020B0604030504040204" pitchFamily="34" charset="0"/>
              <a:ea typeface="宋体" panose="02010600030101010101" pitchFamily="2" charset="-122"/>
            </a:endParaRPr>
          </a:p>
        </p:txBody>
      </p:sp>
      <p:sp>
        <p:nvSpPr>
          <p:cNvPr id="12" name="矩形标注 11"/>
          <p:cNvSpPr/>
          <p:nvPr/>
        </p:nvSpPr>
        <p:spPr bwMode="auto">
          <a:xfrm>
            <a:off x="1043608" y="1124744"/>
            <a:ext cx="1728192" cy="720080"/>
          </a:xfrm>
          <a:prstGeom prst="wedgeRectCallout">
            <a:avLst>
              <a:gd name="adj1" fmla="val 38003"/>
              <a:gd name="adj2" fmla="val 99019"/>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660066"/>
                </a:solidFill>
                <a:effectLst/>
                <a:latin typeface="Tahoma" panose="020B0604030504040204" pitchFamily="34" charset="0"/>
                <a:ea typeface="宋体" panose="02010600030101010101" pitchFamily="2" charset="-122"/>
              </a:rPr>
              <a:t>需求陈述</a:t>
            </a:r>
          </a:p>
        </p:txBody>
      </p:sp>
      <p:sp>
        <p:nvSpPr>
          <p:cNvPr id="13" name="矩形标注 12"/>
          <p:cNvSpPr/>
          <p:nvPr/>
        </p:nvSpPr>
        <p:spPr bwMode="auto">
          <a:xfrm>
            <a:off x="4860032" y="1484784"/>
            <a:ext cx="1656184" cy="648072"/>
          </a:xfrm>
          <a:prstGeom prst="wedgeRectCallout">
            <a:avLst>
              <a:gd name="adj1" fmla="val -44715"/>
              <a:gd name="adj2" fmla="val 94246"/>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660066"/>
                </a:solidFill>
                <a:effectLst/>
                <a:latin typeface="Tahoma" panose="020B0604030504040204" pitchFamily="34" charset="0"/>
                <a:ea typeface="宋体" panose="02010600030101010101" pitchFamily="2" charset="-122"/>
              </a:rPr>
              <a:t>外部实体</a:t>
            </a:r>
          </a:p>
        </p:txBody>
      </p:sp>
      <p:sp>
        <p:nvSpPr>
          <p:cNvPr id="14" name="矩形标注 13"/>
          <p:cNvSpPr/>
          <p:nvPr/>
        </p:nvSpPr>
        <p:spPr bwMode="auto">
          <a:xfrm>
            <a:off x="7020272" y="1484784"/>
            <a:ext cx="1656184" cy="648072"/>
          </a:xfrm>
          <a:prstGeom prst="wedgeRectCallout">
            <a:avLst>
              <a:gd name="adj1" fmla="val -44715"/>
              <a:gd name="adj2" fmla="val 94246"/>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dirty="0"/>
              <a:t>处理</a:t>
            </a:r>
            <a:endParaRPr kumimoji="0" lang="zh-CN" altLang="en-US" sz="2800" b="1" i="0" u="none" strike="noStrike" cap="none" normalizeH="0" baseline="0" dirty="0">
              <a:ln>
                <a:noFill/>
              </a:ln>
              <a:solidFill>
                <a:srgbClr val="660066"/>
              </a:solidFill>
              <a:effectLst/>
              <a:latin typeface="Tahoma" panose="020B0604030504040204" pitchFamily="34" charset="0"/>
              <a:ea typeface="宋体" panose="02010600030101010101" pitchFamily="2" charset="-122"/>
            </a:endParaRPr>
          </a:p>
        </p:txBody>
      </p:sp>
      <p:sp>
        <p:nvSpPr>
          <p:cNvPr id="15" name="矩形标注 14"/>
          <p:cNvSpPr/>
          <p:nvPr/>
        </p:nvSpPr>
        <p:spPr bwMode="auto">
          <a:xfrm>
            <a:off x="6732240" y="4941168"/>
            <a:ext cx="1656184" cy="648072"/>
          </a:xfrm>
          <a:prstGeom prst="wedgeRectCallout">
            <a:avLst>
              <a:gd name="adj1" fmla="val -6554"/>
              <a:gd name="adj2" fmla="val -100798"/>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660066"/>
                </a:solidFill>
                <a:effectLst/>
                <a:latin typeface="Tahoma" panose="020B0604030504040204" pitchFamily="34" charset="0"/>
                <a:ea typeface="宋体" panose="02010600030101010101" pitchFamily="2" charset="-122"/>
              </a:rPr>
              <a:t>其他信息</a:t>
            </a:r>
          </a:p>
        </p:txBody>
      </p:sp>
      <p:sp>
        <p:nvSpPr>
          <p:cNvPr id="16" name="矩形标注 15"/>
          <p:cNvSpPr/>
          <p:nvPr/>
        </p:nvSpPr>
        <p:spPr bwMode="auto">
          <a:xfrm>
            <a:off x="5868144" y="3356992"/>
            <a:ext cx="1512168" cy="432048"/>
          </a:xfrm>
          <a:prstGeom prst="wedgeRectCallout">
            <a:avLst>
              <a:gd name="adj1" fmla="val -78121"/>
              <a:gd name="adj2" fmla="val 12286"/>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660066"/>
                </a:solidFill>
                <a:effectLst/>
                <a:latin typeface="Tahoma" panose="020B0604030504040204" pitchFamily="34" charset="0"/>
                <a:ea typeface="宋体" panose="02010600030101010101" pitchFamily="2" charset="-122"/>
              </a:rPr>
              <a:t>数据流</a:t>
            </a:r>
          </a:p>
        </p:txBody>
      </p:sp>
      <p:sp>
        <p:nvSpPr>
          <p:cNvPr id="17" name="矩形标注 16"/>
          <p:cNvSpPr/>
          <p:nvPr/>
        </p:nvSpPr>
        <p:spPr bwMode="auto">
          <a:xfrm>
            <a:off x="4572000" y="4941168"/>
            <a:ext cx="1656184" cy="648072"/>
          </a:xfrm>
          <a:prstGeom prst="wedgeRectCallout">
            <a:avLst>
              <a:gd name="adj1" fmla="val -43091"/>
              <a:gd name="adj2" fmla="val -123622"/>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660066"/>
                </a:solidFill>
                <a:effectLst/>
                <a:latin typeface="Tahoma" panose="020B0604030504040204" pitchFamily="34" charset="0"/>
                <a:ea typeface="宋体" panose="02010600030101010101" pitchFamily="2" charset="-122"/>
              </a:rPr>
              <a:t>存储</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3"/>
          <p:cNvSpPr>
            <a:spLocks noChangeArrowheads="1"/>
          </p:cNvSpPr>
          <p:nvPr/>
        </p:nvSpPr>
        <p:spPr bwMode="gray">
          <a:xfrm>
            <a:off x="323528" y="1556792"/>
            <a:ext cx="8496944" cy="4608512"/>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4" name="日期占位符 3"/>
          <p:cNvSpPr>
            <a:spLocks noGrp="1"/>
          </p:cNvSpPr>
          <p:nvPr>
            <p:ph type="dt" sz="half" idx="10"/>
          </p:nvPr>
        </p:nvSpPr>
        <p:spPr/>
        <p:txBody>
          <a:bodyPr/>
          <a:lstStyle/>
          <a:p>
            <a:fld id="{12E03F09-5827-4A63-BB7B-72AE0A81CC54}" type="datetime1">
              <a:rPr lang="zh-CN" altLang="en-US"/>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2E6507B7-CDDF-4735-A2B8-E7EC5CFD6FD5}" type="slidenum">
              <a:rPr lang="zh-CN" altLang="en-US"/>
              <a:t>47</a:t>
            </a:fld>
            <a:endParaRPr lang="en-US" altLang="zh-CN"/>
          </a:p>
        </p:txBody>
      </p:sp>
      <p:sp>
        <p:nvSpPr>
          <p:cNvPr id="720901" name="Rectangle 5"/>
          <p:cNvSpPr>
            <a:spLocks noGrp="1" noChangeArrowheads="1"/>
          </p:cNvSpPr>
          <p:nvPr>
            <p:ph type="title"/>
          </p:nvPr>
        </p:nvSpPr>
        <p:spPr/>
        <p:txBody>
          <a:bodyPr/>
          <a:lstStyle/>
          <a:p>
            <a:r>
              <a:rPr lang="zh-CN" altLang="en-US" dirty="0"/>
              <a:t>数据流图画法</a:t>
            </a:r>
          </a:p>
        </p:txBody>
      </p:sp>
      <p:sp>
        <p:nvSpPr>
          <p:cNvPr id="720898" name="Rectangle 2"/>
          <p:cNvSpPr>
            <a:spLocks noGrp="1" noChangeArrowheads="1"/>
          </p:cNvSpPr>
          <p:nvPr>
            <p:ph type="body" idx="1"/>
          </p:nvPr>
        </p:nvSpPr>
        <p:spPr>
          <a:xfrm>
            <a:off x="662880" y="1628800"/>
            <a:ext cx="8229600" cy="4781550"/>
          </a:xfrm>
        </p:spPr>
        <p:txBody>
          <a:bodyPr/>
          <a:lstStyle/>
          <a:p>
            <a:pPr>
              <a:lnSpc>
                <a:spcPct val="130000"/>
              </a:lnSpc>
            </a:pPr>
            <a:r>
              <a:rPr lang="zh-CN" altLang="en-US" dirty="0"/>
              <a:t>从基本系统模型高的抽象层次开始画数据流图。</a:t>
            </a:r>
          </a:p>
          <a:p>
            <a:pPr>
              <a:lnSpc>
                <a:spcPct val="130000"/>
              </a:lnSpc>
            </a:pPr>
            <a:r>
              <a:rPr lang="zh-CN" altLang="en-US" dirty="0"/>
              <a:t>把基本系统模型细化，描绘系统主要功能。</a:t>
            </a:r>
            <a:endParaRPr lang="en-US" altLang="zh-CN" dirty="0"/>
          </a:p>
          <a:p>
            <a:pPr>
              <a:lnSpc>
                <a:spcPct val="150000"/>
              </a:lnSpc>
            </a:pPr>
            <a:r>
              <a:rPr lang="zh-CN" altLang="en-US" dirty="0"/>
              <a:t>在图中给处理和数据存储加编号，便于引用和追踪。</a:t>
            </a:r>
          </a:p>
          <a:p>
            <a:pPr>
              <a:lnSpc>
                <a:spcPct val="150000"/>
              </a:lnSpc>
            </a:pPr>
            <a:r>
              <a:rPr lang="zh-CN" altLang="en-US" dirty="0">
                <a:latin typeface="宋体" panose="02010600030101010101" pitchFamily="2" charset="-122"/>
              </a:rPr>
              <a:t>分层细化时保持</a:t>
            </a:r>
            <a:r>
              <a:rPr lang="zh-CN" altLang="en-US" dirty="0">
                <a:solidFill>
                  <a:srgbClr val="FF0000"/>
                </a:solidFill>
                <a:latin typeface="宋体" panose="02010600030101010101" pitchFamily="2" charset="-122"/>
              </a:rPr>
              <a:t>信息连续性</a:t>
            </a:r>
            <a:r>
              <a:rPr lang="zh-CN" altLang="en-US" dirty="0"/>
              <a:t>。</a:t>
            </a:r>
            <a:endParaRPr lang="zh-CN" altLang="en-US" b="0" dirty="0"/>
          </a:p>
          <a:p>
            <a:pPr>
              <a:lnSpc>
                <a:spcPct val="130000"/>
              </a:lnSpc>
            </a:pPr>
            <a:endParaRPr lang="en-US" altLang="zh-CN" dirty="0"/>
          </a:p>
          <a:p>
            <a:pPr>
              <a:lnSpc>
                <a:spcPct val="130000"/>
              </a:lnSpc>
            </a:pPr>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3"/>
          <p:cNvSpPr>
            <a:spLocks noChangeArrowheads="1"/>
          </p:cNvSpPr>
          <p:nvPr/>
        </p:nvSpPr>
        <p:spPr bwMode="gray">
          <a:xfrm>
            <a:off x="323528" y="1484784"/>
            <a:ext cx="8496944" cy="158417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11" name="标题 10"/>
          <p:cNvSpPr>
            <a:spLocks noGrp="1"/>
          </p:cNvSpPr>
          <p:nvPr>
            <p:ph type="title"/>
          </p:nvPr>
        </p:nvSpPr>
        <p:spPr/>
        <p:txBody>
          <a:bodyPr/>
          <a:lstStyle/>
          <a:p>
            <a:r>
              <a:rPr lang="zh-CN" altLang="en-US" dirty="0"/>
              <a:t>数据流图画法实例</a:t>
            </a:r>
          </a:p>
        </p:txBody>
      </p:sp>
      <p:sp>
        <p:nvSpPr>
          <p:cNvPr id="6" name="日期占位符 2"/>
          <p:cNvSpPr>
            <a:spLocks noGrp="1"/>
          </p:cNvSpPr>
          <p:nvPr>
            <p:ph type="dt" sz="half" idx="10"/>
          </p:nvPr>
        </p:nvSpPr>
        <p:spPr/>
        <p:txBody>
          <a:bodyPr/>
          <a:lstStyle/>
          <a:p>
            <a:fld id="{3307FEA1-390B-4017-987B-0FD9D3936A28}" type="datetime1">
              <a:rPr lang="zh-CN" altLang="en-US"/>
              <a:t>2019/10/8</a:t>
            </a:fld>
            <a:endParaRPr lang="en-US" altLang="zh-CN"/>
          </a:p>
        </p:txBody>
      </p:sp>
      <p:sp>
        <p:nvSpPr>
          <p:cNvPr id="7" name="页脚占位符 3"/>
          <p:cNvSpPr>
            <a:spLocks noGrp="1"/>
          </p:cNvSpPr>
          <p:nvPr>
            <p:ph type="ftr" sz="quarter" idx="11"/>
          </p:nvPr>
        </p:nvSpPr>
        <p:spPr/>
        <p:txBody>
          <a:bodyPr/>
          <a:lstStyle/>
          <a:p>
            <a:r>
              <a:rPr lang="en-US" altLang="zh-CN"/>
              <a:t>大连理工大学软件学院</a:t>
            </a:r>
          </a:p>
        </p:txBody>
      </p:sp>
      <p:sp>
        <p:nvSpPr>
          <p:cNvPr id="8" name="灯片编号占位符 4"/>
          <p:cNvSpPr>
            <a:spLocks noGrp="1"/>
          </p:cNvSpPr>
          <p:nvPr>
            <p:ph type="sldNum" sz="quarter" idx="12"/>
          </p:nvPr>
        </p:nvSpPr>
        <p:spPr/>
        <p:txBody>
          <a:bodyPr/>
          <a:lstStyle/>
          <a:p>
            <a:fld id="{4BAC9A25-42C3-49AE-843D-FAAB8C1712E0}" type="slidenum">
              <a:rPr lang="zh-CN" altLang="en-US"/>
              <a:t>48</a:t>
            </a:fld>
            <a:endParaRPr lang="en-US" altLang="zh-CN"/>
          </a:p>
        </p:txBody>
      </p:sp>
      <p:sp>
        <p:nvSpPr>
          <p:cNvPr id="722947" name="Text Box 3"/>
          <p:cNvSpPr txBox="1">
            <a:spLocks noChangeArrowheads="1"/>
          </p:cNvSpPr>
          <p:nvPr/>
        </p:nvSpPr>
        <p:spPr bwMode="auto">
          <a:xfrm>
            <a:off x="2646363" y="5337894"/>
            <a:ext cx="4485523" cy="1200329"/>
          </a:xfrm>
          <a:prstGeom prst="rect">
            <a:avLst/>
          </a:prstGeom>
          <a:noFill/>
          <a:ln w="9525">
            <a:noFill/>
            <a:miter lim="800000"/>
          </a:ln>
          <a:effectLst/>
        </p:spPr>
        <p:txBody>
          <a:bodyPr wrap="none">
            <a:spAutoFit/>
          </a:bodyPr>
          <a:lstStyle/>
          <a:p>
            <a:pPr algn="ctr"/>
            <a:r>
              <a:rPr kumimoji="1" lang="en-US" altLang="zh-CN" sz="2400" dirty="0">
                <a:solidFill>
                  <a:schemeClr val="tx1"/>
                </a:solidFill>
                <a:latin typeface="+mn-ea"/>
                <a:ea typeface="+mn-ea"/>
              </a:rPr>
              <a:t>0</a:t>
            </a:r>
            <a:r>
              <a:rPr kumimoji="1" lang="zh-CN" altLang="en-US" sz="2400" dirty="0">
                <a:solidFill>
                  <a:schemeClr val="tx1"/>
                </a:solidFill>
                <a:latin typeface="+mn-ea"/>
                <a:ea typeface="+mn-ea"/>
              </a:rPr>
              <a:t>级数据流图</a:t>
            </a:r>
          </a:p>
          <a:p>
            <a:pPr algn="ctr"/>
            <a:r>
              <a:rPr kumimoji="1" lang="en-US" altLang="zh-CN" sz="2400" dirty="0">
                <a:solidFill>
                  <a:schemeClr val="tx1"/>
                </a:solidFill>
                <a:latin typeface="+mn-ea"/>
                <a:ea typeface="+mn-ea"/>
              </a:rPr>
              <a:t>(</a:t>
            </a:r>
            <a:r>
              <a:rPr kumimoji="1" lang="zh-CN" altLang="en-US" sz="2400" dirty="0">
                <a:solidFill>
                  <a:schemeClr val="tx1"/>
                </a:solidFill>
                <a:latin typeface="+mn-ea"/>
                <a:ea typeface="+mn-ea"/>
              </a:rPr>
              <a:t>突出表明了数据的源点和终点</a:t>
            </a:r>
            <a:r>
              <a:rPr kumimoji="1" lang="en-US" altLang="zh-CN" sz="2400" dirty="0">
                <a:solidFill>
                  <a:schemeClr val="tx1"/>
                </a:solidFill>
                <a:latin typeface="+mn-ea"/>
                <a:ea typeface="+mn-ea"/>
              </a:rPr>
              <a:t>)</a:t>
            </a:r>
          </a:p>
          <a:p>
            <a:pPr algn="ctr"/>
            <a:endParaRPr kumimoji="1" lang="zh-CN" altLang="en-US" sz="2400" dirty="0">
              <a:solidFill>
                <a:schemeClr val="tx1"/>
              </a:solidFill>
              <a:latin typeface="+mn-ea"/>
              <a:ea typeface="+mn-ea"/>
            </a:endParaRPr>
          </a:p>
        </p:txBody>
      </p:sp>
      <p:sp>
        <p:nvSpPr>
          <p:cNvPr id="722950" name="Rectangle 6"/>
          <p:cNvSpPr>
            <a:spLocks noChangeArrowheads="1"/>
          </p:cNvSpPr>
          <p:nvPr/>
        </p:nvSpPr>
        <p:spPr bwMode="auto">
          <a:xfrm>
            <a:off x="4356100" y="1485652"/>
            <a:ext cx="4537075" cy="1511300"/>
          </a:xfrm>
          <a:prstGeom prst="rect">
            <a:avLst/>
          </a:prstGeom>
          <a:noFill/>
          <a:ln w="9525">
            <a:noFill/>
            <a:miter lim="800000"/>
          </a:ln>
          <a:effectLst/>
        </p:spPr>
        <p:txBody>
          <a:bodyPr/>
          <a:lstStyle/>
          <a:p>
            <a:pPr marL="342900" indent="-342900">
              <a:spcBef>
                <a:spcPct val="20000"/>
              </a:spcBef>
              <a:buFontTx/>
              <a:buChar char="•"/>
            </a:pPr>
            <a:r>
              <a:rPr lang="zh-CN" altLang="en-US" dirty="0">
                <a:solidFill>
                  <a:srgbClr val="9900CC"/>
                </a:solidFill>
                <a:latin typeface="Times New Roman" panose="02020603050405020304" pitchFamily="18" charset="0"/>
              </a:rPr>
              <a:t>实体到实体的信息流动</a:t>
            </a:r>
          </a:p>
          <a:p>
            <a:pPr marL="342900" indent="-342900">
              <a:spcBef>
                <a:spcPct val="20000"/>
              </a:spcBef>
              <a:buFontTx/>
              <a:buChar char="•"/>
            </a:pPr>
            <a:r>
              <a:rPr lang="zh-CN" altLang="en-US" dirty="0">
                <a:solidFill>
                  <a:srgbClr val="9900CC"/>
                </a:solidFill>
                <a:latin typeface="Times New Roman" panose="02020603050405020304" pitchFamily="18" charset="0"/>
              </a:rPr>
              <a:t>处理要有输入输出</a:t>
            </a:r>
          </a:p>
          <a:p>
            <a:pPr marL="342900" indent="-342900">
              <a:spcBef>
                <a:spcPct val="20000"/>
              </a:spcBef>
              <a:buFontTx/>
              <a:buChar char="•"/>
            </a:pPr>
            <a:r>
              <a:rPr lang="zh-CN" altLang="en-US" dirty="0">
                <a:solidFill>
                  <a:srgbClr val="9900CC"/>
                </a:solidFill>
                <a:latin typeface="Times New Roman" panose="02020603050405020304" pitchFamily="18" charset="0"/>
              </a:rPr>
              <a:t>处理名不能为名词</a:t>
            </a:r>
          </a:p>
        </p:txBody>
      </p:sp>
      <p:sp>
        <p:nvSpPr>
          <p:cNvPr id="722951" name="Rectangle 7"/>
          <p:cNvSpPr>
            <a:spLocks noChangeArrowheads="1"/>
          </p:cNvSpPr>
          <p:nvPr/>
        </p:nvSpPr>
        <p:spPr bwMode="auto">
          <a:xfrm>
            <a:off x="683568" y="1556792"/>
            <a:ext cx="3600450" cy="1223963"/>
          </a:xfrm>
          <a:prstGeom prst="rect">
            <a:avLst/>
          </a:prstGeom>
          <a:noFill/>
          <a:ln w="9525">
            <a:noFill/>
            <a:miter lim="800000"/>
          </a:ln>
          <a:effectLst/>
        </p:spPr>
        <p:txBody>
          <a:bodyPr/>
          <a:lstStyle/>
          <a:p>
            <a:pPr marL="342900" indent="-342900">
              <a:spcBef>
                <a:spcPct val="20000"/>
              </a:spcBef>
              <a:buFontTx/>
              <a:buChar char="•"/>
            </a:pPr>
            <a:r>
              <a:rPr lang="zh-CN" altLang="en-US" dirty="0">
                <a:solidFill>
                  <a:srgbClr val="9900CC"/>
                </a:solidFill>
                <a:latin typeface="Times New Roman" panose="02020603050405020304" pitchFamily="18" charset="0"/>
              </a:rPr>
              <a:t>信息的流动</a:t>
            </a:r>
          </a:p>
          <a:p>
            <a:pPr marL="342900" indent="-342900">
              <a:spcBef>
                <a:spcPct val="20000"/>
              </a:spcBef>
              <a:buFontTx/>
              <a:buChar char="•"/>
            </a:pPr>
            <a:r>
              <a:rPr lang="zh-CN" altLang="en-US" dirty="0">
                <a:solidFill>
                  <a:srgbClr val="9900CC"/>
                </a:solidFill>
                <a:latin typeface="Times New Roman" panose="02020603050405020304" pitchFamily="18" charset="0"/>
              </a:rPr>
              <a:t>信息流不能为动词</a:t>
            </a:r>
          </a:p>
        </p:txBody>
      </p:sp>
      <p:pic>
        <p:nvPicPr>
          <p:cNvPr id="17" name="内容占位符 16" descr="0级数据流图.emf"/>
          <p:cNvPicPr>
            <a:picLocks noGrp="1" noChangeAspect="1"/>
          </p:cNvPicPr>
          <p:nvPr>
            <p:ph idx="1"/>
          </p:nvPr>
        </p:nvPicPr>
        <p:blipFill>
          <a:blip r:embed="rId2"/>
          <a:stretch>
            <a:fillRect/>
          </a:stretch>
        </p:blipFill>
        <p:spPr>
          <a:xfrm>
            <a:off x="611560" y="3573016"/>
            <a:ext cx="8133631" cy="1512168"/>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内容占位符 13" descr="I级数据流图.emf"/>
          <p:cNvPicPr>
            <a:picLocks noGrp="1" noChangeAspect="1"/>
          </p:cNvPicPr>
          <p:nvPr>
            <p:ph/>
          </p:nvPr>
        </p:nvPicPr>
        <p:blipFill>
          <a:blip r:embed="rId2"/>
          <a:stretch>
            <a:fillRect/>
          </a:stretch>
        </p:blipFill>
        <p:spPr>
          <a:xfrm>
            <a:off x="377964" y="908719"/>
            <a:ext cx="8298492" cy="4787271"/>
          </a:xfrm>
        </p:spPr>
      </p:pic>
      <p:sp>
        <p:nvSpPr>
          <p:cNvPr id="8" name="AutoShape 53"/>
          <p:cNvSpPr>
            <a:spLocks noChangeArrowheads="1"/>
          </p:cNvSpPr>
          <p:nvPr/>
        </p:nvSpPr>
        <p:spPr bwMode="gray">
          <a:xfrm>
            <a:off x="5256584" y="404664"/>
            <a:ext cx="3635896" cy="158417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5" name="日期占位符 2"/>
          <p:cNvSpPr>
            <a:spLocks noGrp="1"/>
          </p:cNvSpPr>
          <p:nvPr>
            <p:ph type="dt" sz="half" idx="10"/>
          </p:nvPr>
        </p:nvSpPr>
        <p:spPr/>
        <p:txBody>
          <a:bodyPr/>
          <a:lstStyle/>
          <a:p>
            <a:fld id="{F5300D72-F93C-4EF4-8C45-1F5E613B50A7}" type="datetime1">
              <a:rPr lang="zh-CN" altLang="en-US"/>
              <a:t>2019/10/8</a:t>
            </a:fld>
            <a:endParaRPr lang="en-US" altLang="zh-CN" dirty="0"/>
          </a:p>
        </p:txBody>
      </p:sp>
      <p:sp>
        <p:nvSpPr>
          <p:cNvPr id="6" name="页脚占位符 3"/>
          <p:cNvSpPr>
            <a:spLocks noGrp="1"/>
          </p:cNvSpPr>
          <p:nvPr>
            <p:ph type="ftr" sz="quarter" idx="11"/>
          </p:nvPr>
        </p:nvSpPr>
        <p:spPr/>
        <p:txBody>
          <a:bodyPr/>
          <a:lstStyle/>
          <a:p>
            <a:r>
              <a:rPr lang="en-US" altLang="zh-CN"/>
              <a:t>大连理工大学软件学院</a:t>
            </a:r>
          </a:p>
        </p:txBody>
      </p:sp>
      <p:sp>
        <p:nvSpPr>
          <p:cNvPr id="7" name="灯片编号占位符 4"/>
          <p:cNvSpPr>
            <a:spLocks noGrp="1"/>
          </p:cNvSpPr>
          <p:nvPr>
            <p:ph type="sldNum" sz="quarter" idx="12"/>
          </p:nvPr>
        </p:nvSpPr>
        <p:spPr/>
        <p:txBody>
          <a:bodyPr/>
          <a:lstStyle/>
          <a:p>
            <a:fld id="{93BAE2D8-3809-4DE3-8FDA-7497E810E796}" type="slidenum">
              <a:rPr lang="zh-CN" altLang="en-US"/>
              <a:t>49</a:t>
            </a:fld>
            <a:endParaRPr lang="en-US" altLang="zh-CN"/>
          </a:p>
        </p:txBody>
      </p:sp>
      <p:sp>
        <p:nvSpPr>
          <p:cNvPr id="723971" name="Text Box 3"/>
          <p:cNvSpPr txBox="1">
            <a:spLocks noChangeArrowheads="1"/>
          </p:cNvSpPr>
          <p:nvPr/>
        </p:nvSpPr>
        <p:spPr bwMode="auto">
          <a:xfrm>
            <a:off x="2209800" y="5708104"/>
            <a:ext cx="5257800" cy="457200"/>
          </a:xfrm>
          <a:prstGeom prst="rect">
            <a:avLst/>
          </a:prstGeom>
          <a:noFill/>
          <a:ln w="9525">
            <a:noFill/>
            <a:miter lim="800000"/>
          </a:ln>
          <a:effectLst/>
        </p:spPr>
        <p:txBody>
          <a:bodyPr>
            <a:spAutoFit/>
          </a:bodyPr>
          <a:lstStyle/>
          <a:p>
            <a:pPr algn="ctr"/>
            <a:r>
              <a:rPr kumimoji="1" lang="en-US" altLang="zh-CN" sz="2400" dirty="0">
                <a:solidFill>
                  <a:schemeClr val="tx1"/>
                </a:solidFill>
              </a:rPr>
              <a:t>I</a:t>
            </a:r>
            <a:r>
              <a:rPr kumimoji="1" lang="zh-CN" altLang="en-US" sz="2400" dirty="0">
                <a:solidFill>
                  <a:schemeClr val="tx1"/>
                </a:solidFill>
              </a:rPr>
              <a:t>级数据流图</a:t>
            </a:r>
          </a:p>
        </p:txBody>
      </p:sp>
      <p:sp>
        <p:nvSpPr>
          <p:cNvPr id="723974" name="Rectangle 6"/>
          <p:cNvSpPr>
            <a:spLocks noChangeArrowheads="1"/>
          </p:cNvSpPr>
          <p:nvPr/>
        </p:nvSpPr>
        <p:spPr bwMode="auto">
          <a:xfrm>
            <a:off x="5364163" y="620713"/>
            <a:ext cx="3384550" cy="1511300"/>
          </a:xfrm>
          <a:prstGeom prst="rect">
            <a:avLst/>
          </a:prstGeom>
          <a:noFill/>
          <a:ln w="9525">
            <a:noFill/>
            <a:miter lim="800000"/>
          </a:ln>
          <a:effectLst/>
        </p:spPr>
        <p:txBody>
          <a:bodyPr/>
          <a:lstStyle/>
          <a:p>
            <a:pPr marL="342900" indent="-342900">
              <a:spcBef>
                <a:spcPct val="20000"/>
              </a:spcBef>
              <a:buFontTx/>
              <a:buChar char="•"/>
            </a:pPr>
            <a:r>
              <a:rPr lang="zh-CN" altLang="en-US" dirty="0">
                <a:solidFill>
                  <a:srgbClr val="9900CC"/>
                </a:solidFill>
                <a:latin typeface="Times New Roman" panose="02020603050405020304" pitchFamily="18" charset="0"/>
              </a:rPr>
              <a:t>确保层间的一致性</a:t>
            </a:r>
          </a:p>
          <a:p>
            <a:pPr marL="342900" indent="-342900">
              <a:spcBef>
                <a:spcPct val="20000"/>
              </a:spcBef>
              <a:buFontTx/>
              <a:buChar char="•"/>
            </a:pPr>
            <a:endParaRPr lang="zh-CN" altLang="en-US" dirty="0">
              <a:solidFill>
                <a:srgbClr val="9900CC"/>
              </a:solidFill>
              <a:latin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需求分析的开始</a:t>
            </a:r>
          </a:p>
        </p:txBody>
      </p:sp>
      <p:sp>
        <p:nvSpPr>
          <p:cNvPr id="3" name="内容占位符 2"/>
          <p:cNvSpPr>
            <a:spLocks noGrp="1"/>
          </p:cNvSpPr>
          <p:nvPr>
            <p:ph idx="1"/>
          </p:nvPr>
        </p:nvSpPr>
        <p:spPr/>
        <p:txBody>
          <a:bodyPr/>
          <a:lstStyle/>
          <a:p>
            <a:r>
              <a:rPr lang="zh-CN" altLang="en-US" sz="2800" dirty="0"/>
              <a:t>需求分析的开始阶段，往往还伴随着一个相对较短的可行性分析活动，给出系统的一个合理可行的解决方案。</a:t>
            </a:r>
            <a:endParaRPr lang="en-US" altLang="zh-CN" sz="2800" dirty="0"/>
          </a:p>
          <a:p>
            <a:r>
              <a:rPr lang="zh-CN" altLang="en-US" sz="2800" dirty="0"/>
              <a:t>可行性分析的结果还有另外一个作用，就是评估出系统初步的开发费用，这也是与客户（甲方）签订商务合同的依据。</a:t>
            </a:r>
            <a:endParaRPr lang="en-US" altLang="zh-CN" sz="2800" dirty="0"/>
          </a:p>
          <a:p>
            <a:r>
              <a:rPr lang="zh-CN" altLang="en-US" sz="2800" dirty="0"/>
              <a:t>初步的需求分析也可由项目的委托方组织相关的技术人员进行实施，并给出系统主要的需求列表。</a:t>
            </a:r>
            <a:endParaRPr lang="en-US" altLang="zh-CN" sz="2800" dirty="0"/>
          </a:p>
          <a:p>
            <a:pPr lvl="1"/>
            <a:r>
              <a:rPr lang="zh-CN" altLang="en-US" sz="2400" dirty="0"/>
              <a:t>由客户为主导制定的需求文档称为</a:t>
            </a:r>
            <a:r>
              <a:rPr lang="zh-CN" altLang="en-US" sz="2400" dirty="0">
                <a:solidFill>
                  <a:srgbClr val="FF0000"/>
                </a:solidFill>
              </a:rPr>
              <a:t>用户（业务）需求</a:t>
            </a:r>
            <a:endParaRPr lang="en-US" altLang="zh-CN" sz="2400" dirty="0"/>
          </a:p>
          <a:p>
            <a:pPr lvl="1"/>
            <a:r>
              <a:rPr lang="zh-CN" altLang="en-US" sz="2400" dirty="0"/>
              <a:t>由开发者为主导制定的需求文档称为</a:t>
            </a:r>
            <a:r>
              <a:rPr lang="zh-CN" altLang="en-US" sz="2400" dirty="0">
                <a:solidFill>
                  <a:srgbClr val="FF0000"/>
                </a:solidFill>
              </a:rPr>
              <a:t>系统需求</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3460E58F-3884-4ADF-A51C-8BAFADA42F0D}" type="datetime1">
              <a:rPr lang="zh-CN" altLang="en-US"/>
              <a:t>2019/10/8</a:t>
            </a:fld>
            <a:endParaRPr lang="en-US" altLang="zh-CN"/>
          </a:p>
        </p:txBody>
      </p:sp>
      <p:sp>
        <p:nvSpPr>
          <p:cNvPr id="5" name="页脚占位符 3"/>
          <p:cNvSpPr>
            <a:spLocks noGrp="1"/>
          </p:cNvSpPr>
          <p:nvPr>
            <p:ph type="ftr" sz="quarter" idx="11"/>
          </p:nvPr>
        </p:nvSpPr>
        <p:spPr/>
        <p:txBody>
          <a:bodyPr/>
          <a:lstStyle/>
          <a:p>
            <a:r>
              <a:rPr lang="en-US" altLang="zh-CN"/>
              <a:t>大连理工大学软件学院</a:t>
            </a:r>
          </a:p>
        </p:txBody>
      </p:sp>
      <p:sp>
        <p:nvSpPr>
          <p:cNvPr id="6" name="灯片编号占位符 4"/>
          <p:cNvSpPr>
            <a:spLocks noGrp="1"/>
          </p:cNvSpPr>
          <p:nvPr>
            <p:ph type="sldNum" sz="quarter" idx="12"/>
          </p:nvPr>
        </p:nvSpPr>
        <p:spPr/>
        <p:txBody>
          <a:bodyPr/>
          <a:lstStyle/>
          <a:p>
            <a:fld id="{E4BFCE96-19EE-497B-8A7D-606DDBDA5E3A}" type="slidenum">
              <a:rPr lang="zh-CN" altLang="en-US"/>
              <a:t>50</a:t>
            </a:fld>
            <a:endParaRPr lang="en-US" altLang="zh-CN"/>
          </a:p>
        </p:txBody>
      </p:sp>
      <p:sp>
        <p:nvSpPr>
          <p:cNvPr id="724995" name="Text Box 3"/>
          <p:cNvSpPr txBox="1">
            <a:spLocks noChangeArrowheads="1"/>
          </p:cNvSpPr>
          <p:nvPr/>
        </p:nvSpPr>
        <p:spPr bwMode="auto">
          <a:xfrm>
            <a:off x="1301824" y="5708104"/>
            <a:ext cx="7086600" cy="457200"/>
          </a:xfrm>
          <a:prstGeom prst="rect">
            <a:avLst/>
          </a:prstGeom>
          <a:noFill/>
          <a:ln w="9525">
            <a:noFill/>
            <a:miter lim="800000"/>
          </a:ln>
          <a:effectLst/>
        </p:spPr>
        <p:txBody>
          <a:bodyPr>
            <a:spAutoFit/>
          </a:bodyPr>
          <a:lstStyle/>
          <a:p>
            <a:pPr algn="ctr"/>
            <a:r>
              <a:rPr kumimoji="1" lang="en-US" altLang="zh-CN" sz="2400" dirty="0">
                <a:solidFill>
                  <a:schemeClr val="tx1"/>
                </a:solidFill>
              </a:rPr>
              <a:t>II</a:t>
            </a:r>
            <a:r>
              <a:rPr kumimoji="1" lang="zh-CN" altLang="en-US" sz="2400" dirty="0">
                <a:solidFill>
                  <a:schemeClr val="tx1"/>
                </a:solidFill>
              </a:rPr>
              <a:t>级数据流图</a:t>
            </a:r>
            <a:endParaRPr kumimoji="1" lang="zh-CN" altLang="en-US" sz="2400" dirty="0">
              <a:solidFill>
                <a:schemeClr val="tx1"/>
              </a:solidFill>
              <a:latin typeface="Times New Roman" panose="02020603050405020304" pitchFamily="18" charset="0"/>
            </a:endParaRPr>
          </a:p>
        </p:txBody>
      </p:sp>
      <p:pic>
        <p:nvPicPr>
          <p:cNvPr id="8" name="内容占位符 7" descr="II级数据流图.emf"/>
          <p:cNvPicPr>
            <a:picLocks noGrp="1" noChangeAspect="1"/>
          </p:cNvPicPr>
          <p:nvPr>
            <p:ph/>
          </p:nvPr>
        </p:nvPicPr>
        <p:blipFill>
          <a:blip r:embed="rId2"/>
          <a:stretch>
            <a:fillRect/>
          </a:stretch>
        </p:blipFill>
        <p:spPr>
          <a:xfrm>
            <a:off x="485253" y="1196752"/>
            <a:ext cx="8191203" cy="4392488"/>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3"/>
          <p:cNvSpPr>
            <a:spLocks noChangeArrowheads="1"/>
          </p:cNvSpPr>
          <p:nvPr/>
        </p:nvSpPr>
        <p:spPr bwMode="gray">
          <a:xfrm>
            <a:off x="251520" y="1628800"/>
            <a:ext cx="8496944" cy="410445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4" name="日期占位符 3"/>
          <p:cNvSpPr>
            <a:spLocks noGrp="1"/>
          </p:cNvSpPr>
          <p:nvPr>
            <p:ph type="dt" sz="half" idx="10"/>
          </p:nvPr>
        </p:nvSpPr>
        <p:spPr/>
        <p:txBody>
          <a:bodyPr/>
          <a:lstStyle/>
          <a:p>
            <a:fld id="{149B79AB-3419-4E08-A8A0-F0F1B24FA534}" type="datetime1">
              <a:rPr lang="zh-CN" altLang="en-US"/>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49A12016-D42B-4262-917F-FF72AA5E961E}" type="slidenum">
              <a:rPr lang="zh-CN" altLang="en-US"/>
              <a:t>51</a:t>
            </a:fld>
            <a:endParaRPr lang="en-US" altLang="zh-CN"/>
          </a:p>
        </p:txBody>
      </p:sp>
      <p:sp>
        <p:nvSpPr>
          <p:cNvPr id="726020" name="Rectangle 4"/>
          <p:cNvSpPr>
            <a:spLocks noGrp="1" noChangeArrowheads="1"/>
          </p:cNvSpPr>
          <p:nvPr>
            <p:ph type="title"/>
          </p:nvPr>
        </p:nvSpPr>
        <p:spPr/>
        <p:txBody>
          <a:bodyPr/>
          <a:lstStyle/>
          <a:p>
            <a:r>
              <a:rPr lang="zh-CN" altLang="en-US" dirty="0"/>
              <a:t>命名</a:t>
            </a:r>
          </a:p>
        </p:txBody>
      </p:sp>
      <p:sp>
        <p:nvSpPr>
          <p:cNvPr id="726018" name="Rectangle 2"/>
          <p:cNvSpPr>
            <a:spLocks noGrp="1" noChangeArrowheads="1"/>
          </p:cNvSpPr>
          <p:nvPr>
            <p:ph type="body" idx="1"/>
          </p:nvPr>
        </p:nvSpPr>
        <p:spPr>
          <a:xfrm>
            <a:off x="457200" y="1743794"/>
            <a:ext cx="8229600" cy="4781550"/>
          </a:xfrm>
        </p:spPr>
        <p:txBody>
          <a:bodyPr/>
          <a:lstStyle/>
          <a:p>
            <a:pPr marL="590550" indent="-533400">
              <a:lnSpc>
                <a:spcPct val="125000"/>
              </a:lnSpc>
            </a:pPr>
            <a:r>
              <a:rPr lang="zh-CN" altLang="en-US" dirty="0"/>
              <a:t>应代表整个数据流</a:t>
            </a:r>
            <a:r>
              <a:rPr lang="en-US" altLang="zh-CN" dirty="0"/>
              <a:t>(</a:t>
            </a:r>
            <a:r>
              <a:rPr lang="zh-CN" altLang="en-US" dirty="0"/>
              <a:t>数据存储、处理</a:t>
            </a:r>
            <a:r>
              <a:rPr lang="en-US" altLang="zh-CN" dirty="0"/>
              <a:t>)</a:t>
            </a:r>
            <a:r>
              <a:rPr lang="zh-CN" altLang="en-US" dirty="0"/>
              <a:t>的内容，而不是仅仅某些成分。</a:t>
            </a:r>
          </a:p>
          <a:p>
            <a:pPr marL="590550" indent="-533400">
              <a:lnSpc>
                <a:spcPct val="125000"/>
              </a:lnSpc>
            </a:pPr>
            <a:r>
              <a:rPr lang="zh-CN" altLang="en-US" dirty="0"/>
              <a:t>不要使用空洞的、缺乏具体含义的名字</a:t>
            </a:r>
            <a:r>
              <a:rPr lang="en-US" altLang="zh-CN" dirty="0"/>
              <a:t>(</a:t>
            </a:r>
            <a:r>
              <a:rPr lang="zh-CN" altLang="en-US" dirty="0"/>
              <a:t>如</a:t>
            </a:r>
            <a:r>
              <a:rPr lang="zh-CN" altLang="en-US" dirty="0">
                <a:latin typeface="Tahoma" panose="020B0604030504040204"/>
              </a:rPr>
              <a:t>“</a:t>
            </a:r>
            <a:r>
              <a:rPr lang="zh-CN" altLang="en-US" dirty="0"/>
              <a:t>数据</a:t>
            </a:r>
            <a:r>
              <a:rPr lang="zh-CN" altLang="en-US" dirty="0">
                <a:latin typeface="Tahoma" panose="020B0604030504040204"/>
              </a:rPr>
              <a:t>”</a:t>
            </a:r>
            <a:r>
              <a:rPr lang="zh-CN" altLang="en-US" dirty="0"/>
              <a:t>、</a:t>
            </a:r>
            <a:r>
              <a:rPr lang="zh-CN" altLang="en-US" dirty="0">
                <a:latin typeface="Tahoma" panose="020B0604030504040204"/>
              </a:rPr>
              <a:t>“</a:t>
            </a:r>
            <a:r>
              <a:rPr lang="zh-CN" altLang="en-US" dirty="0"/>
              <a:t>信息</a:t>
            </a:r>
            <a:r>
              <a:rPr lang="zh-CN" altLang="en-US" dirty="0">
                <a:latin typeface="Tahoma" panose="020B0604030504040204"/>
              </a:rPr>
              <a:t>”</a:t>
            </a:r>
            <a:r>
              <a:rPr lang="zh-CN" altLang="en-US" dirty="0"/>
              <a:t>、</a:t>
            </a:r>
            <a:r>
              <a:rPr lang="zh-CN" altLang="en-US" dirty="0">
                <a:latin typeface="Tahoma" panose="020B0604030504040204"/>
              </a:rPr>
              <a:t>“</a:t>
            </a:r>
            <a:r>
              <a:rPr lang="zh-CN" altLang="en-US" dirty="0"/>
              <a:t>输入</a:t>
            </a:r>
            <a:r>
              <a:rPr lang="zh-CN" altLang="en-US" dirty="0">
                <a:latin typeface="Tahoma" panose="020B0604030504040204"/>
              </a:rPr>
              <a:t>”</a:t>
            </a:r>
            <a:r>
              <a:rPr lang="zh-CN" altLang="en-US" dirty="0"/>
              <a:t>之类</a:t>
            </a:r>
            <a:r>
              <a:rPr lang="en-US" altLang="zh-CN" dirty="0"/>
              <a:t>)</a:t>
            </a:r>
            <a:r>
              <a:rPr lang="zh-CN" altLang="en-US" dirty="0"/>
              <a:t>。</a:t>
            </a:r>
          </a:p>
          <a:p>
            <a:pPr marL="590550" indent="-533400">
              <a:lnSpc>
                <a:spcPct val="125000"/>
              </a:lnSpc>
            </a:pPr>
            <a:r>
              <a:rPr lang="zh-CN" altLang="en-US" dirty="0"/>
              <a:t>处理名字最好是</a:t>
            </a:r>
            <a:r>
              <a:rPr lang="zh-CN" altLang="en-US" dirty="0">
                <a:solidFill>
                  <a:srgbClr val="FF0000"/>
                </a:solidFill>
              </a:rPr>
              <a:t>一个</a:t>
            </a:r>
            <a:r>
              <a:rPr lang="zh-CN" altLang="en-US" dirty="0"/>
              <a:t>具体的及物动词。</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工资计算系统</a:t>
            </a:r>
            <a:r>
              <a:rPr lang="en-US" altLang="zh-CN" dirty="0"/>
              <a:t>-0</a:t>
            </a:r>
            <a:r>
              <a:rPr lang="zh-CN" altLang="en-US" dirty="0"/>
              <a:t>级</a:t>
            </a:r>
          </a:p>
        </p:txBody>
      </p:sp>
      <p:sp>
        <p:nvSpPr>
          <p:cNvPr id="4" name="日期占位符 1"/>
          <p:cNvSpPr>
            <a:spLocks noGrp="1"/>
          </p:cNvSpPr>
          <p:nvPr>
            <p:ph type="dt" sz="half" idx="10"/>
          </p:nvPr>
        </p:nvSpPr>
        <p:spPr/>
        <p:txBody>
          <a:bodyPr/>
          <a:lstStyle/>
          <a:p>
            <a:fld id="{F16709F9-05A1-4645-9142-2D22E0EEC4F2}" type="datetime1">
              <a:rPr lang="zh-CN" altLang="en-US"/>
              <a:t>2019/10/8</a:t>
            </a:fld>
            <a:endParaRPr lang="en-US" altLang="zh-CN"/>
          </a:p>
        </p:txBody>
      </p:sp>
      <p:sp>
        <p:nvSpPr>
          <p:cNvPr id="5" name="页脚占位符 2"/>
          <p:cNvSpPr>
            <a:spLocks noGrp="1"/>
          </p:cNvSpPr>
          <p:nvPr>
            <p:ph type="ftr" sz="quarter" idx="11"/>
          </p:nvPr>
        </p:nvSpPr>
        <p:spPr/>
        <p:txBody>
          <a:bodyPr/>
          <a:lstStyle/>
          <a:p>
            <a:r>
              <a:rPr lang="en-US" altLang="zh-CN"/>
              <a:t>大连理工大学软件学院</a:t>
            </a:r>
          </a:p>
        </p:txBody>
      </p:sp>
      <p:sp>
        <p:nvSpPr>
          <p:cNvPr id="6" name="灯片编号占位符 3"/>
          <p:cNvSpPr>
            <a:spLocks noGrp="1"/>
          </p:cNvSpPr>
          <p:nvPr>
            <p:ph type="sldNum" sz="quarter" idx="12"/>
          </p:nvPr>
        </p:nvSpPr>
        <p:spPr/>
        <p:txBody>
          <a:bodyPr/>
          <a:lstStyle/>
          <a:p>
            <a:fld id="{659D02F9-A960-4D29-BBFD-4993C614F323}" type="slidenum">
              <a:rPr lang="zh-CN" altLang="en-US"/>
              <a:t>52</a:t>
            </a:fld>
            <a:endParaRPr lang="en-US" altLang="zh-CN"/>
          </a:p>
        </p:txBody>
      </p:sp>
      <p:pic>
        <p:nvPicPr>
          <p:cNvPr id="7" name="图片 6" descr="0级数据流图.emf"/>
          <p:cNvPicPr>
            <a:picLocks noChangeAspect="1"/>
          </p:cNvPicPr>
          <p:nvPr/>
        </p:nvPicPr>
        <p:blipFill>
          <a:blip r:embed="rId2"/>
          <a:stretch>
            <a:fillRect/>
          </a:stretch>
        </p:blipFill>
        <p:spPr>
          <a:xfrm>
            <a:off x="962951" y="1988840"/>
            <a:ext cx="7497481" cy="3240360"/>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工资计算系统</a:t>
            </a:r>
            <a:r>
              <a:rPr lang="en-US" altLang="zh-CN" dirty="0"/>
              <a:t>-I</a:t>
            </a:r>
            <a:r>
              <a:rPr lang="zh-CN" altLang="en-US" dirty="0"/>
              <a:t>级</a:t>
            </a:r>
          </a:p>
        </p:txBody>
      </p:sp>
      <p:sp>
        <p:nvSpPr>
          <p:cNvPr id="5" name="日期占位符 3"/>
          <p:cNvSpPr>
            <a:spLocks noGrp="1"/>
          </p:cNvSpPr>
          <p:nvPr>
            <p:ph type="dt" sz="half" idx="10"/>
          </p:nvPr>
        </p:nvSpPr>
        <p:spPr/>
        <p:txBody>
          <a:bodyPr/>
          <a:lstStyle/>
          <a:p>
            <a:fld id="{81AB4E4B-6B64-4EBB-A7C8-B53BD1317802}" type="datetime1">
              <a:rPr lang="zh-CN" altLang="en-US"/>
              <a:t>2019/10/8</a:t>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fld id="{55AAAFC0-734F-40E4-BADB-D9EF2DE2CA12}" type="slidenum">
              <a:rPr lang="zh-CN" altLang="en-US"/>
              <a:t>53</a:t>
            </a:fld>
            <a:endParaRPr lang="en-US" altLang="zh-CN"/>
          </a:p>
        </p:txBody>
      </p:sp>
      <p:pic>
        <p:nvPicPr>
          <p:cNvPr id="8" name="图片 7" descr="I级数据流图.emf"/>
          <p:cNvPicPr>
            <a:picLocks noChangeAspect="1"/>
          </p:cNvPicPr>
          <p:nvPr/>
        </p:nvPicPr>
        <p:blipFill>
          <a:blip r:embed="rId2"/>
          <a:stretch>
            <a:fillRect/>
          </a:stretch>
        </p:blipFill>
        <p:spPr>
          <a:xfrm>
            <a:off x="755576" y="1844824"/>
            <a:ext cx="7785186" cy="396044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II</a:t>
            </a:r>
            <a:r>
              <a:rPr lang="zh-CN" altLang="en-US" dirty="0"/>
              <a:t>级</a:t>
            </a:r>
            <a:r>
              <a:rPr lang="en-US" altLang="zh-CN" dirty="0"/>
              <a:t>-</a:t>
            </a:r>
            <a:r>
              <a:rPr lang="zh-CN" altLang="en-US" dirty="0"/>
              <a:t>计算工资</a:t>
            </a:r>
          </a:p>
        </p:txBody>
      </p:sp>
      <p:sp>
        <p:nvSpPr>
          <p:cNvPr id="6" name="日期占位符 1"/>
          <p:cNvSpPr>
            <a:spLocks noGrp="1"/>
          </p:cNvSpPr>
          <p:nvPr>
            <p:ph type="dt" sz="half" idx="10"/>
          </p:nvPr>
        </p:nvSpPr>
        <p:spPr/>
        <p:txBody>
          <a:bodyPr/>
          <a:lstStyle/>
          <a:p>
            <a:fld id="{AAB98452-4A37-4AE7-873E-8EAD10D1BF23}" type="datetime1">
              <a:rPr lang="zh-CN" altLang="en-US"/>
              <a:t>2019/10/8</a:t>
            </a:fld>
            <a:endParaRPr lang="en-US" altLang="zh-CN"/>
          </a:p>
        </p:txBody>
      </p:sp>
      <p:sp>
        <p:nvSpPr>
          <p:cNvPr id="7" name="页脚占位符 2"/>
          <p:cNvSpPr>
            <a:spLocks noGrp="1"/>
          </p:cNvSpPr>
          <p:nvPr>
            <p:ph type="ftr" sz="quarter" idx="11"/>
          </p:nvPr>
        </p:nvSpPr>
        <p:spPr/>
        <p:txBody>
          <a:bodyPr/>
          <a:lstStyle/>
          <a:p>
            <a:r>
              <a:rPr lang="en-US" altLang="zh-CN"/>
              <a:t>大连理工大学软件学院</a:t>
            </a:r>
          </a:p>
        </p:txBody>
      </p:sp>
      <p:sp>
        <p:nvSpPr>
          <p:cNvPr id="8" name="灯片编号占位符 3"/>
          <p:cNvSpPr>
            <a:spLocks noGrp="1"/>
          </p:cNvSpPr>
          <p:nvPr>
            <p:ph type="sldNum" sz="quarter" idx="12"/>
          </p:nvPr>
        </p:nvSpPr>
        <p:spPr/>
        <p:txBody>
          <a:bodyPr/>
          <a:lstStyle/>
          <a:p>
            <a:fld id="{C611D560-D105-48F5-BA30-97FE30777D05}" type="slidenum">
              <a:rPr lang="zh-CN" altLang="en-US"/>
              <a:t>54</a:t>
            </a:fld>
            <a:endParaRPr lang="en-US" altLang="zh-CN"/>
          </a:p>
        </p:txBody>
      </p:sp>
      <p:pic>
        <p:nvPicPr>
          <p:cNvPr id="9" name="图片 8" descr="II级计算工资数据流图.emf"/>
          <p:cNvPicPr>
            <a:picLocks noChangeAspect="1"/>
          </p:cNvPicPr>
          <p:nvPr/>
        </p:nvPicPr>
        <p:blipFill>
          <a:blip r:embed="rId2"/>
          <a:stretch>
            <a:fillRect/>
          </a:stretch>
        </p:blipFill>
        <p:spPr>
          <a:xfrm>
            <a:off x="1043608" y="1592648"/>
            <a:ext cx="6840760" cy="4644664"/>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a:t>
            </a:r>
            <a:r>
              <a:rPr lang="zh-CN" altLang="en-US" dirty="0"/>
              <a:t>级</a:t>
            </a:r>
            <a:r>
              <a:rPr lang="en-US" altLang="zh-CN" dirty="0"/>
              <a:t>-</a:t>
            </a:r>
            <a:r>
              <a:rPr lang="zh-CN" altLang="en-US" dirty="0"/>
              <a:t>工资转存</a:t>
            </a:r>
          </a:p>
        </p:txBody>
      </p:sp>
      <p:sp>
        <p:nvSpPr>
          <p:cNvPr id="3" name="日期占位符 2"/>
          <p:cNvSpPr>
            <a:spLocks noGrp="1"/>
          </p:cNvSpPr>
          <p:nvPr>
            <p:ph type="dt" sz="half" idx="10"/>
          </p:nvPr>
        </p:nvSpPr>
        <p:spPr/>
        <p:txBody>
          <a:bodyPr/>
          <a:lstStyle/>
          <a:p>
            <a:fld id="{1BFDB566-3E5E-49CE-949A-194D3ED19DAC}" type="datetime1">
              <a:rPr lang="zh-CN" altLang="en-US" smtClean="0"/>
              <a:t>2019/10/8</a:t>
            </a:fld>
            <a:endParaRPr lang="en-US" altLang="zh-CN"/>
          </a:p>
        </p:txBody>
      </p:sp>
      <p:sp>
        <p:nvSpPr>
          <p:cNvPr id="4" name="页脚占位符 3"/>
          <p:cNvSpPr>
            <a:spLocks noGrp="1"/>
          </p:cNvSpPr>
          <p:nvPr>
            <p:ph type="ftr" sz="quarter" idx="11"/>
          </p:nvPr>
        </p:nvSpPr>
        <p:spPr/>
        <p:txBody>
          <a:bodyPr/>
          <a:lstStyle/>
          <a:p>
            <a:r>
              <a:rPr lang="en-US" altLang="zh-CN"/>
              <a:t>大连理工大学软件学院</a:t>
            </a:r>
          </a:p>
        </p:txBody>
      </p:sp>
      <p:sp>
        <p:nvSpPr>
          <p:cNvPr id="5" name="灯片编号占位符 4"/>
          <p:cNvSpPr>
            <a:spLocks noGrp="1"/>
          </p:cNvSpPr>
          <p:nvPr>
            <p:ph type="sldNum" sz="quarter" idx="12"/>
          </p:nvPr>
        </p:nvSpPr>
        <p:spPr/>
        <p:txBody>
          <a:bodyPr/>
          <a:lstStyle/>
          <a:p>
            <a:fld id="{ADAD46B3-65E1-4100-8F56-C181D41A58B6}" type="slidenum">
              <a:rPr lang="zh-CN" altLang="en-US" smtClean="0"/>
              <a:t>55</a:t>
            </a:fld>
            <a:endParaRPr lang="en-US" altLang="zh-CN"/>
          </a:p>
        </p:txBody>
      </p:sp>
      <p:pic>
        <p:nvPicPr>
          <p:cNvPr id="7" name="图片 6" descr="II级工资转存数据流图.emf"/>
          <p:cNvPicPr>
            <a:picLocks noChangeAspect="1"/>
          </p:cNvPicPr>
          <p:nvPr/>
        </p:nvPicPr>
        <p:blipFill>
          <a:blip r:embed="rId2"/>
          <a:stretch>
            <a:fillRect/>
          </a:stretch>
        </p:blipFill>
        <p:spPr>
          <a:xfrm>
            <a:off x="323528" y="2348880"/>
            <a:ext cx="8637367" cy="244827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III</a:t>
            </a:r>
            <a:r>
              <a:rPr lang="zh-CN" altLang="en-US" dirty="0"/>
              <a:t>级</a:t>
            </a:r>
            <a:r>
              <a:rPr lang="en-US" altLang="zh-CN" dirty="0"/>
              <a:t>-</a:t>
            </a:r>
            <a:r>
              <a:rPr lang="zh-CN" altLang="en-US" dirty="0"/>
              <a:t>计算奖金和缺勤扣款</a:t>
            </a:r>
          </a:p>
        </p:txBody>
      </p:sp>
      <p:sp>
        <p:nvSpPr>
          <p:cNvPr id="4" name="日期占位符 1"/>
          <p:cNvSpPr>
            <a:spLocks noGrp="1"/>
          </p:cNvSpPr>
          <p:nvPr>
            <p:ph type="dt" sz="half" idx="10"/>
          </p:nvPr>
        </p:nvSpPr>
        <p:spPr/>
        <p:txBody>
          <a:bodyPr/>
          <a:lstStyle/>
          <a:p>
            <a:fld id="{A306BDE0-72D2-4B2B-82BB-9C7D58417C51}" type="datetime1">
              <a:rPr lang="zh-CN" altLang="en-US"/>
              <a:t>2019/10/8</a:t>
            </a:fld>
            <a:endParaRPr lang="en-US" altLang="zh-CN"/>
          </a:p>
        </p:txBody>
      </p:sp>
      <p:sp>
        <p:nvSpPr>
          <p:cNvPr id="5" name="页脚占位符 2"/>
          <p:cNvSpPr>
            <a:spLocks noGrp="1"/>
          </p:cNvSpPr>
          <p:nvPr>
            <p:ph type="ftr" sz="quarter" idx="11"/>
          </p:nvPr>
        </p:nvSpPr>
        <p:spPr/>
        <p:txBody>
          <a:bodyPr/>
          <a:lstStyle/>
          <a:p>
            <a:r>
              <a:rPr lang="en-US" altLang="zh-CN"/>
              <a:t>大连理工大学软件学院</a:t>
            </a:r>
          </a:p>
        </p:txBody>
      </p:sp>
      <p:sp>
        <p:nvSpPr>
          <p:cNvPr id="6" name="灯片编号占位符 3"/>
          <p:cNvSpPr>
            <a:spLocks noGrp="1"/>
          </p:cNvSpPr>
          <p:nvPr>
            <p:ph type="sldNum" sz="quarter" idx="12"/>
          </p:nvPr>
        </p:nvSpPr>
        <p:spPr/>
        <p:txBody>
          <a:bodyPr/>
          <a:lstStyle/>
          <a:p>
            <a:fld id="{F5DD1CEB-6A67-48D6-A2F2-F84F26CB4087}" type="slidenum">
              <a:rPr lang="zh-CN" altLang="en-US"/>
              <a:t>56</a:t>
            </a:fld>
            <a:endParaRPr lang="en-US" altLang="zh-CN"/>
          </a:p>
        </p:txBody>
      </p:sp>
      <p:pic>
        <p:nvPicPr>
          <p:cNvPr id="8" name="图片 7" descr="III级计算奖金和缺勤扣款数据流图.emf"/>
          <p:cNvPicPr>
            <a:picLocks noChangeAspect="1"/>
          </p:cNvPicPr>
          <p:nvPr/>
        </p:nvPicPr>
        <p:blipFill>
          <a:blip r:embed="rId2"/>
          <a:stretch>
            <a:fillRect/>
          </a:stretch>
        </p:blipFill>
        <p:spPr>
          <a:xfrm>
            <a:off x="107504" y="1962032"/>
            <a:ext cx="8900610" cy="3627208"/>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3"/>
          <p:cNvSpPr>
            <a:spLocks noChangeArrowheads="1"/>
          </p:cNvSpPr>
          <p:nvPr/>
        </p:nvSpPr>
        <p:spPr bwMode="gray">
          <a:xfrm>
            <a:off x="216024" y="1484784"/>
            <a:ext cx="5148064" cy="4752528"/>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8" name="AutoShape 53"/>
          <p:cNvSpPr>
            <a:spLocks noChangeArrowheads="1"/>
          </p:cNvSpPr>
          <p:nvPr/>
        </p:nvSpPr>
        <p:spPr bwMode="gray">
          <a:xfrm>
            <a:off x="5508104" y="2060848"/>
            <a:ext cx="3456384" cy="3240360"/>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5" name="日期占位符 4"/>
          <p:cNvSpPr>
            <a:spLocks noGrp="1"/>
          </p:cNvSpPr>
          <p:nvPr>
            <p:ph type="dt" sz="half" idx="10"/>
          </p:nvPr>
        </p:nvSpPr>
        <p:spPr/>
        <p:txBody>
          <a:bodyPr/>
          <a:lstStyle/>
          <a:p>
            <a:fld id="{61A596E0-D580-4AF3-94DF-46053818C77B}" type="datetime1">
              <a:rPr lang="zh-CN" altLang="en-US"/>
              <a:t>2019/10/8</a:t>
            </a:fld>
            <a:endParaRPr lang="en-US" altLang="zh-CN"/>
          </a:p>
        </p:txBody>
      </p:sp>
      <p:sp>
        <p:nvSpPr>
          <p:cNvPr id="6" name="页脚占位符 5"/>
          <p:cNvSpPr>
            <a:spLocks noGrp="1"/>
          </p:cNvSpPr>
          <p:nvPr>
            <p:ph type="ftr" sz="quarter" idx="11"/>
          </p:nvPr>
        </p:nvSpPr>
        <p:spPr/>
        <p:txBody>
          <a:bodyPr/>
          <a:lstStyle/>
          <a:p>
            <a:r>
              <a:rPr lang="en-US" altLang="zh-CN"/>
              <a:t>大连理工大学软件学院</a:t>
            </a:r>
          </a:p>
        </p:txBody>
      </p:sp>
      <p:sp>
        <p:nvSpPr>
          <p:cNvPr id="7" name="灯片编号占位符 6"/>
          <p:cNvSpPr>
            <a:spLocks noGrp="1"/>
          </p:cNvSpPr>
          <p:nvPr>
            <p:ph type="sldNum" sz="quarter" idx="12"/>
          </p:nvPr>
        </p:nvSpPr>
        <p:spPr>
          <a:xfrm>
            <a:off x="6660133" y="5588521"/>
            <a:ext cx="2133600" cy="260350"/>
          </a:xfrm>
        </p:spPr>
        <p:txBody>
          <a:bodyPr/>
          <a:lstStyle/>
          <a:p>
            <a:fld id="{05B5146A-D946-4DF7-A32C-6E062AA68ED1}" type="slidenum">
              <a:rPr lang="zh-CN" altLang="en-US"/>
              <a:t>57</a:t>
            </a:fld>
            <a:endParaRPr lang="en-US" altLang="zh-CN"/>
          </a:p>
        </p:txBody>
      </p:sp>
      <p:sp>
        <p:nvSpPr>
          <p:cNvPr id="743426" name="Rectangle 2"/>
          <p:cNvSpPr>
            <a:spLocks noGrp="1" noChangeArrowheads="1"/>
          </p:cNvSpPr>
          <p:nvPr>
            <p:ph type="title"/>
          </p:nvPr>
        </p:nvSpPr>
        <p:spPr/>
        <p:txBody>
          <a:bodyPr/>
          <a:lstStyle/>
          <a:p>
            <a:r>
              <a:rPr lang="en-US" altLang="zh-CN" dirty="0">
                <a:solidFill>
                  <a:schemeClr val="tx1"/>
                </a:solidFill>
              </a:rPr>
              <a:t>DFD</a:t>
            </a:r>
            <a:r>
              <a:rPr lang="zh-CN" altLang="en-US" dirty="0">
                <a:solidFill>
                  <a:schemeClr val="tx1"/>
                </a:solidFill>
              </a:rPr>
              <a:t>用途</a:t>
            </a:r>
          </a:p>
        </p:txBody>
      </p:sp>
      <p:sp>
        <p:nvSpPr>
          <p:cNvPr id="743427" name="Rectangle 3"/>
          <p:cNvSpPr>
            <a:spLocks noGrp="1" noChangeArrowheads="1"/>
          </p:cNvSpPr>
          <p:nvPr>
            <p:ph type="body" sz="half" idx="1"/>
          </p:nvPr>
        </p:nvSpPr>
        <p:spPr/>
        <p:txBody>
          <a:bodyPr/>
          <a:lstStyle/>
          <a:p>
            <a:r>
              <a:rPr lang="zh-CN" altLang="en-US" sz="3200" dirty="0"/>
              <a:t>交流信息的工具</a:t>
            </a:r>
          </a:p>
          <a:p>
            <a:pPr lvl="1"/>
            <a:r>
              <a:rPr lang="zh-CN" altLang="en-US" sz="2800" dirty="0"/>
              <a:t>一张数据流图处理少于</a:t>
            </a:r>
            <a:r>
              <a:rPr lang="en-US" altLang="zh-CN" sz="2800" dirty="0"/>
              <a:t>9</a:t>
            </a:r>
            <a:r>
              <a:rPr lang="zh-CN" altLang="en-US" sz="2800" dirty="0"/>
              <a:t>个</a:t>
            </a:r>
          </a:p>
          <a:p>
            <a:pPr lvl="1"/>
            <a:r>
              <a:rPr lang="zh-CN" altLang="en-US" sz="2800" dirty="0"/>
              <a:t>分层</a:t>
            </a:r>
          </a:p>
          <a:p>
            <a:r>
              <a:rPr lang="zh-CN" altLang="en-US" sz="3200" dirty="0"/>
              <a:t>分析和设计的工具</a:t>
            </a:r>
          </a:p>
          <a:p>
            <a:pPr lvl="1"/>
            <a:r>
              <a:rPr lang="zh-CN" altLang="en-US" sz="2800" dirty="0"/>
              <a:t>在数据流图上划分自动化边界</a:t>
            </a:r>
          </a:p>
          <a:p>
            <a:pPr lvl="1"/>
            <a:r>
              <a:rPr lang="zh-CN" altLang="en-US" sz="2800" dirty="0"/>
              <a:t>每个边界意味着不同的物理系统。</a:t>
            </a:r>
          </a:p>
        </p:txBody>
      </p:sp>
      <p:sp>
        <p:nvSpPr>
          <p:cNvPr id="743428" name="Rectangle 4"/>
          <p:cNvSpPr>
            <a:spLocks noChangeArrowheads="1"/>
          </p:cNvSpPr>
          <p:nvPr/>
        </p:nvSpPr>
        <p:spPr bwMode="auto">
          <a:xfrm>
            <a:off x="5651426" y="2348434"/>
            <a:ext cx="3097038" cy="2952750"/>
          </a:xfrm>
          <a:prstGeom prst="rect">
            <a:avLst/>
          </a:prstGeom>
          <a:noFill/>
          <a:ln w="9525">
            <a:noFill/>
            <a:miter lim="800000"/>
          </a:ln>
          <a:effectLst/>
        </p:spPr>
        <p:txBody>
          <a:bodyPr/>
          <a:lstStyle/>
          <a:p>
            <a:pPr marL="342900" indent="-342900">
              <a:spcBef>
                <a:spcPct val="20000"/>
              </a:spcBef>
              <a:buFontTx/>
              <a:buChar char="•"/>
            </a:pPr>
            <a:r>
              <a:rPr lang="zh-CN" altLang="en-US" dirty="0">
                <a:solidFill>
                  <a:srgbClr val="9900CC"/>
                </a:solidFill>
                <a:latin typeface="Times New Roman" panose="02020603050405020304" pitchFamily="18" charset="0"/>
              </a:rPr>
              <a:t>系统流程图：物理构成</a:t>
            </a:r>
          </a:p>
          <a:p>
            <a:pPr marL="342900" indent="-342900">
              <a:spcBef>
                <a:spcPct val="20000"/>
              </a:spcBef>
              <a:buFontTx/>
              <a:buChar char="•"/>
            </a:pPr>
            <a:r>
              <a:rPr lang="zh-CN" altLang="en-US" dirty="0">
                <a:solidFill>
                  <a:srgbClr val="9900CC"/>
                </a:solidFill>
                <a:latin typeface="Times New Roman" panose="02020603050405020304" pitchFamily="18" charset="0"/>
              </a:rPr>
              <a:t>数据流图：逻辑功能</a:t>
            </a:r>
          </a:p>
          <a:p>
            <a:pPr marL="342900" indent="-342900">
              <a:spcBef>
                <a:spcPct val="20000"/>
              </a:spcBef>
              <a:buFontTx/>
              <a:buChar char="•"/>
            </a:pPr>
            <a:r>
              <a:rPr lang="zh-CN" altLang="en-US" dirty="0">
                <a:solidFill>
                  <a:srgbClr val="9900CC"/>
                </a:solidFill>
                <a:latin typeface="Times New Roman" panose="02020603050405020304" pitchFamily="18" charset="0"/>
              </a:rPr>
              <a:t>面向数据流图的设计方法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非功能性需求</a:t>
            </a:r>
          </a:p>
        </p:txBody>
      </p:sp>
      <p:sp>
        <p:nvSpPr>
          <p:cNvPr id="3" name="内容占位符 2"/>
          <p:cNvSpPr>
            <a:spLocks noGrp="1"/>
          </p:cNvSpPr>
          <p:nvPr>
            <p:ph idx="1"/>
          </p:nvPr>
        </p:nvSpPr>
        <p:spPr/>
        <p:txBody>
          <a:bodyPr/>
          <a:lstStyle/>
          <a:p>
            <a:r>
              <a:rPr lang="zh-CN" altLang="en-US" sz="2400" dirty="0"/>
              <a:t>一些利益相关者没有纯功能上的需求，但要满足他们对最终软件产品某些方面的要求，比如开发规范等。</a:t>
            </a:r>
            <a:endParaRPr lang="en-US" altLang="zh-CN" sz="2400" dirty="0"/>
          </a:p>
          <a:p>
            <a:pPr lvl="1"/>
            <a:r>
              <a:rPr lang="zh-CN" altLang="en-US" sz="2200" dirty="0"/>
              <a:t>质量需求</a:t>
            </a:r>
            <a:endParaRPr lang="en-US" altLang="zh-CN" sz="2200" dirty="0"/>
          </a:p>
          <a:p>
            <a:pPr lvl="1"/>
            <a:r>
              <a:rPr lang="zh-CN" altLang="en-US" sz="2200" dirty="0"/>
              <a:t>技术性需求</a:t>
            </a:r>
            <a:endParaRPr lang="en-US" altLang="zh-CN" sz="2200" dirty="0"/>
          </a:p>
          <a:p>
            <a:pPr lvl="2"/>
            <a:r>
              <a:rPr lang="zh-CN" altLang="en-US" sz="2200" dirty="0"/>
              <a:t>硬件要求</a:t>
            </a:r>
            <a:endParaRPr lang="en-US" altLang="zh-CN" sz="2200" dirty="0"/>
          </a:p>
          <a:p>
            <a:pPr lvl="2"/>
            <a:r>
              <a:rPr lang="zh-CN" altLang="en-US" sz="2200" dirty="0"/>
              <a:t>软件平台</a:t>
            </a:r>
            <a:endParaRPr lang="en-US" altLang="zh-CN" sz="2200" dirty="0"/>
          </a:p>
          <a:p>
            <a:pPr lvl="2"/>
            <a:r>
              <a:rPr lang="zh-CN" altLang="en-US" sz="2200" dirty="0"/>
              <a:t>运行环境</a:t>
            </a:r>
            <a:endParaRPr lang="en-US" altLang="zh-CN" sz="2200" dirty="0"/>
          </a:p>
          <a:p>
            <a:pPr lvl="1"/>
            <a:r>
              <a:rPr lang="zh-CN" altLang="en-US" sz="2200" dirty="0"/>
              <a:t>其它交付物</a:t>
            </a:r>
            <a:endParaRPr lang="en-US" altLang="zh-CN" sz="2200" dirty="0"/>
          </a:p>
          <a:p>
            <a:pPr lvl="1"/>
            <a:r>
              <a:rPr lang="zh-CN" altLang="en-US" sz="2200" dirty="0"/>
              <a:t>合同需求</a:t>
            </a:r>
            <a:endParaRPr lang="en-US" altLang="zh-CN" sz="2200" dirty="0"/>
          </a:p>
          <a:p>
            <a:pPr lvl="2"/>
            <a:r>
              <a:rPr lang="zh-CN" altLang="en-US" sz="2200" dirty="0"/>
              <a:t>商业条款</a:t>
            </a:r>
            <a:endParaRPr lang="en-US" altLang="zh-CN" sz="2200" dirty="0"/>
          </a:p>
          <a:p>
            <a:pPr lvl="1"/>
            <a:r>
              <a:rPr lang="zh-CN" altLang="en-US" sz="2200" dirty="0"/>
              <a:t>规格说明书</a:t>
            </a:r>
            <a:endParaRPr lang="en-US" altLang="zh-CN" sz="2200" dirty="0"/>
          </a:p>
          <a:p>
            <a:pPr lvl="2"/>
            <a:r>
              <a:rPr lang="zh-CN" altLang="en-US" sz="2200" dirty="0"/>
              <a:t>技术协议</a:t>
            </a:r>
            <a:endParaRPr lang="en-US" altLang="zh-CN" sz="2200" dirty="0"/>
          </a:p>
          <a:p>
            <a:pPr lvl="1"/>
            <a:endParaRPr lang="zh-CN" altLang="en-US" sz="20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58</a:t>
            </a:fld>
            <a:endParaRPr lang="en-US" altLang="zh-CN"/>
          </a:p>
        </p:txBody>
      </p:sp>
      <p:pic>
        <p:nvPicPr>
          <p:cNvPr id="7" name="Picture 2" descr="9126ref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636912"/>
            <a:ext cx="5060925" cy="354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需求说明书</a:t>
            </a:r>
          </a:p>
        </p:txBody>
      </p:sp>
      <p:sp>
        <p:nvSpPr>
          <p:cNvPr id="3" name="内容占位符 2"/>
          <p:cNvSpPr>
            <a:spLocks noGrp="1"/>
          </p:cNvSpPr>
          <p:nvPr>
            <p:ph sz="half" idx="1"/>
          </p:nvPr>
        </p:nvSpPr>
        <p:spPr>
          <a:xfrm>
            <a:off x="457200" y="1600200"/>
            <a:ext cx="3970784" cy="4781550"/>
          </a:xfrm>
        </p:spPr>
        <p:txBody>
          <a:bodyPr/>
          <a:lstStyle/>
          <a:p>
            <a:pPr marL="0" indent="0">
              <a:buNone/>
            </a:pPr>
            <a:r>
              <a:rPr lang="en-US" altLang="zh-CN" sz="2200" dirty="0"/>
              <a:t>0. </a:t>
            </a:r>
            <a:r>
              <a:rPr lang="zh-CN" altLang="en-US" sz="2200" dirty="0"/>
              <a:t>文档说明性内容</a:t>
            </a:r>
          </a:p>
          <a:p>
            <a:pPr lvl="1"/>
            <a:r>
              <a:rPr lang="zh-CN" altLang="en-US" sz="2000" dirty="0"/>
              <a:t>版本号</a:t>
            </a:r>
            <a:r>
              <a:rPr lang="en-US" altLang="zh-CN" sz="2000" dirty="0"/>
              <a:t>, </a:t>
            </a:r>
            <a:r>
              <a:rPr lang="zh-CN" altLang="en-US" sz="2000" dirty="0"/>
              <a:t>创建者</a:t>
            </a:r>
            <a:r>
              <a:rPr lang="en-US" altLang="zh-CN" sz="2000" dirty="0"/>
              <a:t>, </a:t>
            </a:r>
            <a:r>
              <a:rPr lang="zh-CN" altLang="en-US" sz="2000" dirty="0"/>
              <a:t>修改记录</a:t>
            </a:r>
            <a:r>
              <a:rPr lang="en-US" altLang="zh-CN" sz="2000" dirty="0"/>
              <a:t>, </a:t>
            </a:r>
            <a:r>
              <a:rPr lang="zh-CN" altLang="en-US" sz="2000" dirty="0"/>
              <a:t>批准者</a:t>
            </a:r>
            <a:endParaRPr lang="en-US" altLang="zh-CN" sz="2000" dirty="0"/>
          </a:p>
          <a:p>
            <a:pPr marL="0" indent="0">
              <a:buNone/>
            </a:pPr>
            <a:r>
              <a:rPr lang="en-US" altLang="zh-CN" sz="2200" dirty="0"/>
              <a:t>1. </a:t>
            </a:r>
            <a:r>
              <a:rPr lang="zh-CN" altLang="en-US" sz="2200" dirty="0"/>
              <a:t>目标群体和系统目标</a:t>
            </a:r>
          </a:p>
          <a:p>
            <a:pPr lvl="1"/>
            <a:r>
              <a:rPr lang="zh-CN" altLang="en-US" sz="2000" dirty="0"/>
              <a:t>利益相关者分析、项目公开和隐藏的目的</a:t>
            </a:r>
            <a:endParaRPr lang="en-US" altLang="zh-CN" sz="2000" dirty="0"/>
          </a:p>
          <a:p>
            <a:pPr marL="0" indent="0">
              <a:buNone/>
            </a:pPr>
            <a:r>
              <a:rPr lang="en-US" altLang="zh-CN" sz="2200" dirty="0"/>
              <a:t>2. </a:t>
            </a:r>
            <a:r>
              <a:rPr lang="zh-CN" altLang="en-US" sz="2200" dirty="0"/>
              <a:t>功能性需求</a:t>
            </a:r>
          </a:p>
          <a:p>
            <a:pPr lvl="1"/>
            <a:r>
              <a:rPr lang="zh-CN" altLang="en-US" sz="2000" dirty="0"/>
              <a:t>所有功能性需求及其用户故事，从建立在活动图上的用例到文字性的需求描述，文档化</a:t>
            </a:r>
            <a:endParaRPr lang="en-US" altLang="zh-CN" sz="2000" dirty="0"/>
          </a:p>
          <a:p>
            <a:endParaRPr lang="zh-CN" altLang="en-US" sz="2400" dirty="0"/>
          </a:p>
        </p:txBody>
      </p:sp>
      <p:sp>
        <p:nvSpPr>
          <p:cNvPr id="7" name="内容占位符 6"/>
          <p:cNvSpPr>
            <a:spLocks noGrp="1"/>
          </p:cNvSpPr>
          <p:nvPr>
            <p:ph sz="half" idx="2"/>
          </p:nvPr>
        </p:nvSpPr>
        <p:spPr>
          <a:xfrm>
            <a:off x="4788024" y="1600200"/>
            <a:ext cx="3898776" cy="4781550"/>
          </a:xfrm>
        </p:spPr>
        <p:txBody>
          <a:bodyPr/>
          <a:lstStyle/>
          <a:p>
            <a:pPr marL="0" indent="0">
              <a:buNone/>
            </a:pPr>
            <a:r>
              <a:rPr lang="en-US" altLang="zh-CN" sz="2200" dirty="0"/>
              <a:t>3. </a:t>
            </a:r>
            <a:r>
              <a:rPr lang="zh-CN" altLang="en-US" sz="2200" dirty="0"/>
              <a:t>非功能性需求</a:t>
            </a:r>
          </a:p>
          <a:p>
            <a:pPr lvl="1"/>
            <a:r>
              <a:rPr lang="zh-CN" altLang="en-US" sz="2000" dirty="0"/>
              <a:t>特别是质量需求及技术需求</a:t>
            </a:r>
            <a:endParaRPr lang="en-US" altLang="zh-CN" sz="2000" dirty="0"/>
          </a:p>
          <a:p>
            <a:pPr marL="0" indent="0">
              <a:buNone/>
            </a:pPr>
            <a:r>
              <a:rPr lang="en-US" altLang="zh-CN" sz="2200" dirty="0"/>
              <a:t>4. </a:t>
            </a:r>
            <a:r>
              <a:rPr lang="zh-CN" altLang="en-US" sz="2200" dirty="0"/>
              <a:t>交付物</a:t>
            </a:r>
          </a:p>
          <a:p>
            <a:pPr lvl="1"/>
            <a:r>
              <a:rPr lang="zh-CN" altLang="en-US" sz="2000" dirty="0"/>
              <a:t>具体时间和形式交付的产品</a:t>
            </a:r>
            <a:endParaRPr lang="en-US" altLang="zh-CN" sz="2000" dirty="0"/>
          </a:p>
          <a:p>
            <a:pPr marL="0" indent="0">
              <a:buNone/>
            </a:pPr>
            <a:r>
              <a:rPr lang="en-US" altLang="zh-CN" sz="2200" dirty="0"/>
              <a:t>5. </a:t>
            </a:r>
            <a:r>
              <a:rPr lang="zh-CN" altLang="en-US" sz="2200" dirty="0"/>
              <a:t>验收标准</a:t>
            </a:r>
          </a:p>
          <a:p>
            <a:pPr lvl="1"/>
            <a:r>
              <a:rPr lang="zh-CN" altLang="en-US" sz="2000" dirty="0"/>
              <a:t>对需求进行检验的方法以及结果处理方式</a:t>
            </a:r>
          </a:p>
          <a:p>
            <a:pPr marL="0" indent="0">
              <a:buNone/>
            </a:pPr>
            <a:r>
              <a:rPr lang="en-US" altLang="zh-CN" sz="2200" dirty="0"/>
              <a:t>6. </a:t>
            </a:r>
            <a:r>
              <a:rPr lang="zh-CN" altLang="en-US" sz="2200" dirty="0"/>
              <a:t>附件</a:t>
            </a:r>
          </a:p>
          <a:p>
            <a:pPr lvl="1"/>
            <a:r>
              <a:rPr lang="zh-CN" altLang="en-US" sz="2000" dirty="0"/>
              <a:t>所有相关文档的列表，包括需求分析阶段的词汇表</a:t>
            </a:r>
          </a:p>
          <a:p>
            <a:endParaRPr lang="zh-CN" altLang="en-US" sz="20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dirty="0"/>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3"/>
          <p:cNvSpPr>
            <a:spLocks noChangeArrowheads="1"/>
          </p:cNvSpPr>
          <p:nvPr/>
        </p:nvSpPr>
        <p:spPr bwMode="gray">
          <a:xfrm>
            <a:off x="323527" y="3933056"/>
            <a:ext cx="8398197" cy="2016224"/>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2" name="标题 1"/>
          <p:cNvSpPr>
            <a:spLocks noGrp="1"/>
          </p:cNvSpPr>
          <p:nvPr>
            <p:ph type="title"/>
          </p:nvPr>
        </p:nvSpPr>
        <p:spPr/>
        <p:txBody>
          <a:bodyPr/>
          <a:lstStyle/>
          <a:p>
            <a:r>
              <a:rPr lang="zh-CN" altLang="en-US" dirty="0"/>
              <a:t>用户需求与系统需求</a:t>
            </a:r>
          </a:p>
        </p:txBody>
      </p:sp>
      <p:sp>
        <p:nvSpPr>
          <p:cNvPr id="3" name="内容占位符 2"/>
          <p:cNvSpPr>
            <a:spLocks noGrp="1"/>
          </p:cNvSpPr>
          <p:nvPr>
            <p:ph idx="1"/>
          </p:nvPr>
        </p:nvSpPr>
        <p:spPr/>
        <p:txBody>
          <a:bodyPr/>
          <a:lstStyle/>
          <a:p>
            <a:r>
              <a:rPr lang="zh-CN" altLang="en-US" sz="2800" dirty="0"/>
              <a:t>系统需求是对用户需求的细化和完善。</a:t>
            </a:r>
          </a:p>
          <a:p>
            <a:r>
              <a:rPr lang="zh-CN" altLang="en-US" sz="2800" dirty="0"/>
              <a:t>系统需求的阅读对象是开发者，而用户需求的阅读对象是委托方或客户。</a:t>
            </a:r>
          </a:p>
          <a:p>
            <a:r>
              <a:rPr lang="zh-CN" altLang="en-US" sz="2800" dirty="0"/>
              <a:t>系统需求是用户需求的开始，用户需求需要得到委托方的确认。</a:t>
            </a:r>
          </a:p>
          <a:p>
            <a:r>
              <a:rPr lang="zh-CN" altLang="en-US" sz="2800" dirty="0"/>
              <a:t>无论是系统需求还是用户需求，在调研的时候都需要搞清楚以下两个基本问题：</a:t>
            </a:r>
          </a:p>
          <a:p>
            <a:pPr lvl="1"/>
            <a:r>
              <a:rPr lang="zh-CN" altLang="en-US" sz="2400" dirty="0"/>
              <a:t>项目涉及到的主要目标人群有哪些？</a:t>
            </a:r>
          </a:p>
          <a:p>
            <a:pPr lvl="1"/>
            <a:r>
              <a:rPr lang="zh-CN" altLang="en-US" sz="2400" dirty="0"/>
              <a:t>项目主要的目标是什么？</a:t>
            </a:r>
          </a:p>
          <a:p>
            <a:endParaRPr lang="zh-CN" altLang="en-US" sz="28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3"/>
          <p:cNvSpPr>
            <a:spLocks noChangeArrowheads="1"/>
          </p:cNvSpPr>
          <p:nvPr/>
        </p:nvSpPr>
        <p:spPr bwMode="gray">
          <a:xfrm>
            <a:off x="539552" y="2204864"/>
            <a:ext cx="6264696" cy="50405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4" name="日期占位符 3"/>
          <p:cNvSpPr>
            <a:spLocks noGrp="1"/>
          </p:cNvSpPr>
          <p:nvPr>
            <p:ph type="dt" sz="half" idx="10"/>
          </p:nvPr>
        </p:nvSpPr>
        <p:spPr/>
        <p:txBody>
          <a:bodyPr/>
          <a:lstStyle/>
          <a:p>
            <a:fld id="{0BB9D798-ECD6-4DA5-8577-967997325D33}" type="datetime1">
              <a:rPr lang="zh-CN" altLang="en-US"/>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DF7C2FF0-BFE7-466A-8F15-BFCA17879468}" type="slidenum">
              <a:rPr lang="zh-CN" altLang="en-US"/>
              <a:t>60</a:t>
            </a:fld>
            <a:endParaRPr lang="en-US" altLang="zh-CN"/>
          </a:p>
        </p:txBody>
      </p:sp>
      <p:sp>
        <p:nvSpPr>
          <p:cNvPr id="819202" name="Rectangle 2"/>
          <p:cNvSpPr>
            <a:spLocks noGrp="1" noChangeArrowheads="1"/>
          </p:cNvSpPr>
          <p:nvPr>
            <p:ph type="title"/>
          </p:nvPr>
        </p:nvSpPr>
        <p:spPr/>
        <p:txBody>
          <a:bodyPr/>
          <a:lstStyle/>
          <a:p>
            <a:r>
              <a:rPr lang="zh-CN" altLang="en-US" dirty="0">
                <a:solidFill>
                  <a:schemeClr val="tx1"/>
                </a:solidFill>
              </a:rPr>
              <a:t>需求验证的方法</a:t>
            </a:r>
            <a:endParaRPr lang="en-US" altLang="zh-CN" dirty="0">
              <a:solidFill>
                <a:schemeClr val="tx1"/>
              </a:solidFill>
            </a:endParaRPr>
          </a:p>
        </p:txBody>
      </p:sp>
      <p:sp>
        <p:nvSpPr>
          <p:cNvPr id="819203" name="Rectangle 3"/>
          <p:cNvSpPr>
            <a:spLocks noGrp="1" noChangeArrowheads="1"/>
          </p:cNvSpPr>
          <p:nvPr>
            <p:ph type="body" idx="1"/>
          </p:nvPr>
        </p:nvSpPr>
        <p:spPr/>
        <p:txBody>
          <a:bodyPr/>
          <a:lstStyle/>
          <a:p>
            <a:pPr>
              <a:lnSpc>
                <a:spcPct val="110000"/>
              </a:lnSpc>
            </a:pPr>
            <a:r>
              <a:rPr lang="zh-CN" altLang="en-US" dirty="0"/>
              <a:t>验证需求的一致性</a:t>
            </a:r>
          </a:p>
          <a:p>
            <a:pPr lvl="1">
              <a:lnSpc>
                <a:spcPct val="110000"/>
              </a:lnSpc>
            </a:pPr>
            <a:r>
              <a:rPr lang="zh-CN" altLang="en-US" dirty="0"/>
              <a:t>自然语言书写：人工技术审查</a:t>
            </a:r>
          </a:p>
          <a:p>
            <a:pPr lvl="1">
              <a:lnSpc>
                <a:spcPct val="110000"/>
              </a:lnSpc>
            </a:pPr>
            <a:r>
              <a:rPr lang="zh-CN" altLang="en-US" dirty="0"/>
              <a:t>形式化描述：软件工具</a:t>
            </a:r>
            <a:endParaRPr lang="en-US" altLang="zh-CN" dirty="0"/>
          </a:p>
          <a:p>
            <a:pPr>
              <a:lnSpc>
                <a:spcPct val="110000"/>
              </a:lnSpc>
            </a:pPr>
            <a:r>
              <a:rPr lang="zh-CN" altLang="en-US" dirty="0"/>
              <a:t>验证需求的现实性</a:t>
            </a:r>
          </a:p>
          <a:p>
            <a:pPr lvl="1">
              <a:lnSpc>
                <a:spcPct val="110000"/>
              </a:lnSpc>
            </a:pPr>
            <a:r>
              <a:rPr lang="zh-CN" altLang="en-US" dirty="0"/>
              <a:t>开发经验、仿真或性能模拟技术</a:t>
            </a:r>
            <a:endParaRPr lang="en-US" altLang="zh-CN" dirty="0"/>
          </a:p>
          <a:p>
            <a:pPr>
              <a:lnSpc>
                <a:spcPct val="110000"/>
              </a:lnSpc>
            </a:pPr>
            <a:r>
              <a:rPr lang="zh-CN" altLang="en-US" dirty="0"/>
              <a:t>验证需求的完整性和有效性</a:t>
            </a:r>
          </a:p>
          <a:p>
            <a:pPr lvl="1">
              <a:lnSpc>
                <a:spcPct val="110000"/>
              </a:lnSpc>
            </a:pPr>
            <a:r>
              <a:rPr lang="zh-CN" altLang="en-US" dirty="0"/>
              <a:t>用户验证</a:t>
            </a:r>
          </a:p>
          <a:p>
            <a:pPr lvl="1">
              <a:lnSpc>
                <a:spcPct val="110000"/>
              </a:lnSpc>
            </a:pPr>
            <a:r>
              <a:rPr lang="zh-CN" altLang="en-US" dirty="0"/>
              <a:t>原型</a:t>
            </a:r>
          </a:p>
        </p:txBody>
      </p:sp>
      <p:sp>
        <p:nvSpPr>
          <p:cNvPr id="8" name="矩形标注 7"/>
          <p:cNvSpPr/>
          <p:nvPr/>
        </p:nvSpPr>
        <p:spPr bwMode="auto">
          <a:xfrm>
            <a:off x="7020272" y="1124744"/>
            <a:ext cx="1944216" cy="2664296"/>
          </a:xfrm>
          <a:prstGeom prst="wedgeRectCallout">
            <a:avLst>
              <a:gd name="adj1" fmla="val -59398"/>
              <a:gd name="adj2" fmla="val -439"/>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dirty="0"/>
              <a:t>大规模的项目比较困难，多采用风险模型挑选重要部分进行详细审查。</a:t>
            </a:r>
            <a:endParaRPr kumimoji="0" lang="zh-CN" altLang="en-US" sz="2400" b="1" i="0" u="none" strike="noStrike" cap="none" normalizeH="0" baseline="0" dirty="0">
              <a:ln>
                <a:noFill/>
              </a:ln>
              <a:solidFill>
                <a:srgbClr val="660066"/>
              </a:solidFill>
              <a:effectLst/>
              <a:latin typeface="Tahoma" panose="020B060403050404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需求跟踪</a:t>
            </a:r>
          </a:p>
        </p:txBody>
      </p:sp>
      <p:sp>
        <p:nvSpPr>
          <p:cNvPr id="6" name="内容占位符 5"/>
          <p:cNvSpPr>
            <a:spLocks noGrp="1"/>
          </p:cNvSpPr>
          <p:nvPr>
            <p:ph idx="1"/>
          </p:nvPr>
        </p:nvSpPr>
        <p:spPr>
          <a:xfrm>
            <a:off x="251520" y="1600200"/>
            <a:ext cx="3456384" cy="2836912"/>
          </a:xfrm>
        </p:spPr>
        <p:txBody>
          <a:bodyPr/>
          <a:lstStyle/>
          <a:p>
            <a:r>
              <a:rPr lang="zh-CN" altLang="en-US" sz="2400" dirty="0"/>
              <a:t>给出针对每个源需求及对应目标实现，将它们通过某种方式联系起来。</a:t>
            </a:r>
            <a:endParaRPr lang="en-US" altLang="zh-CN" sz="2400" dirty="0"/>
          </a:p>
          <a:p>
            <a:pPr lvl="1"/>
            <a:r>
              <a:rPr lang="zh-CN" altLang="en-US" sz="2000" dirty="0"/>
              <a:t>从用例图到活动图的转换</a:t>
            </a:r>
          </a:p>
          <a:p>
            <a:pPr lvl="1"/>
            <a:r>
              <a:rPr lang="zh-CN" altLang="en-US" sz="2000" dirty="0"/>
              <a:t>从活动图或者动作（</a:t>
            </a:r>
            <a:r>
              <a:rPr lang="en-US" altLang="zh-CN" sz="2000" dirty="0"/>
              <a:t>action</a:t>
            </a:r>
            <a:r>
              <a:rPr lang="zh-CN" altLang="en-US" sz="2000" dirty="0"/>
              <a:t>）到文本需求的转换</a:t>
            </a:r>
          </a:p>
          <a:p>
            <a:pPr lvl="1"/>
            <a:r>
              <a:rPr lang="zh-CN" altLang="en-US" sz="2000" dirty="0"/>
              <a:t>从文本需求到类或者实例变量、方法和方法参数的转换</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2019/10/8</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61</a:t>
            </a:fld>
            <a:endParaRPr lang="en-US" altLang="zh-CN"/>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3614670" y="3214551"/>
            <a:ext cx="5277809" cy="3022761"/>
          </a:xfrm>
          <a:prstGeom prst="rect">
            <a:avLst/>
          </a:prstGeom>
        </p:spPr>
      </p:pic>
      <p:sp>
        <p:nvSpPr>
          <p:cNvPr id="8" name="内容占位符 5"/>
          <p:cNvSpPr txBox="1"/>
          <p:nvPr/>
        </p:nvSpPr>
        <p:spPr bwMode="auto">
          <a:xfrm>
            <a:off x="4211959" y="1583247"/>
            <a:ext cx="4509765" cy="134169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400" kern="0" dirty="0"/>
              <a:t>文档记录的方法，大规模系统难以满足要求。</a:t>
            </a:r>
            <a:endParaRPr lang="en-US" altLang="zh-CN" sz="2400" kern="0" dirty="0"/>
          </a:p>
          <a:p>
            <a:r>
              <a:rPr lang="en-US" altLang="zh-CN" sz="2400" kern="0" dirty="0"/>
              <a:t>CASE</a:t>
            </a:r>
            <a:r>
              <a:rPr lang="zh-CN" altLang="en-US" sz="2400" kern="0" dirty="0"/>
              <a:t>工具。</a:t>
            </a:r>
          </a:p>
        </p:txBody>
      </p:sp>
      <p:sp>
        <p:nvSpPr>
          <p:cNvPr id="9" name="椭圆 8"/>
          <p:cNvSpPr/>
          <p:nvPr/>
        </p:nvSpPr>
        <p:spPr bwMode="auto">
          <a:xfrm>
            <a:off x="5455800" y="5290987"/>
            <a:ext cx="1666798" cy="971232"/>
          </a:xfrm>
          <a:prstGeom prst="ellipse">
            <a:avLst/>
          </a:prstGeom>
          <a:solidFill>
            <a:srgbClr val="FF0000">
              <a:alpha val="20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rgbClr val="660066"/>
              </a:solidFill>
              <a:effectLst/>
              <a:latin typeface="Tahoma" panose="020B060403050404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跟踪的作用</a:t>
            </a:r>
          </a:p>
        </p:txBody>
      </p:sp>
      <p:sp>
        <p:nvSpPr>
          <p:cNvPr id="3" name="内容占位符 2"/>
          <p:cNvSpPr>
            <a:spLocks noGrp="1"/>
          </p:cNvSpPr>
          <p:nvPr>
            <p:ph idx="1"/>
          </p:nvPr>
        </p:nvSpPr>
        <p:spPr>
          <a:xfrm>
            <a:off x="518864" y="1672208"/>
            <a:ext cx="8229600" cy="4421088"/>
          </a:xfrm>
        </p:spPr>
        <p:txBody>
          <a:bodyPr/>
          <a:lstStyle/>
          <a:p>
            <a:r>
              <a:rPr lang="zh-CN" altLang="en-US" sz="2600" dirty="0"/>
              <a:t>需求变更影响范围如何</a:t>
            </a:r>
            <a:endParaRPr lang="en-US" altLang="zh-CN" sz="2600" dirty="0"/>
          </a:p>
          <a:p>
            <a:r>
              <a:rPr lang="zh-CN" altLang="en-US" sz="2600" dirty="0"/>
              <a:t>从类逆向追溯需求，可以获知实现的改动会影响到哪些原始需求</a:t>
            </a:r>
            <a:endParaRPr lang="en-US" altLang="zh-CN" sz="2600" dirty="0"/>
          </a:p>
          <a:p>
            <a:r>
              <a:rPr lang="zh-CN" altLang="en-US" sz="2600" dirty="0"/>
              <a:t>除此之外，跟踪信息还可以附加对应连接创建的时间、属于增量开发的哪个周期等</a:t>
            </a:r>
            <a:endParaRPr lang="en-US" altLang="zh-CN" sz="2600" dirty="0"/>
          </a:p>
          <a:p>
            <a:r>
              <a:rPr lang="zh-CN" altLang="en-US" sz="2600" dirty="0"/>
              <a:t>测试用例和需求之间的跟踪连接，可以方便的确定出哪些需求已经进行了测试，哪些还存在遗漏，对于掌握和提高测试的完备性具有重要的指导意义</a:t>
            </a:r>
            <a:endParaRPr lang="en-US" altLang="zh-CN" sz="2600" dirty="0"/>
          </a:p>
          <a:p>
            <a:r>
              <a:rPr lang="zh-CN" altLang="en-US" sz="2600" dirty="0"/>
              <a:t>在</a:t>
            </a:r>
            <a:r>
              <a:rPr lang="en-US" altLang="zh-CN" sz="2600" dirty="0"/>
              <a:t>CMM</a:t>
            </a:r>
            <a:r>
              <a:rPr lang="zh-CN" altLang="en-US" sz="2600" dirty="0"/>
              <a:t>三级中要求软件组织必须具备需求跟踪的能力</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2019/10/8</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需求跟踪矩阵</a:t>
            </a:r>
          </a:p>
        </p:txBody>
      </p:sp>
      <p:sp>
        <p:nvSpPr>
          <p:cNvPr id="3" name="内容占位符 2"/>
          <p:cNvSpPr>
            <a:spLocks noGrp="1"/>
          </p:cNvSpPr>
          <p:nvPr>
            <p:ph idx="1"/>
          </p:nvPr>
        </p:nvSpPr>
        <p:spPr>
          <a:xfrm>
            <a:off x="518864" y="1556792"/>
            <a:ext cx="8229600" cy="4781550"/>
          </a:xfrm>
        </p:spPr>
        <p:txBody>
          <a:bodyPr/>
          <a:lstStyle/>
          <a:p>
            <a:pPr>
              <a:lnSpc>
                <a:spcPct val="110000"/>
              </a:lnSpc>
            </a:pPr>
            <a:r>
              <a:rPr lang="zh-CN" altLang="en-US" sz="2400" dirty="0"/>
              <a:t>实践中常使用需求跟踪矩阵（</a:t>
            </a:r>
            <a:r>
              <a:rPr lang="en-US" altLang="zh-CN" sz="2400" dirty="0"/>
              <a:t>RTM</a:t>
            </a:r>
            <a:r>
              <a:rPr lang="zh-CN" altLang="en-US" sz="2400" dirty="0"/>
              <a:t>）对变更进行管理，包括需求变更、设计变更、代码变更、测试用例变更等</a:t>
            </a:r>
            <a:endParaRPr lang="en-US" altLang="zh-CN" sz="2400" dirty="0"/>
          </a:p>
          <a:p>
            <a:pPr>
              <a:lnSpc>
                <a:spcPct val="110000"/>
              </a:lnSpc>
            </a:pPr>
            <a:r>
              <a:rPr lang="zh-CN" altLang="en-US" sz="2400" dirty="0"/>
              <a:t>需求跟踪矩阵是变更波及范围影响分析的有效工具</a:t>
            </a:r>
          </a:p>
          <a:p>
            <a:pPr>
              <a:lnSpc>
                <a:spcPct val="110000"/>
              </a:lnSpc>
            </a:pPr>
            <a:r>
              <a:rPr lang="zh-CN" altLang="en-US" sz="2400" dirty="0"/>
              <a:t>可将</a:t>
            </a:r>
            <a:r>
              <a:rPr lang="en-US" altLang="zh-CN" sz="2400" dirty="0"/>
              <a:t>RTM</a:t>
            </a:r>
            <a:r>
              <a:rPr lang="zh-CN" altLang="en-US" sz="2400" dirty="0"/>
              <a:t>划分为两类：</a:t>
            </a:r>
            <a:r>
              <a:rPr lang="zh-CN" altLang="en-US" sz="2400" dirty="0">
                <a:solidFill>
                  <a:srgbClr val="C00000"/>
                </a:solidFill>
              </a:rPr>
              <a:t>纵向跟踪矩阵和横向跟踪矩阵</a:t>
            </a:r>
            <a:r>
              <a:rPr lang="zh-CN" altLang="en-US" sz="2400" dirty="0"/>
              <a:t>。</a:t>
            </a:r>
            <a:endParaRPr lang="en-US" altLang="zh-CN" sz="2400" dirty="0"/>
          </a:p>
          <a:p>
            <a:pPr>
              <a:lnSpc>
                <a:spcPct val="110000"/>
              </a:lnSpc>
            </a:pPr>
            <a:r>
              <a:rPr lang="zh-CN" altLang="en-US" sz="2400" dirty="0"/>
              <a:t>纵向跟踪矩阵，包括如下的</a:t>
            </a:r>
            <a:r>
              <a:rPr lang="en-US" altLang="zh-CN" sz="2400" dirty="0"/>
              <a:t>3</a:t>
            </a:r>
            <a:r>
              <a:rPr lang="zh-CN" altLang="en-US" sz="2400" dirty="0"/>
              <a:t>种跟踪内容：</a:t>
            </a:r>
          </a:p>
          <a:p>
            <a:pPr lvl="1">
              <a:lnSpc>
                <a:spcPct val="110000"/>
              </a:lnSpc>
            </a:pPr>
            <a:r>
              <a:rPr lang="zh-CN" altLang="en-US" sz="2200" dirty="0"/>
              <a:t>需求之间的派生关系，如客户需求到系统需求；</a:t>
            </a:r>
          </a:p>
          <a:p>
            <a:pPr lvl="1">
              <a:lnSpc>
                <a:spcPct val="110000"/>
              </a:lnSpc>
            </a:pPr>
            <a:r>
              <a:rPr lang="zh-CN" altLang="en-US" sz="2200" dirty="0"/>
              <a:t>实现与验证的关系，如需求到设计、需求到测试用例等；</a:t>
            </a:r>
          </a:p>
          <a:p>
            <a:pPr lvl="1">
              <a:lnSpc>
                <a:spcPct val="110000"/>
              </a:lnSpc>
            </a:pPr>
            <a:r>
              <a:rPr lang="zh-CN" altLang="en-US" sz="2200" dirty="0"/>
              <a:t>需求的责任分配关系，需求由谁负责。</a:t>
            </a:r>
          </a:p>
          <a:p>
            <a:pPr>
              <a:lnSpc>
                <a:spcPct val="110000"/>
              </a:lnSpc>
            </a:pPr>
            <a:r>
              <a:rPr lang="zh-CN" altLang="en-US" sz="2400" dirty="0"/>
              <a:t>横向跟踪矩阵包括需求之间的接口关系等。</a:t>
            </a:r>
            <a:endParaRPr lang="en-US" altLang="zh-CN" sz="2400" dirty="0"/>
          </a:p>
          <a:p>
            <a:pPr>
              <a:lnSpc>
                <a:spcPct val="110000"/>
              </a:lnSpc>
            </a:pPr>
            <a:r>
              <a:rPr lang="zh-CN" altLang="en-US" sz="2400" dirty="0"/>
              <a:t>需求跟踪矩阵只要能够保证需求链的一致性和状态的跟踪就可以，有不同的实现方法。</a:t>
            </a:r>
          </a:p>
          <a:p>
            <a:pPr>
              <a:lnSpc>
                <a:spcPct val="110000"/>
              </a:lnSpc>
            </a:pPr>
            <a:endParaRPr lang="zh-CN" altLang="en-US"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2019/10/8</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C57FE85-7742-41A9-B55B-D8334F3B266C}" type="datetime1">
              <a:rPr lang="zh-CN" altLang="en-US"/>
              <a:t>2019/10/8</a:t>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fld id="{6B95704B-4E60-4E7B-8EB6-BDB2664061FE}" type="slidenum">
              <a:rPr lang="zh-CN" altLang="en-US"/>
              <a:t>64</a:t>
            </a:fld>
            <a:endParaRPr lang="en-US" altLang="zh-CN"/>
          </a:p>
        </p:txBody>
      </p:sp>
      <p:sp>
        <p:nvSpPr>
          <p:cNvPr id="892930" name="Rectangle 2"/>
          <p:cNvSpPr>
            <a:spLocks noGrp="1" noChangeArrowheads="1"/>
          </p:cNvSpPr>
          <p:nvPr>
            <p:ph type="title"/>
          </p:nvPr>
        </p:nvSpPr>
        <p:spPr/>
        <p:txBody>
          <a:bodyPr/>
          <a:lstStyle/>
          <a:p>
            <a:r>
              <a:rPr lang="zh-CN" altLang="en-US"/>
              <a:t>作业</a:t>
            </a:r>
          </a:p>
        </p:txBody>
      </p:sp>
      <p:sp>
        <p:nvSpPr>
          <p:cNvPr id="892931" name="Rectangle 3"/>
          <p:cNvSpPr>
            <a:spLocks noGrp="1" noChangeArrowheads="1"/>
          </p:cNvSpPr>
          <p:nvPr>
            <p:ph type="body" idx="1"/>
          </p:nvPr>
        </p:nvSpPr>
        <p:spPr>
          <a:xfrm>
            <a:off x="457200" y="1882775"/>
            <a:ext cx="8229600" cy="1833563"/>
          </a:xfrm>
        </p:spPr>
        <p:txBody>
          <a:bodyPr/>
          <a:lstStyle/>
          <a:p>
            <a:r>
              <a:rPr lang="zh-CN" altLang="en-US" dirty="0"/>
              <a:t>习题</a:t>
            </a:r>
            <a:r>
              <a:rPr lang="en-US" altLang="zh-CN" dirty="0"/>
              <a:t>1~5</a:t>
            </a:r>
            <a:endParaRPr lang="zh-CN" altLang="en-US" dirty="0"/>
          </a:p>
        </p:txBody>
      </p:sp>
      <p:pic>
        <p:nvPicPr>
          <p:cNvPr id="892932"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ln>
          <a:effectLst/>
        </p:spPr>
        <p:txBody>
          <a:bodyPr vert="horz" wrap="square" lIns="91440" tIns="45720" rIns="91440" bIns="45720" numCol="1" anchor="ctr" anchorCtr="0" compatLnSpc="1"/>
          <a:lstStyle/>
          <a:p>
            <a:r>
              <a:rPr lang="zh-CN" altLang="en-US" dirty="0">
                <a:latin typeface="+mn-lt"/>
              </a:rPr>
              <a:t>涉众（</a:t>
            </a:r>
            <a:r>
              <a:rPr lang="en-US" altLang="zh-CN" dirty="0" err="1">
                <a:latin typeface="+mn-lt"/>
              </a:rPr>
              <a:t>Stakeholder</a:t>
            </a:r>
            <a:r>
              <a:rPr lang="zh-CN" altLang="en-US" dirty="0">
                <a:latin typeface="+mn-lt"/>
              </a:rPr>
              <a:t>）</a:t>
            </a:r>
          </a:p>
        </p:txBody>
      </p:sp>
      <p:sp>
        <p:nvSpPr>
          <p:cNvPr id="3" name="内容占位符 2"/>
          <p:cNvSpPr>
            <a:spLocks noGrp="1"/>
          </p:cNvSpPr>
          <p:nvPr>
            <p:ph idx="1"/>
          </p:nvPr>
        </p:nvSpPr>
        <p:spPr/>
        <p:txBody>
          <a:bodyPr/>
          <a:lstStyle/>
          <a:p>
            <a:r>
              <a:rPr lang="zh-CN" altLang="en-US" sz="2800" dirty="0"/>
              <a:t>是与目标系统相关的一切人和物，他们对目标系统的构建会有一定的影响。</a:t>
            </a:r>
            <a:endParaRPr lang="en-US" altLang="zh-CN" sz="2800" dirty="0"/>
          </a:p>
          <a:p>
            <a:r>
              <a:rPr lang="zh-CN" altLang="en-US" sz="2800" dirty="0"/>
              <a:t>是一个比较宽泛的概念，可以是提出系统原始需求的人，可以是委托方，也可能是使用目标系统的最终用户等等。</a:t>
            </a:r>
            <a:endParaRPr lang="en-US" altLang="zh-CN" sz="2800" dirty="0"/>
          </a:p>
          <a:p>
            <a:r>
              <a:rPr lang="zh-CN" altLang="en-US" sz="2800" dirty="0"/>
              <a:t>涉众可能并不固定，有时会对系统的设计策略和实现方式有着深远的影响。</a:t>
            </a:r>
            <a:endParaRPr lang="en-US" altLang="zh-CN" sz="2800" dirty="0"/>
          </a:p>
          <a:p>
            <a:r>
              <a:rPr lang="zh-CN" altLang="en-US" sz="2800" dirty="0"/>
              <a:t>涉众的重要程度是不同的。</a:t>
            </a:r>
            <a:endParaRPr lang="en-US" altLang="zh-CN" sz="2800" dirty="0"/>
          </a:p>
          <a:p>
            <a:pPr lvl="1"/>
            <a:r>
              <a:rPr lang="zh-CN" altLang="en-US" sz="2400" dirty="0"/>
              <a:t>准确的识别出来，并确定其优先级</a:t>
            </a:r>
            <a:endParaRPr lang="en-US" altLang="zh-CN" sz="2400" dirty="0"/>
          </a:p>
          <a:p>
            <a:pPr lvl="1"/>
            <a:r>
              <a:rPr lang="zh-CN" altLang="en-US" sz="2400" dirty="0"/>
              <a:t>需要斡旋和协调，让目标系统满足大多数涉众的要求</a:t>
            </a:r>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常见的涉众</a:t>
            </a:r>
          </a:p>
        </p:txBody>
      </p:sp>
      <p:sp>
        <p:nvSpPr>
          <p:cNvPr id="3" name="内容占位符 2"/>
          <p:cNvSpPr>
            <a:spLocks noGrp="1"/>
          </p:cNvSpPr>
          <p:nvPr>
            <p:ph idx="1"/>
          </p:nvPr>
        </p:nvSpPr>
        <p:spPr/>
        <p:txBody>
          <a:bodyPr/>
          <a:lstStyle/>
          <a:p>
            <a:r>
              <a:rPr lang="zh-CN" altLang="en-US" sz="2800" dirty="0"/>
              <a:t>最终用户：系统的实际使用者，对目标系统有直接的接触和评价。（</a:t>
            </a:r>
            <a:r>
              <a:rPr lang="zh-CN" altLang="en-US" sz="2800" dirty="0">
                <a:solidFill>
                  <a:srgbClr val="C00000"/>
                </a:solidFill>
              </a:rPr>
              <a:t>直接涉众</a:t>
            </a:r>
            <a:r>
              <a:rPr lang="zh-CN" altLang="en-US" sz="2800" dirty="0"/>
              <a:t>）</a:t>
            </a:r>
            <a:endParaRPr lang="en-US" altLang="zh-CN" sz="2800" dirty="0"/>
          </a:p>
          <a:p>
            <a:r>
              <a:rPr lang="zh-CN" altLang="en-US" sz="2800" dirty="0"/>
              <a:t>投资者：或称为出资方，主要关心目标系统的总成本、建设周期以及未来的收益等高层目标。</a:t>
            </a:r>
            <a:endParaRPr lang="en-US" altLang="zh-CN" sz="2800" dirty="0"/>
          </a:p>
          <a:p>
            <a:pPr lvl="1"/>
            <a:r>
              <a:rPr lang="zh-CN" altLang="en-US" sz="2400" dirty="0"/>
              <a:t>虽不直接参与系统的开发和技术，但会对实际采用的技术及边界产生影响</a:t>
            </a:r>
            <a:endParaRPr lang="en-US" altLang="zh-CN" sz="2400" dirty="0"/>
          </a:p>
          <a:p>
            <a:r>
              <a:rPr lang="zh-CN" altLang="en-US" sz="2800" dirty="0"/>
              <a:t>业务提出者：为业务规范和质量的提升提出项目开发纲领性的指导。</a:t>
            </a:r>
            <a:endParaRPr lang="en-US" altLang="zh-CN" sz="2800" dirty="0"/>
          </a:p>
          <a:p>
            <a:pPr lvl="1"/>
            <a:r>
              <a:rPr lang="zh-CN" altLang="en-US" sz="2400" dirty="0"/>
              <a:t>比较原则化和粗略化，但需要重视和贯彻</a:t>
            </a:r>
            <a:endParaRPr lang="en-US" altLang="zh-CN" sz="2400" dirty="0"/>
          </a:p>
          <a:p>
            <a:pPr lvl="1"/>
            <a:r>
              <a:rPr lang="zh-CN" altLang="en-US" sz="2400" dirty="0"/>
              <a:t>通常是业务方的高层人员，如总经理，分管生产、财务、销售等部门经理等</a:t>
            </a:r>
            <a:endParaRPr lang="en-US" altLang="zh-CN" sz="2400" dirty="0"/>
          </a:p>
          <a:p>
            <a:pPr lvl="1"/>
            <a:endParaRPr lang="en-US" altLang="zh-CN"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常见的涉众</a:t>
            </a:r>
          </a:p>
        </p:txBody>
      </p:sp>
      <p:sp>
        <p:nvSpPr>
          <p:cNvPr id="3" name="内容占位符 2"/>
          <p:cNvSpPr>
            <a:spLocks noGrp="1"/>
          </p:cNvSpPr>
          <p:nvPr>
            <p:ph idx="1"/>
          </p:nvPr>
        </p:nvSpPr>
        <p:spPr/>
        <p:txBody>
          <a:bodyPr/>
          <a:lstStyle/>
          <a:p>
            <a:r>
              <a:rPr lang="zh-CN" altLang="en-US" sz="2400" dirty="0"/>
              <a:t>业务管理者：负责业务计划、生产、监督等环节的实际实施和控制。</a:t>
            </a:r>
            <a:endParaRPr lang="en-US" altLang="zh-CN" sz="2400" dirty="0"/>
          </a:p>
          <a:p>
            <a:pPr lvl="1"/>
            <a:r>
              <a:rPr lang="zh-CN" altLang="en-US" sz="2200" dirty="0"/>
              <a:t>是需求分析过程中重要的调研对象，他们的需求更加面向具体业务，更为实际和现实</a:t>
            </a:r>
            <a:endParaRPr lang="en-US" altLang="zh-CN" sz="2200" dirty="0"/>
          </a:p>
          <a:p>
            <a:pPr lvl="1"/>
            <a:r>
              <a:rPr lang="zh-CN" altLang="en-US" sz="2200" dirty="0"/>
              <a:t>他们对业务流程、业务规则以及业务模式等有着比较深入的理解</a:t>
            </a:r>
            <a:endParaRPr lang="en-US" altLang="zh-CN" sz="2200" dirty="0"/>
          </a:p>
          <a:p>
            <a:pPr lvl="1"/>
            <a:r>
              <a:rPr lang="zh-CN" altLang="en-US" sz="2200" dirty="0"/>
              <a:t>调研过程需要科学的设计，需要引导</a:t>
            </a:r>
            <a:endParaRPr lang="en-US" altLang="zh-CN" sz="2200" dirty="0"/>
          </a:p>
          <a:p>
            <a:pPr lvl="1"/>
            <a:r>
              <a:rPr lang="zh-CN" altLang="en-US" sz="2200" dirty="0"/>
              <a:t>通常是业务方的中层管理者，如各科室的主任等</a:t>
            </a:r>
            <a:endParaRPr lang="en-US" altLang="zh-CN" sz="2000" dirty="0"/>
          </a:p>
          <a:p>
            <a:r>
              <a:rPr lang="zh-CN" altLang="en-US" sz="2400" dirty="0"/>
              <a:t>业务的执行者：操作人员，是频繁与未来系统直接交互的人员。</a:t>
            </a:r>
            <a:endParaRPr lang="en-US" altLang="zh-CN" sz="2400" dirty="0"/>
          </a:p>
          <a:p>
            <a:pPr lvl="1"/>
            <a:r>
              <a:rPr lang="zh-CN" altLang="en-US" sz="2000" dirty="0"/>
              <a:t>更为细节的业务要求，可能不合理，但容易说服</a:t>
            </a:r>
          </a:p>
          <a:p>
            <a:pPr lvl="0"/>
            <a:r>
              <a:rPr lang="zh-CN" altLang="en-US" sz="2400" dirty="0">
                <a:cs typeface="+mn-cs"/>
              </a:rPr>
              <a:t>其他涉众：第三方、开发方、法律法规等</a:t>
            </a:r>
            <a:endParaRPr lang="en-US" altLang="zh-CN" sz="2740" dirty="0"/>
          </a:p>
          <a:p>
            <a:pPr lvl="1"/>
            <a:endParaRPr lang="en-US" altLang="zh-CN" sz="2400" dirty="0"/>
          </a:p>
        </p:txBody>
      </p:sp>
      <p:sp>
        <p:nvSpPr>
          <p:cNvPr id="4" name="日期占位符 3"/>
          <p:cNvSpPr>
            <a:spLocks noGrp="1"/>
          </p:cNvSpPr>
          <p:nvPr>
            <p:ph type="dt" sz="half" idx="10"/>
          </p:nvPr>
        </p:nvSpPr>
        <p:spPr/>
        <p:txBody>
          <a:bodyPr/>
          <a:lstStyle/>
          <a:p>
            <a:fld id="{33C09EAF-80E8-4171-B821-1B3F797C4378}" type="datetime1">
              <a:rPr lang="zh-CN" altLang="en-US" smtClean="0"/>
              <a:t>2019/10/8</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3094D93A-E6CA-4C5F-B672-C32210F7C108}" type="slidenum">
              <a:rPr lang="zh-CN" altLang="en-US" smtClean="0"/>
              <a:t>9</a:t>
            </a:fld>
            <a:endParaRPr lang="en-US" altLang="zh-CN"/>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6469</Words>
  <Application>Microsoft Office PowerPoint</Application>
  <PresentationFormat>全屏显示(4:3)</PresentationFormat>
  <Paragraphs>653</Paragraphs>
  <Slides>64</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64</vt:i4>
      </vt:variant>
    </vt:vector>
  </HeadingPairs>
  <TitlesOfParts>
    <vt:vector size="72" baseType="lpstr">
      <vt:lpstr>Gulim</vt:lpstr>
      <vt:lpstr>宋体</vt:lpstr>
      <vt:lpstr>Arial</vt:lpstr>
      <vt:lpstr>Calibri</vt:lpstr>
      <vt:lpstr>Tahoma</vt:lpstr>
      <vt:lpstr>Times</vt:lpstr>
      <vt:lpstr>Times New Roman</vt:lpstr>
      <vt:lpstr>自定义设计方案</vt:lpstr>
      <vt:lpstr>软件工程</vt:lpstr>
      <vt:lpstr>第3章 需求分析</vt:lpstr>
      <vt:lpstr>需求分析的挑战</vt:lpstr>
      <vt:lpstr>需求分析的挑战</vt:lpstr>
      <vt:lpstr>需求分析的开始</vt:lpstr>
      <vt:lpstr>用户需求与系统需求</vt:lpstr>
      <vt:lpstr>涉众（Stakeholder）</vt:lpstr>
      <vt:lpstr>常见的涉众</vt:lpstr>
      <vt:lpstr>常见的涉众</vt:lpstr>
      <vt:lpstr>系统目标</vt:lpstr>
      <vt:lpstr>系统目标定义模板</vt:lpstr>
      <vt:lpstr>确定系统功能</vt:lpstr>
      <vt:lpstr>PowerPoint 演示文稿</vt:lpstr>
      <vt:lpstr>PowerPoint 演示文稿</vt:lpstr>
      <vt:lpstr>用例（Use case）</vt:lpstr>
      <vt:lpstr>用例的表示</vt:lpstr>
      <vt:lpstr>识别角色</vt:lpstr>
      <vt:lpstr>寻找用例</vt:lpstr>
      <vt:lpstr>寻找用例</vt:lpstr>
      <vt:lpstr>寻找用例</vt:lpstr>
      <vt:lpstr>用户用例和系统用例</vt:lpstr>
      <vt:lpstr>用例规约1</vt:lpstr>
      <vt:lpstr>用例规约2</vt:lpstr>
      <vt:lpstr>用例提炼——包含关系</vt:lpstr>
      <vt:lpstr>包含关系</vt:lpstr>
      <vt:lpstr>用例提炼——扩展关系</vt:lpstr>
      <vt:lpstr>扩展关系与包含关系</vt:lpstr>
      <vt:lpstr>用例优化</vt:lpstr>
      <vt:lpstr>活动图进行过程建模</vt:lpstr>
      <vt:lpstr>PowerPoint 演示文稿</vt:lpstr>
      <vt:lpstr>PowerPoint 演示文稿</vt:lpstr>
      <vt:lpstr>PowerPoint 演示文稿</vt:lpstr>
      <vt:lpstr>PowerPoint 演示文稿</vt:lpstr>
      <vt:lpstr>PowerPoint 演示文稿</vt:lpstr>
      <vt:lpstr>基本事件流</vt:lpstr>
      <vt:lpstr>补充备选流</vt:lpstr>
      <vt:lpstr>PowerPoint 演示文稿</vt:lpstr>
      <vt:lpstr>分析过程</vt:lpstr>
      <vt:lpstr>需求分析的挑战（沟通障碍）</vt:lpstr>
      <vt:lpstr>文字需求的模板</vt:lpstr>
      <vt:lpstr>三种功能性需求</vt:lpstr>
      <vt:lpstr>举例</vt:lpstr>
      <vt:lpstr>数据流图（传统功能分析）</vt:lpstr>
      <vt:lpstr>数据流图中的基本符号</vt:lpstr>
      <vt:lpstr>加工中常见关系的符号表示</vt:lpstr>
      <vt:lpstr>例子：需求</vt:lpstr>
      <vt:lpstr>数据流图画法</vt:lpstr>
      <vt:lpstr>数据流图画法实例</vt:lpstr>
      <vt:lpstr>PowerPoint 演示文稿</vt:lpstr>
      <vt:lpstr>PowerPoint 演示文稿</vt:lpstr>
      <vt:lpstr>命名</vt:lpstr>
      <vt:lpstr>工资计算系统-0级</vt:lpstr>
      <vt:lpstr>工资计算系统-I级</vt:lpstr>
      <vt:lpstr>II级-计算工资</vt:lpstr>
      <vt:lpstr>II级-工资转存</vt:lpstr>
      <vt:lpstr>III级-计算奖金和缺勤扣款</vt:lpstr>
      <vt:lpstr>DFD用途</vt:lpstr>
      <vt:lpstr>非功能性需求</vt:lpstr>
      <vt:lpstr>需求说明书</vt:lpstr>
      <vt:lpstr>需求验证的方法</vt:lpstr>
      <vt:lpstr>需求跟踪</vt:lpstr>
      <vt:lpstr>跟踪的作用</vt:lpstr>
      <vt:lpstr>需求跟踪矩阵</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dc:title>
  <dc:creator>Yong PIAO</dc:creator>
  <cp:lastModifiedBy>PIAO Yong</cp:lastModifiedBy>
  <cp:revision>503</cp:revision>
  <dcterms:created xsi:type="dcterms:W3CDTF">2001-07-18T23:57:00Z</dcterms:created>
  <dcterms:modified xsi:type="dcterms:W3CDTF">2019-10-08T09:04:35Z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