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handoutMasterIdLst>
    <p:handoutMasterId r:id="rId23"/>
  </p:handoutMasterIdLst>
  <p:sldIdLst>
    <p:sldId id="256" r:id="rId2"/>
    <p:sldId id="258" r:id="rId3"/>
    <p:sldId id="260" r:id="rId4"/>
    <p:sldId id="411"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7" r:id="rId20"/>
    <p:sldId id="370" r:id="rId21"/>
  </p:sldIdLst>
  <p:sldSz cx="9144000" cy="6858000" type="screen4x3"/>
  <p:notesSz cx="10234613" cy="7099300"/>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p15:clr>
            <a:srgbClr val="A4A3A4"/>
          </p15:clr>
        </p15:guide>
        <p15:guide id="2" pos="2902">
          <p15:clr>
            <a:srgbClr val="A4A3A4"/>
          </p15:clr>
        </p15:guide>
      </p15:sldGuideLst>
    </p:ext>
    <p:ext uri="{2D200454-40CA-4A62-9FC3-DE9A4176ACB9}">
      <p15:notesGuideLst xmlns:p15="http://schemas.microsoft.com/office/powerpoint/2012/main">
        <p15:guide id="1" orient="horz" pos="2219">
          <p15:clr>
            <a:srgbClr val="A4A3A4"/>
          </p15:clr>
        </p15:guide>
        <p15:guide id="2" pos="32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FF00"/>
    <a:srgbClr val="663300"/>
    <a:srgbClr val="FFFFFF"/>
    <a:srgbClr val="FF0000"/>
    <a:srgbClr val="660066"/>
    <a:srgbClr val="99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74384" autoAdjust="0"/>
  </p:normalViewPr>
  <p:slideViewPr>
    <p:cSldViewPr>
      <p:cViewPr varScale="1">
        <p:scale>
          <a:sx n="93" d="100"/>
          <a:sy n="93" d="100"/>
        </p:scale>
        <p:origin x="2467" y="58"/>
      </p:cViewPr>
      <p:guideLst>
        <p:guide orient="horz" pos="2143"/>
        <p:guide pos="290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912" y="-96"/>
      </p:cViewPr>
      <p:guideLst>
        <p:guide orient="horz" pos="2219"/>
        <p:guide pos="32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2" name="Rectangle 4"/>
          <p:cNvSpPr>
            <a:spLocks noGrp="1" noChangeArrowheads="1"/>
          </p:cNvSpPr>
          <p:nvPr>
            <p:ph type="ftr" sz="quarter" idx="2"/>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63173" name="Rectangle 5"/>
          <p:cNvSpPr>
            <a:spLocks noGrp="1" noChangeArrowheads="1"/>
          </p:cNvSpPr>
          <p:nvPr>
            <p:ph type="sldNum" sz="quarter" idx="3"/>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58717AFB-C600-48CE-8844-24913A9F32EC}"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4434999" cy="354965"/>
          </a:xfrm>
          <a:prstGeom prst="rect">
            <a:avLst/>
          </a:prstGeom>
          <a:noFill/>
          <a:ln w="9525">
            <a:noFill/>
            <a:miter lim="800000"/>
          </a:ln>
          <a:effectLst/>
        </p:spPr>
        <p:txBody>
          <a:bodyPr vert="horz" wrap="square" lIns="99048" tIns="49524" rIns="99048" bIns="49524" numCol="1" anchor="t"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zh-CN" altLang="en-US"/>
          </a:p>
        </p:txBody>
      </p:sp>
      <p:sp>
        <p:nvSpPr>
          <p:cNvPr id="277507" name="Rectangle 3"/>
          <p:cNvSpPr>
            <a:spLocks noGrp="1" noChangeArrowheads="1"/>
          </p:cNvSpPr>
          <p:nvPr>
            <p:ph type="dt" idx="1"/>
          </p:nvPr>
        </p:nvSpPr>
        <p:spPr bwMode="auto">
          <a:xfrm>
            <a:off x="5797838" y="0"/>
            <a:ext cx="4434999" cy="354965"/>
          </a:xfrm>
          <a:prstGeom prst="rect">
            <a:avLst/>
          </a:prstGeom>
          <a:noFill/>
          <a:ln w="9525">
            <a:noFill/>
            <a:miter lim="800000"/>
          </a:ln>
          <a:effectLst/>
        </p:spPr>
        <p:txBody>
          <a:bodyPr vert="horz" wrap="square" lIns="99048" tIns="49524" rIns="99048" bIns="49524" numCol="1" anchor="t"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ln>
        </p:spPr>
      </p:sp>
      <p:sp>
        <p:nvSpPr>
          <p:cNvPr id="277509" name="Rectangle 5"/>
          <p:cNvSpPr>
            <a:spLocks noGrp="1" noChangeArrowheads="1"/>
          </p:cNvSpPr>
          <p:nvPr>
            <p:ph type="body" sz="quarter" idx="3"/>
          </p:nvPr>
        </p:nvSpPr>
        <p:spPr bwMode="auto">
          <a:xfrm>
            <a:off x="1023462" y="3372168"/>
            <a:ext cx="8187690" cy="3194685"/>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7510" name="Rectangle 6"/>
          <p:cNvSpPr>
            <a:spLocks noGrp="1" noChangeArrowheads="1"/>
          </p:cNvSpPr>
          <p:nvPr>
            <p:ph type="ftr" sz="quarter" idx="4"/>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77511" name="Rectangle 7"/>
          <p:cNvSpPr>
            <a:spLocks noGrp="1" noChangeArrowheads="1"/>
          </p:cNvSpPr>
          <p:nvPr>
            <p:ph type="sldNum" sz="quarter" idx="5"/>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A3F86AD8-DA9E-46EA-BB5F-A79884605638}"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zh-CN" altLang="en-US" dirty="0"/>
              <a:t>指定的硬件：软件系统必须在指定类型的某种硬件平台或者必须在客户已有的硬件平台上运行。</a:t>
            </a:r>
          </a:p>
          <a:p>
            <a:pPr marL="171450" indent="-171450">
              <a:buFont typeface="Arial" panose="020B0604020202020204" pitchFamily="34" charset="0"/>
              <a:buChar char="•"/>
            </a:pPr>
            <a:r>
              <a:rPr lang="zh-CN" altLang="en-US" dirty="0"/>
              <a:t>指定的操作系统：软件必须最终与系统层中其它软件协同工作，客户进而希望能够与其现有的系统上运行的所有软件也能够协同工作。</a:t>
            </a:r>
          </a:p>
          <a:p>
            <a:pPr marL="171450" indent="-171450">
              <a:buFont typeface="Arial" panose="020B0604020202020204" pitchFamily="34" charset="0"/>
              <a:buChar char="•"/>
            </a:pPr>
            <a:r>
              <a:rPr lang="zh-CN" altLang="en-US" dirty="0"/>
              <a:t>指定的中间件：软件经常由不同的进程构成，它们之间需要相互通信，因此用户可能要求利用已有的通信平台或者技术。</a:t>
            </a:r>
          </a:p>
          <a:p>
            <a:pPr marL="171450" indent="-171450">
              <a:buFont typeface="Arial" panose="020B0604020202020204" pitchFamily="34" charset="0"/>
              <a:buChar char="•"/>
            </a:pPr>
            <a:r>
              <a:rPr lang="zh-CN" altLang="en-US" dirty="0"/>
              <a:t>对接口或采用的编程语言的指定：软件系统可能需要与其它的系统通信，因此需要了解和关注它们的通信接口；为使系统能够扩展，新的接口需要与现有的方法兼容，这就会影响到采用的编程语言的选择。</a:t>
            </a:r>
          </a:p>
          <a:p>
            <a:pPr marL="171450" indent="-171450">
              <a:buFont typeface="Arial" panose="020B0604020202020204" pitchFamily="34" charset="0"/>
              <a:buChar char="•"/>
            </a:pPr>
            <a:r>
              <a:rPr lang="zh-CN" altLang="en-US" dirty="0"/>
              <a:t>对“持久化框架”的指定：系统中处理的数据一般情况下要长时间的保存起来，这通常是通过数据库实现的；而且存在不同的方法来进行持久化，每种方法对未来软件的编程环境和条件都有着不同的要求。</a:t>
            </a:r>
          </a:p>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BB10"/>
          <p:cNvPicPr>
            <a:picLocks noChangeAspect="1" noChangeArrowheads="1"/>
          </p:cNvPicPr>
          <p:nvPr userDrawn="1"/>
        </p:nvPicPr>
        <p:blipFill>
          <a:blip r:embed="rId2"/>
          <a:srcRect/>
          <a:stretch>
            <a:fillRect/>
          </a:stretch>
        </p:blipFill>
        <p:spPr bwMode="auto">
          <a:xfrm>
            <a:off x="0" y="0"/>
            <a:ext cx="9144000" cy="6880225"/>
          </a:xfrm>
          <a:prstGeom prst="rect">
            <a:avLst/>
          </a:prstGeom>
          <a:noFill/>
          <a:ln w="9525">
            <a:noFill/>
            <a:miter lim="800000"/>
            <a:headEnd/>
            <a:tailEnd/>
          </a:ln>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a:t>单击此处编辑母版标题样式</a:t>
            </a:r>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98C9EEF8-499D-47A2-B48A-3B968E3E03EE}" type="datetime1">
              <a:rPr lang="zh-CN" altLang="en-US"/>
              <a:t>2019/10/22</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EDBE217-55DC-4FD2-AB46-ED28933642B1}"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7A994DC6-DC1C-4E93-AE4E-C71A8D3B0DB8}" type="datetime1">
              <a:rPr lang="zh-CN" altLang="en-US"/>
              <a:t>2019/10/22</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284F544-4AE2-46F2-9F6C-5F66A4FDF725}"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2"/>
          <p:cNvSpPr>
            <a:spLocks noGrp="1" noChangeArrowheads="1"/>
          </p:cNvSpPr>
          <p:nvPr>
            <p:ph type="dt" sz="half" idx="10"/>
          </p:nvPr>
        </p:nvSpPr>
        <p:spPr/>
        <p:txBody>
          <a:bodyPr/>
          <a:lstStyle>
            <a:lvl1pPr>
              <a:defRPr/>
            </a:lvl1pPr>
          </a:lstStyle>
          <a:p>
            <a:pPr>
              <a:defRPr/>
            </a:pPr>
            <a:fld id="{DBBE74C3-0145-4418-B962-B45D25797F2A}" type="datetime1">
              <a:rPr lang="zh-CN" altLang="en-US"/>
              <a:t>2019/10/22</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4CB1B6F3-5AF1-413D-A4BF-594ACBD6D286}"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67175"/>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A196B61F-D566-42C5-A8C2-B9546F67184E}" type="datetime1">
              <a:rPr lang="zh-CN" altLang="en-US"/>
              <a:t>2019/10/22</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D92B21C6-8329-47E0-9277-91E6B489E325}"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DE44F0FB-7E9E-4352-998C-7059E193411E}" type="datetime1">
              <a:rPr lang="zh-CN" altLang="en-US"/>
              <a:t>2019/10/22</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4EBE4020-6FBE-4CEB-A76E-522FC319F7C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p:cNvSpPr>
            <a:spLocks noGrp="1" noChangeArrowheads="1"/>
          </p:cNvSpPr>
          <p:nvPr>
            <p:ph type="dt" sz="half" idx="10"/>
          </p:nvPr>
        </p:nvSpPr>
        <p:spPr/>
        <p:txBody>
          <a:bodyPr/>
          <a:lstStyle>
            <a:lvl1pPr>
              <a:defRPr/>
            </a:lvl1pPr>
          </a:lstStyle>
          <a:p>
            <a:pPr>
              <a:defRPr/>
            </a:pPr>
            <a:fld id="{77899540-2136-4C75-9CA3-67679618EE37}" type="datetime1">
              <a:rPr lang="zh-CN" altLang="en-US"/>
              <a:t>2019/10/22</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A8B70B13-2D2C-48EE-8EBD-9BC435E4C9E8}"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39E65C89-958E-458F-A1D1-E2D70DD23C45}" type="datetime1">
              <a:rPr lang="zh-CN" altLang="en-US"/>
              <a:t>2019/10/22</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4E882611-DEDC-4D4E-9310-2711DC6E1184}"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p:txBody>
          <a:bodyPr/>
          <a:lstStyle>
            <a:lvl1pPr>
              <a:defRPr/>
            </a:lvl1pPr>
          </a:lstStyle>
          <a:p>
            <a:pPr>
              <a:defRPr/>
            </a:pPr>
            <a:fld id="{3E1790B0-AD38-4FA7-8EBE-2B37FDC64119}" type="datetime1">
              <a:rPr lang="zh-CN" altLang="en-US"/>
              <a:t>2019/10/22</a:t>
            </a:fld>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9" name="Rectangle 14"/>
          <p:cNvSpPr>
            <a:spLocks noGrp="1" noChangeArrowheads="1"/>
          </p:cNvSpPr>
          <p:nvPr>
            <p:ph type="sldNum" sz="quarter" idx="12"/>
          </p:nvPr>
        </p:nvSpPr>
        <p:spPr/>
        <p:txBody>
          <a:bodyPr/>
          <a:lstStyle>
            <a:lvl1pPr>
              <a:defRPr/>
            </a:lvl1pPr>
          </a:lstStyle>
          <a:p>
            <a:pPr>
              <a:defRPr/>
            </a:pPr>
            <a:fld id="{AD6651C2-19F5-40DC-B31E-51D6063B957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p:txBody>
          <a:bodyPr/>
          <a:lstStyle>
            <a:lvl1pPr>
              <a:defRPr/>
            </a:lvl1pPr>
          </a:lstStyle>
          <a:p>
            <a:pPr>
              <a:defRPr/>
            </a:pPr>
            <a:fld id="{301A4DFD-FFE6-4F33-8D5B-C43E918DC278}" type="datetime1">
              <a:rPr lang="zh-CN" altLang="en-US"/>
              <a:t>2019/10/22</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59D240F6-031A-4014-BE85-C83985C917CA}"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fld id="{4C5ABDC8-BCAE-4E79-BE51-35C300D2F90B}" type="datetime1">
              <a:rPr lang="zh-CN" altLang="en-US"/>
              <a:t>2019/10/22</a:t>
            </a:fld>
            <a:endParaRPr lang="en-US" altLang="zh-CN"/>
          </a:p>
        </p:txBody>
      </p:sp>
      <p:sp>
        <p:nvSpPr>
          <p:cNvPr id="3"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4" name="Rectangle 14"/>
          <p:cNvSpPr>
            <a:spLocks noGrp="1" noChangeArrowheads="1"/>
          </p:cNvSpPr>
          <p:nvPr>
            <p:ph type="sldNum" sz="quarter" idx="12"/>
          </p:nvPr>
        </p:nvSpPr>
        <p:spPr/>
        <p:txBody>
          <a:bodyPr/>
          <a:lstStyle>
            <a:lvl1pPr>
              <a:defRPr/>
            </a:lvl1pPr>
          </a:lstStyle>
          <a:p>
            <a:pPr>
              <a:defRPr/>
            </a:pPr>
            <a:fld id="{8C867EAE-CCD9-4D3B-9048-55038168933B}"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823280AA-0E9C-407A-AB98-89C30AF0DB1C}" type="datetime1">
              <a:rPr lang="zh-CN" altLang="en-US"/>
              <a:t>2019/10/22</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B7CADB4A-EC34-4B02-84FB-248139911828}"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C5439F33-DCE3-4BA5-A071-4D2708025904}" type="datetime1">
              <a:rPr lang="zh-CN" altLang="en-US"/>
              <a:t>2019/10/22</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6E1483BA-90D7-412E-832B-F417CB5848D3}"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7" descr="nbg10_2"/>
          <p:cNvPicPr>
            <a:picLocks noChangeAspect="1" noChangeArrowheads="1"/>
          </p:cNvPicPr>
          <p:nvPr userDrawn="1"/>
        </p:nvPicPr>
        <p:blipFill>
          <a:blip r:embed="rId15"/>
          <a:srcRect/>
          <a:stretch>
            <a:fillRect/>
          </a:stretch>
        </p:blipFill>
        <p:spPr bwMode="auto">
          <a:xfrm>
            <a:off x="0" y="0"/>
            <a:ext cx="9144000" cy="6858000"/>
          </a:xfrm>
          <a:prstGeom prst="rect">
            <a:avLst/>
          </a:prstGeom>
          <a:noFill/>
          <a:ln w="9525">
            <a:noFill/>
            <a:miter lim="800000"/>
            <a:headEnd/>
            <a:tailEnd/>
          </a:ln>
        </p:spPr>
      </p:pic>
      <p:pic>
        <p:nvPicPr>
          <p:cNvPr id="4099" name="Picture 8" descr="nbg10_2_1"/>
          <p:cNvPicPr>
            <a:picLocks noChangeAspect="1" noChangeArrowheads="1"/>
          </p:cNvPicPr>
          <p:nvPr userDrawn="1"/>
        </p:nvPicPr>
        <p:blipFill>
          <a:blip r:embed="rId16"/>
          <a:srcRect/>
          <a:stretch>
            <a:fillRect/>
          </a:stretch>
        </p:blipFill>
        <p:spPr bwMode="auto">
          <a:xfrm>
            <a:off x="0" y="847725"/>
            <a:ext cx="2660650" cy="1089025"/>
          </a:xfrm>
          <a:prstGeom prst="rect">
            <a:avLst/>
          </a:prstGeom>
          <a:noFill/>
          <a:ln w="9525">
            <a:noFill/>
            <a:miter lim="800000"/>
            <a:headEnd/>
            <a:tailEnd/>
          </a:ln>
        </p:spPr>
      </p:pic>
      <p:sp>
        <p:nvSpPr>
          <p:cNvPr id="410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4101" name="Rectangle 3"/>
          <p:cNvSpPr>
            <a:spLocks noGrp="1" noChangeArrowheads="1"/>
          </p:cNvSpPr>
          <p:nvPr>
            <p:ph type="body" idx="1"/>
          </p:nvPr>
        </p:nvSpPr>
        <p:spPr bwMode="auto">
          <a:xfrm>
            <a:off x="457200" y="1600200"/>
            <a:ext cx="8229600" cy="47815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7036" name="Rectangle 12"/>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smtClean="0">
                <a:solidFill>
                  <a:schemeClr val="tx1"/>
                </a:solidFill>
              </a:defRPr>
            </a:lvl1pPr>
          </a:lstStyle>
          <a:p>
            <a:pPr>
              <a:defRPr/>
            </a:pPr>
            <a:fld id="{F8833998-D455-4C11-9F9D-6D136A6A6126}" type="datetime1">
              <a:rPr lang="zh-CN" altLang="en-US"/>
              <a:t>2019/10/22</a:t>
            </a:fld>
            <a:endParaRPr lang="en-US" altLang="zh-CN"/>
          </a:p>
        </p:txBody>
      </p:sp>
      <p:sp>
        <p:nvSpPr>
          <p:cNvPr id="257037" name="Rectangle 13"/>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smtClean="0">
                <a:solidFill>
                  <a:schemeClr val="tx1"/>
                </a:solidFill>
                <a:latin typeface="굴림" pitchFamily="34" charset="-127"/>
              </a:defRPr>
            </a:lvl1pPr>
          </a:lstStyle>
          <a:p>
            <a:pPr>
              <a:defRPr/>
            </a:pPr>
            <a:r>
              <a:rPr lang="en-US" altLang="zh-CN"/>
              <a:t>大连理工大学软件学院</a:t>
            </a:r>
          </a:p>
        </p:txBody>
      </p:sp>
      <p:sp>
        <p:nvSpPr>
          <p:cNvPr id="257038" name="Rectangle 14"/>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400" b="0" smtClean="0">
                <a:solidFill>
                  <a:schemeClr val="tx1"/>
                </a:solidFill>
                <a:latin typeface="+mn-lt"/>
                <a:ea typeface="굴림" pitchFamily="34" charset="-127"/>
              </a:defRPr>
            </a:lvl1pPr>
          </a:lstStyle>
          <a:p>
            <a:pPr>
              <a:defRPr/>
            </a:pPr>
            <a:fld id="{8B426654-9E7F-4E86-9E8C-C8487E440DB2}"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oleObject3.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1371600" y="4124325"/>
            <a:ext cx="6400800" cy="1752600"/>
          </a:xfrm>
        </p:spPr>
        <p:txBody>
          <a:bodyPr/>
          <a:lstStyle/>
          <a:p>
            <a:pPr eaLnBrk="1" hangingPunct="1">
              <a:lnSpc>
                <a:spcPct val="90000"/>
              </a:lnSpc>
            </a:pPr>
            <a:r>
              <a:rPr lang="zh-CN" altLang="en-US" sz="2400" b="0" dirty="0"/>
              <a:t>大连理工大学软件学院</a:t>
            </a:r>
          </a:p>
        </p:txBody>
      </p:sp>
      <p:sp>
        <p:nvSpPr>
          <p:cNvPr id="6147" name="Rectangle 4"/>
          <p:cNvSpPr>
            <a:spLocks noGrp="1" noChangeArrowheads="1"/>
          </p:cNvSpPr>
          <p:nvPr>
            <p:ph type="ctrTitle"/>
          </p:nvPr>
        </p:nvSpPr>
        <p:spPr/>
        <p:txBody>
          <a:bodyPr/>
          <a:lstStyle/>
          <a:p>
            <a:pPr eaLnBrk="1" hangingPunct="1"/>
            <a:r>
              <a:rPr lang="zh-CN" altLang="en-US" sz="6600" b="0" dirty="0"/>
              <a:t>软件工程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层次系统</a:t>
            </a:r>
          </a:p>
        </p:txBody>
      </p:sp>
      <p:sp>
        <p:nvSpPr>
          <p:cNvPr id="3" name="内容占位符 2"/>
          <p:cNvSpPr>
            <a:spLocks noGrp="1"/>
          </p:cNvSpPr>
          <p:nvPr>
            <p:ph idx="1"/>
          </p:nvPr>
        </p:nvSpPr>
        <p:spPr>
          <a:xfrm>
            <a:off x="457200" y="1600200"/>
            <a:ext cx="8229600" cy="1940560"/>
          </a:xfrm>
        </p:spPr>
        <p:txBody>
          <a:bodyPr/>
          <a:lstStyle/>
          <a:p>
            <a:r>
              <a:rPr lang="zh-CN" altLang="en-US" sz="2200"/>
              <a:t>层次系统中，每一层为上层提供服务，并作为其下层客户。</a:t>
            </a:r>
          </a:p>
          <a:p>
            <a:r>
              <a:rPr lang="zh-CN" altLang="en-US" sz="2200"/>
              <a:t>连接件通过决定层间如何交互的协议来定义，拓扑约束包括对相邻层间交互的约束。</a:t>
            </a:r>
          </a:p>
          <a:p>
            <a:r>
              <a:rPr lang="zh-CN" altLang="en-US" sz="2200"/>
              <a:t>这种风格支持基于可增加抽象层的设计，允许将一个复杂问题分解成一个增量步骤序列的实现。</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10</a:t>
            </a:fld>
            <a:endParaRPr lang="en-US" altLang="zh-CN"/>
          </a:p>
        </p:txBody>
      </p:sp>
      <p:graphicFrame>
        <p:nvGraphicFramePr>
          <p:cNvPr id="7" name="对象 -2147482601"/>
          <p:cNvGraphicFramePr/>
          <p:nvPr/>
        </p:nvGraphicFramePr>
        <p:xfrm>
          <a:off x="744855" y="3609975"/>
          <a:ext cx="3164205" cy="2627630"/>
        </p:xfrm>
        <a:graphic>
          <a:graphicData uri="http://schemas.openxmlformats.org/presentationml/2006/ole">
            <mc:AlternateContent xmlns:mc="http://schemas.openxmlformats.org/markup-compatibility/2006">
              <mc:Choice xmlns:v="urn:schemas-microsoft-com:vml" Requires="v">
                <p:oleObj spid="_x0000_s4105" r:id="rId3" imgW="2889885" imgH="2219325" progId="Visio.Drawing.11">
                  <p:embed/>
                </p:oleObj>
              </mc:Choice>
              <mc:Fallback>
                <p:oleObj r:id="rId3" imgW="2889885" imgH="2219325" progId="Visio.Drawing.11">
                  <p:embed/>
                  <p:pic>
                    <p:nvPicPr>
                      <p:cNvPr id="0" name="图片 3075"/>
                      <p:cNvPicPr/>
                      <p:nvPr/>
                    </p:nvPicPr>
                    <p:blipFill>
                      <a:blip r:embed="rId4"/>
                      <a:stretch>
                        <a:fillRect/>
                      </a:stretch>
                    </p:blipFill>
                    <p:spPr>
                      <a:xfrm>
                        <a:off x="744855" y="3609975"/>
                        <a:ext cx="3164205" cy="2627630"/>
                      </a:xfrm>
                      <a:prstGeom prst="rect">
                        <a:avLst/>
                      </a:prstGeom>
                      <a:solidFill>
                        <a:srgbClr val="FFFFFF"/>
                      </a:solidFill>
                      <a:ln w="38100">
                        <a:noFill/>
                        <a:miter/>
                      </a:ln>
                    </p:spPr>
                  </p:pic>
                </p:oleObj>
              </mc:Fallback>
            </mc:AlternateContent>
          </a:graphicData>
        </a:graphic>
      </p:graphicFrame>
      <p:graphicFrame>
        <p:nvGraphicFramePr>
          <p:cNvPr id="8" name="对象 -2147482613"/>
          <p:cNvGraphicFramePr>
            <a:graphicFrameLocks noChangeAspect="1"/>
          </p:cNvGraphicFramePr>
          <p:nvPr/>
        </p:nvGraphicFramePr>
        <p:xfrm>
          <a:off x="3996055" y="3770630"/>
          <a:ext cx="4626610" cy="2341880"/>
        </p:xfrm>
        <a:graphic>
          <a:graphicData uri="http://schemas.openxmlformats.org/presentationml/2006/ole">
            <mc:AlternateContent xmlns:mc="http://schemas.openxmlformats.org/markup-compatibility/2006">
              <mc:Choice xmlns:v="urn:schemas-microsoft-com:vml" Requires="v">
                <p:oleObj spid="_x0000_s4106" r:id="rId5" imgW="6248400" imgH="3028950" progId="PBrush">
                  <p:embed/>
                </p:oleObj>
              </mc:Choice>
              <mc:Fallback>
                <p:oleObj r:id="rId5" imgW="6248400" imgH="3028950" progId="PBrush">
                  <p:embed/>
                  <p:pic>
                    <p:nvPicPr>
                      <p:cNvPr id="0" name="图片 6"/>
                      <p:cNvPicPr/>
                      <p:nvPr/>
                    </p:nvPicPr>
                    <p:blipFill>
                      <a:blip r:embed="rId6"/>
                      <a:stretch>
                        <a:fillRect/>
                      </a:stretch>
                    </p:blipFill>
                    <p:spPr>
                      <a:xfrm>
                        <a:off x="3996055" y="3770630"/>
                        <a:ext cx="4626610" cy="2341880"/>
                      </a:xfrm>
                      <a:prstGeom prst="rect">
                        <a:avLst/>
                      </a:prstGeom>
                      <a:noFill/>
                      <a:ln w="38100">
                        <a:noFill/>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仓库系统</a:t>
            </a:r>
          </a:p>
        </p:txBody>
      </p:sp>
      <p:sp>
        <p:nvSpPr>
          <p:cNvPr id="3" name="内容占位符 2"/>
          <p:cNvSpPr>
            <a:spLocks noGrp="1"/>
          </p:cNvSpPr>
          <p:nvPr>
            <p:ph idx="1"/>
          </p:nvPr>
        </p:nvSpPr>
        <p:spPr/>
        <p:txBody>
          <a:bodyPr/>
          <a:lstStyle/>
          <a:p>
            <a:r>
              <a:rPr lang="zh-CN" altLang="en-US" sz="2200" dirty="0"/>
              <a:t>中央数据结构说明当前状态，独立构件在中央数据存储上执行，仓库与外构件间的相互作用在系统中会有较大的变化。</a:t>
            </a:r>
          </a:p>
          <a:p>
            <a:r>
              <a:rPr lang="zh-CN" altLang="en-US" sz="2200" dirty="0"/>
              <a:t>控制原则的选取将产生两个主要的子类：</a:t>
            </a:r>
          </a:p>
          <a:p>
            <a:pPr lvl="1"/>
            <a:r>
              <a:rPr lang="zh-CN" altLang="en-US" sz="1925"/>
              <a:t>若输入流中某类事件触发进程执行选择，仓库是传统型数据库；</a:t>
            </a:r>
          </a:p>
          <a:p>
            <a:pPr lvl="1"/>
            <a:r>
              <a:rPr lang="zh-CN" altLang="en-US" sz="1925" dirty="0"/>
              <a:t>若中央数据结构的当前状态触发进程执行选择，仓库是黑板系统。</a:t>
            </a:r>
          </a:p>
          <a:p>
            <a:pPr lvl="0"/>
            <a:r>
              <a:rPr lang="zh-CN" altLang="en-US" sz="2200" dirty="0"/>
              <a:t>黑板系统的传统应用是信号处理领域，如语音和模式识别，另外的应用包括松耦合代理数据共享存取等。</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11</a:t>
            </a:fld>
            <a:endParaRPr lang="en-US" altLang="zh-CN"/>
          </a:p>
        </p:txBody>
      </p:sp>
      <p:pic>
        <p:nvPicPr>
          <p:cNvPr id="100" name="图片 99"/>
          <p:cNvPicPr/>
          <p:nvPr/>
        </p:nvPicPr>
        <p:blipFill>
          <a:blip r:embed="rId2"/>
          <a:stretch>
            <a:fillRect/>
          </a:stretch>
        </p:blipFill>
        <p:spPr>
          <a:xfrm>
            <a:off x="1256030" y="4270375"/>
            <a:ext cx="3547745" cy="2218055"/>
          </a:xfrm>
          <a:prstGeom prst="rect">
            <a:avLst/>
          </a:prstGeom>
          <a:noFill/>
          <a:ln w="9525">
            <a:noFill/>
          </a:ln>
        </p:spPr>
      </p:pic>
      <p:sp>
        <p:nvSpPr>
          <p:cNvPr id="101" name="文本框 100"/>
          <p:cNvSpPr txBox="1"/>
          <p:nvPr/>
        </p:nvSpPr>
        <p:spPr>
          <a:xfrm>
            <a:off x="3230880" y="3302635"/>
            <a:ext cx="5080000" cy="252730"/>
          </a:xfrm>
          <a:prstGeom prst="rect">
            <a:avLst/>
          </a:prstGeom>
          <a:noFill/>
          <a:ln w="9525">
            <a:noFill/>
          </a:ln>
        </p:spPr>
        <p:txBody>
          <a:bodyPr>
            <a:spAutoFit/>
          </a:bodyPr>
          <a:lstStyle/>
          <a:p>
            <a:pPr marL="0" indent="0" algn="ctr"/>
            <a:r>
              <a:rPr lang="en-US" sz="1050" b="0">
                <a:latin typeface="方正书宋_GBK" charset="0"/>
                <a:cs typeface="方正书宋_GBK" charset="0"/>
              </a:rPr>
              <a:t> </a:t>
            </a:r>
            <a:endParaRPr lang="zh-CN" altLang="en-US"/>
          </a:p>
        </p:txBody>
      </p:sp>
      <p:pic>
        <p:nvPicPr>
          <p:cNvPr id="7" name="图片 6"/>
          <p:cNvPicPr/>
          <p:nvPr/>
        </p:nvPicPr>
        <p:blipFill>
          <a:blip r:embed="rId3"/>
          <a:stretch>
            <a:fillRect/>
          </a:stretch>
        </p:blipFill>
        <p:spPr>
          <a:xfrm>
            <a:off x="4880610" y="4270375"/>
            <a:ext cx="3122295" cy="221742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正交软件架构</a:t>
            </a:r>
          </a:p>
        </p:txBody>
      </p:sp>
      <p:sp>
        <p:nvSpPr>
          <p:cNvPr id="3" name="内容占位符 2"/>
          <p:cNvSpPr>
            <a:spLocks noGrp="1"/>
          </p:cNvSpPr>
          <p:nvPr>
            <p:ph idx="1"/>
          </p:nvPr>
        </p:nvSpPr>
        <p:spPr>
          <a:xfrm>
            <a:off x="4824730" y="1561465"/>
            <a:ext cx="4106545" cy="2797175"/>
          </a:xfrm>
        </p:spPr>
        <p:txBody>
          <a:bodyPr/>
          <a:lstStyle/>
          <a:p>
            <a:r>
              <a:rPr lang="zh-CN" altLang="en-US" sz="2200"/>
              <a:t>由组织层和线索的构件构成</a:t>
            </a:r>
          </a:p>
          <a:p>
            <a:pPr lvl="1"/>
            <a:r>
              <a:rPr lang="zh-CN" altLang="en-US" sz="1925"/>
              <a:t>层是由一组具有相同抽象级别的构件构成；</a:t>
            </a:r>
          </a:p>
          <a:p>
            <a:pPr lvl="1"/>
            <a:r>
              <a:rPr lang="zh-CN" altLang="en-US" sz="1925"/>
              <a:t>线索是子系统的特例，它由完成不同层次功能的构件组成，通过相互调用来关联，每一条线索完成整个系统中相对独立的一部分功能。</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12</a:t>
            </a:fld>
            <a:endParaRPr lang="en-US" altLang="zh-CN"/>
          </a:p>
        </p:txBody>
      </p:sp>
      <p:graphicFrame>
        <p:nvGraphicFramePr>
          <p:cNvPr id="7" name="对象 -2147482614"/>
          <p:cNvGraphicFramePr/>
          <p:nvPr/>
        </p:nvGraphicFramePr>
        <p:xfrm>
          <a:off x="201930" y="1520190"/>
          <a:ext cx="4584700" cy="2813050"/>
        </p:xfrm>
        <a:graphic>
          <a:graphicData uri="http://schemas.openxmlformats.org/presentationml/2006/ole">
            <mc:AlternateContent xmlns:mc="http://schemas.openxmlformats.org/markup-compatibility/2006">
              <mc:Choice xmlns:v="urn:schemas-microsoft-com:vml" Requires="v">
                <p:oleObj spid="_x0000_s5125" r:id="rId3" imgW="4057015" imgH="2520950" progId="Visio.Drawing.11">
                  <p:embed/>
                </p:oleObj>
              </mc:Choice>
              <mc:Fallback>
                <p:oleObj r:id="rId3" imgW="4057015" imgH="2520950" progId="Visio.Drawing.11">
                  <p:embed/>
                  <p:pic>
                    <p:nvPicPr>
                      <p:cNvPr id="0" name="图片 3075"/>
                      <p:cNvPicPr/>
                      <p:nvPr/>
                    </p:nvPicPr>
                    <p:blipFill>
                      <a:blip r:embed="rId4"/>
                      <a:srcRect t="4552"/>
                      <a:stretch>
                        <a:fillRect/>
                      </a:stretch>
                    </p:blipFill>
                    <p:spPr>
                      <a:xfrm>
                        <a:off x="201930" y="1520190"/>
                        <a:ext cx="4584700" cy="2813050"/>
                      </a:xfrm>
                      <a:prstGeom prst="rect">
                        <a:avLst/>
                      </a:prstGeom>
                      <a:solidFill>
                        <a:srgbClr val="FFFFFF"/>
                      </a:solidFill>
                      <a:ln w="38100">
                        <a:noFill/>
                        <a:miter/>
                      </a:ln>
                    </p:spPr>
                  </p:pic>
                </p:oleObj>
              </mc:Fallback>
            </mc:AlternateContent>
          </a:graphicData>
        </a:graphic>
      </p:graphicFrame>
      <p:sp>
        <p:nvSpPr>
          <p:cNvPr id="8" name="内容占位符 2"/>
          <p:cNvSpPr>
            <a:spLocks noGrp="1"/>
          </p:cNvSpPr>
          <p:nvPr/>
        </p:nvSpPr>
        <p:spPr>
          <a:xfrm>
            <a:off x="492125" y="4472940"/>
            <a:ext cx="8229600" cy="205105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sz="2200"/>
              <a:t>如果线索是相互独立的，即不同线索中的构件之间没有相互调用，那么这个结构就是完全正交的。</a:t>
            </a:r>
          </a:p>
          <a:p>
            <a:r>
              <a:rPr lang="zh-CN" altLang="en-US" sz="2200"/>
              <a:t>正交软件架构是一种以垂直线索构件族为基础的层次化结构。</a:t>
            </a:r>
          </a:p>
          <a:p>
            <a:r>
              <a:rPr lang="zh-CN" altLang="en-US" sz="2200"/>
              <a:t>在软件演化过程中，系统需求会不断发生变化。在正交软件架构中，因线索的正交性，每个需求变动仅影响某一条线索。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客户机/服务器架构</a:t>
            </a:r>
          </a:p>
        </p:txBody>
      </p:sp>
      <p:sp>
        <p:nvSpPr>
          <p:cNvPr id="3" name="内容占位符 2"/>
          <p:cNvSpPr>
            <a:spLocks noGrp="1"/>
          </p:cNvSpPr>
          <p:nvPr>
            <p:ph idx="1"/>
          </p:nvPr>
        </p:nvSpPr>
        <p:spPr>
          <a:xfrm>
            <a:off x="457200" y="1600200"/>
            <a:ext cx="8229600" cy="2675255"/>
          </a:xfrm>
        </p:spPr>
        <p:txBody>
          <a:bodyPr/>
          <a:lstStyle/>
          <a:p>
            <a:r>
              <a:rPr lang="zh-CN" altLang="en-US" sz="2200"/>
              <a:t>服务器负责管理系统资源：访问与并发性控制、安全性、备份与恢复和全局数据完整性规则。</a:t>
            </a:r>
          </a:p>
          <a:p>
            <a:r>
              <a:rPr lang="zh-CN" altLang="en-US" sz="2200"/>
              <a:t>客户应用程序提供用户与服务器交互的界面、向服务器提交用户请求并接收来自服务器的信息、利用客户应用程序对存在于客户端的数据执行应用逻辑要求。</a:t>
            </a:r>
          </a:p>
          <a:p>
            <a:r>
              <a:rPr lang="zh-CN" altLang="en-US" sz="2200"/>
              <a:t>网络通信软件的主要作用是完成服务器和客户应用程序之间的数据传输。</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13</a:t>
            </a:fld>
            <a:endParaRPr lang="en-US" altLang="zh-CN"/>
          </a:p>
        </p:txBody>
      </p:sp>
      <p:graphicFrame>
        <p:nvGraphicFramePr>
          <p:cNvPr id="7" name="对象 -2147482610"/>
          <p:cNvGraphicFramePr>
            <a:graphicFrameLocks noChangeAspect="1"/>
          </p:cNvGraphicFramePr>
          <p:nvPr/>
        </p:nvGraphicFramePr>
        <p:xfrm>
          <a:off x="892175" y="4203700"/>
          <a:ext cx="3554730" cy="2190115"/>
        </p:xfrm>
        <a:graphic>
          <a:graphicData uri="http://schemas.openxmlformats.org/presentationml/2006/ole">
            <mc:AlternateContent xmlns:mc="http://schemas.openxmlformats.org/markup-compatibility/2006">
              <mc:Choice xmlns:v="urn:schemas-microsoft-com:vml" Requires="v">
                <p:oleObj spid="_x0000_s6149" r:id="rId3" imgW="4400550" imgH="2828925" progId="PBrush">
                  <p:embed/>
                </p:oleObj>
              </mc:Choice>
              <mc:Fallback>
                <p:oleObj r:id="rId3" imgW="4400550" imgH="2828925" progId="PBrush">
                  <p:embed/>
                  <p:pic>
                    <p:nvPicPr>
                      <p:cNvPr id="0" name="图片 3075"/>
                      <p:cNvPicPr/>
                      <p:nvPr/>
                    </p:nvPicPr>
                    <p:blipFill>
                      <a:blip r:embed="rId4"/>
                      <a:stretch>
                        <a:fillRect/>
                      </a:stretch>
                    </p:blipFill>
                    <p:spPr>
                      <a:xfrm>
                        <a:off x="892175" y="4203700"/>
                        <a:ext cx="3554730" cy="2190115"/>
                      </a:xfrm>
                      <a:prstGeom prst="rect">
                        <a:avLst/>
                      </a:prstGeom>
                      <a:noFill/>
                      <a:ln w="38100">
                        <a:noFill/>
                        <a:miter/>
                      </a:ln>
                    </p:spPr>
                  </p:pic>
                </p:oleObj>
              </mc:Fallback>
            </mc:AlternateContent>
          </a:graphicData>
        </a:graphic>
      </p:graphicFrame>
      <p:sp>
        <p:nvSpPr>
          <p:cNvPr id="8" name="文本框 7"/>
          <p:cNvSpPr txBox="1"/>
          <p:nvPr/>
        </p:nvSpPr>
        <p:spPr>
          <a:xfrm>
            <a:off x="4827270" y="4222750"/>
            <a:ext cx="3750945" cy="2030095"/>
          </a:xfrm>
          <a:prstGeom prst="rect">
            <a:avLst/>
          </a:prstGeom>
          <a:noFill/>
        </p:spPr>
        <p:txBody>
          <a:bodyPr wrap="square" rtlCol="0" anchor="t">
            <a:spAutoFit/>
          </a:bodyPr>
          <a:lstStyle/>
          <a:p>
            <a:pPr marL="342900" indent="-342900">
              <a:buFont typeface="Arial" panose="020B0604020202020204" pitchFamily="34" charset="0"/>
              <a:buChar char="•"/>
            </a:pPr>
            <a:r>
              <a:rPr lang="zh-CN" altLang="en-US" sz="2100"/>
              <a:t>服务器为多个客户应用程序管理数据</a:t>
            </a:r>
          </a:p>
          <a:p>
            <a:pPr marL="342900" indent="-342900">
              <a:buFont typeface="Arial" panose="020B0604020202020204" pitchFamily="34" charset="0"/>
              <a:buChar char="•"/>
            </a:pPr>
            <a:r>
              <a:rPr lang="zh-CN" altLang="en-US" sz="2100"/>
              <a:t>对于硬件和软件的变化具有极大的适应性和灵活性</a:t>
            </a:r>
          </a:p>
          <a:p>
            <a:pPr marL="342900" indent="-342900">
              <a:buFont typeface="Arial" panose="020B0604020202020204" pitchFamily="34" charset="0"/>
              <a:buChar char="•"/>
            </a:pPr>
            <a:r>
              <a:rPr lang="zh-CN" altLang="en-US" sz="2100"/>
              <a:t>易于对系统进行扩充和缩小</a:t>
            </a:r>
          </a:p>
          <a:p>
            <a:pPr marL="342900" indent="-342900">
              <a:buFont typeface="Arial" panose="020B0604020202020204" pitchFamily="34" charset="0"/>
              <a:buChar char="•"/>
            </a:pPr>
            <a:r>
              <a:rPr lang="zh-CN" altLang="en-US" sz="2100"/>
              <a:t>系统中的功能构件充分隔离</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147482609"/>
          <p:cNvGraphicFramePr/>
          <p:nvPr/>
        </p:nvGraphicFramePr>
        <p:xfrm>
          <a:off x="2190115" y="3899535"/>
          <a:ext cx="5746750" cy="2421255"/>
        </p:xfrm>
        <a:graphic>
          <a:graphicData uri="http://schemas.openxmlformats.org/presentationml/2006/ole">
            <mc:AlternateContent xmlns:mc="http://schemas.openxmlformats.org/markup-compatibility/2006">
              <mc:Choice xmlns:v="urn:schemas-microsoft-com:vml" Requires="v">
                <p:oleObj spid="_x0000_s7173" r:id="rId3" imgW="3021330" imgH="2315210" progId="Visio.Drawing.11">
                  <p:embed/>
                </p:oleObj>
              </mc:Choice>
              <mc:Fallback>
                <p:oleObj r:id="rId3" imgW="3021330" imgH="2315210" progId="Visio.Drawing.11">
                  <p:embed/>
                  <p:pic>
                    <p:nvPicPr>
                      <p:cNvPr id="0" name="图片 3075"/>
                      <p:cNvPicPr/>
                      <p:nvPr/>
                    </p:nvPicPr>
                    <p:blipFill>
                      <a:blip r:embed="rId4"/>
                      <a:stretch>
                        <a:fillRect/>
                      </a:stretch>
                    </p:blipFill>
                    <p:spPr>
                      <a:xfrm>
                        <a:off x="2190115" y="3899535"/>
                        <a:ext cx="5746750" cy="2421255"/>
                      </a:xfrm>
                      <a:prstGeom prst="rect">
                        <a:avLst/>
                      </a:prstGeom>
                      <a:solidFill>
                        <a:srgbClr val="FFFFFF"/>
                      </a:solidFill>
                      <a:ln w="38100">
                        <a:noFill/>
                        <a:miter/>
                      </a:ln>
                    </p:spPr>
                  </p:pic>
                </p:oleObj>
              </mc:Fallback>
            </mc:AlternateContent>
          </a:graphicData>
        </a:graphic>
      </p:graphicFrame>
      <p:sp>
        <p:nvSpPr>
          <p:cNvPr id="3" name="标题 2"/>
          <p:cNvSpPr>
            <a:spLocks noGrp="1"/>
          </p:cNvSpPr>
          <p:nvPr>
            <p:ph type="title"/>
          </p:nvPr>
        </p:nvSpPr>
        <p:spPr/>
        <p:txBody>
          <a:bodyPr/>
          <a:lstStyle/>
          <a:p>
            <a:r>
              <a:rPr lang="zh-CN" altLang="en-US"/>
              <a:t>浏览器/服务器架构</a:t>
            </a:r>
          </a:p>
        </p:txBody>
      </p:sp>
      <p:sp>
        <p:nvSpPr>
          <p:cNvPr id="4" name="内容占位符 3"/>
          <p:cNvSpPr>
            <a:spLocks noGrp="1"/>
          </p:cNvSpPr>
          <p:nvPr>
            <p:ph idx="1"/>
          </p:nvPr>
        </p:nvSpPr>
        <p:spPr>
          <a:xfrm>
            <a:off x="457200" y="1600200"/>
            <a:ext cx="8229600" cy="1697990"/>
          </a:xfrm>
        </p:spPr>
        <p:txBody>
          <a:bodyPr/>
          <a:lstStyle/>
          <a:p>
            <a:r>
              <a:rPr lang="zh-CN" altLang="en-US" sz="2200"/>
              <a:t>B/S是</a:t>
            </a:r>
            <a:r>
              <a:rPr lang="en-US" altLang="zh-CN" sz="2200"/>
              <a:t>C/S</a:t>
            </a:r>
            <a:r>
              <a:rPr lang="zh-CN" altLang="en-US" sz="2200"/>
              <a:t>的扩展，瘦客户。</a:t>
            </a:r>
          </a:p>
          <a:p>
            <a:r>
              <a:rPr lang="zh-CN" altLang="en-US" sz="2200"/>
              <a:t>应用(程序)在一定程度上具有集中特征。</a:t>
            </a:r>
          </a:p>
          <a:p>
            <a:r>
              <a:rPr lang="zh-CN" altLang="en-US" sz="2200"/>
              <a:t>减轻安装、配置和升级等维护工作。</a:t>
            </a:r>
          </a:p>
          <a:p>
            <a:r>
              <a:rPr lang="zh-CN" altLang="en-US" sz="2200"/>
              <a:t>层与层之间相互独立，任何一层的改变都不影响其他层原有的功能，所以可用不同厂家的产品组成性能更佳的系统。（</a:t>
            </a:r>
            <a:r>
              <a:rPr lang="zh-CN" altLang="en-US" sz="2200">
                <a:solidFill>
                  <a:srgbClr val="FF0000"/>
                </a:solidFill>
              </a:rPr>
              <a:t>平台透明性</a:t>
            </a:r>
            <a:r>
              <a:rPr lang="zh-CN" altLang="en-US" sz="2200"/>
              <a:t>）</a:t>
            </a:r>
          </a:p>
        </p:txBody>
      </p:sp>
      <p:sp>
        <p:nvSpPr>
          <p:cNvPr id="5" name="日期占位符 4"/>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6" name="页脚占位符 5"/>
          <p:cNvSpPr>
            <a:spLocks noGrp="1"/>
          </p:cNvSpPr>
          <p:nvPr>
            <p:ph type="ftr" sz="quarter" idx="11"/>
          </p:nvPr>
        </p:nvSpPr>
        <p:spPr/>
        <p:txBody>
          <a:bodyPr/>
          <a:lstStyle/>
          <a:p>
            <a:pPr>
              <a:defRPr/>
            </a:pPr>
            <a:r>
              <a:rPr lang="en-US" altLang="zh-CN"/>
              <a:t>大连理工大学软件学院</a:t>
            </a:r>
          </a:p>
        </p:txBody>
      </p:sp>
      <p:sp>
        <p:nvSpPr>
          <p:cNvPr id="7" name="灯片编号占位符 6"/>
          <p:cNvSpPr>
            <a:spLocks noGrp="1"/>
          </p:cNvSpPr>
          <p:nvPr>
            <p:ph type="sldNum" sz="quarter" idx="12"/>
          </p:nvPr>
        </p:nvSpPr>
        <p:spPr/>
        <p:txBody>
          <a:bodyPr/>
          <a:lstStyle/>
          <a:p>
            <a:pPr>
              <a:defRPr/>
            </a:pPr>
            <a:fld id="{4EBE4020-6FBE-4CEB-A76E-522FC319F7CE}" type="slidenum">
              <a:rPr lang="zh-CN" altLang="en-US"/>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ac6eddc451da81cb26660e7e5066d01608243184"/>
          <p:cNvPicPr>
            <a:picLocks noChangeAspect="1"/>
          </p:cNvPicPr>
          <p:nvPr/>
        </p:nvPicPr>
        <p:blipFill>
          <a:blip r:embed="rId2"/>
          <a:srcRect t="8913" b="10812"/>
          <a:stretch>
            <a:fillRect/>
          </a:stretch>
        </p:blipFill>
        <p:spPr>
          <a:xfrm>
            <a:off x="4471670" y="4206875"/>
            <a:ext cx="4192270" cy="2231390"/>
          </a:xfrm>
          <a:prstGeom prst="rect">
            <a:avLst/>
          </a:prstGeom>
          <a:noFill/>
          <a:ln w="9525">
            <a:noFill/>
          </a:ln>
        </p:spPr>
      </p:pic>
      <p:sp>
        <p:nvSpPr>
          <p:cNvPr id="3" name="标题 2"/>
          <p:cNvSpPr>
            <a:spLocks noGrp="1"/>
          </p:cNvSpPr>
          <p:nvPr>
            <p:ph type="title"/>
          </p:nvPr>
        </p:nvSpPr>
        <p:spPr/>
        <p:txBody>
          <a:bodyPr/>
          <a:lstStyle/>
          <a:p>
            <a:r>
              <a:rPr lang="zh-CN" altLang="en-US"/>
              <a:t>MVC架构</a:t>
            </a:r>
          </a:p>
        </p:txBody>
      </p:sp>
      <p:sp>
        <p:nvSpPr>
          <p:cNvPr id="4" name="内容占位符 3"/>
          <p:cNvSpPr>
            <a:spLocks noGrp="1"/>
          </p:cNvSpPr>
          <p:nvPr>
            <p:ph idx="1"/>
          </p:nvPr>
        </p:nvSpPr>
        <p:spPr>
          <a:xfrm>
            <a:off x="457200" y="1600200"/>
            <a:ext cx="8229600" cy="2865755"/>
          </a:xfrm>
        </p:spPr>
        <p:txBody>
          <a:bodyPr/>
          <a:lstStyle/>
          <a:p>
            <a:r>
              <a:rPr lang="zh-CN" altLang="en-US" sz="2000"/>
              <a:t>模型(Model)－视图(View)－控制器(Controller)</a:t>
            </a:r>
          </a:p>
          <a:p>
            <a:r>
              <a:rPr lang="zh-CN" altLang="en-US" sz="2000"/>
              <a:t>MVC是一种软件设计典范，用业务逻辑、数据、界面显示分离的方法组织代码，将业务逻辑聚集到一个部件里面，在改进和个性化定制界面及用户交互的同时，不需要重新编写业务逻辑。</a:t>
            </a:r>
          </a:p>
          <a:p>
            <a:r>
              <a:rPr lang="zh-CN" altLang="en-US" sz="2000"/>
              <a:t>视图是用户看到并与之交互的界面。</a:t>
            </a:r>
          </a:p>
          <a:p>
            <a:r>
              <a:rPr lang="zh-CN" altLang="en-US" sz="2000"/>
              <a:t>模型表示企业数据和业务规则。</a:t>
            </a:r>
          </a:p>
          <a:p>
            <a:r>
              <a:rPr lang="zh-CN" altLang="en-US" sz="2000"/>
              <a:t>控制器接受用户的输入并调用模型和视图去完成用户的需求，控制器本身不输出任何结果和做任何处理。</a:t>
            </a:r>
          </a:p>
        </p:txBody>
      </p:sp>
      <p:sp>
        <p:nvSpPr>
          <p:cNvPr id="5" name="日期占位符 4"/>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6" name="页脚占位符 5"/>
          <p:cNvSpPr>
            <a:spLocks noGrp="1"/>
          </p:cNvSpPr>
          <p:nvPr>
            <p:ph type="ftr" sz="quarter" idx="11"/>
          </p:nvPr>
        </p:nvSpPr>
        <p:spPr/>
        <p:txBody>
          <a:bodyPr/>
          <a:lstStyle/>
          <a:p>
            <a:pPr>
              <a:defRPr/>
            </a:pPr>
            <a:r>
              <a:rPr lang="en-US" altLang="zh-CN"/>
              <a:t>大连理工大学软件学院</a:t>
            </a:r>
          </a:p>
        </p:txBody>
      </p:sp>
      <p:sp>
        <p:nvSpPr>
          <p:cNvPr id="7" name="灯片编号占位符 6"/>
          <p:cNvSpPr>
            <a:spLocks noGrp="1"/>
          </p:cNvSpPr>
          <p:nvPr>
            <p:ph type="sldNum" sz="quarter" idx="12"/>
          </p:nvPr>
        </p:nvSpPr>
        <p:spPr/>
        <p:txBody>
          <a:bodyPr/>
          <a:lstStyle/>
          <a:p>
            <a:pPr>
              <a:defRPr/>
            </a:pPr>
            <a:fld id="{4EBE4020-6FBE-4CEB-A76E-522FC319F7CE}" type="slidenum">
              <a:rPr lang="zh-CN" altLang="en-US"/>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软件架构设计</a:t>
            </a:r>
          </a:p>
        </p:txBody>
      </p:sp>
      <p:sp>
        <p:nvSpPr>
          <p:cNvPr id="3" name="内容占位符 2"/>
          <p:cNvSpPr>
            <a:spLocks noGrp="1"/>
          </p:cNvSpPr>
          <p:nvPr>
            <p:ph idx="1"/>
          </p:nvPr>
        </p:nvSpPr>
        <p:spPr/>
        <p:txBody>
          <a:bodyPr/>
          <a:lstStyle/>
          <a:p>
            <a:r>
              <a:rPr lang="zh-CN" altLang="en-US" sz="2200"/>
              <a:t>在软件架构设计的起初，要考虑软件必须放在所处的环境。</a:t>
            </a:r>
          </a:p>
          <a:p>
            <a:r>
              <a:rPr lang="zh-CN" altLang="en-US" sz="2200"/>
              <a:t>一旦建立了软件的环境模型，并且描述出所有的外部软件接口，那么设计师就可以通过定义和求精实现架构的构件来描述系统的结构。这个过程不停地迭代，直到获得一个完善的架构。</a:t>
            </a:r>
          </a:p>
          <a:p>
            <a:r>
              <a:rPr lang="zh-CN" altLang="en-US" sz="2200"/>
              <a:t>通过软件架构，系统将逻辑关系密切的单元划分到一起，形成系统的逻辑划分，有利于后续独立的开发和管理。</a:t>
            </a:r>
          </a:p>
          <a:p>
            <a:r>
              <a:rPr lang="zh-CN" altLang="en-US" sz="2200"/>
              <a:t>这个划分经常是基于类模型进行的，并可参照一些设计优化方法形成更合理的组织方式，达到模块内部的高内聚和模块间的低耦合。</a:t>
            </a:r>
          </a:p>
          <a:p>
            <a:r>
              <a:rPr lang="zh-CN" altLang="en-US" sz="2200"/>
              <a:t>软件架构对应的实现就是将软件使用所谓的“包(Package)”进行构造，每个包对应某种专属的功能，并尽可能独立。</a:t>
            </a:r>
          </a:p>
          <a:p>
            <a:r>
              <a:rPr lang="zh-CN" altLang="en-US" sz="2200"/>
              <a:t>包中的类互相紧密配合协作完成包的功能，每个包与其他包中含有的类之间的接口应该尽可能简单，降低它们的耦合性。</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包及其结构</a:t>
            </a:r>
          </a:p>
        </p:txBody>
      </p:sp>
      <p:sp>
        <p:nvSpPr>
          <p:cNvPr id="3" name="内容占位符 2"/>
          <p:cNvSpPr>
            <a:spLocks noGrp="1"/>
          </p:cNvSpPr>
          <p:nvPr>
            <p:ph idx="1"/>
          </p:nvPr>
        </p:nvSpPr>
        <p:spPr>
          <a:xfrm>
            <a:off x="457200" y="4559935"/>
            <a:ext cx="8229600" cy="1821815"/>
          </a:xfrm>
        </p:spPr>
        <p:txBody>
          <a:bodyPr/>
          <a:lstStyle/>
          <a:p>
            <a:r>
              <a:rPr lang="zh-CN" altLang="en-US" sz="2200"/>
              <a:t>包之间的虚线箭头描述的是层间的使用(依赖)关系</a:t>
            </a:r>
          </a:p>
          <a:p>
            <a:r>
              <a:rPr lang="zh-CN" altLang="en-US" sz="2200"/>
              <a:t>包图中一个重要的要求是在包间不能出现循环的依赖</a:t>
            </a:r>
          </a:p>
          <a:p>
            <a:r>
              <a:rPr lang="zh-CN" altLang="en-US" sz="2200"/>
              <a:t>在循环依赖的情况下，对于任何包中的修改，都要对各个依赖方向上的包进行循环检查其影响范围，这显然是非常繁琐和不可取的。</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17</a:t>
            </a:fld>
            <a:endParaRPr lang="en-US" altLang="zh-CN"/>
          </a:p>
        </p:txBody>
      </p:sp>
      <p:pic>
        <p:nvPicPr>
          <p:cNvPr id="7" name="图片 50" descr="5"/>
          <p:cNvPicPr>
            <a:picLocks noChangeAspect="1"/>
          </p:cNvPicPr>
          <p:nvPr/>
        </p:nvPicPr>
        <p:blipFill>
          <a:blip r:embed="rId2"/>
          <a:stretch>
            <a:fillRect/>
          </a:stretch>
        </p:blipFill>
        <p:spPr>
          <a:xfrm>
            <a:off x="1143635" y="1706245"/>
            <a:ext cx="4064000" cy="2566035"/>
          </a:xfrm>
          <a:prstGeom prst="rect">
            <a:avLst/>
          </a:prstGeom>
          <a:noFill/>
          <a:ln w="9525">
            <a:noFill/>
          </a:ln>
        </p:spPr>
      </p:pic>
      <p:pic>
        <p:nvPicPr>
          <p:cNvPr id="8" name="图片 32"/>
          <p:cNvPicPr>
            <a:picLocks noChangeAspect="1"/>
          </p:cNvPicPr>
          <p:nvPr/>
        </p:nvPicPr>
        <p:blipFill>
          <a:blip r:embed="rId3"/>
          <a:stretch>
            <a:fillRect/>
          </a:stretch>
        </p:blipFill>
        <p:spPr>
          <a:xfrm>
            <a:off x="6376670" y="796290"/>
            <a:ext cx="1437005" cy="359727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包结构设计</a:t>
            </a:r>
          </a:p>
        </p:txBody>
      </p:sp>
      <p:sp>
        <p:nvSpPr>
          <p:cNvPr id="3" name="内容占位符 2"/>
          <p:cNvSpPr>
            <a:spLocks noGrp="1"/>
          </p:cNvSpPr>
          <p:nvPr>
            <p:ph idx="1"/>
          </p:nvPr>
        </p:nvSpPr>
        <p:spPr>
          <a:xfrm>
            <a:off x="457200" y="1600200"/>
            <a:ext cx="3774440" cy="4820285"/>
          </a:xfrm>
        </p:spPr>
        <p:txBody>
          <a:bodyPr/>
          <a:lstStyle/>
          <a:p>
            <a:r>
              <a:rPr lang="zh-CN" altLang="en-US" sz="2000"/>
              <a:t>应尽量减少包中全局类的数量。</a:t>
            </a:r>
          </a:p>
          <a:p>
            <a:r>
              <a:rPr lang="zh-CN" altLang="en-US" sz="2000"/>
              <a:t>初始的项目管理系统的层次架构。</a:t>
            </a:r>
          </a:p>
          <a:p>
            <a:r>
              <a:rPr lang="zh-CN" altLang="en-US" sz="2000"/>
              <a:t>图形界面包(GUI)中设置了一个控制类GUIControl，其作用是将用户事件的处理向不同的业务接口类分发，同时也使得该架构有了MVC的雏形。</a:t>
            </a:r>
          </a:p>
          <a:p>
            <a:r>
              <a:rPr lang="zh-CN" altLang="en-US" sz="2000"/>
              <a:t>Mask类，是按照对应的业务类设置的，其作用是提供额外的与显示和控制的相关信息，如数据校验规则等。</a:t>
            </a:r>
          </a:p>
          <a:p>
            <a:endParaRPr lang="zh-CN" altLang="en-US" sz="2000"/>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18</a:t>
            </a:fld>
            <a:endParaRPr lang="en-US" altLang="zh-CN"/>
          </a:p>
        </p:txBody>
      </p:sp>
      <p:pic>
        <p:nvPicPr>
          <p:cNvPr id="7" name="图片 -2147482619" descr="5"/>
          <p:cNvPicPr/>
          <p:nvPr/>
        </p:nvPicPr>
        <p:blipFill>
          <a:blip r:embed="rId2"/>
          <a:stretch>
            <a:fillRect/>
          </a:stretch>
        </p:blipFill>
        <p:spPr>
          <a:xfrm>
            <a:off x="4384675" y="1744980"/>
            <a:ext cx="4450080" cy="436689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包结构设计</a:t>
            </a:r>
          </a:p>
        </p:txBody>
      </p:sp>
      <p:sp>
        <p:nvSpPr>
          <p:cNvPr id="3" name="内容占位符 2"/>
          <p:cNvSpPr>
            <a:spLocks noGrp="1"/>
          </p:cNvSpPr>
          <p:nvPr>
            <p:ph idx="1"/>
          </p:nvPr>
        </p:nvSpPr>
        <p:spPr>
          <a:xfrm>
            <a:off x="292735" y="1528445"/>
            <a:ext cx="4154805" cy="1731645"/>
          </a:xfrm>
        </p:spPr>
        <p:txBody>
          <a:bodyPr/>
          <a:lstStyle/>
          <a:p>
            <a:r>
              <a:rPr lang="zh-CN" altLang="en-US" sz="2000"/>
              <a:t>将类更加合理地在包间划分和组织，以提高各部分的独立性，从而达到更高的内聚性。</a:t>
            </a:r>
          </a:p>
          <a:p>
            <a:r>
              <a:rPr lang="zh-CN" altLang="en-US" sz="2000"/>
              <a:t>对包的宏观结构进行了调整，突出了整体的层次。</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19</a:t>
            </a:fld>
            <a:endParaRPr lang="en-US" altLang="zh-CN"/>
          </a:p>
        </p:txBody>
      </p:sp>
      <p:pic>
        <p:nvPicPr>
          <p:cNvPr id="7" name="图片 53" descr="5"/>
          <p:cNvPicPr>
            <a:picLocks noChangeAspect="1"/>
          </p:cNvPicPr>
          <p:nvPr/>
        </p:nvPicPr>
        <p:blipFill>
          <a:blip r:embed="rId2"/>
          <a:stretch>
            <a:fillRect/>
          </a:stretch>
        </p:blipFill>
        <p:spPr>
          <a:xfrm>
            <a:off x="4465955" y="1704975"/>
            <a:ext cx="4434205" cy="4697730"/>
          </a:xfrm>
          <a:prstGeom prst="rect">
            <a:avLst/>
          </a:prstGeom>
          <a:noFill/>
          <a:ln w="9525">
            <a:noFill/>
          </a:ln>
        </p:spPr>
      </p:pic>
      <p:pic>
        <p:nvPicPr>
          <p:cNvPr id="8" name="图片 54" descr="5"/>
          <p:cNvPicPr>
            <a:picLocks noChangeAspect="1"/>
          </p:cNvPicPr>
          <p:nvPr/>
        </p:nvPicPr>
        <p:blipFill>
          <a:blip r:embed="rId3"/>
          <a:stretch>
            <a:fillRect/>
          </a:stretch>
        </p:blipFill>
        <p:spPr>
          <a:xfrm>
            <a:off x="760730" y="3226435"/>
            <a:ext cx="3314065" cy="324231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1BFC7256-D23F-4837-AAAF-3AA2DA53FDB3}" type="datetime1">
              <a:rPr lang="zh-CN" altLang="en-US"/>
              <a:t>2019/10/22</a:t>
            </a:fld>
            <a:endParaRPr lang="en-US" altLang="zh-CN"/>
          </a:p>
        </p:txBody>
      </p:sp>
      <p:sp>
        <p:nvSpPr>
          <p:cNvPr id="7171" name="页脚占位符 4"/>
          <p:cNvSpPr>
            <a:spLocks noGrp="1"/>
          </p:cNvSpPr>
          <p:nvPr>
            <p:ph type="ftr" sz="quarter" idx="11"/>
          </p:nvPr>
        </p:nvSpPr>
        <p:spPr>
          <a:noFill/>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pPr>
              <a:defRPr/>
            </a:pPr>
            <a:fld id="{BB300493-B762-4093-8801-303C4A44E753}" type="slidenum">
              <a:rPr lang="zh-CN" altLang="en-US"/>
              <a:t>2</a:t>
            </a:fld>
            <a:endParaRPr lang="en-US" altLang="zh-CN" dirty="0"/>
          </a:p>
        </p:txBody>
      </p:sp>
      <p:sp>
        <p:nvSpPr>
          <p:cNvPr id="7173" name="Rectangle 2"/>
          <p:cNvSpPr>
            <a:spLocks noGrp="1" noChangeArrowheads="1"/>
          </p:cNvSpPr>
          <p:nvPr>
            <p:ph type="title"/>
          </p:nvPr>
        </p:nvSpPr>
        <p:spPr/>
        <p:txBody>
          <a:bodyPr/>
          <a:lstStyle/>
          <a:p>
            <a:pPr eaLnBrk="1" hangingPunct="1"/>
            <a:r>
              <a:rPr lang="zh-CN" altLang="en-US" dirty="0">
                <a:solidFill>
                  <a:schemeClr val="tx1"/>
                </a:solidFill>
              </a:rPr>
              <a:t>第</a:t>
            </a:r>
            <a:r>
              <a:rPr lang="en-US" altLang="zh-CN" dirty="0">
                <a:solidFill>
                  <a:schemeClr val="tx1"/>
                </a:solidFill>
              </a:rPr>
              <a:t>4</a:t>
            </a:r>
            <a:r>
              <a:rPr lang="zh-CN" altLang="en-US" dirty="0">
                <a:solidFill>
                  <a:schemeClr val="tx1"/>
                </a:solidFill>
              </a:rPr>
              <a:t>章 软件架构的构建</a:t>
            </a:r>
            <a:endParaRPr lang="zh-CN" altLang="en-US" b="0" i="1" dirty="0">
              <a:solidFill>
                <a:schemeClr val="tx1"/>
              </a:solidFill>
            </a:endParaRPr>
          </a:p>
        </p:txBody>
      </p:sp>
      <p:sp>
        <p:nvSpPr>
          <p:cNvPr id="7174" name="Rectangle 3"/>
          <p:cNvSpPr>
            <a:spLocks noGrp="1" noChangeArrowheads="1"/>
          </p:cNvSpPr>
          <p:nvPr>
            <p:ph type="body" idx="1"/>
          </p:nvPr>
        </p:nvSpPr>
        <p:spPr>
          <a:xfrm>
            <a:off x="394271" y="1599778"/>
            <a:ext cx="8282185" cy="4781550"/>
          </a:xfrm>
        </p:spPr>
        <p:txBody>
          <a:bodyPr/>
          <a:lstStyle/>
          <a:p>
            <a:pPr eaLnBrk="1" hangingPunct="1">
              <a:lnSpc>
                <a:spcPct val="130000"/>
              </a:lnSpc>
            </a:pPr>
            <a:r>
              <a:rPr lang="zh-CN" altLang="en-US" sz="2800" dirty="0"/>
              <a:t>软件架构也称为</a:t>
            </a:r>
            <a:r>
              <a:rPr lang="zh-CN" altLang="en-US" sz="2800" dirty="0">
                <a:solidFill>
                  <a:srgbClr val="FF0000"/>
                </a:solidFill>
              </a:rPr>
              <a:t>软件体系结构</a:t>
            </a:r>
            <a:r>
              <a:rPr lang="zh-CN" altLang="en-US" sz="2800" dirty="0"/>
              <a:t>。</a:t>
            </a:r>
          </a:p>
          <a:p>
            <a:pPr eaLnBrk="1" hangingPunct="1">
              <a:lnSpc>
                <a:spcPct val="130000"/>
              </a:lnSpc>
            </a:pPr>
            <a:r>
              <a:rPr lang="zh-CN" altLang="en-US" sz="2800" dirty="0"/>
              <a:t>对软件架构的系统、深入的研究将成为提高软件生产率和解决软件维护问题的新途径。</a:t>
            </a:r>
          </a:p>
          <a:p>
            <a:pPr eaLnBrk="1" hangingPunct="1">
              <a:lnSpc>
                <a:spcPct val="130000"/>
              </a:lnSpc>
            </a:pPr>
            <a:r>
              <a:rPr lang="zh-CN" altLang="en-US" sz="2800" dirty="0"/>
              <a:t>用户需求中的各种约束对架构的选择都有着直接的影响，软件开发并不是一种超脱的自由发挥。</a:t>
            </a:r>
          </a:p>
          <a:p>
            <a:pPr eaLnBrk="1" hangingPunct="1">
              <a:lnSpc>
                <a:spcPct val="130000"/>
              </a:lnSpc>
            </a:pPr>
            <a:r>
              <a:rPr lang="zh-CN" altLang="en-US" sz="2800" dirty="0"/>
              <a:t>本章主要介绍软件架构的基本概念、相关模型、风格及其设计方法。</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p>
            <a:fld id="{8B3E445D-3888-403F-B5B7-53EA31DB9019}" type="datetime1">
              <a:rPr lang="zh-CN" altLang="en-US"/>
              <a:t>2019/10/22</a:t>
            </a:fld>
            <a:endParaRPr lang="en-US" altLang="zh-CN"/>
          </a:p>
        </p:txBody>
      </p:sp>
      <p:sp>
        <p:nvSpPr>
          <p:cNvPr id="57347" name="页脚占位符 4"/>
          <p:cNvSpPr>
            <a:spLocks noGrp="1"/>
          </p:cNvSpPr>
          <p:nvPr>
            <p:ph type="ftr" sz="quarter" idx="11"/>
          </p:nvPr>
        </p:nvSpPr>
        <p:spPr>
          <a:noFill/>
        </p:spPr>
        <p:txBody>
          <a:bodyPr/>
          <a:lstStyle/>
          <a:p>
            <a:r>
              <a:rPr lang="en-US" altLang="zh-CN"/>
              <a:t>大连理工大学软件学院</a:t>
            </a:r>
          </a:p>
        </p:txBody>
      </p:sp>
      <p:sp>
        <p:nvSpPr>
          <p:cNvPr id="7" name="灯片编号占位符 5"/>
          <p:cNvSpPr>
            <a:spLocks noGrp="1"/>
          </p:cNvSpPr>
          <p:nvPr>
            <p:ph type="sldNum" sz="quarter" idx="12"/>
          </p:nvPr>
        </p:nvSpPr>
        <p:spPr/>
        <p:txBody>
          <a:bodyPr/>
          <a:lstStyle/>
          <a:p>
            <a:pPr>
              <a:defRPr/>
            </a:pPr>
            <a:fld id="{E6345FD3-F844-4405-B93A-8E072DF3B87C}" type="slidenum">
              <a:rPr lang="zh-CN" altLang="en-US"/>
              <a:t>20</a:t>
            </a:fld>
            <a:endParaRPr lang="en-US" altLang="zh-CN"/>
          </a:p>
        </p:txBody>
      </p:sp>
      <p:sp>
        <p:nvSpPr>
          <p:cNvPr id="57349" name="Rectangle 2"/>
          <p:cNvSpPr>
            <a:spLocks noGrp="1" noChangeArrowheads="1"/>
          </p:cNvSpPr>
          <p:nvPr>
            <p:ph type="title"/>
          </p:nvPr>
        </p:nvSpPr>
        <p:spPr/>
        <p:txBody>
          <a:bodyPr/>
          <a:lstStyle/>
          <a:p>
            <a:pPr eaLnBrk="1" hangingPunct="1"/>
            <a:r>
              <a:rPr lang="zh-CN" altLang="en-US"/>
              <a:t>作业</a:t>
            </a:r>
          </a:p>
        </p:txBody>
      </p:sp>
      <p:sp>
        <p:nvSpPr>
          <p:cNvPr id="57350" name="Rectangle 3"/>
          <p:cNvSpPr>
            <a:spLocks noGrp="1" noChangeArrowheads="1"/>
          </p:cNvSpPr>
          <p:nvPr>
            <p:ph type="body" idx="1"/>
          </p:nvPr>
        </p:nvSpPr>
        <p:spPr>
          <a:xfrm>
            <a:off x="457200" y="1882775"/>
            <a:ext cx="8229600" cy="1833563"/>
          </a:xfrm>
        </p:spPr>
        <p:txBody>
          <a:bodyPr/>
          <a:lstStyle/>
          <a:p>
            <a:pPr eaLnBrk="1" hangingPunct="1"/>
            <a:r>
              <a:rPr lang="zh-CN" altLang="en-US" dirty="0"/>
              <a:t>习题</a:t>
            </a:r>
            <a:r>
              <a:rPr lang="en-US" altLang="zh-CN" dirty="0"/>
              <a:t>1</a:t>
            </a:r>
            <a:endParaRPr lang="zh-CN" altLang="en-US" dirty="0"/>
          </a:p>
        </p:txBody>
      </p:sp>
      <p:pic>
        <p:nvPicPr>
          <p:cNvPr id="57351" name="Picture 4" descr="pairprogrammer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659563" y="4652963"/>
            <a:ext cx="2209800" cy="185578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p:spPr>
        <p:txBody>
          <a:bodyPr/>
          <a:lstStyle/>
          <a:p>
            <a:fld id="{97B2A07A-0019-4C3F-A9FC-FF0018B2B645}" type="datetime1">
              <a:rPr lang="zh-CN" altLang="en-US"/>
              <a:t>2019/10/22</a:t>
            </a:fld>
            <a:endParaRPr lang="en-US" altLang="zh-CN"/>
          </a:p>
        </p:txBody>
      </p:sp>
      <p:sp>
        <p:nvSpPr>
          <p:cNvPr id="9219" name="页脚占位符 4"/>
          <p:cNvSpPr>
            <a:spLocks noGrp="1"/>
          </p:cNvSpPr>
          <p:nvPr>
            <p:ph type="ftr" sz="quarter" idx="11"/>
          </p:nvPr>
        </p:nvSpPr>
        <p:spPr>
          <a:noFill/>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pPr>
              <a:defRPr/>
            </a:pPr>
            <a:fld id="{2E338B6D-991C-4E3A-A7B2-686CA92BE8A4}" type="slidenum">
              <a:rPr lang="zh-CN" altLang="en-US"/>
              <a:t>3</a:t>
            </a:fld>
            <a:endParaRPr lang="en-US" altLang="zh-CN"/>
          </a:p>
        </p:txBody>
      </p:sp>
      <p:sp>
        <p:nvSpPr>
          <p:cNvPr id="9221" name="Rectangle 2"/>
          <p:cNvSpPr>
            <a:spLocks noGrp="1" noChangeArrowheads="1"/>
          </p:cNvSpPr>
          <p:nvPr>
            <p:ph type="title"/>
          </p:nvPr>
        </p:nvSpPr>
        <p:spPr/>
        <p:txBody>
          <a:bodyPr/>
          <a:lstStyle/>
          <a:p>
            <a:pPr eaLnBrk="1" hangingPunct="1"/>
            <a:r>
              <a:rPr lang="zh-CN" altLang="en-US" dirty="0"/>
              <a:t>系统架构</a:t>
            </a:r>
          </a:p>
        </p:txBody>
      </p:sp>
      <p:sp>
        <p:nvSpPr>
          <p:cNvPr id="9222" name="Rectangle 6"/>
          <p:cNvSpPr>
            <a:spLocks noGrp="1" noChangeArrowheads="1"/>
          </p:cNvSpPr>
          <p:nvPr>
            <p:ph type="body" idx="1"/>
          </p:nvPr>
        </p:nvSpPr>
        <p:spPr>
          <a:xfrm>
            <a:off x="457200" y="1817980"/>
            <a:ext cx="4114800" cy="3411220"/>
          </a:xfrm>
        </p:spPr>
        <p:txBody>
          <a:bodyPr/>
          <a:lstStyle/>
          <a:p>
            <a:pPr eaLnBrk="1" hangingPunct="1"/>
            <a:r>
              <a:rPr lang="zh-CN" altLang="en-US" sz="2800" dirty="0"/>
              <a:t>软件架构设计就是建立系统所需的数据结构和程序构件，考虑：</a:t>
            </a:r>
            <a:endParaRPr lang="en-US" altLang="zh-CN" sz="2800" dirty="0"/>
          </a:p>
          <a:p>
            <a:pPr lvl="1" eaLnBrk="1" hangingPunct="1"/>
            <a:r>
              <a:rPr lang="en-US" altLang="zh-CN" sz="2400" dirty="0"/>
              <a:t>体系结构风格</a:t>
            </a:r>
          </a:p>
          <a:p>
            <a:pPr lvl="1" eaLnBrk="1" hangingPunct="1"/>
            <a:r>
              <a:rPr lang="en-US" altLang="zh-CN" sz="2400" dirty="0"/>
              <a:t>组成构件的结构和属性</a:t>
            </a:r>
          </a:p>
          <a:p>
            <a:pPr lvl="1" eaLnBrk="1" hangingPunct="1"/>
            <a:r>
              <a:rPr lang="en-US" altLang="zh-CN" sz="2400" dirty="0" err="1"/>
              <a:t>所有体系结构构件之间的相互关系</a:t>
            </a:r>
            <a:endParaRPr lang="zh-CN" altLang="en-US" sz="2800" dirty="0"/>
          </a:p>
        </p:txBody>
      </p:sp>
      <p:pic>
        <p:nvPicPr>
          <p:cNvPr id="7" name="Picture 4" descr="20090827152"/>
          <p:cNvPicPr>
            <a:picLocks noChangeAspect="1" noChangeArrowheads="1"/>
          </p:cNvPicPr>
          <p:nvPr/>
        </p:nvPicPr>
        <p:blipFill>
          <a:blip r:embed="rId3" cstate="print"/>
          <a:srcRect/>
          <a:stretch>
            <a:fillRect/>
          </a:stretch>
        </p:blipFill>
        <p:spPr bwMode="auto">
          <a:xfrm>
            <a:off x="5004048" y="2039328"/>
            <a:ext cx="3554095" cy="2665730"/>
          </a:xfrm>
          <a:prstGeom prst="rect">
            <a:avLst/>
          </a:prstGeom>
          <a:noFill/>
        </p:spPr>
      </p:pic>
      <p:sp>
        <p:nvSpPr>
          <p:cNvPr id="2" name="Rectangle 6"/>
          <p:cNvSpPr>
            <a:spLocks noGrp="1" noChangeArrowheads="1"/>
          </p:cNvSpPr>
          <p:nvPr/>
        </p:nvSpPr>
        <p:spPr>
          <a:xfrm>
            <a:off x="492125" y="4941168"/>
            <a:ext cx="8229600" cy="141859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pPr eaLnBrk="1" hangingPunct="1"/>
            <a:r>
              <a:rPr lang="zh-CN" altLang="en-US" sz="2400" dirty="0"/>
              <a:t>如同土木工程，软件也从传统的软件工程进入现代面向对象的软件工程，研究整个软件系统的体系结构，并寻求建构最快、成本最低、质量最好的构造过程。</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软件架构的通识定义</a:t>
            </a:r>
          </a:p>
        </p:txBody>
      </p:sp>
      <p:sp>
        <p:nvSpPr>
          <p:cNvPr id="3" name="内容占位符 2"/>
          <p:cNvSpPr>
            <a:spLocks noGrp="1"/>
          </p:cNvSpPr>
          <p:nvPr>
            <p:ph idx="1"/>
          </p:nvPr>
        </p:nvSpPr>
        <p:spPr/>
        <p:txBody>
          <a:bodyPr/>
          <a:lstStyle/>
          <a:p>
            <a:r>
              <a:rPr lang="zh-CN" altLang="en-US"/>
              <a:t>软件架构为软件系统提供了一个结构、行为和属性的高级抽象，由构成系统的元素的描述、这些元素的相互作用、指导元素集成的模式以及这些模式的约束组成。</a:t>
            </a:r>
          </a:p>
          <a:p>
            <a:r>
              <a:rPr lang="zh-CN" altLang="en-US"/>
              <a:t>软件架构不仅指定了系统的组织(Organization)结构和拓扑(Topology)结构，并且显示了系统需求和构成系统的元素之间的对应关系，提供了一些设计决策的基本原理。</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软件架构的“4+1”视图模型</a:t>
            </a:r>
          </a:p>
        </p:txBody>
      </p:sp>
      <p:sp>
        <p:nvSpPr>
          <p:cNvPr id="3" name="内容占位符 2"/>
          <p:cNvSpPr>
            <a:spLocks noGrp="1"/>
          </p:cNvSpPr>
          <p:nvPr>
            <p:ph idx="1"/>
          </p:nvPr>
        </p:nvSpPr>
        <p:spPr>
          <a:xfrm>
            <a:off x="457200" y="1600200"/>
            <a:ext cx="8103870" cy="1802765"/>
          </a:xfrm>
        </p:spPr>
        <p:txBody>
          <a:bodyPr/>
          <a:lstStyle/>
          <a:p>
            <a:r>
              <a:rPr lang="zh-CN" altLang="en-US" sz="2400"/>
              <a:t>如何表示软件架构，即如何对软件架构建模。</a:t>
            </a:r>
          </a:p>
          <a:p>
            <a:r>
              <a:rPr lang="zh-CN" altLang="en-US" sz="2400"/>
              <a:t>根据建模的侧重点不同，可以将软件架构的模型分为五种：</a:t>
            </a:r>
            <a:r>
              <a:rPr lang="zh-CN" altLang="en-US" sz="2400">
                <a:solidFill>
                  <a:srgbClr val="FF0000"/>
                </a:solidFill>
              </a:rPr>
              <a:t>结构模型、框架模型、动态模型、过程模型和功能模型</a:t>
            </a:r>
            <a:r>
              <a:rPr lang="zh-CN" altLang="en-US" sz="2400"/>
              <a:t>。</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5</a:t>
            </a:fld>
            <a:endParaRPr lang="en-US" altLang="zh-CN"/>
          </a:p>
        </p:txBody>
      </p:sp>
      <p:pic>
        <p:nvPicPr>
          <p:cNvPr id="7" name="图片 8"/>
          <p:cNvPicPr>
            <a:picLocks noChangeAspect="1"/>
          </p:cNvPicPr>
          <p:nvPr/>
        </p:nvPicPr>
        <p:blipFill>
          <a:blip r:embed="rId2"/>
          <a:stretch>
            <a:fillRect/>
          </a:stretch>
        </p:blipFill>
        <p:spPr>
          <a:xfrm>
            <a:off x="766445" y="3474720"/>
            <a:ext cx="3585210" cy="2588260"/>
          </a:xfrm>
          <a:prstGeom prst="rect">
            <a:avLst/>
          </a:prstGeom>
          <a:noFill/>
          <a:ln w="9525">
            <a:noFill/>
          </a:ln>
        </p:spPr>
      </p:pic>
      <p:sp>
        <p:nvSpPr>
          <p:cNvPr id="8" name="内容占位符 2"/>
          <p:cNvSpPr>
            <a:spLocks noGrp="1"/>
          </p:cNvSpPr>
          <p:nvPr/>
        </p:nvSpPr>
        <p:spPr>
          <a:xfrm>
            <a:off x="4632325" y="3402965"/>
            <a:ext cx="4054475" cy="294703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sz="2400"/>
              <a:t>“4+1”视图模型从五个不同的视角来描述软件架构。</a:t>
            </a:r>
          </a:p>
          <a:p>
            <a:r>
              <a:rPr lang="zh-CN" altLang="en-US" sz="2400"/>
              <a:t>每个视图只关心系统的一个侧面，五个视图结合在一起才能反映系统的软件架构的全部内容。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a:t>软件架构的基本元素</a:t>
            </a:r>
          </a:p>
        </p:txBody>
      </p:sp>
      <p:sp>
        <p:nvSpPr>
          <p:cNvPr id="3" name="内容占位符 2"/>
          <p:cNvSpPr>
            <a:spLocks noGrp="1"/>
          </p:cNvSpPr>
          <p:nvPr>
            <p:ph idx="1"/>
          </p:nvPr>
        </p:nvSpPr>
        <p:spPr/>
        <p:txBody>
          <a:bodyPr/>
          <a:lstStyle/>
          <a:p>
            <a:r>
              <a:rPr lang="zh-CN" altLang="en-US" sz="2800">
                <a:solidFill>
                  <a:srgbClr val="FF0000"/>
                </a:solidFill>
              </a:rPr>
              <a:t>构件</a:t>
            </a:r>
            <a:r>
              <a:rPr lang="zh-CN" altLang="en-US" sz="2800"/>
              <a:t>是具有某种功能的可重用的软件模板单元，表示了系统中主要的计算元素和数据存储</a:t>
            </a:r>
          </a:p>
          <a:p>
            <a:pPr lvl="1"/>
            <a:r>
              <a:rPr lang="zh-CN" altLang="en-US" sz="2450"/>
              <a:t>复合构件</a:t>
            </a:r>
          </a:p>
          <a:p>
            <a:pPr lvl="1"/>
            <a:r>
              <a:rPr lang="zh-CN" altLang="en-US" sz="2450"/>
              <a:t>原子构件</a:t>
            </a:r>
          </a:p>
          <a:p>
            <a:r>
              <a:rPr lang="zh-CN" altLang="en-US" sz="2800">
                <a:solidFill>
                  <a:srgbClr val="FF0000"/>
                </a:solidFill>
              </a:rPr>
              <a:t>连接件</a:t>
            </a:r>
            <a:r>
              <a:rPr lang="zh-CN" altLang="en-US" sz="2800"/>
              <a:t>表示构件之间的交互</a:t>
            </a:r>
          </a:p>
          <a:p>
            <a:pPr lvl="1"/>
            <a:r>
              <a:rPr lang="zh-CN" altLang="en-US" sz="2450"/>
              <a:t>简单的连接件如：管道(Pipe)、过程调用(Procedure call)、事件广播(Event broadcast)等</a:t>
            </a:r>
          </a:p>
          <a:p>
            <a:pPr lvl="1"/>
            <a:r>
              <a:rPr lang="zh-CN" altLang="en-US" sz="2450"/>
              <a:t>复杂的交互，如客户/服务器(Client/Server)通信协议、数据库和应用之间的SQL连接等。</a:t>
            </a:r>
          </a:p>
          <a:p>
            <a:r>
              <a:rPr lang="zh-CN" altLang="en-US" sz="2800">
                <a:solidFill>
                  <a:srgbClr val="FF0000"/>
                </a:solidFill>
              </a:rPr>
              <a:t>配置</a:t>
            </a:r>
            <a:r>
              <a:rPr lang="zh-CN" altLang="en-US" sz="2800"/>
              <a:t>表示了构件和连接件的拓扑逻辑和约束</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软件架构的风格</a:t>
            </a:r>
          </a:p>
        </p:txBody>
      </p:sp>
      <p:sp>
        <p:nvSpPr>
          <p:cNvPr id="3" name="内容占位符 2"/>
          <p:cNvSpPr>
            <a:spLocks noGrp="1"/>
          </p:cNvSpPr>
          <p:nvPr>
            <p:ph idx="1"/>
          </p:nvPr>
        </p:nvSpPr>
        <p:spPr/>
        <p:txBody>
          <a:bodyPr/>
          <a:lstStyle/>
          <a:p>
            <a:r>
              <a:rPr lang="zh-CN" altLang="en-US" sz="2400"/>
              <a:t>软件架构设计的一个核心问题是能否使用重复的体系结构模式，即能否达到体系结构级的软件重用。</a:t>
            </a:r>
          </a:p>
          <a:p>
            <a:r>
              <a:rPr lang="zh-CN" altLang="en-US" sz="2400"/>
              <a:t>软件架构风格是描述某一特定应用领域中系统组织方式的惯用模式。</a:t>
            </a:r>
          </a:p>
          <a:p>
            <a:r>
              <a:rPr lang="zh-CN" altLang="en-US" sz="2400"/>
              <a:t>体系结构风格定义了一个系统家族，包括体系结构的定义、词汇表和一组约束。软件架构风格定义了用于描述系统的术语表和一组指导构建系统的规则。</a:t>
            </a:r>
          </a:p>
          <a:p>
            <a:r>
              <a:rPr lang="zh-CN" altLang="en-US" sz="2400"/>
              <a:t>软件架构风格促进了对设计的重用，不变的部分使不同的系统可以共享同一实现代码，只要系统是使用常用的、规范的方法来组织，就可使别的设计师很容易地理解系统的体系结构。</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通用体系结构风格的分类</a:t>
            </a:r>
          </a:p>
        </p:txBody>
      </p:sp>
      <p:sp>
        <p:nvSpPr>
          <p:cNvPr id="3" name="内容占位符 2"/>
          <p:cNvSpPr>
            <a:spLocks noGrp="1"/>
          </p:cNvSpPr>
          <p:nvPr>
            <p:ph idx="1"/>
          </p:nvPr>
        </p:nvSpPr>
        <p:spPr/>
        <p:txBody>
          <a:bodyPr/>
          <a:lstStyle/>
          <a:p>
            <a:pPr marL="514350" indent="-514350">
              <a:buAutoNum type="arabicPeriod"/>
            </a:pPr>
            <a:r>
              <a:rPr lang="zh-CN" altLang="en-US" sz="2800"/>
              <a:t>数据流风格：批处理序列、管道与过滤器等。</a:t>
            </a:r>
          </a:p>
          <a:p>
            <a:pPr marL="514350" indent="-514350">
              <a:buAutoNum type="arabicPeriod"/>
            </a:pPr>
            <a:r>
              <a:rPr lang="zh-CN" altLang="en-US" sz="2800"/>
              <a:t>调用/返回风格：层次结构、正交软件结构、客户机/服务器结构、浏览器/服务器结构等。</a:t>
            </a:r>
          </a:p>
          <a:p>
            <a:pPr marL="514350" indent="-514350">
              <a:buAutoNum type="arabicPeriod"/>
            </a:pPr>
            <a:r>
              <a:rPr lang="zh-CN" altLang="en-US" sz="2800"/>
              <a:t>独立构件风格：进程通信、事件系统、MVC结构等。</a:t>
            </a:r>
          </a:p>
          <a:p>
            <a:pPr marL="514350" indent="-514350">
              <a:buAutoNum type="arabicPeriod"/>
            </a:pPr>
            <a:r>
              <a:rPr lang="zh-CN" altLang="en-US" sz="2800"/>
              <a:t>虚拟机风格：解释器、基于规则的系统等。</a:t>
            </a:r>
          </a:p>
          <a:p>
            <a:pPr marL="514350" indent="-514350">
              <a:buAutoNum type="arabicPeriod"/>
            </a:pPr>
            <a:r>
              <a:rPr lang="zh-CN" altLang="en-US" sz="2800"/>
              <a:t>数据中心风格：数据库系统、超文本系统、仓库/黑板系统等。</a:t>
            </a:r>
          </a:p>
          <a:p>
            <a:r>
              <a:rPr lang="zh-CN" altLang="en-US" sz="2800"/>
              <a:t>本书介绍几种主要的软件架构风格，它们常用于主流系统的设计。</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管道与过滤器</a:t>
            </a:r>
          </a:p>
        </p:txBody>
      </p:sp>
      <p:sp>
        <p:nvSpPr>
          <p:cNvPr id="3" name="内容占位符 2"/>
          <p:cNvSpPr>
            <a:spLocks noGrp="1"/>
          </p:cNvSpPr>
          <p:nvPr>
            <p:ph idx="1"/>
          </p:nvPr>
        </p:nvSpPr>
        <p:spPr>
          <a:xfrm>
            <a:off x="457200" y="1600200"/>
            <a:ext cx="8229600" cy="2262505"/>
          </a:xfrm>
        </p:spPr>
        <p:txBody>
          <a:bodyPr/>
          <a:lstStyle/>
          <a:p>
            <a:r>
              <a:rPr lang="zh-CN" altLang="en-US" sz="2200"/>
              <a:t>每个构件都有一组输入和输出，构件读取输入的数据流，经过内部处理，然后产生输出数据流。</a:t>
            </a:r>
          </a:p>
          <a:p>
            <a:r>
              <a:rPr lang="zh-CN" altLang="en-US" sz="2200"/>
              <a:t>构件被称为过滤器，这种风格的连接件就是数据流传输的管道，将一个过滤器的输出传到另一过滤器的输入。</a:t>
            </a:r>
          </a:p>
          <a:p>
            <a:r>
              <a:rPr lang="zh-CN" altLang="en-US" sz="2200"/>
              <a:t>过滤器是独立的实体，不能与其他的过滤器共享数据，而且一个过滤器不知道它上游和下游的标识。</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2019/10/22</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9</a:t>
            </a:fld>
            <a:endParaRPr lang="en-US" altLang="zh-CN"/>
          </a:p>
        </p:txBody>
      </p:sp>
      <p:graphicFrame>
        <p:nvGraphicFramePr>
          <p:cNvPr id="7" name="对象 -2147482602"/>
          <p:cNvGraphicFramePr/>
          <p:nvPr/>
        </p:nvGraphicFramePr>
        <p:xfrm>
          <a:off x="1698625" y="3862705"/>
          <a:ext cx="5386705" cy="1729105"/>
        </p:xfrm>
        <a:graphic>
          <a:graphicData uri="http://schemas.openxmlformats.org/presentationml/2006/ole">
            <mc:AlternateContent xmlns:mc="http://schemas.openxmlformats.org/markup-compatibility/2006">
              <mc:Choice xmlns:v="urn:schemas-microsoft-com:vml" Requires="v">
                <p:oleObj spid="_x0000_s3082" r:id="rId3" imgW="5033645" imgH="1610995" progId="Visio.Drawing.11">
                  <p:embed/>
                </p:oleObj>
              </mc:Choice>
              <mc:Fallback>
                <p:oleObj r:id="rId3" imgW="5033645" imgH="1610995" progId="Visio.Drawing.11">
                  <p:embed/>
                  <p:pic>
                    <p:nvPicPr>
                      <p:cNvPr id="0" name="图片 3075"/>
                      <p:cNvPicPr/>
                      <p:nvPr/>
                    </p:nvPicPr>
                    <p:blipFill>
                      <a:blip r:embed="rId4"/>
                      <a:stretch>
                        <a:fillRect/>
                      </a:stretch>
                    </p:blipFill>
                    <p:spPr>
                      <a:xfrm>
                        <a:off x="1698625" y="3862705"/>
                        <a:ext cx="5386705" cy="1729105"/>
                      </a:xfrm>
                      <a:prstGeom prst="rect">
                        <a:avLst/>
                      </a:prstGeom>
                      <a:solidFill>
                        <a:srgbClr val="FFFFFF"/>
                      </a:solidFill>
                      <a:ln w="38100">
                        <a:noFill/>
                        <a:miter/>
                      </a:ln>
                    </p:spPr>
                  </p:pic>
                </p:oleObj>
              </mc:Fallback>
            </mc:AlternateContent>
          </a:graphicData>
        </a:graphic>
      </p:graphicFrame>
      <p:sp>
        <p:nvSpPr>
          <p:cNvPr id="8" name="内容占位符 2"/>
          <p:cNvSpPr>
            <a:spLocks noGrp="1"/>
          </p:cNvSpPr>
          <p:nvPr/>
        </p:nvSpPr>
        <p:spPr>
          <a:xfrm>
            <a:off x="481965" y="5721350"/>
            <a:ext cx="8229600" cy="80327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sz="2200"/>
              <a:t>适合批处理和非交互处理的系统，使软件具有良好的信息隐藏性和模块独立性，从而产生高内聚、低耦合的特点。</a:t>
            </a:r>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2033</Words>
  <Application>Microsoft Office PowerPoint</Application>
  <PresentationFormat>全屏显示(4:3)</PresentationFormat>
  <Paragraphs>167</Paragraphs>
  <Slides>20</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8" baseType="lpstr">
      <vt:lpstr>굴림</vt:lpstr>
      <vt:lpstr>方正书宋_GBK</vt:lpstr>
      <vt:lpstr>Arial</vt:lpstr>
      <vt:lpstr>Tahoma</vt:lpstr>
      <vt:lpstr>Times</vt:lpstr>
      <vt:lpstr>Times New Roman</vt:lpstr>
      <vt:lpstr>自定义设计方案</vt:lpstr>
      <vt:lpstr>Visio.Drawing.11</vt:lpstr>
      <vt:lpstr>软件工程</vt:lpstr>
      <vt:lpstr>第4章 软件架构的构建</vt:lpstr>
      <vt:lpstr>系统架构</vt:lpstr>
      <vt:lpstr>软件架构的通识定义</vt:lpstr>
      <vt:lpstr>软件架构的“4+1”视图模型</vt:lpstr>
      <vt:lpstr>软件架构的基本元素</vt:lpstr>
      <vt:lpstr>软件架构的风格</vt:lpstr>
      <vt:lpstr>通用体系结构风格的分类</vt:lpstr>
      <vt:lpstr>管道与过滤器</vt:lpstr>
      <vt:lpstr>层次系统</vt:lpstr>
      <vt:lpstr>仓库系统</vt:lpstr>
      <vt:lpstr>正交软件架构</vt:lpstr>
      <vt:lpstr>客户机/服务器架构</vt:lpstr>
      <vt:lpstr>浏览器/服务器架构</vt:lpstr>
      <vt:lpstr>MVC架构</vt:lpstr>
      <vt:lpstr>软件架构设计</vt:lpstr>
      <vt:lpstr>包及其结构</vt:lpstr>
      <vt:lpstr>包结构设计</vt:lpstr>
      <vt:lpstr>包结构设计</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概要设计</dc:title>
  <dc:creator>Yong PIAO</dc:creator>
  <cp:lastModifiedBy>PIAO Yong</cp:lastModifiedBy>
  <cp:revision>442</cp:revision>
  <dcterms:created xsi:type="dcterms:W3CDTF">2001-07-18T23:57:00Z</dcterms:created>
  <dcterms:modified xsi:type="dcterms:W3CDTF">2019-10-22T10:44:13Z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2052-11.1.0.9031</vt:lpwstr>
  </property>
</Properties>
</file>