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258"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90" r:id="rId22"/>
    <p:sldId id="389" r:id="rId23"/>
    <p:sldId id="405" r:id="rId24"/>
    <p:sldId id="406" r:id="rId25"/>
    <p:sldId id="407" r:id="rId26"/>
    <p:sldId id="408" r:id="rId27"/>
    <p:sldId id="409" r:id="rId28"/>
    <p:sldId id="410" r:id="rId29"/>
    <p:sldId id="411" r:id="rId30"/>
    <p:sldId id="398" r:id="rId31"/>
    <p:sldId id="399" r:id="rId32"/>
    <p:sldId id="400" r:id="rId33"/>
    <p:sldId id="401" r:id="rId34"/>
    <p:sldId id="402" r:id="rId35"/>
    <p:sldId id="370" r:id="rId36"/>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236">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87030" autoAdjust="0"/>
  </p:normalViewPr>
  <p:slideViewPr>
    <p:cSldViewPr>
      <p:cViewPr varScale="1">
        <p:scale>
          <a:sx n="118" d="100"/>
          <a:sy n="118" d="100"/>
        </p:scale>
        <p:origin x="1747" y="96"/>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6"/>
        <p:guide pos="32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的静态属性表示其用来对类的某属性进行说明而不是类的每个对象。每个对象可以访问其对应类中的静态变量，对其改动作用于该类的所有对象，因为类的静态变量在内存中只存储一份，在所有的实例对象中进行共享。通过类的静态方法可以实现对静态变量的访问，但静态方法不能访问一般的实例变量。静态变量在编译的时候分配存储，不需要使用任何方法在运行时动态分配。</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굴림" pitchFamily="34" charset="-127"/>
                <a:ea typeface="宋体" panose="02010600030101010101" pitchFamily="2" charset="-122"/>
                <a:cs typeface="+mn-cs"/>
              </a:rPr>
              <a:t>1. </a:t>
            </a:r>
            <a:r>
              <a:rPr lang="zh-CN" altLang="zh-CN" sz="1200" kern="1200" dirty="0">
                <a:solidFill>
                  <a:schemeClr val="tx1"/>
                </a:solidFill>
                <a:effectLst/>
                <a:latin typeface="굴림" pitchFamily="34" charset="-127"/>
                <a:ea typeface="宋体" panose="02010600030101010101" pitchFamily="2" charset="-122"/>
                <a:cs typeface="+mn-cs"/>
              </a:rPr>
              <a:t>“多边形”类</a:t>
            </a:r>
            <a:r>
              <a:rPr lang="en-US" altLang="zh-CN" sz="1200" kern="1200" dirty="0">
                <a:solidFill>
                  <a:schemeClr val="tx1"/>
                </a:solidFill>
                <a:effectLst/>
                <a:latin typeface="굴림" pitchFamily="34" charset="-127"/>
                <a:ea typeface="宋体" panose="02010600030101010101" pitchFamily="2" charset="-122"/>
                <a:cs typeface="+mn-cs"/>
              </a:rPr>
              <a:t>Polygon</a:t>
            </a:r>
            <a:r>
              <a:rPr lang="zh-CN" altLang="zh-CN" sz="1200" kern="1200" dirty="0">
                <a:solidFill>
                  <a:schemeClr val="tx1"/>
                </a:solidFill>
                <a:effectLst/>
                <a:latin typeface="굴림" pitchFamily="34" charset="-127"/>
                <a:ea typeface="宋体" panose="02010600030101010101" pitchFamily="2" charset="-122"/>
                <a:cs typeface="+mn-cs"/>
              </a:rPr>
              <a:t>和“点”类</a:t>
            </a:r>
            <a:r>
              <a:rPr lang="en-US" altLang="zh-CN" sz="1200" kern="1200" dirty="0">
                <a:solidFill>
                  <a:schemeClr val="tx1"/>
                </a:solidFill>
                <a:effectLst/>
                <a:latin typeface="굴림" pitchFamily="34" charset="-127"/>
                <a:ea typeface="宋体" panose="02010600030101010101" pitchFamily="2" charset="-122"/>
                <a:cs typeface="+mn-cs"/>
              </a:rPr>
              <a:t>Point</a:t>
            </a:r>
            <a:r>
              <a:rPr lang="zh-CN" altLang="zh-CN" sz="1200" kern="1200" dirty="0">
                <a:solidFill>
                  <a:schemeClr val="tx1"/>
                </a:solidFill>
                <a:effectLst/>
                <a:latin typeface="굴림" pitchFamily="34" charset="-127"/>
                <a:ea typeface="宋体" panose="02010600030101010101" pitchFamily="2" charset="-122"/>
                <a:cs typeface="+mn-cs"/>
              </a:rPr>
              <a:t>存在关联关系。</a:t>
            </a:r>
          </a:p>
          <a:p>
            <a:r>
              <a:rPr lang="en-US" altLang="zh-CN" sz="1200" kern="1200" dirty="0">
                <a:solidFill>
                  <a:schemeClr val="tx1"/>
                </a:solidFill>
                <a:effectLst/>
                <a:latin typeface="굴림" pitchFamily="34" charset="-127"/>
                <a:ea typeface="宋体" panose="02010600030101010101" pitchFamily="2" charset="-122"/>
                <a:cs typeface="+mn-cs"/>
              </a:rPr>
              <a:t>2. </a:t>
            </a:r>
            <a:r>
              <a:rPr lang="zh-CN" altLang="zh-CN" sz="1200" kern="1200" dirty="0">
                <a:solidFill>
                  <a:schemeClr val="tx1"/>
                </a:solidFill>
                <a:effectLst/>
                <a:latin typeface="굴림" pitchFamily="34" charset="-127"/>
                <a:ea typeface="宋体" panose="02010600030101010101" pitchFamily="2" charset="-122"/>
                <a:cs typeface="+mn-cs"/>
              </a:rPr>
              <a:t>“多边形”由“点”构成。在关联关系实线上写明了该关联的名字，对应的那个实心的三角的箭头方向表示了该关联名字（即阅读）的方向。这个关联的名字信息将不会出现在转换后的程序代码中。</a:t>
            </a:r>
          </a:p>
          <a:p>
            <a:r>
              <a:rPr lang="en-US" altLang="zh-CN" sz="1200" kern="1200" dirty="0">
                <a:solidFill>
                  <a:schemeClr val="tx1"/>
                </a:solidFill>
                <a:effectLst/>
                <a:latin typeface="굴림" pitchFamily="34" charset="-127"/>
                <a:ea typeface="宋体" panose="02010600030101010101" pitchFamily="2" charset="-122"/>
                <a:cs typeface="+mn-cs"/>
              </a:rPr>
              <a:t>3. </a:t>
            </a:r>
            <a:r>
              <a:rPr lang="zh-CN" altLang="zh-CN" sz="1200" kern="1200" dirty="0">
                <a:solidFill>
                  <a:schemeClr val="tx1"/>
                </a:solidFill>
                <a:effectLst/>
                <a:latin typeface="굴림" pitchFamily="34" charset="-127"/>
                <a:ea typeface="宋体" panose="02010600030101010101" pitchFamily="2" charset="-122"/>
                <a:cs typeface="+mn-cs"/>
              </a:rPr>
              <a:t>一个“多边形”是由任意多的“点”构成的，一个“点”只属于一个“多边形”。也就是说在此情况下，多个“多边形”对象之间不存在共享的“点”对象。如果不同的“多边形”对象存在交集，即它们具有某些“点”含有相同的坐标值，在这种情况下实际上是两个具有相同坐标属性值的不同“点”对象。</a:t>
            </a:r>
          </a:p>
          <a:p>
            <a:r>
              <a:rPr lang="en-US" altLang="zh-CN" sz="1200" kern="1200" dirty="0">
                <a:solidFill>
                  <a:schemeClr val="tx1"/>
                </a:solidFill>
                <a:effectLst/>
                <a:latin typeface="굴림" pitchFamily="34" charset="-127"/>
                <a:ea typeface="宋体" panose="02010600030101010101" pitchFamily="2" charset="-122"/>
                <a:cs typeface="+mn-cs"/>
              </a:rPr>
              <a:t>4. </a:t>
            </a:r>
            <a:r>
              <a:rPr lang="zh-CN" altLang="zh-CN" sz="1200" kern="1200" dirty="0">
                <a:solidFill>
                  <a:schemeClr val="tx1"/>
                </a:solidFill>
                <a:effectLst/>
                <a:latin typeface="굴림" pitchFamily="34" charset="-127"/>
                <a:ea typeface="宋体" panose="02010600030101010101" pitchFamily="2" charset="-122"/>
                <a:cs typeface="+mn-cs"/>
              </a:rPr>
              <a:t>每个“多边形”含有任意多个“点”，这些“点”通过“多边形</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类的一个（集合）实例变量</a:t>
            </a:r>
            <a:r>
              <a:rPr lang="en-US" altLang="zh-CN" sz="1200" kern="1200" dirty="0">
                <a:solidFill>
                  <a:schemeClr val="tx1"/>
                </a:solidFill>
                <a:effectLst/>
                <a:latin typeface="굴림" pitchFamily="34" charset="-127"/>
                <a:ea typeface="宋体" panose="02010600030101010101" pitchFamily="2" charset="-122"/>
                <a:cs typeface="+mn-cs"/>
              </a:rPr>
              <a:t>points</a:t>
            </a:r>
            <a:r>
              <a:rPr lang="zh-CN" altLang="zh-CN" sz="1200" kern="1200" dirty="0">
                <a:solidFill>
                  <a:schemeClr val="tx1"/>
                </a:solidFill>
                <a:effectLst/>
                <a:latin typeface="굴림" pitchFamily="34" charset="-127"/>
                <a:ea typeface="宋体" panose="02010600030101010101" pitchFamily="2" charset="-122"/>
                <a:cs typeface="+mn-cs"/>
              </a:rPr>
              <a:t>进行管理。每个“点”只属于一个“多边形”。</a:t>
            </a:r>
          </a:p>
          <a:p>
            <a:r>
              <a:rPr lang="en-US" altLang="zh-CN" sz="1200" kern="1200" dirty="0">
                <a:solidFill>
                  <a:schemeClr val="tx1"/>
                </a:solidFill>
                <a:effectLst/>
                <a:latin typeface="굴림" pitchFamily="34" charset="-127"/>
                <a:ea typeface="宋体" panose="02010600030101010101" pitchFamily="2" charset="-122"/>
                <a:cs typeface="+mn-cs"/>
              </a:rPr>
              <a:t>5. </a:t>
            </a:r>
            <a:r>
              <a:rPr lang="zh-CN" altLang="zh-CN" sz="1200" kern="1200" dirty="0">
                <a:solidFill>
                  <a:schemeClr val="tx1"/>
                </a:solidFill>
                <a:effectLst/>
                <a:latin typeface="굴림" pitchFamily="34" charset="-127"/>
                <a:ea typeface="宋体" panose="02010600030101010101" pitchFamily="2" charset="-122"/>
                <a:cs typeface="+mn-cs"/>
              </a:rPr>
              <a:t>每个“多边形”含有任意多个“点”，这些点通过“多边形”类的一个实例变量</a:t>
            </a:r>
            <a:r>
              <a:rPr lang="en-US" altLang="zh-CN" sz="1200" kern="1200" dirty="0">
                <a:solidFill>
                  <a:schemeClr val="tx1"/>
                </a:solidFill>
                <a:effectLst/>
                <a:latin typeface="굴림" pitchFamily="34" charset="-127"/>
                <a:ea typeface="宋体" panose="02010600030101010101" pitchFamily="2" charset="-122"/>
                <a:cs typeface="+mn-cs"/>
              </a:rPr>
              <a:t>points</a:t>
            </a:r>
            <a:r>
              <a:rPr lang="zh-CN" altLang="zh-CN" sz="1200" kern="1200" dirty="0">
                <a:solidFill>
                  <a:schemeClr val="tx1"/>
                </a:solidFill>
                <a:effectLst/>
                <a:latin typeface="굴림" pitchFamily="34" charset="-127"/>
                <a:ea typeface="宋体" panose="02010600030101010101" pitchFamily="2" charset="-122"/>
                <a:cs typeface="+mn-cs"/>
              </a:rPr>
              <a:t>进行管理。该关联关系存在由“多边形”类至“点”类的一个简单箭头指示的方向，表示只有从“多边形”能够感知到其包含的“点”的存在，而不能从“点”感知到其所属的“多边形”，把这个感知的方向又称为是导航方向（</a:t>
            </a:r>
            <a:r>
              <a:rPr lang="en-US" altLang="zh-CN" sz="1200" kern="1200" dirty="0">
                <a:solidFill>
                  <a:schemeClr val="tx1"/>
                </a:solidFill>
                <a:effectLst/>
                <a:latin typeface="굴림" pitchFamily="34" charset="-127"/>
                <a:ea typeface="宋体" panose="02010600030101010101" pitchFamily="2" charset="-122"/>
                <a:cs typeface="+mn-cs"/>
              </a:rPr>
              <a:t>navigation</a:t>
            </a:r>
            <a:r>
              <a:rPr lang="zh-CN" altLang="zh-CN" sz="1200" kern="1200" dirty="0">
                <a:solidFill>
                  <a:schemeClr val="tx1"/>
                </a:solidFill>
                <a:effectLst/>
                <a:latin typeface="굴림" pitchFamily="34" charset="-127"/>
                <a:ea typeface="宋体" panose="02010600030101010101" pitchFamily="2" charset="-122"/>
                <a:cs typeface="+mn-cs"/>
              </a:rPr>
              <a:t>）。多重性“</a:t>
            </a:r>
            <a:r>
              <a:rPr lang="en-US" altLang="zh-CN" sz="1200" kern="1200" dirty="0">
                <a:solidFill>
                  <a:schemeClr val="tx1"/>
                </a:solidFill>
                <a:effectLst/>
                <a:latin typeface="굴림" pitchFamily="34" charset="-127"/>
                <a:ea typeface="宋体" panose="02010600030101010101" pitchFamily="2" charset="-122"/>
                <a:cs typeface="+mn-cs"/>
              </a:rPr>
              <a:t>1</a:t>
            </a:r>
            <a:r>
              <a:rPr lang="zh-CN" altLang="zh-CN" sz="1200" kern="1200" dirty="0">
                <a:solidFill>
                  <a:schemeClr val="tx1"/>
                </a:solidFill>
                <a:effectLst/>
                <a:latin typeface="굴림" pitchFamily="34" charset="-127"/>
                <a:ea typeface="宋体" panose="02010600030101010101" pitchFamily="2" charset="-122"/>
                <a:cs typeface="+mn-cs"/>
              </a:rPr>
              <a:t>”在这里对于代码的生成没有太多作用，因为“点”并不感知其所关联的类的存在，但这个数字“</a:t>
            </a:r>
            <a:r>
              <a:rPr lang="en-US" altLang="zh-CN" sz="1200" kern="1200" dirty="0">
                <a:solidFill>
                  <a:schemeClr val="tx1"/>
                </a:solidFill>
                <a:effectLst/>
                <a:latin typeface="굴림" pitchFamily="34" charset="-127"/>
                <a:ea typeface="宋体" panose="02010600030101010101" pitchFamily="2" charset="-122"/>
                <a:cs typeface="+mn-cs"/>
              </a:rPr>
              <a:t>1</a:t>
            </a:r>
            <a:r>
              <a:rPr lang="zh-CN" altLang="zh-CN" sz="1200" kern="1200" dirty="0">
                <a:solidFill>
                  <a:schemeClr val="tx1"/>
                </a:solidFill>
                <a:effectLst/>
                <a:latin typeface="굴림" pitchFamily="34" charset="-127"/>
                <a:ea typeface="宋体" panose="02010600030101010101" pitchFamily="2" charset="-122"/>
                <a:cs typeface="+mn-cs"/>
              </a:rPr>
              <a:t>”却是必要的，因为其描述了一种约束条件，对于开发者来说要在程序中采取措施确保每个“点”对象只属于一个“多边形”对象。导航方向对于代码的未来实现具有影响作用，其需要在代码中进行体现。</a:t>
            </a:r>
          </a:p>
          <a:p>
            <a:r>
              <a:rPr lang="en-US" altLang="zh-CN" sz="1200" kern="1200" dirty="0">
                <a:solidFill>
                  <a:schemeClr val="tx1"/>
                </a:solidFill>
                <a:effectLst/>
                <a:latin typeface="굴림" pitchFamily="34" charset="-127"/>
                <a:ea typeface="宋体" panose="02010600030101010101" pitchFamily="2" charset="-122"/>
                <a:cs typeface="+mn-cs"/>
              </a:rPr>
              <a:t>6. </a:t>
            </a:r>
            <a:r>
              <a:rPr lang="zh-CN" altLang="zh-CN" sz="1200" kern="1200" dirty="0">
                <a:solidFill>
                  <a:schemeClr val="tx1"/>
                </a:solidFill>
                <a:effectLst/>
                <a:latin typeface="굴림" pitchFamily="34" charset="-127"/>
                <a:ea typeface="宋体" panose="02010600030101010101" pitchFamily="2" charset="-122"/>
                <a:cs typeface="+mn-cs"/>
              </a:rPr>
              <a:t>为使前述的关联关系的导航方向更加清晰，可以在关联关系中没有导航能力的一端使用符号“</a:t>
            </a:r>
            <a:r>
              <a:rPr lang="en-US" altLang="zh-CN" sz="1200" kern="1200" dirty="0">
                <a:solidFill>
                  <a:schemeClr val="tx1"/>
                </a:solidFill>
                <a:effectLst/>
                <a:latin typeface="굴림" pitchFamily="34" charset="-127"/>
                <a:ea typeface="宋体" panose="02010600030101010101" pitchFamily="2" charset="-122"/>
                <a:cs typeface="+mn-cs"/>
              </a:rPr>
              <a:t>X”</a:t>
            </a:r>
            <a:r>
              <a:rPr lang="zh-CN" altLang="zh-CN" sz="1200" kern="1200" dirty="0">
                <a:solidFill>
                  <a:schemeClr val="tx1"/>
                </a:solidFill>
                <a:effectLst/>
                <a:latin typeface="굴림" pitchFamily="34" charset="-127"/>
                <a:ea typeface="宋体" panose="02010600030101010101" pitchFamily="2" charset="-122"/>
                <a:cs typeface="+mn-cs"/>
              </a:rPr>
              <a:t>显式的表示无此导航方向。</a:t>
            </a:r>
          </a:p>
          <a:p>
            <a:r>
              <a:rPr lang="en-US" altLang="zh-CN" sz="1200" kern="1200" dirty="0">
                <a:solidFill>
                  <a:schemeClr val="tx1"/>
                </a:solidFill>
                <a:effectLst/>
                <a:latin typeface="굴림" pitchFamily="34" charset="-127"/>
                <a:ea typeface="宋体" panose="02010600030101010101" pitchFamily="2" charset="-122"/>
                <a:cs typeface="+mn-cs"/>
              </a:rPr>
              <a:t>7. </a:t>
            </a:r>
            <a:r>
              <a:rPr lang="zh-CN" altLang="zh-CN" sz="1200" kern="1200" dirty="0">
                <a:solidFill>
                  <a:schemeClr val="tx1"/>
                </a:solidFill>
                <a:effectLst/>
                <a:latin typeface="굴림" pitchFamily="34" charset="-127"/>
                <a:ea typeface="宋体" panose="02010600030101010101" pitchFamily="2" charset="-122"/>
                <a:cs typeface="+mn-cs"/>
              </a:rPr>
              <a:t>一个实心的菱形符号表示对象之间的一种特殊的关联关系，表示部分与整体的强包含关系——组合（</a:t>
            </a:r>
            <a:r>
              <a:rPr lang="en-US" altLang="zh-CN" sz="1200" kern="1200" dirty="0">
                <a:solidFill>
                  <a:schemeClr val="tx1"/>
                </a:solidFill>
                <a:effectLst/>
                <a:latin typeface="굴림" pitchFamily="34" charset="-127"/>
                <a:ea typeface="宋体" panose="02010600030101010101" pitchFamily="2" charset="-122"/>
                <a:cs typeface="+mn-cs"/>
              </a:rPr>
              <a:t>Composition</a:t>
            </a:r>
            <a:r>
              <a:rPr lang="zh-CN" altLang="zh-CN" sz="1200" kern="1200" dirty="0">
                <a:solidFill>
                  <a:schemeClr val="tx1"/>
                </a:solidFill>
                <a:effectLst/>
                <a:latin typeface="굴림" pitchFamily="34" charset="-127"/>
                <a:ea typeface="宋体" panose="02010600030101010101" pitchFamily="2" charset="-122"/>
                <a:cs typeface="+mn-cs"/>
              </a:rPr>
              <a:t>）：</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点</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对象的存在依赖于所属的“多边形”对象，意味着如果一个“多边形”对象被删除，其所属的所有“点”会被同时删除，即整体与部分之间的一种</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同生共死</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的关系。</a:t>
            </a:r>
          </a:p>
          <a:p>
            <a:r>
              <a:rPr lang="en-US" altLang="zh-CN" sz="1200" kern="1200" dirty="0">
                <a:solidFill>
                  <a:schemeClr val="tx1"/>
                </a:solidFill>
                <a:effectLst/>
                <a:latin typeface="굴림" pitchFamily="34" charset="-127"/>
                <a:ea typeface="宋体" panose="02010600030101010101" pitchFamily="2" charset="-122"/>
                <a:cs typeface="+mn-cs"/>
              </a:rPr>
              <a:t>8. </a:t>
            </a:r>
            <a:r>
              <a:rPr lang="zh-CN" altLang="zh-CN" sz="1200" kern="1200" dirty="0">
                <a:solidFill>
                  <a:schemeClr val="tx1"/>
                </a:solidFill>
                <a:effectLst/>
                <a:latin typeface="굴림" pitchFamily="34" charset="-127"/>
                <a:ea typeface="宋体" panose="02010600030101010101" pitchFamily="2" charset="-122"/>
                <a:cs typeface="+mn-cs"/>
              </a:rPr>
              <a:t>一个空心的菱形符号表示“多边形”与“点”的另外一种关联，即部分与整体间的弱包含关系——聚合（</a:t>
            </a:r>
            <a:r>
              <a:rPr lang="en-US" altLang="zh-CN" sz="1200" kern="1200" dirty="0">
                <a:solidFill>
                  <a:schemeClr val="tx1"/>
                </a:solidFill>
                <a:effectLst/>
                <a:latin typeface="굴림" pitchFamily="34" charset="-127"/>
                <a:ea typeface="宋体" panose="02010600030101010101" pitchFamily="2" charset="-122"/>
                <a:cs typeface="+mn-cs"/>
              </a:rPr>
              <a:t>Aggregation</a:t>
            </a:r>
            <a:r>
              <a:rPr lang="zh-CN" altLang="zh-CN" sz="1200" kern="1200" dirty="0">
                <a:solidFill>
                  <a:schemeClr val="tx1"/>
                </a:solidFill>
                <a:effectLst/>
                <a:latin typeface="굴림" pitchFamily="34" charset="-127"/>
                <a:ea typeface="宋体" panose="02010600030101010101" pitchFamily="2" charset="-122"/>
                <a:cs typeface="+mn-cs"/>
              </a:rPr>
              <a:t>），表示它们相互之间没有存在上的依赖性。这意味着如果一个“多边形”对象被删除，其所属的“点”对象会继续存在，并可由其它“多边形”所利用。</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굴림" pitchFamily="34" charset="-127"/>
                <a:ea typeface="宋体" panose="02010600030101010101" pitchFamily="2" charset="-122"/>
                <a:cs typeface="+mn-cs"/>
              </a:rPr>
              <a:t>模型（</a:t>
            </a:r>
            <a:r>
              <a:rPr lang="en-US" altLang="zh-CN" sz="1200" kern="1200" dirty="0">
                <a:solidFill>
                  <a:schemeClr val="tx1"/>
                </a:solidFill>
                <a:effectLst/>
                <a:latin typeface="굴림" pitchFamily="34" charset="-127"/>
                <a:ea typeface="宋体" panose="02010600030101010101" pitchFamily="2" charset="-122"/>
                <a:cs typeface="+mn-cs"/>
              </a:rPr>
              <a:t>Model</a:t>
            </a:r>
            <a:r>
              <a:rPr lang="zh-CN" altLang="zh-CN" sz="1200" kern="1200" dirty="0">
                <a:solidFill>
                  <a:schemeClr val="tx1"/>
                </a:solidFill>
                <a:effectLst/>
                <a:latin typeface="굴림" pitchFamily="34" charset="-127"/>
                <a:ea typeface="宋体" panose="02010600030101010101" pitchFamily="2" charset="-122"/>
                <a:cs typeface="+mn-cs"/>
              </a:rPr>
              <a:t>）：在模型部分主要是对业务数据实际的组织与存储，通常也指类中含有的实例变量。模型知晓所有存在的展现视图，并在数据改变的时候通知它们以更新各自的显示。</a:t>
            </a:r>
          </a:p>
          <a:p>
            <a:pPr lvl="0"/>
            <a:r>
              <a:rPr lang="zh-CN" altLang="zh-CN" sz="1200" kern="1200" dirty="0">
                <a:solidFill>
                  <a:schemeClr val="tx1"/>
                </a:solidFill>
                <a:effectLst/>
                <a:latin typeface="굴림" pitchFamily="34" charset="-127"/>
                <a:ea typeface="宋体" panose="02010600030101010101" pitchFamily="2" charset="-122"/>
                <a:cs typeface="+mn-cs"/>
              </a:rPr>
              <a:t>视图（</a:t>
            </a:r>
            <a:r>
              <a:rPr lang="en-US" altLang="zh-CN" sz="1200" kern="1200" dirty="0">
                <a:solidFill>
                  <a:schemeClr val="tx1"/>
                </a:solidFill>
                <a:effectLst/>
                <a:latin typeface="굴림" pitchFamily="34" charset="-127"/>
                <a:ea typeface="宋体" panose="02010600030101010101" pitchFamily="2" charset="-122"/>
                <a:cs typeface="+mn-cs"/>
              </a:rPr>
              <a:t>View</a:t>
            </a:r>
            <a:r>
              <a:rPr lang="zh-CN" altLang="zh-CN" sz="1200" kern="1200" dirty="0">
                <a:solidFill>
                  <a:schemeClr val="tx1"/>
                </a:solidFill>
                <a:effectLst/>
                <a:latin typeface="굴림" pitchFamily="34" charset="-127"/>
                <a:ea typeface="宋体" panose="02010600030101010101" pitchFamily="2" charset="-122"/>
                <a:cs typeface="+mn-cs"/>
              </a:rPr>
              <a:t>）：视图用来向外界显示结果，但视图并不特指与外界信息交换的图形用户接口（窗口），因为也可以将数据传送给其它的第三方系统或类。我们经常将视图比作窗口，是由于对于初学者这样比较好理解。比如通过视图，可以将模型类中一个整型类型的成员变量通过不同的视图进行展示，展示的方式可以是将数字转换成文本的显示、通过使用一个饼状图或者柱状图的显示等等。无论使用哪种视图，需要事先将其在模型中登记，以便当模型发生改变时能够通知到每个视图。</a:t>
            </a:r>
          </a:p>
          <a:p>
            <a:pPr lvl="0"/>
            <a:r>
              <a:rPr lang="zh-CN" altLang="zh-CN" sz="1200" kern="1200" dirty="0">
                <a:solidFill>
                  <a:schemeClr val="tx1"/>
                </a:solidFill>
                <a:effectLst/>
                <a:latin typeface="굴림" pitchFamily="34" charset="-127"/>
                <a:ea typeface="宋体" panose="02010600030101010101" pitchFamily="2" charset="-122"/>
                <a:cs typeface="+mn-cs"/>
              </a:rPr>
              <a:t>控制器（</a:t>
            </a:r>
            <a:r>
              <a:rPr lang="en-US" altLang="zh-CN" sz="1200" kern="1200" dirty="0">
                <a:solidFill>
                  <a:schemeClr val="tx1"/>
                </a:solidFill>
                <a:effectLst/>
                <a:latin typeface="굴림" pitchFamily="34" charset="-127"/>
                <a:ea typeface="宋体" panose="02010600030101010101" pitchFamily="2" charset="-122"/>
                <a:cs typeface="+mn-cs"/>
              </a:rPr>
              <a:t>Controller</a:t>
            </a:r>
            <a:r>
              <a:rPr lang="zh-CN" altLang="zh-CN" sz="1200" kern="1200" dirty="0">
                <a:solidFill>
                  <a:schemeClr val="tx1"/>
                </a:solidFill>
                <a:effectLst/>
                <a:latin typeface="굴림" pitchFamily="34" charset="-127"/>
                <a:ea typeface="宋体" panose="02010600030101010101" pitchFamily="2" charset="-122"/>
                <a:cs typeface="+mn-cs"/>
              </a:rPr>
              <a:t>）：通过控制器可以改变模型中的值。一个模型可与多个不同的控制器对应，在每个控制器中必须具有对更改模型的一个引用。</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굴림" pitchFamily="34" charset="-127"/>
                <a:ea typeface="宋体" panose="02010600030101010101" pitchFamily="2" charset="-122"/>
                <a:cs typeface="+mn-cs"/>
              </a:rPr>
              <a:t>在图中的顺序图中，首先在第一个阶段创建了模型类，然后可以创建任意多的控制器和视图，在此过程中必须要传递给模型类对它们的引用以便在模型类中对它们进行注册和通知。此例中创建了一个控制对象，然后进行一个视图的创建，并随后在模型处进行了注册。</a:t>
            </a:r>
          </a:p>
          <a:p>
            <a:r>
              <a:rPr lang="zh-CN" altLang="zh-CN" sz="1200" kern="1200" dirty="0">
                <a:solidFill>
                  <a:schemeClr val="tx1"/>
                </a:solidFill>
                <a:effectLst/>
                <a:latin typeface="굴림" pitchFamily="34" charset="-127"/>
                <a:ea typeface="宋体" panose="02010600030101010101" pitchFamily="2" charset="-122"/>
                <a:cs typeface="+mn-cs"/>
              </a:rPr>
              <a:t>模型的修改从控制器开始，当然修改的来源可能多种多样，随后控制器将修改的需求发送给模型，然后模型将修改通知给所有事先注册的相关视图。这里有两种通知视图的基本方式，一是模型本身将修改的值在消息中直接传递，这种方式适用于较小数据量的修改信息；二是只通知相关视图修改的状态，然后由各个视图在合适的时机通过调用模型的访问方法获取实际模型的值，这种方式适合对大数据量的修改，而视图可能只关心某一小部分修改值的情况。</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2019/11/10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2019/11/10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2019/11/10</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2019/11/10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2019/11/10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2019/11/10</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2019/11/10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2019/11/10</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2019/11/10</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2019/11/10</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2019/11/10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2019/11/10</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2019/11/10</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6.Association.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6.ArrayList.docx"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6.Aggregration.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6.Composition.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6.Dependency.doc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6.MVC.docx" TargetMode="External"/><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6.Employee.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导航至“可选”方向</a:t>
            </a:r>
          </a:p>
        </p:txBody>
      </p:sp>
      <p:sp>
        <p:nvSpPr>
          <p:cNvPr id="3" name="内容占位符 2"/>
          <p:cNvSpPr>
            <a:spLocks noGrp="1"/>
          </p:cNvSpPr>
          <p:nvPr>
            <p:ph idx="1"/>
          </p:nvPr>
        </p:nvSpPr>
        <p:spPr>
          <a:xfrm>
            <a:off x="457200" y="2999532"/>
            <a:ext cx="8229600" cy="3382218"/>
          </a:xfrm>
        </p:spPr>
        <p:txBody>
          <a:bodyPr/>
          <a:lstStyle/>
          <a:p>
            <a:r>
              <a:rPr lang="zh-CN" altLang="en-US" sz="2400" dirty="0"/>
              <a:t>多重性“</a:t>
            </a:r>
            <a:r>
              <a:rPr lang="en-US" altLang="zh-CN" sz="2400" dirty="0"/>
              <a:t>0..1”</a:t>
            </a:r>
            <a:r>
              <a:rPr lang="zh-CN" altLang="en-US" sz="2400" dirty="0"/>
              <a:t>明确了项目任务可以不分配工作人员，即在代码中</a:t>
            </a:r>
            <a:r>
              <a:rPr lang="zh-CN" altLang="en-US" sz="2400" dirty="0">
                <a:solidFill>
                  <a:srgbClr val="C00000"/>
                </a:solidFill>
              </a:rPr>
              <a:t>对应类的实例变量可以不赋任何值，在类构造时也可不必对该变量初始化，</a:t>
            </a:r>
            <a:r>
              <a:rPr lang="zh-CN" altLang="en-US" sz="2400" dirty="0"/>
              <a:t>在具体编程语言中通常通过一个对空值（</a:t>
            </a:r>
            <a:r>
              <a:rPr lang="en-US" altLang="zh-CN" sz="2400" dirty="0"/>
              <a:t>NULL</a:t>
            </a:r>
            <a:r>
              <a:rPr lang="zh-CN" altLang="en-US" sz="2400" dirty="0"/>
              <a:t>）的引用，不分配任何存储空间。</a:t>
            </a:r>
            <a:endParaRPr lang="en-US" altLang="zh-CN" sz="2400" dirty="0"/>
          </a:p>
          <a:p>
            <a:r>
              <a:rPr lang="zh-CN" altLang="en-US" sz="2400" dirty="0"/>
              <a:t>实例变量并不需要在声明时赋值，可以通过</a:t>
            </a:r>
            <a:r>
              <a:rPr lang="en-US" altLang="zh-CN" sz="2400" dirty="0"/>
              <a:t>set</a:t>
            </a:r>
            <a:r>
              <a:rPr lang="zh-CN" altLang="en-US" sz="2400" dirty="0"/>
              <a:t>方法在后期需要的时候赋值。</a:t>
            </a:r>
            <a:endParaRPr lang="en-US" altLang="zh-CN" sz="2400" dirty="0"/>
          </a:p>
          <a:p>
            <a:r>
              <a:rPr lang="zh-CN" altLang="en-US" sz="2400" dirty="0"/>
              <a:t>实例变量</a:t>
            </a:r>
            <a:r>
              <a:rPr lang="en-US" altLang="zh-CN" sz="2400" dirty="0"/>
              <a:t>director</a:t>
            </a:r>
            <a:r>
              <a:rPr lang="zh-CN" altLang="en-US" sz="2400" dirty="0"/>
              <a:t>声明后可以一直为</a:t>
            </a:r>
            <a:r>
              <a:rPr lang="en-US" altLang="zh-CN" sz="2400" dirty="0"/>
              <a:t>NULL</a:t>
            </a:r>
            <a:r>
              <a:rPr lang="zh-CN" altLang="en-US" sz="2400" dirty="0"/>
              <a:t>值，但却不能通过任何的方法显式的对其赋予</a:t>
            </a:r>
            <a:r>
              <a:rPr lang="en-US" altLang="zh-CN" sz="2400" dirty="0"/>
              <a:t>NULL</a:t>
            </a:r>
            <a:r>
              <a:rPr lang="zh-CN" altLang="en-US" sz="2400" dirty="0"/>
              <a:t>值，这是隐含的业务规则。</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10</a:t>
            </a:fld>
            <a:endParaRPr lang="en-US" altLang="zh-CN"/>
          </a:p>
        </p:txBody>
      </p:sp>
      <p:sp>
        <p:nvSpPr>
          <p:cNvPr id="8" name="文本框 7"/>
          <p:cNvSpPr txBox="1"/>
          <p:nvPr/>
        </p:nvSpPr>
        <p:spPr>
          <a:xfrm>
            <a:off x="6802121" y="1686582"/>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pic>
        <p:nvPicPr>
          <p:cNvPr id="7" name="图片 85" descr="5"/>
          <p:cNvPicPr>
            <a:picLocks noChangeAspect="1"/>
          </p:cNvPicPr>
          <p:nvPr/>
        </p:nvPicPr>
        <p:blipFill>
          <a:blip r:embed="rId3"/>
          <a:stretch>
            <a:fillRect/>
          </a:stretch>
        </p:blipFill>
        <p:spPr>
          <a:xfrm>
            <a:off x="1151890" y="1672590"/>
            <a:ext cx="5330190" cy="8921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导航至“唯一”方向</a:t>
            </a:r>
          </a:p>
        </p:txBody>
      </p:sp>
      <p:sp>
        <p:nvSpPr>
          <p:cNvPr id="3" name="内容占位符 2"/>
          <p:cNvSpPr>
            <a:spLocks noGrp="1"/>
          </p:cNvSpPr>
          <p:nvPr>
            <p:ph idx="1"/>
          </p:nvPr>
        </p:nvSpPr>
        <p:spPr>
          <a:xfrm>
            <a:off x="457200" y="3068961"/>
            <a:ext cx="8229600" cy="3312790"/>
          </a:xfrm>
        </p:spPr>
        <p:txBody>
          <a:bodyPr/>
          <a:lstStyle/>
          <a:p>
            <a:r>
              <a:rPr lang="zh-CN" altLang="en-US" sz="2400" dirty="0"/>
              <a:t>描述一个项目任务对象必须要有一位工作人员对应，也就不存在是否可以对该变量进行空值引用的问题。</a:t>
            </a:r>
            <a:endParaRPr lang="en-US" altLang="zh-CN" sz="2400" dirty="0"/>
          </a:p>
          <a:p>
            <a:r>
              <a:rPr lang="zh-CN" altLang="en-US" sz="2400" dirty="0"/>
              <a:t>为确保以上约定，可以在该实例变量声明时同时赋予初始值，可以按照如下的方式进行实现：</a:t>
            </a:r>
            <a:endParaRPr lang="en-US" altLang="zh-CN" sz="2400" dirty="0"/>
          </a:p>
          <a:p>
            <a:pPr marL="0" indent="0">
              <a:buNone/>
            </a:pPr>
            <a:r>
              <a:rPr lang="en-US" altLang="zh-CN" sz="2400" dirty="0">
                <a:solidFill>
                  <a:srgbClr val="C00000"/>
                </a:solidFill>
              </a:rPr>
              <a:t>	private Employee director = new Employee();</a:t>
            </a:r>
          </a:p>
          <a:p>
            <a:r>
              <a:rPr lang="zh-CN" altLang="en-US" sz="2400" dirty="0"/>
              <a:t>该类的每个构造函数中对实例变量</a:t>
            </a:r>
            <a:r>
              <a:rPr lang="en-US" altLang="zh-CN" sz="2400" dirty="0"/>
              <a:t>director</a:t>
            </a:r>
            <a:r>
              <a:rPr lang="zh-CN" altLang="en-US" sz="2400" dirty="0"/>
              <a:t>都需要指定一个有意义的值。这时可以将实例变量声明时的初始化去掉。</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11</a:t>
            </a:fld>
            <a:endParaRPr lang="en-US" altLang="zh-CN"/>
          </a:p>
        </p:txBody>
      </p:sp>
      <p:pic>
        <p:nvPicPr>
          <p:cNvPr id="7" name="图片 86" descr="5"/>
          <p:cNvPicPr>
            <a:picLocks noChangeAspect="1"/>
          </p:cNvPicPr>
          <p:nvPr/>
        </p:nvPicPr>
        <p:blipFill>
          <a:blip r:embed="rId2"/>
          <a:stretch>
            <a:fillRect/>
          </a:stretch>
        </p:blipFill>
        <p:spPr>
          <a:xfrm>
            <a:off x="1786890" y="1759585"/>
            <a:ext cx="5268595" cy="8820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导航至“任意”方向</a:t>
            </a:r>
          </a:p>
        </p:txBody>
      </p:sp>
      <p:sp>
        <p:nvSpPr>
          <p:cNvPr id="3" name="内容占位符 2"/>
          <p:cNvSpPr>
            <a:spLocks noGrp="1"/>
          </p:cNvSpPr>
          <p:nvPr>
            <p:ph idx="1"/>
          </p:nvPr>
        </p:nvSpPr>
        <p:spPr>
          <a:xfrm>
            <a:off x="457200" y="3212976"/>
            <a:ext cx="8229600" cy="3168774"/>
          </a:xfrm>
        </p:spPr>
        <p:txBody>
          <a:bodyPr/>
          <a:lstStyle/>
          <a:p>
            <a:r>
              <a:rPr lang="zh-CN" altLang="en-US" sz="2800" dirty="0"/>
              <a:t>描述一个项目任务可以安排任意多个工作人员与之对应。</a:t>
            </a:r>
            <a:endParaRPr lang="en-US" altLang="zh-CN" sz="2800" dirty="0"/>
          </a:p>
          <a:p>
            <a:r>
              <a:rPr lang="zh-CN" altLang="en-US" sz="2800" dirty="0"/>
              <a:t>这些工作人员也是通过实例变量</a:t>
            </a:r>
            <a:r>
              <a:rPr lang="en-US" altLang="zh-CN" sz="2800" dirty="0"/>
              <a:t>director</a:t>
            </a:r>
            <a:r>
              <a:rPr lang="zh-CN" altLang="en-US" sz="2800" dirty="0"/>
              <a:t>进行管理的，只是这时该变量的类型应为某种集合类型（集合类型在</a:t>
            </a:r>
            <a:r>
              <a:rPr lang="en-US" altLang="zh-CN" sz="2800" dirty="0"/>
              <a:t>C++</a:t>
            </a:r>
            <a:r>
              <a:rPr lang="zh-CN" altLang="en-US" sz="2800" dirty="0"/>
              <a:t>中也叫</a:t>
            </a:r>
            <a:r>
              <a:rPr lang="en-US" altLang="zh-CN" sz="2800" dirty="0"/>
              <a:t>Container</a:t>
            </a:r>
            <a:r>
              <a:rPr lang="zh-CN" altLang="en-US" sz="2800" dirty="0"/>
              <a:t>）。</a:t>
            </a:r>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12</a:t>
            </a:fld>
            <a:endParaRPr lang="en-US" altLang="zh-CN"/>
          </a:p>
        </p:txBody>
      </p:sp>
      <p:pic>
        <p:nvPicPr>
          <p:cNvPr id="7" name="图片 87" descr="5"/>
          <p:cNvPicPr>
            <a:picLocks noChangeAspect="1"/>
          </p:cNvPicPr>
          <p:nvPr/>
        </p:nvPicPr>
        <p:blipFill>
          <a:blip r:embed="rId2"/>
          <a:stretch>
            <a:fillRect/>
          </a:stretch>
        </p:blipFill>
        <p:spPr>
          <a:xfrm>
            <a:off x="1884045" y="1877060"/>
            <a:ext cx="5511800" cy="9226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基本的集合类型</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13</a:t>
            </a:fld>
            <a:endParaRPr lang="en-US" altLang="zh-CN"/>
          </a:p>
        </p:txBody>
      </p:sp>
      <p:graphicFrame>
        <p:nvGraphicFramePr>
          <p:cNvPr id="7" name="表格 6"/>
          <p:cNvGraphicFramePr>
            <a:graphicFrameLocks noGrp="1"/>
          </p:cNvGraphicFramePr>
          <p:nvPr/>
        </p:nvGraphicFramePr>
        <p:xfrm>
          <a:off x="457199" y="1772813"/>
          <a:ext cx="8363273" cy="4358640"/>
        </p:xfrm>
        <a:graphic>
          <a:graphicData uri="http://schemas.openxmlformats.org/drawingml/2006/table">
            <a:tbl>
              <a:tblPr firstRow="1" firstCol="1" bandRow="1">
                <a:tableStyleId>{9DCAF9ED-07DC-4A11-8D7F-57B35C25682E}</a:tableStyleId>
              </a:tblPr>
              <a:tblGrid>
                <a:gridCol w="1522513">
                  <a:extLst>
                    <a:ext uri="{9D8B030D-6E8A-4147-A177-3AD203B41FA5}">
                      <a16:colId xmlns:a16="http://schemas.microsoft.com/office/drawing/2014/main" val="20000"/>
                    </a:ext>
                  </a:extLst>
                </a:gridCol>
                <a:gridCol w="1602990">
                  <a:extLst>
                    <a:ext uri="{9D8B030D-6E8A-4147-A177-3AD203B41FA5}">
                      <a16:colId xmlns:a16="http://schemas.microsoft.com/office/drawing/2014/main" val="20001"/>
                    </a:ext>
                  </a:extLst>
                </a:gridCol>
                <a:gridCol w="5237770">
                  <a:extLst>
                    <a:ext uri="{9D8B030D-6E8A-4147-A177-3AD203B41FA5}">
                      <a16:colId xmlns:a16="http://schemas.microsoft.com/office/drawing/2014/main" val="20002"/>
                    </a:ext>
                  </a:extLst>
                </a:gridCol>
              </a:tblGrid>
              <a:tr h="331237">
                <a:tc>
                  <a:txBody>
                    <a:bodyPr/>
                    <a:lstStyle/>
                    <a:p>
                      <a:pPr algn="ctr">
                        <a:spcAft>
                          <a:spcPts val="0"/>
                        </a:spcAft>
                      </a:pPr>
                      <a:r>
                        <a:rPr lang="zh-CN" sz="2200" kern="100" dirty="0">
                          <a:effectLst/>
                        </a:rPr>
                        <a:t>元素顺序要求</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kern="100">
                          <a:effectLst/>
                        </a:rPr>
                        <a:t>元素唯一性要求</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kern="100" dirty="0">
                          <a:effectLst/>
                        </a:rPr>
                        <a:t>集合类型</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62474">
                <a:tc>
                  <a:txBody>
                    <a:bodyPr/>
                    <a:lstStyle/>
                    <a:p>
                      <a:pPr algn="ctr">
                        <a:spcAft>
                          <a:spcPts val="0"/>
                        </a:spcAft>
                      </a:pPr>
                      <a:r>
                        <a:rPr lang="zh-CN" sz="2200" b="1" kern="100" dirty="0">
                          <a:effectLst/>
                        </a:rPr>
                        <a:t>不要求</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b="1" kern="100" dirty="0">
                          <a:effectLst/>
                        </a:rPr>
                        <a:t>无重复</a:t>
                      </a:r>
                      <a:r>
                        <a:rPr lang="en-US" sz="2200" b="1" kern="100" dirty="0">
                          <a:effectLst/>
                        </a:rPr>
                        <a:t>{unique}</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200" b="1" kern="0" dirty="0">
                          <a:effectLst/>
                        </a:rPr>
                        <a:t>集合类型</a:t>
                      </a:r>
                      <a:r>
                        <a:rPr lang="en-US" sz="2200" b="1" kern="0" dirty="0">
                          <a:effectLst/>
                        </a:rPr>
                        <a:t>Set</a:t>
                      </a:r>
                      <a:r>
                        <a:rPr lang="zh-CN" sz="2200" b="1" kern="0" dirty="0">
                          <a:effectLst/>
                        </a:rPr>
                        <a:t>，其中的每个元素最多只能出现一次</a:t>
                      </a:r>
                      <a:r>
                        <a:rPr lang="en-US" sz="2200" b="1" kern="0" dirty="0">
                          <a:effectLst/>
                        </a:rPr>
                        <a:t>{unique}</a:t>
                      </a:r>
                      <a:r>
                        <a:rPr lang="zh-CN" sz="2200" b="1" kern="0" dirty="0">
                          <a:effectLst/>
                        </a:rPr>
                        <a:t>，不要求元素的顺序性。</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2474">
                <a:tc>
                  <a:txBody>
                    <a:bodyPr/>
                    <a:lstStyle/>
                    <a:p>
                      <a:pPr algn="ctr">
                        <a:spcAft>
                          <a:spcPts val="0"/>
                        </a:spcAft>
                      </a:pPr>
                      <a:r>
                        <a:rPr lang="zh-CN" sz="2200" b="1" kern="100" dirty="0">
                          <a:effectLst/>
                        </a:rPr>
                        <a:t>不要求</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b="1" kern="100" dirty="0">
                          <a:effectLst/>
                        </a:rPr>
                        <a:t>允许重复</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200" b="1" kern="0" dirty="0">
                          <a:effectLst/>
                        </a:rPr>
                        <a:t>集合类型</a:t>
                      </a:r>
                      <a:r>
                        <a:rPr lang="en-US" sz="2200" b="1" kern="0" dirty="0">
                          <a:effectLst/>
                        </a:rPr>
                        <a:t>Bag</a:t>
                      </a:r>
                      <a:r>
                        <a:rPr lang="zh-CN" sz="2200" b="1" kern="0" dirty="0">
                          <a:effectLst/>
                        </a:rPr>
                        <a:t>或</a:t>
                      </a:r>
                      <a:r>
                        <a:rPr lang="en-US" sz="2200" b="1" kern="0" dirty="0">
                          <a:effectLst/>
                        </a:rPr>
                        <a:t>Multiset</a:t>
                      </a:r>
                      <a:r>
                        <a:rPr lang="zh-CN" sz="2200" b="1" kern="0" dirty="0">
                          <a:effectLst/>
                        </a:rPr>
                        <a:t>，其中的元素可多次重复出现，不要求元素的顺序性。</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993711">
                <a:tc>
                  <a:txBody>
                    <a:bodyPr/>
                    <a:lstStyle/>
                    <a:p>
                      <a:pPr algn="ctr">
                        <a:spcAft>
                          <a:spcPts val="0"/>
                        </a:spcAft>
                      </a:pPr>
                      <a:r>
                        <a:rPr lang="zh-CN" sz="2200" b="1" kern="100">
                          <a:effectLst/>
                        </a:rPr>
                        <a:t>要求</a:t>
                      </a:r>
                      <a:r>
                        <a:rPr lang="en-US" sz="2200" b="1" kern="100">
                          <a:effectLst/>
                        </a:rPr>
                        <a:t>{ordered}</a:t>
                      </a:r>
                      <a:endParaRPr lang="zh-CN" sz="2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b="1" kern="100" dirty="0">
                          <a:effectLst/>
                        </a:rPr>
                        <a:t>无重复</a:t>
                      </a:r>
                      <a:r>
                        <a:rPr lang="en-US" sz="2200" b="1" kern="100" dirty="0">
                          <a:effectLst/>
                        </a:rPr>
                        <a:t>{unique}</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200" b="1" kern="0" dirty="0">
                          <a:effectLst/>
                        </a:rPr>
                        <a:t>集合类型</a:t>
                      </a:r>
                      <a:r>
                        <a:rPr lang="en-US" sz="2200" b="1" kern="0" dirty="0" err="1">
                          <a:effectLst/>
                        </a:rPr>
                        <a:t>OrderedSet</a:t>
                      </a:r>
                      <a:r>
                        <a:rPr lang="zh-CN" sz="2200" b="1" kern="0" dirty="0">
                          <a:effectLst/>
                        </a:rPr>
                        <a:t>，所有元素具有顺序性</a:t>
                      </a:r>
                      <a:r>
                        <a:rPr lang="en-US" sz="2200" b="1" kern="0" dirty="0">
                          <a:effectLst/>
                        </a:rPr>
                        <a:t>{ordered}</a:t>
                      </a:r>
                      <a:r>
                        <a:rPr lang="zh-CN" sz="2200" b="1" kern="0" dirty="0">
                          <a:effectLst/>
                        </a:rPr>
                        <a:t>，每个包含的元素最多只能出现一次</a:t>
                      </a:r>
                      <a:r>
                        <a:rPr lang="en-US" sz="2200" b="1" kern="0" dirty="0">
                          <a:effectLst/>
                        </a:rPr>
                        <a:t>{unique}</a:t>
                      </a:r>
                      <a:r>
                        <a:rPr lang="zh-CN" sz="2200" b="1" kern="0" dirty="0">
                          <a:effectLst/>
                        </a:rPr>
                        <a:t>，元素依据其所在位置进行操作。</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62474">
                <a:tc>
                  <a:txBody>
                    <a:bodyPr/>
                    <a:lstStyle/>
                    <a:p>
                      <a:pPr algn="ctr">
                        <a:spcAft>
                          <a:spcPts val="0"/>
                        </a:spcAft>
                      </a:pPr>
                      <a:r>
                        <a:rPr lang="zh-CN" sz="2200" b="1" kern="100">
                          <a:effectLst/>
                        </a:rPr>
                        <a:t>要求</a:t>
                      </a:r>
                      <a:r>
                        <a:rPr lang="en-US" sz="2200" b="1" kern="100">
                          <a:effectLst/>
                        </a:rPr>
                        <a:t>{ordered}</a:t>
                      </a:r>
                      <a:endParaRPr lang="zh-CN" sz="2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200" b="1" kern="100" dirty="0">
                          <a:effectLst/>
                        </a:rPr>
                        <a:t>允许重复</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200" b="1" kern="0" dirty="0">
                          <a:effectLst/>
                        </a:rPr>
                        <a:t>集合类型</a:t>
                      </a:r>
                      <a:r>
                        <a:rPr lang="en-US" sz="2200" b="1" kern="0" dirty="0">
                          <a:effectLst/>
                        </a:rPr>
                        <a:t>List</a:t>
                      </a:r>
                      <a:r>
                        <a:rPr lang="zh-CN" sz="2200" b="1" kern="0" dirty="0">
                          <a:effectLst/>
                        </a:rPr>
                        <a:t>或</a:t>
                      </a:r>
                      <a:r>
                        <a:rPr lang="en-US" sz="2200" b="1" kern="0" dirty="0">
                          <a:effectLst/>
                        </a:rPr>
                        <a:t>Sequence</a:t>
                      </a:r>
                      <a:r>
                        <a:rPr lang="zh-CN" sz="2200" b="1" kern="0" dirty="0">
                          <a:effectLst/>
                        </a:rPr>
                        <a:t>，所有元素具有顺序性</a:t>
                      </a:r>
                      <a:r>
                        <a:rPr lang="en-US" sz="2200" b="1" kern="0" dirty="0">
                          <a:effectLst/>
                        </a:rPr>
                        <a:t>{ordered}</a:t>
                      </a:r>
                      <a:r>
                        <a:rPr lang="zh-CN" sz="2200" b="1" kern="0" dirty="0">
                          <a:effectLst/>
                        </a:rPr>
                        <a:t>，每个元素允许重复，并依据其所处位置进行操作。</a:t>
                      </a:r>
                      <a:endParaRPr lang="zh-CN" sz="2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88" descr="5"/>
          <p:cNvPicPr>
            <a:picLocks noChangeAspect="1"/>
          </p:cNvPicPr>
          <p:nvPr/>
        </p:nvPicPr>
        <p:blipFill>
          <a:blip r:embed="rId2"/>
          <a:stretch>
            <a:fillRect/>
          </a:stretch>
        </p:blipFill>
        <p:spPr>
          <a:xfrm>
            <a:off x="1527175" y="1461135"/>
            <a:ext cx="6345555" cy="2445385"/>
          </a:xfrm>
          <a:prstGeom prst="rect">
            <a:avLst/>
          </a:prstGeom>
          <a:noFill/>
          <a:ln w="9525">
            <a:noFill/>
          </a:ln>
        </p:spPr>
      </p:pic>
      <p:sp>
        <p:nvSpPr>
          <p:cNvPr id="3" name="标题 2"/>
          <p:cNvSpPr>
            <a:spLocks noGrp="1"/>
          </p:cNvSpPr>
          <p:nvPr>
            <p:ph type="title"/>
          </p:nvPr>
        </p:nvSpPr>
        <p:spPr/>
        <p:txBody>
          <a:bodyPr/>
          <a:lstStyle/>
          <a:p>
            <a:r>
              <a:rPr lang="zh-CN" altLang="en-US" dirty="0"/>
              <a:t>使用</a:t>
            </a:r>
            <a:r>
              <a:rPr lang="en-US" altLang="zh-CN" dirty="0"/>
              <a:t>List</a:t>
            </a:r>
            <a:r>
              <a:rPr lang="zh-CN" altLang="en-US" dirty="0"/>
              <a:t>模板类的模型</a:t>
            </a:r>
          </a:p>
        </p:txBody>
      </p:sp>
      <p:sp>
        <p:nvSpPr>
          <p:cNvPr id="8" name="内容占位符 7"/>
          <p:cNvSpPr>
            <a:spLocks noGrp="1"/>
          </p:cNvSpPr>
          <p:nvPr>
            <p:ph idx="1"/>
          </p:nvPr>
        </p:nvSpPr>
        <p:spPr>
          <a:xfrm>
            <a:off x="457200" y="4005064"/>
            <a:ext cx="8229600" cy="2376686"/>
          </a:xfrm>
        </p:spPr>
        <p:txBody>
          <a:bodyPr/>
          <a:lstStyle/>
          <a:p>
            <a:r>
              <a:rPr lang="zh-CN" altLang="en-US" sz="2400" dirty="0"/>
              <a:t>在</a:t>
            </a:r>
            <a:r>
              <a:rPr lang="en-US" altLang="zh-CN" sz="2400" dirty="0"/>
              <a:t>Java</a:t>
            </a:r>
            <a:r>
              <a:rPr lang="zh-CN" altLang="en-US" sz="2400" dirty="0"/>
              <a:t>语言中，可以使用集合</a:t>
            </a:r>
            <a:r>
              <a:rPr lang="en-US" altLang="zh-CN" sz="2400" dirty="0"/>
              <a:t>List</a:t>
            </a:r>
            <a:r>
              <a:rPr lang="zh-CN" altLang="en-US" sz="2400" dirty="0"/>
              <a:t>接口类型对应允许元素重复的集合类型，并使用</a:t>
            </a:r>
            <a:r>
              <a:rPr lang="en-US" altLang="zh-CN" sz="2400" dirty="0" err="1"/>
              <a:t>ArrayList</a:t>
            </a:r>
            <a:r>
              <a:rPr lang="zh-CN" altLang="en-US" sz="2400" dirty="0"/>
              <a:t>进行实现。</a:t>
            </a:r>
            <a:endParaRPr lang="en-US" altLang="zh-CN" sz="2400" dirty="0"/>
          </a:p>
          <a:p>
            <a:r>
              <a:rPr lang="zh-CN" altLang="en-US" sz="2400" dirty="0"/>
              <a:t>在选用具体的集合类型时要仔细考虑，是否在运行时间和存储空间上能够真正满足要求并进行了最佳的实现。</a:t>
            </a:r>
            <a:endParaRPr lang="en-US" altLang="zh-CN" sz="2400" dirty="0"/>
          </a:p>
          <a:p>
            <a:r>
              <a:rPr lang="zh-CN" altLang="en-US" sz="2400" dirty="0"/>
              <a:t>比如</a:t>
            </a:r>
            <a:r>
              <a:rPr lang="en-US" altLang="zh-CN" sz="2400" dirty="0"/>
              <a:t>List</a:t>
            </a:r>
            <a:r>
              <a:rPr lang="zh-CN" altLang="en-US" sz="2400" dirty="0"/>
              <a:t>允许元素重复出现，如果这不是希望的，则应该在元素加入前进行目标元素是否已经存在的检查。</a:t>
            </a:r>
          </a:p>
        </p:txBody>
      </p:sp>
      <p:sp>
        <p:nvSpPr>
          <p:cNvPr id="4" name="日期占位符 3"/>
          <p:cNvSpPr>
            <a:spLocks noGrp="1"/>
          </p:cNvSpPr>
          <p:nvPr>
            <p:ph type="dt" sz="half" idx="10"/>
          </p:nvPr>
        </p:nvSpPr>
        <p:spPr/>
        <p:txBody>
          <a:bodyPr/>
          <a:lstStyle/>
          <a:p>
            <a:pPr>
              <a:defRPr/>
            </a:pPr>
            <a:fld id="{301A4DFD-FFE6-4F33-8D5B-C43E918DC278}"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59D240F6-031A-4014-BE85-C83985C917CA}" type="slidenum">
              <a:rPr lang="zh-CN" altLang="en-US" smtClean="0"/>
              <a:t>14</a:t>
            </a:fld>
            <a:endParaRPr lang="en-US" altLang="zh-CN"/>
          </a:p>
        </p:txBody>
      </p:sp>
      <p:sp>
        <p:nvSpPr>
          <p:cNvPr id="9" name="文本框 8"/>
          <p:cNvSpPr txBox="1"/>
          <p:nvPr/>
        </p:nvSpPr>
        <p:spPr>
          <a:xfrm>
            <a:off x="6250770" y="1700808"/>
            <a:ext cx="1705607" cy="523220"/>
          </a:xfrm>
          <a:prstGeom prst="rect">
            <a:avLst/>
          </a:prstGeom>
          <a:noFill/>
        </p:spPr>
        <p:txBody>
          <a:bodyPr wrap="square" rtlCol="0">
            <a:spAutoFit/>
          </a:bodyPr>
          <a:lstStyle/>
          <a:p>
            <a:r>
              <a:rPr lang="zh-CN" altLang="en-US" dirty="0">
                <a:hlinkClick r:id="rId3" action="ppaction://hlinkfile"/>
              </a:rPr>
              <a:t>对应代码</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对象间归属</a:t>
            </a:r>
            <a:r>
              <a:rPr lang="en-US" altLang="zh-CN" dirty="0"/>
              <a:t>——</a:t>
            </a:r>
            <a:r>
              <a:rPr lang="zh-CN" altLang="en-US" dirty="0"/>
              <a:t>聚合</a:t>
            </a:r>
          </a:p>
        </p:txBody>
      </p:sp>
      <p:sp>
        <p:nvSpPr>
          <p:cNvPr id="3" name="内容占位符 2"/>
          <p:cNvSpPr>
            <a:spLocks noGrp="1"/>
          </p:cNvSpPr>
          <p:nvPr>
            <p:ph idx="1"/>
          </p:nvPr>
        </p:nvSpPr>
        <p:spPr>
          <a:xfrm>
            <a:off x="457200" y="3140968"/>
            <a:ext cx="8229600" cy="3240782"/>
          </a:xfrm>
        </p:spPr>
        <p:txBody>
          <a:bodyPr/>
          <a:lstStyle/>
          <a:p>
            <a:r>
              <a:rPr lang="en-US" altLang="zh-CN" sz="2800" dirty="0"/>
              <a:t>Aggregation</a:t>
            </a:r>
          </a:p>
          <a:p>
            <a:r>
              <a:rPr lang="zh-CN" altLang="en-US" sz="2800" dirty="0"/>
              <a:t>描述一个员工对象不是仅仅与一个项目任务对应，而是可以同时参与到多个项目任务，即在这些项目间共享。</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15</a:t>
            </a:fld>
            <a:endParaRPr lang="en-US" altLang="zh-CN"/>
          </a:p>
        </p:txBody>
      </p:sp>
      <p:sp>
        <p:nvSpPr>
          <p:cNvPr id="8" name="文本框 7"/>
          <p:cNvSpPr txBox="1"/>
          <p:nvPr/>
        </p:nvSpPr>
        <p:spPr>
          <a:xfrm>
            <a:off x="7236296" y="1916832"/>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pic>
        <p:nvPicPr>
          <p:cNvPr id="7" name="图片 89" descr="5"/>
          <p:cNvPicPr>
            <a:picLocks noChangeAspect="1"/>
          </p:cNvPicPr>
          <p:nvPr/>
        </p:nvPicPr>
        <p:blipFill>
          <a:blip r:embed="rId3"/>
          <a:stretch>
            <a:fillRect/>
          </a:stretch>
        </p:blipFill>
        <p:spPr>
          <a:xfrm>
            <a:off x="1288415" y="1817370"/>
            <a:ext cx="5702300" cy="8483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关联的问题</a:t>
            </a:r>
          </a:p>
        </p:txBody>
      </p:sp>
      <p:sp>
        <p:nvSpPr>
          <p:cNvPr id="3" name="内容占位符 2"/>
          <p:cNvSpPr>
            <a:spLocks noGrp="1"/>
          </p:cNvSpPr>
          <p:nvPr>
            <p:ph idx="1"/>
          </p:nvPr>
        </p:nvSpPr>
        <p:spPr/>
        <p:txBody>
          <a:bodyPr/>
          <a:lstStyle/>
          <a:p>
            <a:r>
              <a:rPr lang="zh-CN" altLang="en-US" sz="2800" dirty="0"/>
              <a:t>关联关系（包括聚合）的代码在一定程度上破坏了实例变量的封装性。</a:t>
            </a:r>
            <a:endParaRPr lang="en-US" altLang="zh-CN" sz="2800" dirty="0"/>
          </a:p>
          <a:p>
            <a:r>
              <a:rPr lang="zh-CN" altLang="en-US" sz="2800" dirty="0"/>
              <a:t>比如某个获得</a:t>
            </a:r>
            <a:r>
              <a:rPr lang="en-US" altLang="zh-CN" sz="2800" dirty="0"/>
              <a:t>Employee</a:t>
            </a:r>
            <a:r>
              <a:rPr lang="zh-CN" altLang="en-US" sz="2800" dirty="0"/>
              <a:t>对象引用的类就可以直接调用</a:t>
            </a:r>
            <a:r>
              <a:rPr lang="en-US" altLang="zh-CN" sz="2800" dirty="0"/>
              <a:t>Employee</a:t>
            </a:r>
            <a:r>
              <a:rPr lang="zh-CN" altLang="en-US" sz="2800" dirty="0"/>
              <a:t>的所有公共方法，从而可以直接对</a:t>
            </a:r>
            <a:r>
              <a:rPr lang="en-US" altLang="zh-CN" sz="2800" dirty="0" err="1"/>
              <a:t>ProjectTask</a:t>
            </a:r>
            <a:r>
              <a:rPr lang="zh-CN" altLang="en-US" sz="2800" dirty="0"/>
              <a:t>的实例变量进行修改。</a:t>
            </a:r>
            <a:endParaRPr lang="en-US" altLang="zh-CN" sz="2800" dirty="0"/>
          </a:p>
          <a:p>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使用接口的设计</a:t>
            </a:r>
          </a:p>
        </p:txBody>
      </p:sp>
      <p:sp>
        <p:nvSpPr>
          <p:cNvPr id="3" name="内容占位符 2"/>
          <p:cNvSpPr>
            <a:spLocks noGrp="1"/>
          </p:cNvSpPr>
          <p:nvPr>
            <p:ph idx="1"/>
          </p:nvPr>
        </p:nvSpPr>
        <p:spPr>
          <a:xfrm>
            <a:off x="6228184" y="1600200"/>
            <a:ext cx="2736304" cy="4781550"/>
          </a:xfrm>
        </p:spPr>
        <p:txBody>
          <a:bodyPr/>
          <a:lstStyle/>
          <a:p>
            <a:r>
              <a:rPr lang="zh-CN" altLang="en-US" sz="2400" dirty="0"/>
              <a:t>接口中只含有</a:t>
            </a:r>
            <a:r>
              <a:rPr lang="en-US" altLang="zh-CN" sz="2400" dirty="0" err="1"/>
              <a:t>ProjectTask</a:t>
            </a:r>
            <a:r>
              <a:rPr lang="zh-CN" altLang="en-US" sz="2400" dirty="0"/>
              <a:t>需要的方法，屏蔽</a:t>
            </a:r>
            <a:r>
              <a:rPr lang="en-US" altLang="zh-CN" sz="2400" dirty="0"/>
              <a:t>Employee</a:t>
            </a:r>
            <a:r>
              <a:rPr lang="zh-CN" altLang="en-US" sz="2400" dirty="0"/>
              <a:t>中其它方法。</a:t>
            </a:r>
            <a:endParaRPr lang="en-US" altLang="zh-CN" sz="2400" dirty="0"/>
          </a:p>
          <a:p>
            <a:r>
              <a:rPr lang="zh-CN" altLang="en-US" sz="2400" dirty="0"/>
              <a:t>但通过强制类型转换（</a:t>
            </a:r>
            <a:r>
              <a:rPr lang="en-US" altLang="zh-CN" sz="2400" dirty="0"/>
              <a:t>Cast</a:t>
            </a:r>
            <a:r>
              <a:rPr lang="zh-CN" altLang="en-US" sz="2400" dirty="0"/>
              <a:t>）也可以从该接口转化为类型为</a:t>
            </a:r>
            <a:r>
              <a:rPr lang="en-US" altLang="zh-CN" sz="2400" dirty="0"/>
              <a:t>Employee</a:t>
            </a:r>
            <a:r>
              <a:rPr lang="zh-CN" altLang="en-US" sz="2400" dirty="0"/>
              <a:t>的对象。</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17</a:t>
            </a:fld>
            <a:endParaRPr lang="en-US" altLang="zh-CN"/>
          </a:p>
        </p:txBody>
      </p:sp>
      <p:sp>
        <p:nvSpPr>
          <p:cNvPr id="9" name="矩形 8"/>
          <p:cNvSpPr/>
          <p:nvPr/>
        </p:nvSpPr>
        <p:spPr>
          <a:xfrm>
            <a:off x="3921869" y="5440798"/>
            <a:ext cx="1475084" cy="400110"/>
          </a:xfrm>
          <a:prstGeom prst="rect">
            <a:avLst/>
          </a:prstGeom>
        </p:spPr>
        <p:txBody>
          <a:bodyPr wrap="none">
            <a:spAutoFit/>
          </a:bodyPr>
          <a:lstStyle/>
          <a:p>
            <a:r>
              <a:rPr lang="zh-CN" altLang="en-US" sz="2000" dirty="0"/>
              <a:t>“棒棒糖”</a:t>
            </a:r>
          </a:p>
        </p:txBody>
      </p:sp>
      <p:pic>
        <p:nvPicPr>
          <p:cNvPr id="7" name="图片 90" descr="5"/>
          <p:cNvPicPr>
            <a:picLocks noChangeAspect="1"/>
          </p:cNvPicPr>
          <p:nvPr/>
        </p:nvPicPr>
        <p:blipFill>
          <a:blip r:embed="rId2"/>
          <a:stretch>
            <a:fillRect/>
          </a:stretch>
        </p:blipFill>
        <p:spPr>
          <a:xfrm>
            <a:off x="385445" y="1705610"/>
            <a:ext cx="5841365" cy="3267075"/>
          </a:xfrm>
          <a:prstGeom prst="rect">
            <a:avLst/>
          </a:prstGeom>
          <a:noFill/>
          <a:ln w="9525">
            <a:noFill/>
          </a:ln>
        </p:spPr>
      </p:pic>
      <p:pic>
        <p:nvPicPr>
          <p:cNvPr id="8" name="图片 -2147482452" descr="5"/>
          <p:cNvPicPr>
            <a:picLocks noChangeAspect="1"/>
          </p:cNvPicPr>
          <p:nvPr/>
        </p:nvPicPr>
        <p:blipFill>
          <a:blip r:embed="rId3"/>
          <a:stretch>
            <a:fillRect/>
          </a:stretch>
        </p:blipFill>
        <p:spPr>
          <a:xfrm>
            <a:off x="1184275" y="5418455"/>
            <a:ext cx="2692400" cy="6794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另一种设计</a:t>
            </a:r>
          </a:p>
        </p:txBody>
      </p:sp>
      <p:sp>
        <p:nvSpPr>
          <p:cNvPr id="3" name="内容占位符 2"/>
          <p:cNvSpPr>
            <a:spLocks noGrp="1"/>
          </p:cNvSpPr>
          <p:nvPr>
            <p:ph idx="1"/>
          </p:nvPr>
        </p:nvSpPr>
        <p:spPr/>
        <p:txBody>
          <a:bodyPr/>
          <a:lstStyle/>
          <a:p>
            <a:pPr>
              <a:lnSpc>
                <a:spcPct val="110000"/>
              </a:lnSpc>
            </a:pPr>
            <a:r>
              <a:rPr lang="zh-CN" altLang="en-US" sz="2600" dirty="0"/>
              <a:t>另外一种不破坏封装性的设计想法是类</a:t>
            </a:r>
            <a:r>
              <a:rPr lang="en-US" altLang="zh-CN" sz="2600" dirty="0" err="1"/>
              <a:t>ProjectTask</a:t>
            </a:r>
            <a:r>
              <a:rPr lang="zh-CN" altLang="en-US" sz="2600" dirty="0"/>
              <a:t>的方法不返回任何</a:t>
            </a:r>
            <a:r>
              <a:rPr lang="en-US" altLang="zh-CN" sz="2600" dirty="0"/>
              <a:t>Employee</a:t>
            </a:r>
            <a:r>
              <a:rPr lang="zh-CN" altLang="en-US" sz="2600" dirty="0"/>
              <a:t>类型的对象，这也意味着只有类</a:t>
            </a:r>
            <a:r>
              <a:rPr lang="en-US" altLang="zh-CN" sz="2600" dirty="0" err="1"/>
              <a:t>ProjectTask</a:t>
            </a:r>
            <a:r>
              <a:rPr lang="zh-CN" altLang="en-US" sz="2600" dirty="0"/>
              <a:t>允许对</a:t>
            </a:r>
            <a:r>
              <a:rPr lang="en-US" altLang="zh-CN" sz="2600" dirty="0"/>
              <a:t>Employee</a:t>
            </a:r>
            <a:r>
              <a:rPr lang="zh-CN" altLang="en-US" sz="2600" dirty="0"/>
              <a:t>的对象进行操作。</a:t>
            </a:r>
            <a:endParaRPr lang="en-US" altLang="zh-CN" sz="2600" dirty="0"/>
          </a:p>
          <a:p>
            <a:pPr>
              <a:lnSpc>
                <a:spcPct val="110000"/>
              </a:lnSpc>
            </a:pPr>
            <a:r>
              <a:rPr lang="zh-CN" altLang="en-US" sz="2600" dirty="0"/>
              <a:t>如需要对外提供修改员工对象的服务，则在类</a:t>
            </a:r>
            <a:r>
              <a:rPr lang="en-US" altLang="zh-CN" sz="2600" dirty="0" err="1"/>
              <a:t>ProjectTask</a:t>
            </a:r>
            <a:r>
              <a:rPr lang="zh-CN" altLang="en-US" sz="2600" dirty="0"/>
              <a:t>对应提供一具有修改能力的公共函数：</a:t>
            </a:r>
          </a:p>
          <a:p>
            <a:pPr marL="0" indent="0">
              <a:lnSpc>
                <a:spcPct val="110000"/>
              </a:lnSpc>
              <a:buNone/>
            </a:pPr>
            <a:r>
              <a:rPr lang="en-US" altLang="zh-CN" sz="2400" dirty="0">
                <a:solidFill>
                  <a:srgbClr val="C00000"/>
                </a:solidFill>
              </a:rPr>
              <a:t>public void </a:t>
            </a:r>
            <a:r>
              <a:rPr lang="en-US" altLang="zh-CN" sz="2400" dirty="0" err="1">
                <a:solidFill>
                  <a:srgbClr val="C00000"/>
                </a:solidFill>
              </a:rPr>
              <a:t>updateLastNameDirector</a:t>
            </a:r>
            <a:r>
              <a:rPr lang="en-US" altLang="zh-CN" sz="2400" dirty="0">
                <a:solidFill>
                  <a:srgbClr val="C00000"/>
                </a:solidFill>
              </a:rPr>
              <a:t>(in </a:t>
            </a:r>
            <a:r>
              <a:rPr lang="en-US" altLang="zh-CN" sz="2400" dirty="0" err="1">
                <a:solidFill>
                  <a:srgbClr val="C00000"/>
                </a:solidFill>
              </a:rPr>
              <a:t>lastname</a:t>
            </a:r>
            <a:r>
              <a:rPr lang="en-US" altLang="zh-CN" sz="2400" dirty="0">
                <a:solidFill>
                  <a:srgbClr val="C00000"/>
                </a:solidFill>
              </a:rPr>
              <a:t>: String)</a:t>
            </a:r>
          </a:p>
          <a:p>
            <a:pPr>
              <a:lnSpc>
                <a:spcPct val="110000"/>
              </a:lnSpc>
            </a:pPr>
            <a:r>
              <a:rPr lang="zh-CN" altLang="en-US" sz="2600" dirty="0"/>
              <a:t>其实现是通过调用</a:t>
            </a:r>
            <a:r>
              <a:rPr lang="en-US" altLang="zh-CN" sz="2600" dirty="0"/>
              <a:t>Employee</a:t>
            </a:r>
            <a:r>
              <a:rPr lang="zh-CN" altLang="en-US" sz="2600" dirty="0"/>
              <a:t>类中的</a:t>
            </a:r>
            <a:r>
              <a:rPr lang="en-US" altLang="zh-CN" sz="2600" dirty="0" err="1"/>
              <a:t>setLastname</a:t>
            </a:r>
            <a:r>
              <a:rPr lang="en-US" altLang="zh-CN" sz="2600" dirty="0"/>
              <a:t>()</a:t>
            </a:r>
            <a:r>
              <a:rPr lang="zh-CN" altLang="en-US" sz="2600" dirty="0"/>
              <a:t>函数并通过参数的传递完成实际的修改。这种方式的使用在聚合（</a:t>
            </a:r>
            <a:r>
              <a:rPr lang="en-US" altLang="zh-CN" sz="2600" dirty="0"/>
              <a:t>Aggregation</a:t>
            </a:r>
            <a:r>
              <a:rPr lang="zh-CN" altLang="en-US" sz="2600" dirty="0"/>
              <a:t>）关系中是很常用的。</a:t>
            </a:r>
            <a:endParaRPr lang="en-US" altLang="zh-CN" sz="2600" dirty="0"/>
          </a:p>
          <a:p>
            <a:pPr>
              <a:lnSpc>
                <a:spcPct val="110000"/>
              </a:lnSpc>
            </a:pP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对象间归属</a:t>
            </a:r>
            <a:r>
              <a:rPr lang="en-US" altLang="zh-CN" dirty="0"/>
              <a:t>——</a:t>
            </a:r>
            <a:r>
              <a:rPr lang="zh-CN" altLang="en-US" dirty="0"/>
              <a:t>组合</a:t>
            </a:r>
          </a:p>
        </p:txBody>
      </p:sp>
      <p:sp>
        <p:nvSpPr>
          <p:cNvPr id="3" name="内容占位符 2"/>
          <p:cNvSpPr>
            <a:spLocks noGrp="1"/>
          </p:cNvSpPr>
          <p:nvPr>
            <p:ph idx="1"/>
          </p:nvPr>
        </p:nvSpPr>
        <p:spPr>
          <a:xfrm>
            <a:off x="457200" y="2924944"/>
            <a:ext cx="8229600" cy="3456806"/>
          </a:xfrm>
        </p:spPr>
        <p:txBody>
          <a:bodyPr/>
          <a:lstStyle/>
          <a:p>
            <a:r>
              <a:rPr lang="en-US" altLang="zh-CN" sz="2400" dirty="0"/>
              <a:t>Composition</a:t>
            </a:r>
          </a:p>
          <a:p>
            <a:r>
              <a:rPr lang="zh-CN" altLang="en-US" sz="2400" dirty="0"/>
              <a:t>描述两个类之间的一种“存在依赖性”，即如果类</a:t>
            </a:r>
            <a:r>
              <a:rPr lang="en-US" altLang="zh-CN" sz="2400" dirty="0" err="1"/>
              <a:t>ProjectTask</a:t>
            </a:r>
            <a:r>
              <a:rPr lang="zh-CN" altLang="en-US" sz="2400" dirty="0"/>
              <a:t>的对象被删除，其所属的所有工作人员会被同时删除。</a:t>
            </a:r>
            <a:endParaRPr lang="en-US" altLang="zh-CN" sz="2400" dirty="0"/>
          </a:p>
          <a:p>
            <a:r>
              <a:rPr lang="zh-CN" altLang="en-US" sz="2400" dirty="0"/>
              <a:t>这种情况可能的一种解释为：员工指代一种工作合同，通过该工作合同被雇佣，当任务合同结束后工作关系自动解除，合同也没有存在的必要了，会被同时删除。</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19</a:t>
            </a:fld>
            <a:endParaRPr lang="en-US" altLang="zh-CN"/>
          </a:p>
        </p:txBody>
      </p:sp>
      <p:sp>
        <p:nvSpPr>
          <p:cNvPr id="8" name="文本框 7"/>
          <p:cNvSpPr txBox="1"/>
          <p:nvPr/>
        </p:nvSpPr>
        <p:spPr>
          <a:xfrm>
            <a:off x="7016118" y="1772816"/>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pic>
        <p:nvPicPr>
          <p:cNvPr id="7" name="图片 92" descr="5"/>
          <p:cNvPicPr>
            <a:picLocks noChangeAspect="1"/>
          </p:cNvPicPr>
          <p:nvPr/>
        </p:nvPicPr>
        <p:blipFill>
          <a:blip r:embed="rId3"/>
          <a:stretch>
            <a:fillRect/>
          </a:stretch>
        </p:blipFill>
        <p:spPr>
          <a:xfrm>
            <a:off x="961390" y="1765300"/>
            <a:ext cx="5996940" cy="8921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2019/11/10</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6</a:t>
            </a:r>
            <a:r>
              <a:rPr lang="zh-CN" altLang="en-US" dirty="0">
                <a:solidFill>
                  <a:schemeClr val="tx1"/>
                </a:solidFill>
              </a:rPr>
              <a:t>章 代码生成</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800" dirty="0"/>
              <a:t>考虑设计方案向实际运行方式的转变过程，即由概要设计产生出对应的程序代码框架的过程。</a:t>
            </a:r>
            <a:endParaRPr lang="en-US" altLang="zh-CN" sz="2800" dirty="0"/>
          </a:p>
          <a:p>
            <a:pPr eaLnBrk="1" hangingPunct="1">
              <a:lnSpc>
                <a:spcPct val="130000"/>
              </a:lnSpc>
            </a:pPr>
            <a:r>
              <a:rPr lang="zh-CN" altLang="en-US" sz="2800" dirty="0"/>
              <a:t>工程化的设计方法将导致程序代码具有更好的可实现性、更好的可维护性和可修改性以及更好的可扩展性。</a:t>
            </a:r>
            <a:endParaRPr lang="en-US" altLang="zh-CN" sz="2800" dirty="0"/>
          </a:p>
          <a:p>
            <a:pPr eaLnBrk="1" hangingPunct="1">
              <a:lnSpc>
                <a:spcPct val="130000"/>
              </a:lnSpc>
            </a:pPr>
            <a:r>
              <a:rPr lang="zh-CN" altLang="en-US" sz="2800" dirty="0"/>
              <a:t>先对类图到可运行程序的基本转换过程进行概要的说明，然后考虑对其优化和细化的过程。</a:t>
            </a:r>
            <a:endParaRPr lang="en-US" altLang="zh-CN" sz="2800" dirty="0"/>
          </a:p>
          <a:p>
            <a:pPr eaLnBrk="1" hangingPunct="1">
              <a:lnSpc>
                <a:spcPct val="130000"/>
              </a:lnSpc>
            </a:pPr>
            <a:endParaRPr lang="zh-CN"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对象间归属</a:t>
            </a:r>
            <a:r>
              <a:rPr lang="en-US" altLang="zh-CN" dirty="0"/>
              <a:t>——</a:t>
            </a:r>
            <a:r>
              <a:rPr lang="zh-CN" altLang="en-US" dirty="0"/>
              <a:t>依赖</a:t>
            </a:r>
          </a:p>
        </p:txBody>
      </p:sp>
      <p:sp>
        <p:nvSpPr>
          <p:cNvPr id="3" name="内容占位符 2"/>
          <p:cNvSpPr>
            <a:spLocks noGrp="1"/>
          </p:cNvSpPr>
          <p:nvPr>
            <p:ph idx="1"/>
          </p:nvPr>
        </p:nvSpPr>
        <p:spPr>
          <a:xfrm>
            <a:off x="457200" y="2996952"/>
            <a:ext cx="8229600" cy="3384798"/>
          </a:xfrm>
        </p:spPr>
        <p:txBody>
          <a:bodyPr/>
          <a:lstStyle/>
          <a:p>
            <a:pPr>
              <a:lnSpc>
                <a:spcPct val="110000"/>
              </a:lnSpc>
            </a:pPr>
            <a:r>
              <a:rPr lang="zh-CN" altLang="en-US" sz="2400" dirty="0"/>
              <a:t>与静态的关联关系不同，依赖关系主要用来描述对象间访问的瞬时性，比如将某些类向其它类进行传递，这种瞬时关系并不在对象间保持</a:t>
            </a:r>
            <a:endParaRPr lang="en-US" altLang="zh-CN" sz="2400" dirty="0"/>
          </a:p>
          <a:p>
            <a:pPr>
              <a:lnSpc>
                <a:spcPct val="110000"/>
              </a:lnSpc>
            </a:pPr>
            <a:r>
              <a:rPr lang="zh-CN" altLang="en-US" sz="2400" dirty="0"/>
              <a:t>可以使用</a:t>
            </a:r>
            <a:r>
              <a:rPr lang="en-US" altLang="zh-CN" sz="2400" dirty="0"/>
              <a:t>&lt;&lt;include&gt;&gt;</a:t>
            </a:r>
            <a:r>
              <a:rPr lang="zh-CN" altLang="en-US" sz="2400" dirty="0"/>
              <a:t>代替</a:t>
            </a:r>
            <a:r>
              <a:rPr lang="en-US" altLang="zh-CN" sz="2400" dirty="0"/>
              <a:t>&lt;&lt;uses&gt;&gt;</a:t>
            </a:r>
          </a:p>
          <a:p>
            <a:pPr>
              <a:lnSpc>
                <a:spcPct val="110000"/>
              </a:lnSpc>
            </a:pPr>
            <a:r>
              <a:rPr lang="zh-CN" altLang="en-US" sz="2400" dirty="0"/>
              <a:t>如果不影响类图的清晰性和阅读性，关联关系和依赖关系都可以在设计类图中说明，这种动态的瞬时关系在实现中的一种形式为（</a:t>
            </a:r>
            <a:r>
              <a:rPr lang="zh-CN" altLang="en-US" sz="2400" dirty="0">
                <a:hlinkClick r:id="rId2" action="ppaction://hlinkfile"/>
              </a:rPr>
              <a:t>对应代码</a:t>
            </a:r>
            <a:r>
              <a:rPr lang="zh-CN" altLang="en-US" sz="2400" dirty="0"/>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20</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979712" y="1628800"/>
            <a:ext cx="5474668" cy="10081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关联举例</a:t>
            </a:r>
          </a:p>
        </p:txBody>
      </p:sp>
      <p:sp>
        <p:nvSpPr>
          <p:cNvPr id="4" name="日期占位符 2"/>
          <p:cNvSpPr>
            <a:spLocks noGrp="1"/>
          </p:cNvSpPr>
          <p:nvPr>
            <p:ph type="dt" sz="half" idx="10"/>
          </p:nvPr>
        </p:nvSpPr>
        <p:spPr/>
        <p:txBody>
          <a:bodyPr/>
          <a:lstStyle/>
          <a:p>
            <a:fld id="{FF3D9E64-7017-414E-A16D-93A110F4B7B1}" type="datetime1">
              <a:rPr lang="zh-CN" altLang="en-US"/>
              <a:t>2019/11/10</a:t>
            </a:fld>
            <a:endParaRPr lang="en-US" altLang="zh-CN"/>
          </a:p>
        </p:txBody>
      </p:sp>
      <p:sp>
        <p:nvSpPr>
          <p:cNvPr id="5" name="页脚占位符 3"/>
          <p:cNvSpPr>
            <a:spLocks noGrp="1"/>
          </p:cNvSpPr>
          <p:nvPr>
            <p:ph type="ftr" sz="quarter" idx="11"/>
          </p:nvPr>
        </p:nvSpPr>
        <p:spPr/>
        <p:txBody>
          <a:bodyPr/>
          <a:lstStyle/>
          <a:p>
            <a:r>
              <a:rPr lang="en-US" altLang="zh-CN"/>
              <a:t>大连理工大学软件学院</a:t>
            </a:r>
          </a:p>
        </p:txBody>
      </p:sp>
      <p:sp>
        <p:nvSpPr>
          <p:cNvPr id="6" name="灯片编号占位符 4"/>
          <p:cNvSpPr>
            <a:spLocks noGrp="1"/>
          </p:cNvSpPr>
          <p:nvPr>
            <p:ph type="sldNum" sz="quarter" idx="12"/>
          </p:nvPr>
        </p:nvSpPr>
        <p:spPr/>
        <p:txBody>
          <a:bodyPr/>
          <a:lstStyle/>
          <a:p>
            <a:fld id="{03A467CF-EC8B-4BDA-A900-BF9C35A0A72D}" type="slidenum">
              <a:rPr lang="zh-CN" altLang="en-US"/>
              <a:t>21</a:t>
            </a:fld>
            <a:endParaRPr lang="en-US" altLang="zh-CN"/>
          </a:p>
        </p:txBody>
      </p:sp>
      <p:pic>
        <p:nvPicPr>
          <p:cNvPr id="1041413" name="Picture 5" descr="关联"/>
          <p:cNvPicPr>
            <a:picLocks noGrp="1" noChangeAspect="1" noChangeArrowheads="1"/>
          </p:cNvPicPr>
          <p:nvPr>
            <p:ph idx="4294967295"/>
          </p:nvPr>
        </p:nvPicPr>
        <p:blipFill>
          <a:blip r:embed="rId2">
            <a:clrChange>
              <a:clrFrom>
                <a:srgbClr val="FFFFFF"/>
              </a:clrFrom>
              <a:clrTo>
                <a:srgbClr val="FFFFFF">
                  <a:alpha val="0"/>
                </a:srgbClr>
              </a:clrTo>
            </a:clrChange>
          </a:blip>
          <a:srcRect/>
          <a:stretch>
            <a:fillRect/>
          </a:stretch>
        </p:blipFill>
        <p:spPr>
          <a:xfrm>
            <a:off x="1763688" y="1916832"/>
            <a:ext cx="5976937" cy="3351212"/>
          </a:xfrm>
          <a:noFill/>
        </p:spPr>
      </p:pic>
      <p:sp>
        <p:nvSpPr>
          <p:cNvPr id="1041410" name="Text Box 2"/>
          <p:cNvSpPr txBox="1">
            <a:spLocks noChangeArrowheads="1"/>
          </p:cNvSpPr>
          <p:nvPr/>
        </p:nvSpPr>
        <p:spPr bwMode="auto">
          <a:xfrm>
            <a:off x="3708400" y="5408613"/>
            <a:ext cx="2592388" cy="396875"/>
          </a:xfrm>
          <a:prstGeom prst="rect">
            <a:avLst/>
          </a:prstGeom>
          <a:noFill/>
          <a:ln w="9525">
            <a:noFill/>
            <a:miter lim="800000"/>
          </a:ln>
          <a:effectLst/>
        </p:spPr>
        <p:txBody>
          <a:bodyPr>
            <a:spAutoFit/>
          </a:bodyPr>
          <a:lstStyle/>
          <a:p>
            <a:pPr algn="ctr"/>
            <a:r>
              <a:rPr kumimoji="1" lang="zh-CN" altLang="en-US" sz="2000">
                <a:solidFill>
                  <a:schemeClr val="tx1"/>
                </a:solidFill>
              </a:rPr>
              <a:t>关联关系</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依赖举例</a:t>
            </a:r>
          </a:p>
        </p:txBody>
      </p:sp>
      <p:sp>
        <p:nvSpPr>
          <p:cNvPr id="4" name="日期占位符 2"/>
          <p:cNvSpPr>
            <a:spLocks noGrp="1"/>
          </p:cNvSpPr>
          <p:nvPr>
            <p:ph type="dt" sz="half" idx="10"/>
          </p:nvPr>
        </p:nvSpPr>
        <p:spPr/>
        <p:txBody>
          <a:bodyPr/>
          <a:lstStyle/>
          <a:p>
            <a:fld id="{E85602BE-A161-4CE7-B85A-10AA28D4B53C}" type="datetime1">
              <a:rPr lang="zh-CN" altLang="en-US"/>
              <a:t>2019/11/10</a:t>
            </a:fld>
            <a:endParaRPr lang="en-US" altLang="zh-CN"/>
          </a:p>
        </p:txBody>
      </p:sp>
      <p:sp>
        <p:nvSpPr>
          <p:cNvPr id="5" name="页脚占位符 3"/>
          <p:cNvSpPr>
            <a:spLocks noGrp="1"/>
          </p:cNvSpPr>
          <p:nvPr>
            <p:ph type="ftr" sz="quarter" idx="11"/>
          </p:nvPr>
        </p:nvSpPr>
        <p:spPr/>
        <p:txBody>
          <a:bodyPr/>
          <a:lstStyle/>
          <a:p>
            <a:r>
              <a:rPr lang="en-US" altLang="zh-CN"/>
              <a:t>大连理工大学软件学院</a:t>
            </a:r>
          </a:p>
        </p:txBody>
      </p:sp>
      <p:sp>
        <p:nvSpPr>
          <p:cNvPr id="6" name="灯片编号占位符 4"/>
          <p:cNvSpPr>
            <a:spLocks noGrp="1"/>
          </p:cNvSpPr>
          <p:nvPr>
            <p:ph type="sldNum" sz="quarter" idx="12"/>
          </p:nvPr>
        </p:nvSpPr>
        <p:spPr/>
        <p:txBody>
          <a:bodyPr/>
          <a:lstStyle/>
          <a:p>
            <a:fld id="{703880B8-7838-4BC6-8D5C-004C27D4899F}" type="slidenum">
              <a:rPr lang="zh-CN" altLang="en-US"/>
              <a:t>22</a:t>
            </a:fld>
            <a:endParaRPr lang="en-US" altLang="zh-CN"/>
          </a:p>
        </p:txBody>
      </p:sp>
      <p:pic>
        <p:nvPicPr>
          <p:cNvPr id="989191" name="Picture 7" descr="依赖"/>
          <p:cNvPicPr>
            <a:picLocks noGrp="1" noChangeAspect="1" noChangeArrowheads="1"/>
          </p:cNvPicPr>
          <p:nvPr>
            <p:ph idx="4294967295"/>
          </p:nvPr>
        </p:nvPicPr>
        <p:blipFill>
          <a:blip r:embed="rId2"/>
          <a:srcRect/>
          <a:stretch>
            <a:fillRect/>
          </a:stretch>
        </p:blipFill>
        <p:spPr>
          <a:xfrm>
            <a:off x="1403648" y="1988840"/>
            <a:ext cx="6985000" cy="3297237"/>
          </a:xfrm>
          <a:noFill/>
        </p:spPr>
      </p:pic>
      <p:sp>
        <p:nvSpPr>
          <p:cNvPr id="989187" name="Text Box 3"/>
          <p:cNvSpPr txBox="1">
            <a:spLocks noChangeArrowheads="1"/>
          </p:cNvSpPr>
          <p:nvPr/>
        </p:nvSpPr>
        <p:spPr bwMode="auto">
          <a:xfrm>
            <a:off x="3708400" y="5408613"/>
            <a:ext cx="2592388" cy="396875"/>
          </a:xfrm>
          <a:prstGeom prst="rect">
            <a:avLst/>
          </a:prstGeom>
          <a:noFill/>
          <a:ln w="9525">
            <a:noFill/>
            <a:miter lim="800000"/>
          </a:ln>
          <a:effectLst/>
        </p:spPr>
        <p:txBody>
          <a:bodyPr>
            <a:spAutoFit/>
          </a:bodyPr>
          <a:lstStyle/>
          <a:p>
            <a:pPr algn="ctr"/>
            <a:r>
              <a:rPr kumimoji="1" lang="zh-CN" altLang="en-US" sz="2000">
                <a:solidFill>
                  <a:schemeClr val="tx1"/>
                </a:solidFill>
              </a:rPr>
              <a:t>依赖关系</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软件架构：MVC的实现</a:t>
            </a:r>
          </a:p>
        </p:txBody>
      </p:sp>
      <p:sp>
        <p:nvSpPr>
          <p:cNvPr id="3" name="内容占位符 2"/>
          <p:cNvSpPr>
            <a:spLocks noGrp="1"/>
          </p:cNvSpPr>
          <p:nvPr>
            <p:ph idx="1"/>
          </p:nvPr>
        </p:nvSpPr>
        <p:spPr/>
        <p:txBody>
          <a:bodyPr/>
          <a:lstStyle/>
          <a:p>
            <a:r>
              <a:rPr lang="en-US" altLang="zh-CN" dirty="0"/>
              <a:t>MVC</a:t>
            </a:r>
            <a:r>
              <a:rPr lang="zh-CN" altLang="en-US" dirty="0"/>
              <a:t>，</a:t>
            </a:r>
            <a:r>
              <a:rPr lang="en-US" altLang="zh-CN" dirty="0"/>
              <a:t>Model-View-Controller</a:t>
            </a:r>
            <a:r>
              <a:rPr lang="zh-CN" altLang="en-US" dirty="0"/>
              <a:t>模式，能够很好的对设计的灵活性进行解释。</a:t>
            </a:r>
          </a:p>
          <a:p>
            <a:r>
              <a:rPr lang="en-US" altLang="zh-CN" dirty="0"/>
              <a:t>MVC</a:t>
            </a:r>
            <a:r>
              <a:rPr lang="zh-CN" altLang="en-US" dirty="0"/>
              <a:t>的核心思想是将数据本身与其修改的方式以及数据的展现形式进行分离。</a:t>
            </a:r>
            <a:endParaRPr lang="en-US" altLang="zh-CN" dirty="0"/>
          </a:p>
          <a:p>
            <a:r>
              <a:rPr lang="zh-CN" altLang="en-US" dirty="0"/>
              <a:t>通过</a:t>
            </a:r>
            <a:r>
              <a:rPr lang="en-US" altLang="zh-CN" dirty="0"/>
              <a:t>MVC</a:t>
            </a:r>
            <a:r>
              <a:rPr lang="zh-CN" altLang="en-US" dirty="0"/>
              <a:t>提供的模式，使得数据能够以各种不同的修改方式进行处理，而不影响对数据的管理和对外展现的形式。</a:t>
            </a:r>
            <a:endParaRPr lang="en-US" altLang="zh-CN" dirty="0"/>
          </a:p>
          <a:p>
            <a:r>
              <a:rPr lang="zh-CN" altLang="en-US" dirty="0"/>
              <a:t>同时，系统中可以具有不同的数据展现方式，与其它组件是完全独立的。</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p:nvPr>
        </p:nvSpPr>
        <p:spPr>
          <a:xfrm>
            <a:off x="5292080" y="346646"/>
            <a:ext cx="3528392" cy="5242594"/>
          </a:xfrm>
        </p:spPr>
        <p:txBody>
          <a:bodyPr/>
          <a:lstStyle/>
          <a:p>
            <a:r>
              <a:rPr lang="zh-CN" altLang="en-US" dirty="0"/>
              <a:t>模型：业务数据实际的组织与存储。</a:t>
            </a:r>
          </a:p>
          <a:p>
            <a:r>
              <a:rPr lang="zh-CN" altLang="en-US" dirty="0"/>
              <a:t>视图：向外界显示结果。</a:t>
            </a:r>
            <a:endParaRPr lang="en-US" altLang="zh-CN" dirty="0"/>
          </a:p>
          <a:p>
            <a:r>
              <a:rPr lang="zh-CN" altLang="en-US" dirty="0"/>
              <a:t>控制器：改变模型中的值。</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24</a:t>
            </a:fld>
            <a:endParaRPr lang="en-US" altLang="zh-CN"/>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492125" y="404664"/>
            <a:ext cx="4608512" cy="59046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716016" y="274638"/>
            <a:ext cx="3970784" cy="6107112"/>
          </a:xfrm>
        </p:spPr>
        <p:txBody>
          <a:bodyPr/>
          <a:lstStyle/>
          <a:p>
            <a:r>
              <a:rPr lang="zh-CN" altLang="en-US" dirty="0"/>
              <a:t>例子模型仅是一个简单类型的变量</a:t>
            </a:r>
            <a:endParaRPr lang="en-US" altLang="zh-CN" dirty="0"/>
          </a:p>
          <a:p>
            <a:r>
              <a:rPr lang="zh-CN" altLang="en-US" dirty="0"/>
              <a:t>为能够对该变量的值进行显示，上面的窗口作为一个视图用于以滑块的形式显示该变量的值</a:t>
            </a:r>
            <a:endParaRPr lang="en-US" altLang="zh-CN" dirty="0"/>
          </a:p>
          <a:p>
            <a:r>
              <a:rPr lang="zh-CN" altLang="en-US" dirty="0"/>
              <a:t>下方的窗口代表一个控制器，通过其中的两个按钮实现对模型中变量值的修改</a:t>
            </a:r>
          </a:p>
          <a:p>
            <a:endParaRPr lang="zh-CN" altLang="en-US"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25</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492125" y="1125315"/>
            <a:ext cx="3906880" cy="1872208"/>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492125" y="3717032"/>
            <a:ext cx="3906880" cy="190100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683568" y="5301208"/>
            <a:ext cx="8229600" cy="1080542"/>
          </a:xfrm>
        </p:spPr>
        <p:txBody>
          <a:bodyPr/>
          <a:lstStyle/>
          <a:p>
            <a:r>
              <a:rPr lang="en-US" altLang="zh-CN" sz="2300" dirty="0"/>
              <a:t>MVC</a:t>
            </a:r>
            <a:r>
              <a:rPr lang="zh-CN" altLang="en-US" sz="2300" dirty="0"/>
              <a:t>的使用是通过两个阶段进行的。</a:t>
            </a:r>
          </a:p>
          <a:p>
            <a:r>
              <a:rPr lang="zh-CN" altLang="en-US" sz="2300" dirty="0"/>
              <a:t>第一阶段，与</a:t>
            </a:r>
            <a:r>
              <a:rPr lang="en-US" altLang="zh-CN" sz="2300" dirty="0"/>
              <a:t>MVC</a:t>
            </a:r>
            <a:r>
              <a:rPr lang="zh-CN" altLang="en-US" sz="2300" dirty="0"/>
              <a:t>模式相关的对象被创建并进行关联；</a:t>
            </a:r>
          </a:p>
          <a:p>
            <a:r>
              <a:rPr lang="zh-CN" altLang="en-US" sz="2300" dirty="0"/>
              <a:t>第二阶段，实现对</a:t>
            </a:r>
            <a:r>
              <a:rPr lang="en-US" altLang="zh-CN" sz="2300" dirty="0"/>
              <a:t>MVC</a:t>
            </a:r>
            <a:r>
              <a:rPr lang="zh-CN" altLang="en-US" sz="2300" dirty="0"/>
              <a:t>结构的实际使用。</a:t>
            </a:r>
          </a:p>
          <a:p>
            <a:endParaRPr lang="zh-CN" altLang="en-US" sz="23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26</a:t>
            </a:fld>
            <a:endParaRPr lang="en-US" altLang="zh-CN"/>
          </a:p>
        </p:txBody>
      </p:sp>
      <p:pic>
        <p:nvPicPr>
          <p:cNvPr id="6" name="图片 8"/>
          <p:cNvPicPr>
            <a:picLocks noChangeAspect="1"/>
          </p:cNvPicPr>
          <p:nvPr/>
        </p:nvPicPr>
        <p:blipFill>
          <a:blip r:embed="rId3"/>
          <a:stretch>
            <a:fillRect/>
          </a:stretch>
        </p:blipFill>
        <p:spPr>
          <a:xfrm>
            <a:off x="1423670" y="496570"/>
            <a:ext cx="6210935" cy="47472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98" descr="7"/>
          <p:cNvPicPr>
            <a:picLocks noChangeAspect="1"/>
          </p:cNvPicPr>
          <p:nvPr/>
        </p:nvPicPr>
        <p:blipFill>
          <a:blip r:embed="rId2"/>
          <a:stretch>
            <a:fillRect/>
          </a:stretch>
        </p:blipFill>
        <p:spPr>
          <a:xfrm>
            <a:off x="286385" y="1527810"/>
            <a:ext cx="8640445" cy="2454275"/>
          </a:xfrm>
          <a:prstGeom prst="rect">
            <a:avLst/>
          </a:prstGeom>
          <a:noFill/>
          <a:ln w="9525">
            <a:noFill/>
          </a:ln>
        </p:spPr>
      </p:pic>
      <p:sp>
        <p:nvSpPr>
          <p:cNvPr id="3" name="内容占位符 2"/>
          <p:cNvSpPr>
            <a:spLocks noGrp="1"/>
          </p:cNvSpPr>
          <p:nvPr>
            <p:ph/>
          </p:nvPr>
        </p:nvSpPr>
        <p:spPr>
          <a:xfrm>
            <a:off x="457200" y="4279265"/>
            <a:ext cx="8229600" cy="2102485"/>
          </a:xfrm>
        </p:spPr>
        <p:txBody>
          <a:bodyPr/>
          <a:lstStyle/>
          <a:p>
            <a:r>
              <a:rPr lang="zh-CN" altLang="en-US" sz="2400" dirty="0"/>
              <a:t>图中给出了一个适合</a:t>
            </a:r>
            <a:r>
              <a:rPr lang="en-US" altLang="zh-CN" sz="2400" dirty="0"/>
              <a:t>MVC</a:t>
            </a:r>
            <a:r>
              <a:rPr lang="zh-CN" altLang="en-US" sz="2400" dirty="0"/>
              <a:t>模式的类图，为了使得不同的视图能够在模型中进行注册以便日后方便进行通知，所有的视图都需要实现一个统一的接口，通过此接口能够对所有注册的视图进行统一的管理。</a:t>
            </a:r>
          </a:p>
        </p:txBody>
      </p:sp>
      <p:sp>
        <p:nvSpPr>
          <p:cNvPr id="4" name="日期占位符 3"/>
          <p:cNvSpPr>
            <a:spLocks noGrp="1"/>
          </p:cNvSpPr>
          <p:nvPr>
            <p:ph type="dt" sz="half" idx="10"/>
          </p:nvPr>
        </p:nvSpPr>
        <p:spPr/>
        <p:txBody>
          <a:bodyPr/>
          <a:lstStyle/>
          <a:p>
            <a:pPr>
              <a:defRPr/>
            </a:pPr>
            <a:fld id="{DBBE74C3-0145-4418-B962-B45D25797F2A}"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CB1B6F3-5AF1-413D-A4BF-594ACBD6D286}" type="slidenum">
              <a:rPr lang="zh-CN" altLang="en-US" smtClean="0"/>
              <a:t>27</a:t>
            </a:fld>
            <a:endParaRPr lang="en-US" altLang="zh-CN"/>
          </a:p>
        </p:txBody>
      </p:sp>
      <p:sp>
        <p:nvSpPr>
          <p:cNvPr id="8" name="文本框 7"/>
          <p:cNvSpPr txBox="1"/>
          <p:nvPr/>
        </p:nvSpPr>
        <p:spPr>
          <a:xfrm>
            <a:off x="894081" y="3401769"/>
            <a:ext cx="1705607" cy="523220"/>
          </a:xfrm>
          <a:prstGeom prst="rect">
            <a:avLst/>
          </a:prstGeom>
          <a:noFill/>
        </p:spPr>
        <p:txBody>
          <a:bodyPr wrap="square" rtlCol="0">
            <a:spAutoFit/>
          </a:bodyPr>
          <a:lstStyle/>
          <a:p>
            <a:r>
              <a:rPr lang="zh-CN" altLang="en-US" dirty="0">
                <a:hlinkClick r:id="rId3" action="ppaction://hlinkfile"/>
              </a:rPr>
              <a:t>对应代码</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p:nvPr>
        </p:nvSpPr>
        <p:spPr/>
        <p:txBody>
          <a:bodyPr/>
          <a:lstStyle/>
          <a:p>
            <a:r>
              <a:rPr lang="zh-CN" altLang="en-US" sz="2800" dirty="0"/>
              <a:t>模式能够提供一个一般性的解决方案，但本质上并不强求每种实际的解决方案是完全一样的。</a:t>
            </a:r>
            <a:endParaRPr lang="en-US" altLang="zh-CN" sz="2800" dirty="0"/>
          </a:p>
          <a:p>
            <a:r>
              <a:rPr lang="zh-CN" altLang="en-US" sz="2800" dirty="0"/>
              <a:t>在模式的应用中可以根据需要进行调整，加入一些必要的设计方案上的变化，从而更加适合业务场景的需要。</a:t>
            </a:r>
            <a:endParaRPr lang="en-US" altLang="zh-CN" sz="2800" dirty="0"/>
          </a:p>
          <a:p>
            <a:r>
              <a:rPr lang="zh-CN" altLang="en-US" sz="2800" dirty="0"/>
              <a:t>对于</a:t>
            </a:r>
            <a:r>
              <a:rPr lang="en-US" altLang="zh-CN" sz="2800" dirty="0"/>
              <a:t>MVC</a:t>
            </a:r>
            <a:r>
              <a:rPr lang="zh-CN" altLang="en-US" sz="2800" dirty="0"/>
              <a:t>模式同样也存在一些考虑，比如：</a:t>
            </a:r>
          </a:p>
          <a:p>
            <a:r>
              <a:rPr lang="zh-CN" altLang="en-US" sz="2800" dirty="0"/>
              <a:t>如果确定只有一类视图对象在模型中注册，可以不提供接口</a:t>
            </a:r>
            <a:r>
              <a:rPr lang="en-US" altLang="zh-CN" sz="2800" dirty="0" err="1"/>
              <a:t>XModelListener</a:t>
            </a:r>
            <a:r>
              <a:rPr lang="zh-CN" altLang="en-US" sz="2800" dirty="0"/>
              <a:t>的使用。</a:t>
            </a:r>
          </a:p>
          <a:p>
            <a:r>
              <a:rPr lang="zh-CN" altLang="en-US" sz="2800" dirty="0"/>
              <a:t>如果仅存在一个视图，使用</a:t>
            </a:r>
            <a:r>
              <a:rPr lang="en-US" altLang="zh-CN" sz="2800" dirty="0"/>
              <a:t>MVC</a:t>
            </a:r>
            <a:r>
              <a:rPr lang="zh-CN" altLang="en-US" sz="2800" dirty="0"/>
              <a:t>来对各模块进行组织也是好的设计习惯。</a:t>
            </a:r>
            <a:endParaRPr lang="en-US" altLang="zh-CN" sz="2800" dirty="0"/>
          </a:p>
          <a:p>
            <a:pPr lvl="1"/>
            <a:r>
              <a:rPr lang="zh-CN" altLang="en-US" sz="2400" dirty="0"/>
              <a:t>在这种情况下，模型实例变量</a:t>
            </a:r>
            <a:r>
              <a:rPr lang="en-US" altLang="zh-CN" sz="2400" dirty="0"/>
              <a:t>listener</a:t>
            </a:r>
            <a:r>
              <a:rPr lang="zh-CN" altLang="en-US" sz="2400" dirty="0"/>
              <a:t>不再是一个集合，而是一个简单的对视图的引用</a:t>
            </a:r>
            <a:endParaRPr lang="en-US" altLang="zh-CN" sz="2400" dirty="0"/>
          </a:p>
          <a:p>
            <a:pPr lvl="1"/>
            <a:r>
              <a:rPr lang="en-US" altLang="zh-CN" sz="2400" dirty="0"/>
              <a:t>MVC</a:t>
            </a:r>
            <a:r>
              <a:rPr lang="zh-CN" altLang="en-US" sz="2400" dirty="0"/>
              <a:t>对于各部分的划分，有助于厘清各部分的职责</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700808"/>
            <a:ext cx="8229600" cy="4680942"/>
          </a:xfrm>
        </p:spPr>
        <p:txBody>
          <a:bodyPr/>
          <a:lstStyle/>
          <a:p>
            <a:r>
              <a:rPr lang="zh-CN" altLang="en-US" sz="2800" dirty="0"/>
              <a:t>有时候某个控制元素，比如按钮控件，也可以参与到输出的工作，如将结果输出为按钮的显示文本。这种情况下，控制器和视图就合二为一了。在</a:t>
            </a:r>
            <a:r>
              <a:rPr lang="en-US" altLang="zh-CN" sz="2800" dirty="0"/>
              <a:t>Java</a:t>
            </a:r>
            <a:r>
              <a:rPr lang="zh-CN" altLang="en-US" sz="2800" dirty="0"/>
              <a:t>的</a:t>
            </a:r>
            <a:r>
              <a:rPr lang="en-US" altLang="zh-CN" sz="2800" dirty="0"/>
              <a:t>GUI</a:t>
            </a:r>
            <a:r>
              <a:rPr lang="zh-CN" altLang="en-US" sz="2800" dirty="0"/>
              <a:t>库</a:t>
            </a:r>
            <a:r>
              <a:rPr lang="en-US" altLang="zh-CN" sz="2800" dirty="0"/>
              <a:t>Swing</a:t>
            </a:r>
            <a:r>
              <a:rPr lang="zh-CN" altLang="en-US" sz="2800" dirty="0"/>
              <a:t>中提供了所需的函数，如</a:t>
            </a:r>
            <a:r>
              <a:rPr lang="en-US" altLang="zh-CN" sz="2800" dirty="0" err="1"/>
              <a:t>JButton.setText</a:t>
            </a:r>
            <a:r>
              <a:rPr lang="en-US" altLang="zh-CN" sz="2800" dirty="0"/>
              <a:t>()</a:t>
            </a:r>
            <a:r>
              <a:rPr lang="zh-CN" altLang="en-US" sz="2800" dirty="0"/>
              <a:t>。</a:t>
            </a:r>
          </a:p>
          <a:p>
            <a:r>
              <a:rPr lang="zh-CN" altLang="en-US" sz="2800" dirty="0"/>
              <a:t>对于视图的管理可以不在模型中进行。经常会有这样的设计，即控制器负责所有视图的管理和模型值的修改通知，视图通过询问模型获取新的模型值。</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2019/11/10</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r>
              <a:rPr lang="zh-CN" altLang="en-US" dirty="0"/>
              <a:t>工具</a:t>
            </a:r>
          </a:p>
        </p:txBody>
      </p:sp>
      <p:sp>
        <p:nvSpPr>
          <p:cNvPr id="3" name="内容占位符 2"/>
          <p:cNvSpPr>
            <a:spLocks noGrp="1"/>
          </p:cNvSpPr>
          <p:nvPr>
            <p:ph idx="1"/>
          </p:nvPr>
        </p:nvSpPr>
        <p:spPr/>
        <p:txBody>
          <a:bodyPr/>
          <a:lstStyle/>
          <a:p>
            <a:pPr>
              <a:lnSpc>
                <a:spcPct val="110000"/>
              </a:lnSpc>
            </a:pPr>
            <a:r>
              <a:rPr lang="zh-CN" altLang="en-US" sz="2400" dirty="0"/>
              <a:t>软件开发环境指支持软件开发的工具及其集成机制，用以支持软件开发的过程、活动和任务，为软件的开发、维护及管理提供统一的支持，也即计算机辅助软件工程（</a:t>
            </a:r>
            <a:r>
              <a:rPr lang="en-US" altLang="zh-CN" sz="2400" dirty="0"/>
              <a:t>CASE</a:t>
            </a:r>
            <a:r>
              <a:rPr lang="zh-CN" altLang="en-US" sz="2400" dirty="0"/>
              <a:t>）。</a:t>
            </a:r>
            <a:endParaRPr lang="en-US" altLang="zh-CN" sz="2400" dirty="0"/>
          </a:p>
          <a:p>
            <a:pPr>
              <a:lnSpc>
                <a:spcPct val="110000"/>
              </a:lnSpc>
            </a:pPr>
            <a:r>
              <a:rPr lang="zh-CN" altLang="en-US" sz="2400" dirty="0"/>
              <a:t>不同类型的项目其软件开发环境的构成是不一样的，在工具选择上也会有较大的不同。</a:t>
            </a:r>
            <a:endParaRPr lang="en-US" altLang="zh-CN" sz="2400" dirty="0"/>
          </a:p>
          <a:p>
            <a:pPr>
              <a:lnSpc>
                <a:spcPct val="110000"/>
              </a:lnSpc>
            </a:pPr>
            <a:r>
              <a:rPr lang="zh-CN" altLang="en-US" sz="2400" dirty="0"/>
              <a:t>工具的选择会对开发过程的选择产生一定的影响，因为不同的工具组合对开发过程的支持能力会有所不同。同时涉及到工具的集成问题。</a:t>
            </a:r>
            <a:endParaRPr lang="en-US" altLang="zh-CN" sz="2400" dirty="0"/>
          </a:p>
          <a:p>
            <a:pPr>
              <a:lnSpc>
                <a:spcPct val="110000"/>
              </a:lnSpc>
            </a:pPr>
            <a:r>
              <a:rPr lang="zh-CN" altLang="en-US" sz="2400" dirty="0"/>
              <a:t>集成开发环境（</a:t>
            </a:r>
            <a:r>
              <a:rPr lang="en-US" altLang="zh-CN" sz="2400" dirty="0"/>
              <a:t>IDE</a:t>
            </a:r>
            <a:r>
              <a:rPr lang="zh-CN" altLang="en-US" sz="2400" dirty="0"/>
              <a:t>）是软件开发环境中的一种实现方式。</a:t>
            </a:r>
            <a:endParaRPr lang="en-US" altLang="zh-CN" sz="2400" dirty="0"/>
          </a:p>
          <a:p>
            <a:pPr>
              <a:lnSpc>
                <a:spcPct val="110000"/>
              </a:lnSpc>
            </a:pPr>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其他物理实现</a:t>
            </a:r>
          </a:p>
        </p:txBody>
      </p:sp>
      <p:sp>
        <p:nvSpPr>
          <p:cNvPr id="9" name="内容占位符 8"/>
          <p:cNvSpPr>
            <a:spLocks noGrp="1"/>
          </p:cNvSpPr>
          <p:nvPr>
            <p:ph idx="1"/>
          </p:nvPr>
        </p:nvSpPr>
        <p:spPr>
          <a:xfrm>
            <a:off x="457200" y="1600200"/>
            <a:ext cx="8075240" cy="4781550"/>
          </a:xfrm>
        </p:spPr>
        <p:txBody>
          <a:bodyPr/>
          <a:lstStyle/>
          <a:p>
            <a:r>
              <a:rPr lang="zh-CN" altLang="en-US" sz="2800" dirty="0"/>
              <a:t>类图主要用来对功能性需求进行建模，对非功能性需求的描述能力往往不足。</a:t>
            </a:r>
            <a:endParaRPr lang="en-US" altLang="zh-CN" sz="2800" dirty="0"/>
          </a:p>
          <a:p>
            <a:r>
              <a:rPr lang="zh-CN" altLang="en-US" sz="2800" dirty="0"/>
              <a:t>而且将所有信息都并入同一模型中进行展示也是不明智的，因为将导致模型本身的繁琐并难以阅读，软件系统各种信息应以不同的“</a:t>
            </a:r>
            <a:r>
              <a:rPr lang="zh-CN" altLang="en-US" sz="2800" dirty="0">
                <a:solidFill>
                  <a:srgbClr val="C00000"/>
                </a:solidFill>
              </a:rPr>
              <a:t>视图”</a:t>
            </a:r>
            <a:r>
              <a:rPr lang="zh-CN" altLang="en-US" sz="2800" dirty="0"/>
              <a:t>进行重点展示才更有意义。</a:t>
            </a:r>
            <a:endParaRPr lang="en-US" altLang="zh-CN" sz="2800" dirty="0"/>
          </a:p>
          <a:p>
            <a:r>
              <a:rPr lang="zh-CN" altLang="en-US" sz="2800" dirty="0"/>
              <a:t>视图表示对系统进行观察和理解的角度，每种角度专注于系统某方面的特征。</a:t>
            </a:r>
            <a:endParaRPr lang="en-US" altLang="zh-CN" sz="2800" dirty="0"/>
          </a:p>
          <a:p>
            <a:r>
              <a:rPr lang="zh-CN" altLang="en-US" sz="2800" dirty="0"/>
              <a:t>所有视图的集成保证最终实现的结果是全面而且成功的软件项目。</a:t>
            </a:r>
          </a:p>
        </p:txBody>
      </p:sp>
      <p:sp>
        <p:nvSpPr>
          <p:cNvPr id="5" name="日期占位符 4"/>
          <p:cNvSpPr>
            <a:spLocks noGrp="1"/>
          </p:cNvSpPr>
          <p:nvPr>
            <p:ph type="dt" sz="half" idx="10"/>
          </p:nvPr>
        </p:nvSpPr>
        <p:spPr/>
        <p:txBody>
          <a:bodyPr/>
          <a:lstStyle/>
          <a:p>
            <a:pPr>
              <a:defRPr/>
            </a:pPr>
            <a:fld id="{39E65C89-958E-458F-A1D1-E2D70DD23C45}" type="datetime1">
              <a:rPr lang="zh-CN" altLang="en-US" smtClean="0"/>
              <a:t>2019/11/10</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882611-DEDC-4D4E-9310-2711DC6E1184}" type="slidenum">
              <a:rPr lang="zh-CN" altLang="en-US" smtClean="0"/>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a:t>
            </a:r>
            <a:r>
              <a:rPr lang="en-US" altLang="zh-CN" dirty="0"/>
              <a:t>4+1</a:t>
            </a:r>
            <a:r>
              <a:rPr lang="zh-CN" altLang="en-US" dirty="0"/>
              <a:t>视图</a:t>
            </a:r>
          </a:p>
        </p:txBody>
      </p:sp>
      <p:sp>
        <p:nvSpPr>
          <p:cNvPr id="3" name="内容占位符 2"/>
          <p:cNvSpPr>
            <a:spLocks noGrp="1"/>
          </p:cNvSpPr>
          <p:nvPr>
            <p:ph idx="1"/>
          </p:nvPr>
        </p:nvSpPr>
        <p:spPr>
          <a:xfrm>
            <a:off x="4572000" y="1484784"/>
            <a:ext cx="4320480" cy="4781550"/>
          </a:xfrm>
        </p:spPr>
        <p:txBody>
          <a:bodyPr/>
          <a:lstStyle/>
          <a:p>
            <a:r>
              <a:rPr lang="zh-CN" altLang="en-US" sz="2600" dirty="0">
                <a:solidFill>
                  <a:srgbClr val="C00000"/>
                </a:solidFill>
              </a:rPr>
              <a:t>逻辑视图</a:t>
            </a:r>
            <a:r>
              <a:rPr lang="zh-CN" altLang="en-US" sz="2600" dirty="0"/>
              <a:t>：支持面向对象的分解。逻辑架构主要用来支持功能性需求</a:t>
            </a:r>
            <a:r>
              <a:rPr lang="en-US" altLang="zh-CN" sz="2600" dirty="0"/>
              <a:t>——</a:t>
            </a:r>
            <a:r>
              <a:rPr lang="zh-CN" altLang="en-US" sz="2600" dirty="0"/>
              <a:t>满足用户服务的系统功能</a:t>
            </a:r>
            <a:endParaRPr lang="en-US" altLang="zh-CN" sz="2600" dirty="0"/>
          </a:p>
          <a:p>
            <a:r>
              <a:rPr lang="zh-CN" altLang="en-US" sz="2600" dirty="0">
                <a:solidFill>
                  <a:srgbClr val="C00000"/>
                </a:solidFill>
              </a:rPr>
              <a:t>进程视图</a:t>
            </a:r>
            <a:r>
              <a:rPr lang="zh-CN" altLang="en-US" sz="2600" dirty="0"/>
              <a:t>：进程的分解。进程架构考虑一些非功能性的需求，如性能和可用性</a:t>
            </a:r>
            <a:endParaRPr lang="en-US" altLang="zh-CN" sz="2600" dirty="0"/>
          </a:p>
          <a:p>
            <a:r>
              <a:rPr lang="zh-CN" altLang="en-US" sz="2600" dirty="0">
                <a:solidFill>
                  <a:srgbClr val="C00000"/>
                </a:solidFill>
              </a:rPr>
              <a:t>开发视图</a:t>
            </a:r>
            <a:r>
              <a:rPr lang="zh-CN" altLang="en-US" sz="2600" dirty="0"/>
              <a:t>：子系统的分解</a:t>
            </a:r>
            <a:endParaRPr lang="en-US" altLang="zh-CN" sz="2600" dirty="0"/>
          </a:p>
          <a:p>
            <a:r>
              <a:rPr lang="zh-CN" altLang="en-US" sz="2600" dirty="0">
                <a:solidFill>
                  <a:srgbClr val="C00000"/>
                </a:solidFill>
              </a:rPr>
              <a:t>物理视图</a:t>
            </a:r>
            <a:r>
              <a:rPr lang="zh-CN" altLang="en-US" sz="2600" dirty="0"/>
              <a:t>：软件至硬件的映射</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31</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4032448" cy="3024336"/>
          </a:xfrm>
          <a:prstGeom prst="rect">
            <a:avLst/>
          </a:prstGeom>
        </p:spPr>
      </p:pic>
      <p:sp>
        <p:nvSpPr>
          <p:cNvPr id="8" name="内容占位符 2"/>
          <p:cNvSpPr txBox="1"/>
          <p:nvPr/>
        </p:nvSpPr>
        <p:spPr bwMode="auto">
          <a:xfrm>
            <a:off x="430831" y="5013176"/>
            <a:ext cx="3997523" cy="125315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kern="0" dirty="0">
                <a:solidFill>
                  <a:srgbClr val="C00000"/>
                </a:solidFill>
              </a:rPr>
              <a:t>用例视图</a:t>
            </a:r>
            <a:r>
              <a:rPr lang="zh-CN" altLang="en-US" kern="0" dirty="0"/>
              <a:t>：综合所有的视图。（</a:t>
            </a:r>
            <a:r>
              <a:rPr lang="en-US" altLang="zh-CN" kern="0" dirty="0"/>
              <a:t>+1</a:t>
            </a:r>
            <a:r>
              <a:rPr lang="zh-CN" altLang="en-US" kern="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的视图</a:t>
            </a:r>
          </a:p>
        </p:txBody>
      </p:sp>
      <p:sp>
        <p:nvSpPr>
          <p:cNvPr id="3" name="内容占位符 2"/>
          <p:cNvSpPr>
            <a:spLocks noGrp="1"/>
          </p:cNvSpPr>
          <p:nvPr>
            <p:ph idx="1"/>
          </p:nvPr>
        </p:nvSpPr>
        <p:spPr>
          <a:xfrm>
            <a:off x="4644008" y="1600200"/>
            <a:ext cx="4042792" cy="4781128"/>
          </a:xfrm>
        </p:spPr>
        <p:txBody>
          <a:bodyPr/>
          <a:lstStyle/>
          <a:p>
            <a:pPr marL="0" indent="0">
              <a:buNone/>
            </a:pPr>
            <a:r>
              <a:rPr lang="zh-CN" altLang="en-US" sz="2800" dirty="0">
                <a:solidFill>
                  <a:srgbClr val="C00000"/>
                </a:solidFill>
              </a:rPr>
              <a:t>进程视图：</a:t>
            </a:r>
            <a:endParaRPr lang="en-US" altLang="zh-CN" sz="2800" dirty="0">
              <a:solidFill>
                <a:srgbClr val="C00000"/>
              </a:solidFill>
            </a:endParaRPr>
          </a:p>
          <a:p>
            <a:r>
              <a:rPr lang="zh-CN" altLang="en-US" sz="2400" dirty="0"/>
              <a:t>可能的独立运行的进程或者线程以及关联的活动对象。</a:t>
            </a:r>
            <a:endParaRPr lang="en-US" altLang="zh-CN" sz="2400" dirty="0"/>
          </a:p>
          <a:p>
            <a:r>
              <a:rPr lang="en-US" altLang="zh-CN" sz="2400" dirty="0"/>
              <a:t>Java</a:t>
            </a:r>
            <a:r>
              <a:rPr lang="zh-CN" altLang="en-US" sz="2400" dirty="0"/>
              <a:t>是从</a:t>
            </a:r>
            <a:r>
              <a:rPr lang="en-US" altLang="zh-CN" sz="2400" dirty="0"/>
              <a:t>Thread</a:t>
            </a:r>
            <a:r>
              <a:rPr lang="zh-CN" altLang="en-US" sz="2400" dirty="0"/>
              <a:t>类继承或</a:t>
            </a:r>
            <a:r>
              <a:rPr lang="en-US" altLang="zh-CN" sz="2400" dirty="0"/>
              <a:t>Runnable</a:t>
            </a:r>
            <a:r>
              <a:rPr lang="zh-CN" altLang="en-US" sz="2400" dirty="0"/>
              <a:t>接口实现的类，具有方法</a:t>
            </a:r>
            <a:r>
              <a:rPr lang="en-US" altLang="zh-CN" sz="2400" dirty="0"/>
              <a:t>run()</a:t>
            </a:r>
            <a:r>
              <a:rPr lang="zh-CN" altLang="en-US" sz="2400" dirty="0"/>
              <a:t>。</a:t>
            </a:r>
            <a:endParaRPr lang="en-US" altLang="zh-CN" sz="2400" dirty="0"/>
          </a:p>
          <a:p>
            <a:r>
              <a:rPr lang="en-US" altLang="zh-CN" sz="2400" dirty="0"/>
              <a:t>UML</a:t>
            </a:r>
            <a:r>
              <a:rPr lang="zh-CN" altLang="en-US" sz="2400" dirty="0"/>
              <a:t>中另外的描述使用构造型</a:t>
            </a:r>
            <a:r>
              <a:rPr lang="en-US" altLang="zh-CN" sz="2400" dirty="0"/>
              <a:t>&lt;&lt;thread&gt;&gt;</a:t>
            </a:r>
            <a:r>
              <a:rPr lang="zh-CN" altLang="en-US" sz="2400" dirty="0"/>
              <a:t>或</a:t>
            </a:r>
            <a:r>
              <a:rPr lang="en-US" altLang="zh-CN" sz="2400" dirty="0"/>
              <a:t>&lt;&lt;process&gt;&gt;</a:t>
            </a:r>
            <a:r>
              <a:rPr lang="zh-CN" altLang="en-US" sz="2400" dirty="0"/>
              <a:t>对活动类进行表示。</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dirty="0" err="1"/>
              <a:t>大连理工大学软件学院</a:t>
            </a:r>
            <a:endParaRPr lang="en-US" altLang="zh-CN" dirty="0"/>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32</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523362" y="1700808"/>
            <a:ext cx="3904622" cy="2880320"/>
          </a:xfrm>
          <a:prstGeom prst="rect">
            <a:avLst/>
          </a:prstGeom>
        </p:spPr>
      </p:pic>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79512" y="4941168"/>
            <a:ext cx="1798141" cy="943657"/>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1979712" y="4941168"/>
            <a:ext cx="2738364" cy="9841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251520" y="1700808"/>
            <a:ext cx="5688632" cy="1512168"/>
          </a:xfrm>
          <a:prstGeom prst="rect">
            <a:avLst/>
          </a:prstGeom>
        </p:spPr>
      </p:pic>
      <p:sp>
        <p:nvSpPr>
          <p:cNvPr id="3" name="内容占位符 2"/>
          <p:cNvSpPr>
            <a:spLocks noGrp="1"/>
          </p:cNvSpPr>
          <p:nvPr>
            <p:ph idx="1"/>
          </p:nvPr>
        </p:nvSpPr>
        <p:spPr>
          <a:xfrm>
            <a:off x="323528" y="3356992"/>
            <a:ext cx="5256584" cy="3098056"/>
          </a:xfrm>
        </p:spPr>
        <p:txBody>
          <a:bodyPr/>
          <a:lstStyle/>
          <a:p>
            <a:pPr marL="0" indent="0">
              <a:buNone/>
            </a:pPr>
            <a:r>
              <a:rPr lang="zh-CN" altLang="en-US" sz="2800" dirty="0">
                <a:solidFill>
                  <a:srgbClr val="C00000"/>
                </a:solidFill>
              </a:rPr>
              <a:t>开发视图：</a:t>
            </a:r>
            <a:endParaRPr lang="en-US" altLang="zh-CN" sz="2800" dirty="0">
              <a:solidFill>
                <a:srgbClr val="C00000"/>
              </a:solidFill>
            </a:endParaRPr>
          </a:p>
          <a:p>
            <a:r>
              <a:rPr lang="zh-CN" altLang="en-US" sz="2400" dirty="0"/>
              <a:t>构件图能够描述多个构件的构成及它们之间的联系。</a:t>
            </a:r>
            <a:endParaRPr lang="en-US" altLang="zh-CN" sz="2400" dirty="0"/>
          </a:p>
          <a:p>
            <a:r>
              <a:rPr lang="zh-CN" altLang="en-US" sz="2400" dirty="0"/>
              <a:t>除了接口说明外，可以通过</a:t>
            </a:r>
            <a:r>
              <a:rPr lang="en-US" altLang="zh-CN" sz="2400" dirty="0"/>
              <a:t>&lt;&lt;realization&gt;&gt;</a:t>
            </a:r>
            <a:r>
              <a:rPr lang="zh-CN" altLang="en-US" sz="2400" dirty="0"/>
              <a:t>说明该构件中包含的类、其它工件</a:t>
            </a:r>
            <a:r>
              <a:rPr lang="en-US" altLang="zh-CN" sz="2400" dirty="0"/>
              <a:t>&lt;&lt;artifact&gt;&gt;</a:t>
            </a:r>
            <a:r>
              <a:rPr lang="zh-CN" altLang="en-US" sz="2400" dirty="0"/>
              <a:t>、相关文件和资源等。</a:t>
            </a:r>
            <a:endParaRPr lang="en-US" altLang="zh-CN"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33</a:t>
            </a:fld>
            <a:endParaRPr lang="en-US" altLang="zh-CN"/>
          </a:p>
        </p:txBody>
      </p:sp>
      <p:sp>
        <p:nvSpPr>
          <p:cNvPr id="9" name="标题 8"/>
          <p:cNvSpPr>
            <a:spLocks noGrp="1"/>
          </p:cNvSpPr>
          <p:nvPr>
            <p:ph type="title"/>
          </p:nvPr>
        </p:nvSpPr>
        <p:spPr/>
        <p:txBody>
          <a:bodyPr/>
          <a:lstStyle/>
          <a:p>
            <a:endParaRPr lang="zh-CN" altLang="en-US" dirty="0"/>
          </a:p>
        </p:txBody>
      </p:sp>
      <p:pic>
        <p:nvPicPr>
          <p:cNvPr id="2" name="图片 102" descr="5"/>
          <p:cNvPicPr>
            <a:picLocks noChangeAspect="1"/>
          </p:cNvPicPr>
          <p:nvPr/>
        </p:nvPicPr>
        <p:blipFill>
          <a:blip r:embed="rId3"/>
          <a:stretch>
            <a:fillRect/>
          </a:stretch>
        </p:blipFill>
        <p:spPr>
          <a:xfrm>
            <a:off x="5826125" y="1515745"/>
            <a:ext cx="2947035" cy="460629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880" y="4189168"/>
            <a:ext cx="8229600" cy="1976136"/>
          </a:xfrm>
        </p:spPr>
        <p:txBody>
          <a:bodyPr/>
          <a:lstStyle/>
          <a:p>
            <a:pPr marL="0" indent="0">
              <a:buNone/>
            </a:pPr>
            <a:r>
              <a:rPr lang="zh-CN" altLang="en-US" sz="2400" dirty="0">
                <a:solidFill>
                  <a:srgbClr val="C00000"/>
                </a:solidFill>
              </a:rPr>
              <a:t>物理视图</a:t>
            </a:r>
            <a:endParaRPr lang="en-US" altLang="zh-CN" sz="2400" dirty="0">
              <a:solidFill>
                <a:srgbClr val="C00000"/>
              </a:solidFill>
            </a:endParaRPr>
          </a:p>
          <a:p>
            <a:r>
              <a:rPr lang="zh-CN" altLang="en-US" sz="2400" dirty="0"/>
              <a:t>部署图描述哪些软件构件最终在哪些机器上运行的情况</a:t>
            </a:r>
            <a:endParaRPr lang="en-US" altLang="zh-CN" sz="2400" dirty="0"/>
          </a:p>
          <a:p>
            <a:r>
              <a:rPr lang="zh-CN" altLang="en-US" sz="2400" dirty="0"/>
              <a:t>硬件节点、可运行程序</a:t>
            </a:r>
            <a:r>
              <a:rPr lang="en-US" altLang="zh-CN" sz="2400" dirty="0"/>
              <a:t>&lt;&lt;executable&gt;&gt;</a:t>
            </a:r>
            <a:r>
              <a:rPr lang="zh-CN" altLang="en-US" sz="2400" dirty="0"/>
              <a:t>和相关工件</a:t>
            </a:r>
            <a:r>
              <a:rPr lang="en-US" altLang="zh-CN" sz="2400" dirty="0"/>
              <a:t>&lt;&lt;artifact&gt;&gt;</a:t>
            </a:r>
          </a:p>
          <a:p>
            <a:r>
              <a:rPr lang="zh-CN" altLang="en-US" sz="2400" dirty="0"/>
              <a:t>网络连接数目</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dirty="0" err="1"/>
              <a:t>大连理工大学软件学院</a:t>
            </a:r>
            <a:endParaRPr lang="en-US" altLang="zh-CN" dirty="0"/>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34</a:t>
            </a:fld>
            <a:endParaRPr lang="en-US" altLang="zh-CN"/>
          </a:p>
        </p:txBody>
      </p:sp>
      <p:sp>
        <p:nvSpPr>
          <p:cNvPr id="8" name="标题 7"/>
          <p:cNvSpPr>
            <a:spLocks noGrp="1"/>
          </p:cNvSpPr>
          <p:nvPr>
            <p:ph type="title"/>
          </p:nvPr>
        </p:nvSpPr>
        <p:spPr/>
        <p:txBody>
          <a:bodyPr/>
          <a:lstStyle/>
          <a:p>
            <a:endParaRPr lang="zh-CN" altLang="en-US"/>
          </a:p>
        </p:txBody>
      </p:sp>
      <p:pic>
        <p:nvPicPr>
          <p:cNvPr id="2" name="图片 103" descr="5"/>
          <p:cNvPicPr>
            <a:picLocks noChangeAspect="1"/>
          </p:cNvPicPr>
          <p:nvPr/>
        </p:nvPicPr>
        <p:blipFill>
          <a:blip r:embed="rId2"/>
          <a:stretch>
            <a:fillRect/>
          </a:stretch>
        </p:blipFill>
        <p:spPr>
          <a:xfrm>
            <a:off x="1261110" y="360680"/>
            <a:ext cx="6732270" cy="383349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2019/11/10</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35</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1~2</a:t>
            </a:r>
          </a:p>
          <a:p>
            <a:pPr eaLnBrk="1" hangingPunct="1"/>
            <a:r>
              <a:rPr lang="zh-CN" altLang="zh-CN" dirty="0"/>
              <a:t>习题</a:t>
            </a:r>
            <a:r>
              <a:rPr lang="en-US" altLang="zh-CN" dirty="0"/>
              <a:t>3</a:t>
            </a:r>
            <a:r>
              <a:rPr lang="zh-CN" altLang="en-US" dirty="0"/>
              <a:t>（选做）</a:t>
            </a:r>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“变更”的管理方式</a:t>
            </a:r>
          </a:p>
        </p:txBody>
      </p:sp>
      <p:sp>
        <p:nvSpPr>
          <p:cNvPr id="3" name="内容占位符 2"/>
          <p:cNvSpPr>
            <a:spLocks noGrp="1"/>
          </p:cNvSpPr>
          <p:nvPr>
            <p:ph idx="1"/>
          </p:nvPr>
        </p:nvSpPr>
        <p:spPr/>
        <p:txBody>
          <a:bodyPr/>
          <a:lstStyle/>
          <a:p>
            <a:pPr>
              <a:lnSpc>
                <a:spcPct val="110000"/>
              </a:lnSpc>
            </a:pPr>
            <a:r>
              <a:rPr lang="zh-CN" altLang="en-US" sz="2800" dirty="0"/>
              <a:t>需求分析、概要设计和详细设计阶段只进行一次或者迭代</a:t>
            </a:r>
            <a:r>
              <a:rPr lang="en-US" altLang="zh-CN" sz="2800" dirty="0"/>
              <a:t>-</a:t>
            </a:r>
            <a:r>
              <a:rPr lang="zh-CN" altLang="en-US" sz="2800" dirty="0"/>
              <a:t>增量式的进行。每次修改只发生在代码，其它文档不做更新。</a:t>
            </a:r>
            <a:endParaRPr lang="en-US" altLang="zh-CN" sz="2800" dirty="0"/>
          </a:p>
          <a:p>
            <a:pPr>
              <a:lnSpc>
                <a:spcPct val="110000"/>
              </a:lnSpc>
            </a:pPr>
            <a:r>
              <a:rPr lang="zh-CN" altLang="en-US" sz="2800" dirty="0"/>
              <a:t>每个改动的意愿都要经过完整的分析、概要设计和详细设计流程，所有必须的改动需要在所属的文档以及代码中对应修改，并保证它们的一致性。</a:t>
            </a:r>
            <a:endParaRPr lang="en-US" altLang="zh-CN" sz="2800" dirty="0"/>
          </a:p>
          <a:p>
            <a:pPr>
              <a:lnSpc>
                <a:spcPct val="110000"/>
              </a:lnSpc>
            </a:pPr>
            <a:r>
              <a:rPr lang="zh-CN" altLang="en-US" sz="2800" dirty="0"/>
              <a:t>以上两种方式的选择需要根据项目需要进行确定，或者在两者之间折中。</a:t>
            </a:r>
          </a:p>
          <a:p>
            <a:pPr>
              <a:lnSpc>
                <a:spcPct val="110000"/>
              </a:lnSpc>
            </a:pPr>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逆向工程</a:t>
            </a:r>
          </a:p>
        </p:txBody>
      </p:sp>
      <p:sp>
        <p:nvSpPr>
          <p:cNvPr id="3" name="内容占位符 2"/>
          <p:cNvSpPr>
            <a:spLocks noGrp="1"/>
          </p:cNvSpPr>
          <p:nvPr>
            <p:ph idx="1"/>
          </p:nvPr>
        </p:nvSpPr>
        <p:spPr/>
        <p:txBody>
          <a:bodyPr/>
          <a:lstStyle/>
          <a:p>
            <a:r>
              <a:rPr lang="zh-CN" altLang="en-US" sz="2800" dirty="0"/>
              <a:t>逆向工程的作用是将代码的修改反向映射回类图的设计中，从而在设计与代码实现之间保证一致性。</a:t>
            </a:r>
            <a:endParaRPr lang="en-US" altLang="zh-CN" sz="2800" dirty="0"/>
          </a:p>
          <a:p>
            <a:r>
              <a:rPr lang="zh-CN" altLang="en-US" sz="2800" dirty="0"/>
              <a:t>逆向工程的一种特殊的情况是设计图纸完全由代码生成。</a:t>
            </a:r>
            <a:endParaRPr lang="en-US" altLang="zh-CN" sz="2800" dirty="0"/>
          </a:p>
          <a:p>
            <a:r>
              <a:rPr lang="zh-CN" altLang="en-US" sz="2800" dirty="0"/>
              <a:t>逆向工程使得所有的开发都可以在</a:t>
            </a:r>
            <a:r>
              <a:rPr lang="en-US" altLang="zh-CN" sz="2800" dirty="0"/>
              <a:t>CASE</a:t>
            </a:r>
            <a:r>
              <a:rPr lang="zh-CN" altLang="en-US" sz="2800" dirty="0"/>
              <a:t>工具中同时展开，并使得设计类图与实现之间的相互对应。</a:t>
            </a:r>
            <a:endParaRPr lang="en-US" altLang="zh-CN" sz="2800" dirty="0"/>
          </a:p>
          <a:p>
            <a:r>
              <a:rPr lang="zh-CN" altLang="en-US" sz="2800" dirty="0"/>
              <a:t>逆向工程需要设计和编码工具紧密集成和配合。</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单个类的代码实现</a:t>
            </a:r>
          </a:p>
        </p:txBody>
      </p:sp>
      <p:sp>
        <p:nvSpPr>
          <p:cNvPr id="3" name="内容占位符 2"/>
          <p:cNvSpPr>
            <a:spLocks noGrp="1"/>
          </p:cNvSpPr>
          <p:nvPr>
            <p:ph idx="1"/>
          </p:nvPr>
        </p:nvSpPr>
        <p:spPr>
          <a:xfrm>
            <a:off x="457200" y="1600200"/>
            <a:ext cx="4474840" cy="4781550"/>
          </a:xfrm>
        </p:spPr>
        <p:txBody>
          <a:bodyPr/>
          <a:lstStyle/>
          <a:p>
            <a:r>
              <a:rPr lang="zh-CN" altLang="en-US" sz="2800" dirty="0"/>
              <a:t>一个类图如果要成功翻译成为代码的蓝图，类模型中的内容必须要完整。需要包含的信息：</a:t>
            </a:r>
          </a:p>
          <a:p>
            <a:pPr lvl="1"/>
            <a:r>
              <a:rPr lang="zh-CN" altLang="en-US" sz="2400" dirty="0"/>
              <a:t>每个实例变量，需要指定其类型；</a:t>
            </a:r>
          </a:p>
          <a:p>
            <a:pPr lvl="1"/>
            <a:r>
              <a:rPr lang="zh-CN" altLang="en-US" sz="2400" dirty="0"/>
              <a:t>每个方法中的参数和返回值，需要指定其类型；</a:t>
            </a:r>
          </a:p>
          <a:p>
            <a:pPr lvl="1"/>
            <a:r>
              <a:rPr lang="zh-CN" altLang="en-US" sz="2400" dirty="0"/>
              <a:t>每个关联关系，其关联类型、使用或导航方向必须说明。</a:t>
            </a:r>
            <a:endParaRPr lang="en-US" altLang="zh-CN" sz="2400" dirty="0"/>
          </a:p>
          <a:p>
            <a:endParaRPr lang="zh-CN" altLang="en-US"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6</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5138067" y="1844824"/>
            <a:ext cx="3516313" cy="3888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类的信息与基本实现</a:t>
            </a:r>
          </a:p>
        </p:txBody>
      </p:sp>
      <p:sp>
        <p:nvSpPr>
          <p:cNvPr id="3" name="内容占位符 2"/>
          <p:cNvSpPr>
            <a:spLocks noGrp="1"/>
          </p:cNvSpPr>
          <p:nvPr>
            <p:ph idx="1"/>
          </p:nvPr>
        </p:nvSpPr>
        <p:spPr/>
        <p:txBody>
          <a:bodyPr/>
          <a:lstStyle/>
          <a:p>
            <a:r>
              <a:rPr lang="zh-CN" altLang="en-US" sz="2800" dirty="0"/>
              <a:t>带有下划线的方法和属性表示静态方法和静态变量。</a:t>
            </a:r>
            <a:endParaRPr lang="en-US" altLang="zh-CN" sz="2800" dirty="0"/>
          </a:p>
          <a:p>
            <a:r>
              <a:rPr lang="zh-CN" altLang="en-US" sz="2800" dirty="0"/>
              <a:t>静态变量的使用需要仔细斟酌，因为破坏了面向对象的本地性（封装性）原则。</a:t>
            </a:r>
            <a:endParaRPr lang="en-US" altLang="zh-CN" sz="2800" dirty="0"/>
          </a:p>
          <a:p>
            <a:r>
              <a:rPr lang="zh-CN" altLang="en-US" sz="2800" dirty="0"/>
              <a:t>静态变量和静态方法通常用在一般性的常规工作，如记录文件的存储路径，常规的数值计算等（工具）功能。</a:t>
            </a:r>
            <a:endParaRPr lang="en-US" altLang="zh-CN" sz="2800" dirty="0"/>
          </a:p>
          <a:p>
            <a:r>
              <a:rPr lang="zh-CN" altLang="en-US" sz="2800" dirty="0"/>
              <a:t>方法参数的输入输出类型：</a:t>
            </a:r>
            <a:r>
              <a:rPr lang="en-US" altLang="zh-CN" sz="2800" dirty="0"/>
              <a:t>in, out, </a:t>
            </a:r>
            <a:r>
              <a:rPr lang="en-US" altLang="zh-CN" sz="2800" dirty="0" err="1"/>
              <a:t>inout</a:t>
            </a:r>
            <a:r>
              <a:rPr lang="zh-CN" altLang="en-US" sz="2800" dirty="0"/>
              <a:t>。</a:t>
            </a:r>
            <a:endParaRPr lang="en-US" altLang="zh-CN" sz="2800" dirty="0"/>
          </a:p>
          <a:p>
            <a:r>
              <a:rPr lang="zh-CN" altLang="en-US" sz="2800" dirty="0"/>
              <a:t>上图中的类对应的</a:t>
            </a:r>
            <a:r>
              <a:rPr lang="zh-CN" altLang="en-US" sz="2800" dirty="0">
                <a:hlinkClick r:id="rId3" action="ppaction://hlinkfile"/>
              </a:rPr>
              <a:t>代码实现</a:t>
            </a:r>
            <a:r>
              <a:rPr lang="zh-CN" altLang="en-US" sz="2800" dirty="0"/>
              <a:t>。</a:t>
            </a:r>
            <a:endParaRPr lang="en-US" altLang="zh-CN"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实现上的补充</a:t>
            </a:r>
          </a:p>
        </p:txBody>
      </p:sp>
      <p:sp>
        <p:nvSpPr>
          <p:cNvPr id="3" name="内容占位符 2"/>
          <p:cNvSpPr>
            <a:spLocks noGrp="1"/>
          </p:cNvSpPr>
          <p:nvPr>
            <p:ph idx="1"/>
          </p:nvPr>
        </p:nvSpPr>
        <p:spPr>
          <a:xfrm>
            <a:off x="422280" y="1600200"/>
            <a:ext cx="3789680" cy="4781550"/>
          </a:xfrm>
        </p:spPr>
        <p:txBody>
          <a:bodyPr/>
          <a:lstStyle/>
          <a:p>
            <a:r>
              <a:rPr lang="en-US" altLang="zh-CN" sz="2600" dirty="0"/>
              <a:t>CASE</a:t>
            </a:r>
            <a:r>
              <a:rPr lang="zh-CN" altLang="en-US" sz="2600" dirty="0"/>
              <a:t>工具能够自动进行整个项目代码框架的生成，具体业务的代码一般需要人工补充。</a:t>
            </a:r>
            <a:endParaRPr lang="en-US" altLang="zh-CN" sz="2600" dirty="0"/>
          </a:p>
          <a:p>
            <a:r>
              <a:rPr lang="zh-CN" altLang="en-US" sz="2600" dirty="0"/>
              <a:t>业务越复杂，代码能够自动生成的可能性就越低，对于这部分需求还需要工具的开发者为此付出大量的努力。</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8</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4462780" y="1536700"/>
            <a:ext cx="4285615" cy="1388745"/>
          </a:xfrm>
          <a:prstGeom prst="rect">
            <a:avLst/>
          </a:prstGeom>
        </p:spPr>
      </p:pic>
      <p:sp>
        <p:nvSpPr>
          <p:cNvPr id="8" name="矩形 7"/>
          <p:cNvSpPr/>
          <p:nvPr/>
        </p:nvSpPr>
        <p:spPr>
          <a:xfrm>
            <a:off x="4211960" y="2996952"/>
            <a:ext cx="4860032" cy="3477875"/>
          </a:xfrm>
          <a:prstGeom prst="rect">
            <a:avLst/>
          </a:prstGeom>
        </p:spPr>
        <p:txBody>
          <a:bodyPr wrap="square">
            <a:spAutoFit/>
          </a:bodyPr>
          <a:lstStyle/>
          <a:p>
            <a:pPr>
              <a:spcAft>
                <a:spcPts val="0"/>
              </a:spcAft>
            </a:pPr>
            <a:r>
              <a:rPr lang="en-US" altLang="zh-CN" sz="2000" kern="100" dirty="0">
                <a:latin typeface="Times New Roman" panose="02020603050405020304" pitchFamily="18" charset="0"/>
                <a:cs typeface="Times New Roman" panose="02020603050405020304" pitchFamily="18" charset="0"/>
              </a:rPr>
              <a:t>public Employee(String </a:t>
            </a:r>
            <a:r>
              <a:rPr lang="en-US" altLang="zh-CN" sz="2000" kern="100" dirty="0" err="1">
                <a:latin typeface="Times New Roman" panose="02020603050405020304" pitchFamily="18" charset="0"/>
                <a:cs typeface="Times New Roman" panose="02020603050405020304" pitchFamily="18" charset="0"/>
              </a:rPr>
              <a:t>firstname</a:t>
            </a:r>
            <a:r>
              <a:rPr lang="en-US" altLang="zh-CN" sz="2000" kern="100" dirty="0">
                <a:latin typeface="Times New Roman" panose="02020603050405020304" pitchFamily="18" charset="0"/>
                <a:cs typeface="Times New Roman" panose="02020603050405020304" pitchFamily="18" charset="0"/>
              </a:rPr>
              <a:t>, String </a:t>
            </a:r>
            <a:r>
              <a:rPr lang="en-US" altLang="zh-CN" sz="2000" kern="100" dirty="0" err="1">
                <a:latin typeface="Times New Roman" panose="02020603050405020304" pitchFamily="18" charset="0"/>
                <a:cs typeface="Times New Roman" panose="02020603050405020304" pitchFamily="18" charset="0"/>
              </a:rPr>
              <a:t>lastname</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spcAft>
                <a:spcPts val="0"/>
              </a:spcAft>
            </a:pPr>
            <a:r>
              <a:rPr lang="en-US" altLang="zh-CN" sz="2000" kern="100" dirty="0" err="1">
                <a:latin typeface="Times New Roman" panose="02020603050405020304" pitchFamily="18" charset="0"/>
                <a:cs typeface="Times New Roman" panose="02020603050405020304" pitchFamily="18" charset="0"/>
              </a:rPr>
              <a:t>this.firstname</a:t>
            </a:r>
            <a:r>
              <a:rPr lang="en-US" altLang="zh-CN" sz="2000" kern="100" dirty="0">
                <a:latin typeface="Times New Roman" panose="02020603050405020304" pitchFamily="18" charset="0"/>
                <a:cs typeface="Times New Roman" panose="02020603050405020304" pitchFamily="18" charset="0"/>
              </a:rPr>
              <a:t> = </a:t>
            </a:r>
            <a:r>
              <a:rPr lang="en-US" altLang="zh-CN" sz="2000" kern="100" dirty="0" err="1">
                <a:latin typeface="Times New Roman" panose="02020603050405020304" pitchFamily="18" charset="0"/>
                <a:cs typeface="Times New Roman" panose="02020603050405020304" pitchFamily="18" charset="0"/>
              </a:rPr>
              <a:t>firstname</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spcAft>
                <a:spcPts val="0"/>
              </a:spcAft>
            </a:pPr>
            <a:r>
              <a:rPr lang="en-US" altLang="zh-CN" sz="2000" kern="100" dirty="0" err="1">
                <a:latin typeface="Times New Roman" panose="02020603050405020304" pitchFamily="18" charset="0"/>
                <a:cs typeface="Times New Roman" panose="02020603050405020304" pitchFamily="18" charset="0"/>
              </a:rPr>
              <a:t>this.lastname</a:t>
            </a:r>
            <a:r>
              <a:rPr lang="en-US" altLang="zh-CN" sz="2000" kern="100" dirty="0">
                <a:latin typeface="Times New Roman" panose="02020603050405020304" pitchFamily="18" charset="0"/>
                <a:cs typeface="Times New Roman" panose="02020603050405020304" pitchFamily="18" charset="0"/>
              </a:rPr>
              <a:t> = </a:t>
            </a:r>
            <a:r>
              <a:rPr lang="en-US" altLang="zh-CN" sz="2000" kern="100" dirty="0" err="1">
                <a:latin typeface="Times New Roman" panose="02020603050405020304" pitchFamily="18" charset="0"/>
                <a:cs typeface="Times New Roman" panose="02020603050405020304" pitchFamily="18" charset="0"/>
              </a:rPr>
              <a:t>lastname</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spcAft>
                <a:spcPts val="0"/>
              </a:spcAft>
            </a:pPr>
            <a:r>
              <a:rPr lang="en-US" altLang="zh-CN" sz="2000" kern="100" dirty="0" err="1">
                <a:highlight>
                  <a:srgbClr val="D3D3D3"/>
                </a:highlight>
                <a:latin typeface="Times New Roman" panose="02020603050405020304" pitchFamily="18" charset="0"/>
                <a:cs typeface="Times New Roman" panose="02020603050405020304" pitchFamily="18" charset="0"/>
              </a:rPr>
              <a:t>this.empno</a:t>
            </a:r>
            <a:r>
              <a:rPr lang="en-US" altLang="zh-CN" sz="2000" kern="100" dirty="0">
                <a:highlight>
                  <a:srgbClr val="D3D3D3"/>
                </a:highlight>
                <a:latin typeface="Times New Roman" panose="02020603050405020304" pitchFamily="18" charset="0"/>
                <a:cs typeface="Times New Roman" panose="02020603050405020304" pitchFamily="18" charset="0"/>
              </a:rPr>
              <a:t> = </a:t>
            </a:r>
            <a:r>
              <a:rPr lang="en-US" altLang="zh-CN" sz="2000" kern="100" dirty="0" err="1">
                <a:highlight>
                  <a:srgbClr val="D3D3D3"/>
                </a:highlight>
                <a:latin typeface="Times New Roman" panose="02020603050405020304" pitchFamily="18" charset="0"/>
                <a:cs typeface="Times New Roman" panose="02020603050405020304" pitchFamily="18" charset="0"/>
              </a:rPr>
              <a:t>Employee.empcount</a:t>
            </a:r>
            <a:r>
              <a:rPr lang="en-US" altLang="zh-CN" sz="2000" kern="100" dirty="0">
                <a:highlight>
                  <a:srgbClr val="D3D3D3"/>
                </a:highlight>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sz="2000" kern="100" dirty="0">
                <a:latin typeface="Times New Roman" panose="02020603050405020304" pitchFamily="18" charset="0"/>
                <a:cs typeface="Times New Roman" panose="02020603050405020304" pitchFamily="18" charset="0"/>
              </a:rPr>
              <a:t>@Override</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sz="2000" kern="100" dirty="0">
                <a:latin typeface="Times New Roman" panose="02020603050405020304" pitchFamily="18" charset="0"/>
                <a:cs typeface="Times New Roman" panose="02020603050405020304" pitchFamily="18" charset="0"/>
              </a:rPr>
              <a:t>public String </a:t>
            </a:r>
            <a:r>
              <a:rPr lang="en-US" altLang="zh-CN" sz="2000" kern="100" dirty="0" err="1">
                <a:latin typeface="Times New Roman" panose="02020603050405020304" pitchFamily="18" charset="0"/>
                <a:cs typeface="Times New Roman" panose="02020603050405020304" pitchFamily="18" charset="0"/>
              </a:rPr>
              <a:t>toString</a:t>
            </a: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indent="266700">
              <a:spcAft>
                <a:spcPts val="0"/>
              </a:spcAft>
            </a:pPr>
            <a:r>
              <a:rPr lang="en-US" altLang="zh-CN" sz="2000" kern="100" dirty="0">
                <a:highlight>
                  <a:srgbClr val="D3D3D3"/>
                </a:highlight>
                <a:latin typeface="Times New Roman" panose="02020603050405020304" pitchFamily="18" charset="0"/>
                <a:cs typeface="Times New Roman" panose="02020603050405020304" pitchFamily="18" charset="0"/>
              </a:rPr>
              <a:t>return </a:t>
            </a:r>
            <a:r>
              <a:rPr lang="en-US" altLang="zh-CN" sz="2000" kern="100" dirty="0" err="1">
                <a:highlight>
                  <a:srgbClr val="D3D3D3"/>
                </a:highlight>
                <a:latin typeface="Times New Roman" panose="02020603050405020304" pitchFamily="18" charset="0"/>
                <a:cs typeface="Times New Roman" panose="02020603050405020304" pitchFamily="18" charset="0"/>
              </a:rPr>
              <a:t>empno</a:t>
            </a:r>
            <a:r>
              <a:rPr lang="en-US" altLang="zh-CN" sz="2000" kern="100" dirty="0">
                <a:highlight>
                  <a:srgbClr val="D3D3D3"/>
                </a:highlight>
                <a:latin typeface="Times New Roman" panose="02020603050405020304" pitchFamily="18" charset="0"/>
                <a:cs typeface="Times New Roman" panose="02020603050405020304" pitchFamily="18" charset="0"/>
              </a:rPr>
              <a:t> + ": " + </a:t>
            </a:r>
            <a:r>
              <a:rPr lang="en-US" altLang="zh-CN" sz="2000" kern="100" dirty="0" err="1">
                <a:highlight>
                  <a:srgbClr val="D3D3D3"/>
                </a:highlight>
                <a:latin typeface="Times New Roman" panose="02020603050405020304" pitchFamily="18" charset="0"/>
                <a:cs typeface="Times New Roman" panose="02020603050405020304" pitchFamily="18" charset="0"/>
              </a:rPr>
              <a:t>firstname</a:t>
            </a:r>
            <a:r>
              <a:rPr lang="en-US" altLang="zh-CN" sz="2000" kern="100" dirty="0">
                <a:highlight>
                  <a:srgbClr val="D3D3D3"/>
                </a:highlight>
                <a:latin typeface="Times New Roman" panose="02020603050405020304" pitchFamily="18" charset="0"/>
                <a:cs typeface="Times New Roman" panose="02020603050405020304" pitchFamily="18" charset="0"/>
              </a:rPr>
              <a:t> + " " + </a:t>
            </a:r>
            <a:r>
              <a:rPr lang="en-US" altLang="zh-CN" sz="2000" kern="100" dirty="0" err="1">
                <a:highlight>
                  <a:srgbClr val="D3D3D3"/>
                </a:highlight>
                <a:latin typeface="Times New Roman" panose="02020603050405020304" pitchFamily="18" charset="0"/>
                <a:cs typeface="Times New Roman" panose="02020603050405020304" pitchFamily="18" charset="0"/>
              </a:rPr>
              <a:t>lastname</a:t>
            </a:r>
            <a:r>
              <a:rPr lang="en-US" altLang="zh-CN" sz="2000" kern="100" dirty="0">
                <a:highlight>
                  <a:srgbClr val="D3D3D3"/>
                </a:highlight>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pPr>
            <a:r>
              <a:rPr lang="en-US" altLang="zh-CN" sz="2000" kern="100" dirty="0">
                <a:latin typeface="Times New Roman" panose="02020603050405020304" pitchFamily="18"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关联关系的实现</a:t>
            </a:r>
          </a:p>
        </p:txBody>
      </p:sp>
      <p:sp>
        <p:nvSpPr>
          <p:cNvPr id="3" name="内容占位符 2"/>
          <p:cNvSpPr>
            <a:spLocks noGrp="1"/>
          </p:cNvSpPr>
          <p:nvPr>
            <p:ph idx="1"/>
          </p:nvPr>
        </p:nvSpPr>
        <p:spPr>
          <a:xfrm>
            <a:off x="457200" y="1600200"/>
            <a:ext cx="3034680" cy="4781550"/>
          </a:xfrm>
        </p:spPr>
        <p:txBody>
          <a:bodyPr/>
          <a:lstStyle/>
          <a:p>
            <a:r>
              <a:rPr lang="zh-CN" altLang="en-US" sz="2400" dirty="0"/>
              <a:t>通过关联的定义明确了类与类之间的静态关系，关联关系的实现最终体现为对应类中增加的实例变量（成员变量）。</a:t>
            </a:r>
            <a:endParaRPr lang="en-US" altLang="zh-CN" sz="2400" dirty="0"/>
          </a:p>
          <a:p>
            <a:r>
              <a:rPr lang="zh-CN" altLang="en-US" sz="2400" dirty="0"/>
              <a:t>变量存在的具体形式依赖于关联的具体类型。</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2019/11/10</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9</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893185" y="1268730"/>
            <a:ext cx="4699000" cy="5255895"/>
          </a:xfrm>
          <a:prstGeom prst="rect">
            <a:avLst/>
          </a:prstGeom>
        </p:spPr>
      </p:pic>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3626</Words>
  <Application>Microsoft Office PowerPoint</Application>
  <PresentationFormat>全屏显示(4:3)</PresentationFormat>
  <Paragraphs>281</Paragraphs>
  <Slides>35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굴림</vt:lpstr>
      <vt:lpstr>Calibri</vt:lpstr>
      <vt:lpstr>Tahoma</vt:lpstr>
      <vt:lpstr>Times</vt:lpstr>
      <vt:lpstr>Times New Roman</vt:lpstr>
      <vt:lpstr>自定义设计方案</vt:lpstr>
      <vt:lpstr>软件工程</vt:lpstr>
      <vt:lpstr>第6章 代码生成</vt:lpstr>
      <vt:lpstr>CASE工具</vt:lpstr>
      <vt:lpstr>“变更”的管理方式</vt:lpstr>
      <vt:lpstr>逆向工程</vt:lpstr>
      <vt:lpstr>单个类的代码实现</vt:lpstr>
      <vt:lpstr>类的信息与基本实现</vt:lpstr>
      <vt:lpstr>实现上的补充</vt:lpstr>
      <vt:lpstr>关联关系的实现</vt:lpstr>
      <vt:lpstr>导航至“可选”方向</vt:lpstr>
      <vt:lpstr>导航至“唯一”方向</vt:lpstr>
      <vt:lpstr>导航至“任意”方向</vt:lpstr>
      <vt:lpstr>基本的集合类型</vt:lpstr>
      <vt:lpstr>使用List模板类的模型</vt:lpstr>
      <vt:lpstr>对象间归属——聚合</vt:lpstr>
      <vt:lpstr>关联的问题</vt:lpstr>
      <vt:lpstr>使用接口的设计</vt:lpstr>
      <vt:lpstr>另一种设计</vt:lpstr>
      <vt:lpstr>对象间归属——组合</vt:lpstr>
      <vt:lpstr>对象间归属——依赖</vt:lpstr>
      <vt:lpstr>关联举例</vt:lpstr>
      <vt:lpstr>依赖举例</vt:lpstr>
      <vt:lpstr>软件架构：MVC的实现</vt:lpstr>
      <vt:lpstr>PowerPoint 演示文稿</vt:lpstr>
      <vt:lpstr>PowerPoint 演示文稿</vt:lpstr>
      <vt:lpstr>PowerPoint 演示文稿</vt:lpstr>
      <vt:lpstr>PowerPoint 演示文稿</vt:lpstr>
      <vt:lpstr>PowerPoint 演示文稿</vt:lpstr>
      <vt:lpstr>PowerPoint 演示文稿</vt:lpstr>
      <vt:lpstr>其他物理实现</vt:lpstr>
      <vt:lpstr>系统的4+1视图</vt:lpstr>
      <vt:lpstr>UML的视图</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代码生成之道</dc:title>
  <dc:creator>Yong PIAO</dc:creator>
  <cp:lastModifiedBy>Yong PIAO</cp:lastModifiedBy>
  <cp:revision>540</cp:revision>
  <dcterms:created xsi:type="dcterms:W3CDTF">2001-07-18T23:57:00Z</dcterms:created>
  <dcterms:modified xsi:type="dcterms:W3CDTF">2019-11-10T07:56:16Z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