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1"/>
  </p:notesMasterIdLst>
  <p:handoutMasterIdLst>
    <p:handoutMasterId r:id="rId42"/>
  </p:handoutMasterIdLst>
  <p:sldIdLst>
    <p:sldId id="256" r:id="rId2"/>
    <p:sldId id="258" r:id="rId3"/>
    <p:sldId id="413" r:id="rId4"/>
    <p:sldId id="412" r:id="rId5"/>
    <p:sldId id="414" r:id="rId6"/>
    <p:sldId id="415" r:id="rId7"/>
    <p:sldId id="416" r:id="rId8"/>
    <p:sldId id="417" r:id="rId9"/>
    <p:sldId id="418" r:id="rId10"/>
    <p:sldId id="419" r:id="rId11"/>
    <p:sldId id="420" r:id="rId12"/>
    <p:sldId id="421" r:id="rId13"/>
    <p:sldId id="422" r:id="rId14"/>
    <p:sldId id="423" r:id="rId15"/>
    <p:sldId id="424" r:id="rId16"/>
    <p:sldId id="425" r:id="rId17"/>
    <p:sldId id="426" r:id="rId18"/>
    <p:sldId id="427" r:id="rId19"/>
    <p:sldId id="428" r:id="rId20"/>
    <p:sldId id="430" r:id="rId21"/>
    <p:sldId id="429" r:id="rId22"/>
    <p:sldId id="431" r:id="rId23"/>
    <p:sldId id="432" r:id="rId24"/>
    <p:sldId id="433" r:id="rId25"/>
    <p:sldId id="434" r:id="rId26"/>
    <p:sldId id="435" r:id="rId27"/>
    <p:sldId id="437" r:id="rId28"/>
    <p:sldId id="438" r:id="rId29"/>
    <p:sldId id="439" r:id="rId30"/>
    <p:sldId id="440" r:id="rId31"/>
    <p:sldId id="441" r:id="rId32"/>
    <p:sldId id="442" r:id="rId33"/>
    <p:sldId id="443" r:id="rId34"/>
    <p:sldId id="444" r:id="rId35"/>
    <p:sldId id="445" r:id="rId36"/>
    <p:sldId id="446" r:id="rId37"/>
    <p:sldId id="447" r:id="rId38"/>
    <p:sldId id="448" r:id="rId39"/>
    <p:sldId id="370" r:id="rId40"/>
  </p:sldIdLst>
  <p:sldSz cx="9144000" cy="6858000" type="screen4x3"/>
  <p:notesSz cx="10234613" cy="7104063"/>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38" userDrawn="1">
          <p15:clr>
            <a:srgbClr val="A4A3A4"/>
          </p15:clr>
        </p15:guide>
        <p15:guide id="2" pos="32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84606" autoAdjust="0"/>
  </p:normalViewPr>
  <p:slideViewPr>
    <p:cSldViewPr>
      <p:cViewPr varScale="1">
        <p:scale>
          <a:sx n="115" d="100"/>
          <a:sy n="115" d="100"/>
        </p:scale>
        <p:origin x="174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5" d="100"/>
          <a:sy n="75" d="100"/>
        </p:scale>
        <p:origin x="-912" y="-96"/>
      </p:cViewPr>
      <p:guideLst>
        <p:guide orient="horz" pos="2238"/>
        <p:guide pos="322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3172" name="Rectangle 4"/>
          <p:cNvSpPr>
            <a:spLocks noGrp="1" noChangeArrowheads="1"/>
          </p:cNvSpPr>
          <p:nvPr>
            <p:ph type="ftr" sz="quarter" idx="2"/>
          </p:nvPr>
        </p:nvSpPr>
        <p:spPr bwMode="auto">
          <a:xfrm>
            <a:off x="1" y="6747216"/>
            <a:ext cx="4434999" cy="355203"/>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63173" name="Rectangle 5"/>
          <p:cNvSpPr>
            <a:spLocks noGrp="1" noChangeArrowheads="1"/>
          </p:cNvSpPr>
          <p:nvPr>
            <p:ph type="sldNum" sz="quarter" idx="3"/>
          </p:nvPr>
        </p:nvSpPr>
        <p:spPr bwMode="auto">
          <a:xfrm>
            <a:off x="5797839" y="6747216"/>
            <a:ext cx="4434999" cy="355203"/>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58717AFB-C600-48CE-8844-24913A9F32EC}" type="slidenum">
              <a:rPr lang="zh-CN" altLang="en-US"/>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7506" name="Rectangle 2"/>
          <p:cNvSpPr>
            <a:spLocks noGrp="1" noChangeArrowheads="1"/>
          </p:cNvSpPr>
          <p:nvPr>
            <p:ph type="hdr" sz="quarter"/>
          </p:nvPr>
        </p:nvSpPr>
        <p:spPr bwMode="auto">
          <a:xfrm>
            <a:off x="1" y="1"/>
            <a:ext cx="4434999" cy="355203"/>
          </a:xfrm>
          <a:prstGeom prst="rect">
            <a:avLst/>
          </a:prstGeom>
          <a:noFill/>
          <a:ln w="9525">
            <a:noFill/>
            <a:miter lim="800000"/>
          </a:ln>
          <a:effectLst/>
        </p:spPr>
        <p:txBody>
          <a:bodyPr vert="horz" wrap="square" lIns="99048" tIns="49524" rIns="99048" bIns="49524" numCol="1" anchor="t"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zh-CN" altLang="en-US"/>
          </a:p>
        </p:txBody>
      </p:sp>
      <p:sp>
        <p:nvSpPr>
          <p:cNvPr id="277507" name="Rectangle 3"/>
          <p:cNvSpPr>
            <a:spLocks noGrp="1" noChangeArrowheads="1"/>
          </p:cNvSpPr>
          <p:nvPr>
            <p:ph type="dt" idx="1"/>
          </p:nvPr>
        </p:nvSpPr>
        <p:spPr bwMode="auto">
          <a:xfrm>
            <a:off x="5797839" y="1"/>
            <a:ext cx="4434999" cy="355203"/>
          </a:xfrm>
          <a:prstGeom prst="rect">
            <a:avLst/>
          </a:prstGeom>
          <a:noFill/>
          <a:ln w="9525">
            <a:noFill/>
            <a:miter lim="800000"/>
          </a:ln>
          <a:effectLst/>
        </p:spPr>
        <p:txBody>
          <a:bodyPr vert="horz" wrap="square" lIns="99048" tIns="49524" rIns="99048" bIns="49524" numCol="1" anchor="t"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58372" name="Rectangle 4"/>
          <p:cNvSpPr>
            <a:spLocks noGrp="1" noRot="1" noChangeAspect="1" noChangeArrowheads="1" noTextEdit="1"/>
          </p:cNvSpPr>
          <p:nvPr>
            <p:ph type="sldImg" idx="2"/>
          </p:nvPr>
        </p:nvSpPr>
        <p:spPr bwMode="auto">
          <a:xfrm>
            <a:off x="3341688" y="531813"/>
            <a:ext cx="3551237" cy="2663825"/>
          </a:xfrm>
          <a:prstGeom prst="rect">
            <a:avLst/>
          </a:prstGeom>
          <a:noFill/>
          <a:ln w="9525">
            <a:solidFill>
              <a:srgbClr val="000000"/>
            </a:solidFill>
            <a:miter lim="800000"/>
          </a:ln>
        </p:spPr>
      </p:sp>
      <p:sp>
        <p:nvSpPr>
          <p:cNvPr id="277509" name="Rectangle 5"/>
          <p:cNvSpPr>
            <a:spLocks noGrp="1" noChangeArrowheads="1"/>
          </p:cNvSpPr>
          <p:nvPr>
            <p:ph type="body" sz="quarter" idx="3"/>
          </p:nvPr>
        </p:nvSpPr>
        <p:spPr bwMode="auto">
          <a:xfrm>
            <a:off x="1023462" y="3374431"/>
            <a:ext cx="8187690" cy="3196828"/>
          </a:xfrm>
          <a:prstGeom prst="rect">
            <a:avLst/>
          </a:prstGeom>
          <a:noFill/>
          <a:ln w="9525">
            <a:noFill/>
            <a:miter lim="800000"/>
          </a:ln>
          <a:effectLst/>
        </p:spPr>
        <p:txBody>
          <a:bodyPr vert="horz" wrap="square" lIns="99048" tIns="49524" rIns="99048" bIns="49524"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7510" name="Rectangle 6"/>
          <p:cNvSpPr>
            <a:spLocks noGrp="1" noChangeArrowheads="1"/>
          </p:cNvSpPr>
          <p:nvPr>
            <p:ph type="ftr" sz="quarter" idx="4"/>
          </p:nvPr>
        </p:nvSpPr>
        <p:spPr bwMode="auto">
          <a:xfrm>
            <a:off x="1" y="6747216"/>
            <a:ext cx="4434999" cy="355203"/>
          </a:xfrm>
          <a:prstGeom prst="rect">
            <a:avLst/>
          </a:prstGeom>
          <a:noFill/>
          <a:ln w="9525">
            <a:noFill/>
            <a:miter lim="800000"/>
          </a:ln>
          <a:effectLst/>
        </p:spPr>
        <p:txBody>
          <a:bodyPr vert="horz" wrap="square" lIns="99048" tIns="49524" rIns="99048" bIns="49524" numCol="1" anchor="b" anchorCtr="0" compatLnSpc="1"/>
          <a:lstStyle>
            <a:lvl1pPr latinLnBrk="1">
              <a:defRPr kumimoji="1" sz="1300" b="0" smtClean="0">
                <a:solidFill>
                  <a:schemeClr val="tx1"/>
                </a:solidFill>
                <a:latin typeface="굴림" pitchFamily="34" charset="-127"/>
                <a:ea typeface="굴림" pitchFamily="34" charset="-127"/>
              </a:defRPr>
            </a:lvl1pPr>
          </a:lstStyle>
          <a:p>
            <a:pPr>
              <a:defRPr/>
            </a:pPr>
            <a:endParaRPr lang="en-US" altLang="zh-CN"/>
          </a:p>
        </p:txBody>
      </p:sp>
      <p:sp>
        <p:nvSpPr>
          <p:cNvPr id="277511" name="Rectangle 7"/>
          <p:cNvSpPr>
            <a:spLocks noGrp="1" noChangeArrowheads="1"/>
          </p:cNvSpPr>
          <p:nvPr>
            <p:ph type="sldNum" sz="quarter" idx="5"/>
          </p:nvPr>
        </p:nvSpPr>
        <p:spPr bwMode="auto">
          <a:xfrm>
            <a:off x="5797839" y="6747216"/>
            <a:ext cx="4434999" cy="355203"/>
          </a:xfrm>
          <a:prstGeom prst="rect">
            <a:avLst/>
          </a:prstGeom>
          <a:noFill/>
          <a:ln w="9525">
            <a:noFill/>
            <a:miter lim="800000"/>
          </a:ln>
          <a:effectLst/>
        </p:spPr>
        <p:txBody>
          <a:bodyPr vert="horz" wrap="square" lIns="99048" tIns="49524" rIns="99048" bIns="49524" numCol="1" anchor="b" anchorCtr="0" compatLnSpc="1"/>
          <a:lstStyle>
            <a:lvl1pPr algn="r" latinLnBrk="1">
              <a:defRPr kumimoji="1" sz="1300" b="0" smtClean="0">
                <a:solidFill>
                  <a:schemeClr val="tx1"/>
                </a:solidFill>
                <a:latin typeface="굴림" pitchFamily="34" charset="-127"/>
                <a:ea typeface="굴림" pitchFamily="34" charset="-127"/>
              </a:defRPr>
            </a:lvl1pPr>
          </a:lstStyle>
          <a:p>
            <a:pPr>
              <a:defRPr/>
            </a:pPr>
            <a:fld id="{A3F86AD8-DA9E-46EA-BB5F-A79884605638}"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굴림"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当一个项目对象在被创建时会进入“项目创建”状态并执行的</a:t>
            </a:r>
            <a:r>
              <a:rPr lang="en-US" altLang="zh-CN" dirty="0"/>
              <a:t>entry</a:t>
            </a:r>
            <a:r>
              <a:rPr lang="zh-CN" altLang="en-US" dirty="0"/>
              <a:t>部分的初始化方法，如执行一些项目基本信息的</a:t>
            </a:r>
            <a:r>
              <a:rPr lang="en-US" altLang="zh-CN" dirty="0"/>
              <a:t>set</a:t>
            </a:r>
            <a:r>
              <a:rPr lang="zh-CN" altLang="en-US" dirty="0"/>
              <a:t>方法，然后状态发生自动转移，将状态过渡到“项目计划”，自动转移发生在没有任何触发事件和转移条件的转换说明的情况下。在此状态下，存在三个具体的事件可能被触发，使得进行不同的转换。具体来说，如果事件“新建子项目”被触发，该对象将会进入到“子项目添加”状态，并加入其所包含的子项目。接下来的状态要看方括号中指定的条件决定哪个转换会被执行，这个条件是用来判断该子项目是否具有前驱项目。在活动图中使用一个小的菱形来描述可选的分支，状态图对于分支条件也可使用同样的描述方法，并且多个分支最后在菱形处汇集，但这里将菱形进行了省略，只是通过条件进行分支的表示，这是一种简化的表示方法。通过该状态图的其它描述，我们还可以了解到当该项目计划结束后，项目将由计划状态转移到项目执行状态，并且在这个状态下只能够进行项目工作量和完成进度的更新。</a:t>
            </a:r>
            <a:endParaRPr lang="en-US" altLang="zh-CN" dirty="0"/>
          </a:p>
          <a:p>
            <a:endParaRPr lang="en-US" altLang="zh-CN" dirty="0"/>
          </a:p>
          <a:p>
            <a:r>
              <a:rPr lang="zh-CN" altLang="zh-CN" sz="1200" kern="1200">
                <a:solidFill>
                  <a:schemeClr val="tx1"/>
                </a:solidFill>
                <a:effectLst/>
                <a:latin typeface="굴림" pitchFamily="34" charset="-127"/>
                <a:ea typeface="宋体" panose="02010600030101010101" pitchFamily="2" charset="-122"/>
                <a:cs typeface="+mn-cs"/>
              </a:rPr>
              <a:t>在进一步的规格说明中需要通过文档的方式明确具体事件被触发的时机，这对于状态图对应的代码实现是很必要的，通过正式方式描述的状态图可以直接翻译成运行的程序。一种直接的翻译方法是将状态图中的状态定义为若干个枚举类型值，在类中使用一个实例变量用以记录当前对象所处的状态。如果对象的状态可以较容易的由某个单个实例变量的取值进行标识，则可以将表示状态的枚举类型和其状态变量省略。</a:t>
            </a:r>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22</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굴림" pitchFamily="34" charset="-127"/>
                <a:ea typeface="宋体" panose="02010600030101010101" pitchFamily="2" charset="-122"/>
                <a:cs typeface="+mn-cs"/>
              </a:rPr>
              <a:t>应用一开始从</a:t>
            </a:r>
            <a:r>
              <a:rPr lang="en-US" altLang="zh-CN" sz="1200" kern="1200" dirty="0">
                <a:solidFill>
                  <a:schemeClr val="tx1"/>
                </a:solidFill>
                <a:effectLst/>
                <a:latin typeface="굴림" pitchFamily="34" charset="-127"/>
                <a:ea typeface="宋体" panose="02010600030101010101" pitchFamily="2" charset="-122"/>
                <a:cs typeface="+mn-cs"/>
              </a:rPr>
              <a:t>start</a:t>
            </a:r>
            <a:r>
              <a:rPr lang="zh-CN" altLang="zh-CN" sz="1200" kern="1200" dirty="0">
                <a:solidFill>
                  <a:schemeClr val="tx1"/>
                </a:solidFill>
                <a:effectLst/>
                <a:latin typeface="굴림" pitchFamily="34" charset="-127"/>
                <a:ea typeface="宋体" panose="02010600030101010101" pitchFamily="2" charset="-122"/>
                <a:cs typeface="+mn-cs"/>
              </a:rPr>
              <a:t>状态开始，对应的是一个初始登录界面，当用户输入了他的用户名和密码后点击登录按钮，导致了另外一个事件的发生，具体发生的事件依赖程序内部的验证结果：如果登录不成功，则“登录不成功”对应的界面会被显示，通过点击</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回到开始</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继续回到登录窗口；如果登录成功，用户将会进入一个复合状态</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应用运行</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中，该状态含有若干业务相关的其它状态，在图中只是给出了其简单的示意性描述，层次结构也是帮助理解的，因为该状态提供了一个带有向外的“退出”事件的转换，表示任何在</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应用运行</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状态中的子状态都能够响应该事件并退出系统回到登录的开始状态，这种方式的描述使得这些子状态保持了统一的行为。</a:t>
            </a:r>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29</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굴림" pitchFamily="34" charset="-127"/>
                <a:ea typeface="宋体" panose="02010600030101010101" pitchFamily="2" charset="-122"/>
                <a:cs typeface="+mn-cs"/>
              </a:rPr>
              <a:t>这里有一个学生</a:t>
            </a:r>
            <a:r>
              <a:rPr lang="en-US" altLang="zh-CN" sz="1200" kern="1200" dirty="0">
                <a:solidFill>
                  <a:schemeClr val="tx1"/>
                </a:solidFill>
                <a:effectLst/>
                <a:latin typeface="굴림" pitchFamily="34" charset="-127"/>
                <a:ea typeface="宋体" panose="02010600030101010101" pitchFamily="2" charset="-122"/>
                <a:cs typeface="+mn-cs"/>
              </a:rPr>
              <a:t>Student</a:t>
            </a:r>
            <a:r>
              <a:rPr lang="zh-CN" altLang="zh-CN" sz="1200" kern="1200" dirty="0">
                <a:solidFill>
                  <a:schemeClr val="tx1"/>
                </a:solidFill>
                <a:effectLst/>
                <a:latin typeface="굴림" pitchFamily="34" charset="-127"/>
                <a:ea typeface="宋体" panose="02010600030101010101" pitchFamily="2" charset="-122"/>
                <a:cs typeface="+mn-cs"/>
              </a:rPr>
              <a:t>类，其对象含有一些能够自解释的属性，如名字、学号、专业以及是否休过学等。通过属性</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所选课程</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能够确定出该学生当前学习的课程或者已经学过的课程。关联关系“选课</a:t>
            </a:r>
            <a:r>
              <a:rPr lang="en-US" altLang="zh-CN" sz="1200" kern="1200" dirty="0">
                <a:solidFill>
                  <a:schemeClr val="tx1"/>
                </a:solidFill>
                <a:effectLst/>
                <a:latin typeface="굴림" pitchFamily="34" charset="-127"/>
                <a:ea typeface="宋体" panose="02010600030101010101" pitchFamily="2" charset="-122"/>
                <a:cs typeface="+mn-cs"/>
              </a:rPr>
              <a:t>”</a:t>
            </a:r>
            <a:r>
              <a:rPr lang="zh-CN" altLang="zh-CN" sz="1200" kern="1200" dirty="0">
                <a:solidFill>
                  <a:schemeClr val="tx1"/>
                </a:solidFill>
                <a:effectLst/>
                <a:latin typeface="굴림" pitchFamily="34" charset="-127"/>
                <a:ea typeface="宋体" panose="02010600030101010101" pitchFamily="2" charset="-122"/>
                <a:cs typeface="+mn-cs"/>
              </a:rPr>
              <a:t>是一个双向导航的关系，所以在课程类中也具有一个实例变量记录着每门课程至少为</a:t>
            </a:r>
            <a:r>
              <a:rPr lang="en-US" altLang="zh-CN" sz="1200" kern="1200" dirty="0">
                <a:solidFill>
                  <a:schemeClr val="tx1"/>
                </a:solidFill>
                <a:effectLst/>
                <a:latin typeface="굴림" pitchFamily="34" charset="-127"/>
                <a:ea typeface="宋体" panose="02010600030101010101" pitchFamily="2" charset="-122"/>
                <a:cs typeface="+mn-cs"/>
              </a:rPr>
              <a:t>3</a:t>
            </a:r>
            <a:r>
              <a:rPr lang="zh-CN" altLang="zh-CN" sz="1200" kern="1200" dirty="0">
                <a:solidFill>
                  <a:schemeClr val="tx1"/>
                </a:solidFill>
                <a:effectLst/>
                <a:latin typeface="굴림" pitchFamily="34" charset="-127"/>
                <a:ea typeface="宋体" panose="02010600030101010101" pitchFamily="2" charset="-122"/>
                <a:cs typeface="+mn-cs"/>
              </a:rPr>
              <a:t>人的选课学生。每个课程除了课程名字外还有一个课程状态属性，其通过一个枚举类型进行定义。</a:t>
            </a:r>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31</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굴림" pitchFamily="34" charset="-127"/>
                <a:ea typeface="宋体" panose="02010600030101010101" pitchFamily="2" charset="-122"/>
                <a:cs typeface="+mn-cs"/>
              </a:rPr>
              <a:t>OCL</a:t>
            </a:r>
            <a:r>
              <a:rPr lang="zh-CN" altLang="zh-CN" sz="1200" kern="1200" dirty="0">
                <a:solidFill>
                  <a:schemeClr val="tx1"/>
                </a:solidFill>
                <a:effectLst/>
                <a:latin typeface="굴림" pitchFamily="34" charset="-127"/>
                <a:ea typeface="宋体" panose="02010600030101010101" pitchFamily="2" charset="-122"/>
                <a:cs typeface="+mn-cs"/>
              </a:rPr>
              <a:t>中常用基本类型及相关方法</a:t>
            </a:r>
            <a:r>
              <a:rPr lang="zh-CN" altLang="en-US" sz="1200" kern="1200" dirty="0">
                <a:solidFill>
                  <a:schemeClr val="tx1"/>
                </a:solidFill>
                <a:effectLst/>
                <a:latin typeface="굴림" pitchFamily="34" charset="-127"/>
                <a:ea typeface="宋体" panose="02010600030101010101" pitchFamily="2" charset="-122"/>
                <a:cs typeface="+mn-cs"/>
              </a:rPr>
              <a:t>，除此之外，</a:t>
            </a:r>
            <a:r>
              <a:rPr lang="en-US" altLang="zh-CN" sz="1200" kern="1200" dirty="0">
                <a:solidFill>
                  <a:schemeClr val="tx1"/>
                </a:solidFill>
                <a:effectLst/>
                <a:latin typeface="굴림" pitchFamily="34" charset="-127"/>
                <a:ea typeface="宋体" panose="02010600030101010101" pitchFamily="2" charset="-122"/>
                <a:cs typeface="+mn-cs"/>
              </a:rPr>
              <a:t>OCL</a:t>
            </a:r>
            <a:r>
              <a:rPr lang="zh-CN" altLang="en-US" sz="1200" kern="1200" dirty="0">
                <a:solidFill>
                  <a:schemeClr val="tx1"/>
                </a:solidFill>
                <a:effectLst/>
                <a:latin typeface="굴림" pitchFamily="34" charset="-127"/>
                <a:ea typeface="宋体" panose="02010600030101010101" pitchFamily="2" charset="-122"/>
                <a:cs typeface="+mn-cs"/>
              </a:rPr>
              <a:t>还支持一些扩展类型，如集合类型</a:t>
            </a:r>
            <a:r>
              <a:rPr lang="en-US" altLang="zh-CN" sz="1200" kern="1200" dirty="0">
                <a:solidFill>
                  <a:schemeClr val="tx1"/>
                </a:solidFill>
                <a:effectLst/>
                <a:latin typeface="굴림" pitchFamily="34" charset="-127"/>
                <a:ea typeface="宋体" panose="02010600030101010101" pitchFamily="2" charset="-122"/>
                <a:cs typeface="+mn-cs"/>
              </a:rPr>
              <a:t>Collection</a:t>
            </a:r>
            <a:r>
              <a:rPr lang="zh-CN" altLang="en-US" sz="1200" kern="1200" dirty="0">
                <a:solidFill>
                  <a:schemeClr val="tx1"/>
                </a:solidFill>
                <a:effectLst/>
                <a:latin typeface="굴림" pitchFamily="34" charset="-127"/>
                <a:ea typeface="宋体" panose="02010600030101010101" pitchFamily="2" charset="-122"/>
                <a:cs typeface="+mn-cs"/>
              </a:rPr>
              <a:t>。</a:t>
            </a:r>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34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A3F86AD8-DA9E-46EA-BB5F-A79884605638}" type="slidenum">
              <a:rPr lang="zh-CN" altLang="en-US" smtClean="0"/>
              <a:t>35</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p:cNvPicPr>
            <a:picLocks noChangeAspect="1" noChangeArrowheads="1"/>
          </p:cNvPicPr>
          <p:nvPr userDrawn="1"/>
        </p:nvPicPr>
        <p:blipFill>
          <a:blip r:embed="rId2"/>
          <a:srcRect/>
          <a:stretch>
            <a:fillRect/>
          </a:stretch>
        </p:blipFill>
        <p:spPr bwMode="auto">
          <a:xfrm>
            <a:off x="0" y="0"/>
            <a:ext cx="9144000" cy="6880225"/>
          </a:xfrm>
          <a:prstGeom prst="rect">
            <a:avLst/>
          </a:prstGeom>
          <a:noFill/>
          <a:ln w="9525">
            <a:noFill/>
            <a:miter lim="800000"/>
            <a:headEnd/>
            <a:tailEnd/>
          </a:ln>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98C9EEF8-499D-47A2-B48A-3B968E3E03EE}" type="datetime1">
              <a:rPr lang="zh-CN" altLang="en-US"/>
              <a:t>2019/11/19</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EDBE217-55DC-4FD2-AB46-ED28933642B1}"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7A994DC6-DC1C-4E93-AE4E-C71A8D3B0DB8}" type="datetime1">
              <a:rPr lang="zh-CN" altLang="en-US"/>
              <a:t>2019/11/19</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2284F544-4AE2-46F2-9F6C-5F66A4FDF725}"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12"/>
          <p:cNvSpPr>
            <a:spLocks noGrp="1" noChangeArrowheads="1"/>
          </p:cNvSpPr>
          <p:nvPr>
            <p:ph type="dt" sz="half" idx="10"/>
          </p:nvPr>
        </p:nvSpPr>
        <p:spPr/>
        <p:txBody>
          <a:bodyPr/>
          <a:lstStyle>
            <a:lvl1pPr>
              <a:defRPr/>
            </a:lvl1pPr>
          </a:lstStyle>
          <a:p>
            <a:pPr>
              <a:defRPr/>
            </a:pPr>
            <a:fld id="{DBBE74C3-0145-4418-B962-B45D25797F2A}" type="datetime1">
              <a:rPr lang="zh-CN" altLang="en-US"/>
              <a:t>2019/11/19</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4CB1B6F3-5AF1-413D-A4BF-594ACBD6D286}"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A196B61F-D566-42C5-A8C2-B9546F67184E}" type="datetime1">
              <a:rPr lang="zh-CN" altLang="en-US"/>
              <a:t>2019/11/19</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D92B21C6-8329-47E0-9277-91E6B489E325}"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2"/>
          <p:cNvSpPr>
            <a:spLocks noGrp="1" noChangeArrowheads="1"/>
          </p:cNvSpPr>
          <p:nvPr>
            <p:ph type="dt" sz="half" idx="10"/>
          </p:nvPr>
        </p:nvSpPr>
        <p:spPr/>
        <p:txBody>
          <a:bodyPr/>
          <a:lstStyle>
            <a:lvl1pPr>
              <a:defRPr/>
            </a:lvl1pPr>
          </a:lstStyle>
          <a:p>
            <a:pPr>
              <a:defRPr/>
            </a:pPr>
            <a:fld id="{DE44F0FB-7E9E-4352-998C-7059E193411E}" type="datetime1">
              <a:rPr lang="zh-CN" altLang="en-US"/>
              <a:t>2019/11/19</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4EBE4020-6FBE-4CEB-A76E-522FC319F7CE}"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2"/>
          <p:cNvSpPr>
            <a:spLocks noGrp="1" noChangeArrowheads="1"/>
          </p:cNvSpPr>
          <p:nvPr>
            <p:ph type="dt" sz="half" idx="10"/>
          </p:nvPr>
        </p:nvSpPr>
        <p:spPr/>
        <p:txBody>
          <a:bodyPr/>
          <a:lstStyle>
            <a:lvl1pPr>
              <a:defRPr/>
            </a:lvl1pPr>
          </a:lstStyle>
          <a:p>
            <a:pPr>
              <a:defRPr/>
            </a:pPr>
            <a:fld id="{77899540-2136-4C75-9CA3-67679618EE37}" type="datetime1">
              <a:rPr lang="zh-CN" altLang="en-US"/>
              <a:t>2019/11/19</a:t>
            </a:fld>
            <a:endParaRPr lang="en-US" altLang="zh-CN"/>
          </a:p>
        </p:txBody>
      </p:sp>
      <p:sp>
        <p:nvSpPr>
          <p:cNvPr id="5"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6" name="Rectangle 14"/>
          <p:cNvSpPr>
            <a:spLocks noGrp="1" noChangeArrowheads="1"/>
          </p:cNvSpPr>
          <p:nvPr>
            <p:ph type="sldNum" sz="quarter" idx="12"/>
          </p:nvPr>
        </p:nvSpPr>
        <p:spPr/>
        <p:txBody>
          <a:bodyPr/>
          <a:lstStyle>
            <a:lvl1pPr>
              <a:defRPr/>
            </a:lvl1pPr>
          </a:lstStyle>
          <a:p>
            <a:pPr>
              <a:defRPr/>
            </a:pPr>
            <a:fld id="{A8B70B13-2D2C-48EE-8EBD-9BC435E4C9E8}"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2"/>
          <p:cNvSpPr>
            <a:spLocks noGrp="1" noChangeArrowheads="1"/>
          </p:cNvSpPr>
          <p:nvPr>
            <p:ph type="dt" sz="half" idx="10"/>
          </p:nvPr>
        </p:nvSpPr>
        <p:spPr/>
        <p:txBody>
          <a:bodyPr/>
          <a:lstStyle>
            <a:lvl1pPr>
              <a:defRPr/>
            </a:lvl1pPr>
          </a:lstStyle>
          <a:p>
            <a:pPr>
              <a:defRPr/>
            </a:pPr>
            <a:fld id="{39E65C89-958E-458F-A1D1-E2D70DD23C45}" type="datetime1">
              <a:rPr lang="zh-CN" altLang="en-US"/>
              <a:t>2019/11/19</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4E882611-DEDC-4D4E-9310-2711DC6E1184}"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2"/>
          <p:cNvSpPr>
            <a:spLocks noGrp="1" noChangeArrowheads="1"/>
          </p:cNvSpPr>
          <p:nvPr>
            <p:ph type="dt" sz="half" idx="10"/>
          </p:nvPr>
        </p:nvSpPr>
        <p:spPr/>
        <p:txBody>
          <a:bodyPr/>
          <a:lstStyle>
            <a:lvl1pPr>
              <a:defRPr/>
            </a:lvl1pPr>
          </a:lstStyle>
          <a:p>
            <a:pPr>
              <a:defRPr/>
            </a:pPr>
            <a:fld id="{3E1790B0-AD38-4FA7-8EBE-2B37FDC64119}" type="datetime1">
              <a:rPr lang="zh-CN" altLang="en-US"/>
              <a:t>2019/11/19</a:t>
            </a:fld>
            <a:endParaRPr lang="en-US" altLang="zh-CN"/>
          </a:p>
        </p:txBody>
      </p:sp>
      <p:sp>
        <p:nvSpPr>
          <p:cNvPr id="8"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9" name="Rectangle 14"/>
          <p:cNvSpPr>
            <a:spLocks noGrp="1" noChangeArrowheads="1"/>
          </p:cNvSpPr>
          <p:nvPr>
            <p:ph type="sldNum" sz="quarter" idx="12"/>
          </p:nvPr>
        </p:nvSpPr>
        <p:spPr/>
        <p:txBody>
          <a:bodyPr/>
          <a:lstStyle>
            <a:lvl1pPr>
              <a:defRPr/>
            </a:lvl1pPr>
          </a:lstStyle>
          <a:p>
            <a:pPr>
              <a:defRPr/>
            </a:pPr>
            <a:fld id="{AD6651C2-19F5-40DC-B31E-51D6063B9577}"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2"/>
          <p:cNvSpPr>
            <a:spLocks noGrp="1" noChangeArrowheads="1"/>
          </p:cNvSpPr>
          <p:nvPr>
            <p:ph type="dt" sz="half" idx="10"/>
          </p:nvPr>
        </p:nvSpPr>
        <p:spPr/>
        <p:txBody>
          <a:bodyPr/>
          <a:lstStyle>
            <a:lvl1pPr>
              <a:defRPr/>
            </a:lvl1pPr>
          </a:lstStyle>
          <a:p>
            <a:pPr>
              <a:defRPr/>
            </a:pPr>
            <a:fld id="{301A4DFD-FFE6-4F33-8D5B-C43E918DC278}" type="datetime1">
              <a:rPr lang="zh-CN" altLang="en-US"/>
              <a:t>2019/11/19</a:t>
            </a:fld>
            <a:endParaRPr lang="en-US" altLang="zh-CN"/>
          </a:p>
        </p:txBody>
      </p:sp>
      <p:sp>
        <p:nvSpPr>
          <p:cNvPr id="4"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5" name="Rectangle 14"/>
          <p:cNvSpPr>
            <a:spLocks noGrp="1" noChangeArrowheads="1"/>
          </p:cNvSpPr>
          <p:nvPr>
            <p:ph type="sldNum" sz="quarter" idx="12"/>
          </p:nvPr>
        </p:nvSpPr>
        <p:spPr/>
        <p:txBody>
          <a:bodyPr/>
          <a:lstStyle>
            <a:lvl1pPr>
              <a:defRPr/>
            </a:lvl1pPr>
          </a:lstStyle>
          <a:p>
            <a:pPr>
              <a:defRPr/>
            </a:pPr>
            <a:fld id="{59D240F6-031A-4014-BE85-C83985C917CA}"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p:cNvSpPr>
            <a:spLocks noGrp="1" noChangeArrowheads="1"/>
          </p:cNvSpPr>
          <p:nvPr>
            <p:ph type="dt" sz="half" idx="10"/>
          </p:nvPr>
        </p:nvSpPr>
        <p:spPr/>
        <p:txBody>
          <a:bodyPr/>
          <a:lstStyle>
            <a:lvl1pPr>
              <a:defRPr/>
            </a:lvl1pPr>
          </a:lstStyle>
          <a:p>
            <a:pPr>
              <a:defRPr/>
            </a:pPr>
            <a:fld id="{4C5ABDC8-BCAE-4E79-BE51-35C300D2F90B}" type="datetime1">
              <a:rPr lang="zh-CN" altLang="en-US"/>
              <a:t>2019/11/19</a:t>
            </a:fld>
            <a:endParaRPr lang="en-US" altLang="zh-CN"/>
          </a:p>
        </p:txBody>
      </p:sp>
      <p:sp>
        <p:nvSpPr>
          <p:cNvPr id="3"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4" name="Rectangle 14"/>
          <p:cNvSpPr>
            <a:spLocks noGrp="1" noChangeArrowheads="1"/>
          </p:cNvSpPr>
          <p:nvPr>
            <p:ph type="sldNum" sz="quarter" idx="12"/>
          </p:nvPr>
        </p:nvSpPr>
        <p:spPr/>
        <p:txBody>
          <a:bodyPr/>
          <a:lstStyle>
            <a:lvl1pPr>
              <a:defRPr/>
            </a:lvl1pPr>
          </a:lstStyle>
          <a:p>
            <a:pPr>
              <a:defRPr/>
            </a:pPr>
            <a:fld id="{8C867EAE-CCD9-4D3B-9048-55038168933B}"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823280AA-0E9C-407A-AB98-89C30AF0DB1C}" type="datetime1">
              <a:rPr lang="zh-CN" altLang="en-US"/>
              <a:t>2019/11/19</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B7CADB4A-EC34-4B02-84FB-248139911828}"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2"/>
          <p:cNvSpPr>
            <a:spLocks noGrp="1" noChangeArrowheads="1"/>
          </p:cNvSpPr>
          <p:nvPr>
            <p:ph type="dt" sz="half" idx="10"/>
          </p:nvPr>
        </p:nvSpPr>
        <p:spPr/>
        <p:txBody>
          <a:bodyPr/>
          <a:lstStyle>
            <a:lvl1pPr>
              <a:defRPr/>
            </a:lvl1pPr>
          </a:lstStyle>
          <a:p>
            <a:pPr>
              <a:defRPr/>
            </a:pPr>
            <a:fld id="{C5439F33-DCE3-4BA5-A071-4D2708025904}" type="datetime1">
              <a:rPr lang="zh-CN" altLang="en-US"/>
              <a:t>2019/11/19</a:t>
            </a:fld>
            <a:endParaRPr lang="en-US" altLang="zh-CN"/>
          </a:p>
        </p:txBody>
      </p:sp>
      <p:sp>
        <p:nvSpPr>
          <p:cNvPr id="6" name="Rectangle 13"/>
          <p:cNvSpPr>
            <a:spLocks noGrp="1" noChangeArrowheads="1"/>
          </p:cNvSpPr>
          <p:nvPr>
            <p:ph type="ftr" sz="quarter" idx="11"/>
          </p:nvPr>
        </p:nvSpPr>
        <p:spPr/>
        <p:txBody>
          <a:bodyPr/>
          <a:lstStyle>
            <a:lvl1pPr>
              <a:defRPr/>
            </a:lvl1pPr>
          </a:lstStyle>
          <a:p>
            <a:pPr>
              <a:defRPr/>
            </a:pPr>
            <a:r>
              <a:rPr lang="en-US" altLang="zh-CN"/>
              <a:t>大连理工大学软件学院</a:t>
            </a:r>
          </a:p>
        </p:txBody>
      </p:sp>
      <p:sp>
        <p:nvSpPr>
          <p:cNvPr id="7" name="Rectangle 14"/>
          <p:cNvSpPr>
            <a:spLocks noGrp="1" noChangeArrowheads="1"/>
          </p:cNvSpPr>
          <p:nvPr>
            <p:ph type="sldNum" sz="quarter" idx="12"/>
          </p:nvPr>
        </p:nvSpPr>
        <p:spPr/>
        <p:txBody>
          <a:bodyPr/>
          <a:lstStyle>
            <a:lvl1pPr>
              <a:defRPr/>
            </a:lvl1pPr>
          </a:lstStyle>
          <a:p>
            <a:pPr>
              <a:defRPr/>
            </a:pPr>
            <a:fld id="{6E1483BA-90D7-412E-832B-F417CB5848D3}"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7" descr="nbg10_2"/>
          <p:cNvPicPr>
            <a:picLocks noChangeAspect="1" noChangeArrowheads="1"/>
          </p:cNvPicPr>
          <p:nvPr userDrawn="1"/>
        </p:nvPicPr>
        <p:blipFill>
          <a:blip r:embed="rId15"/>
          <a:srcRect/>
          <a:stretch>
            <a:fillRect/>
          </a:stretch>
        </p:blipFill>
        <p:spPr bwMode="auto">
          <a:xfrm>
            <a:off x="0" y="0"/>
            <a:ext cx="9144000" cy="6858000"/>
          </a:xfrm>
          <a:prstGeom prst="rect">
            <a:avLst/>
          </a:prstGeom>
          <a:noFill/>
          <a:ln w="9525">
            <a:noFill/>
            <a:miter lim="800000"/>
            <a:headEnd/>
            <a:tailEnd/>
          </a:ln>
        </p:spPr>
      </p:pic>
      <p:pic>
        <p:nvPicPr>
          <p:cNvPr id="4099" name="Picture 8" descr="nbg10_2_1"/>
          <p:cNvPicPr>
            <a:picLocks noChangeAspect="1" noChangeArrowheads="1"/>
          </p:cNvPicPr>
          <p:nvPr userDrawn="1"/>
        </p:nvPicPr>
        <p:blipFill>
          <a:blip r:embed="rId16"/>
          <a:srcRect/>
          <a:stretch>
            <a:fillRect/>
          </a:stretch>
        </p:blipFill>
        <p:spPr bwMode="auto">
          <a:xfrm>
            <a:off x="0" y="847725"/>
            <a:ext cx="2660650" cy="1089025"/>
          </a:xfrm>
          <a:prstGeom prst="rect">
            <a:avLst/>
          </a:prstGeom>
          <a:noFill/>
          <a:ln w="9525">
            <a:noFill/>
            <a:miter lim="800000"/>
            <a:headEnd/>
            <a:tailEnd/>
          </a:ln>
        </p:spPr>
      </p:pic>
      <p:sp>
        <p:nvSpPr>
          <p:cNvPr id="4100"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4101" name="Rectangle 3"/>
          <p:cNvSpPr>
            <a:spLocks noGrp="1" noChangeArrowheads="1"/>
          </p:cNvSpPr>
          <p:nvPr>
            <p:ph type="body" idx="1"/>
          </p:nvPr>
        </p:nvSpPr>
        <p:spPr bwMode="auto">
          <a:xfrm>
            <a:off x="457200" y="1600200"/>
            <a:ext cx="8229600" cy="478155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smtClean="0">
                <a:solidFill>
                  <a:schemeClr val="tx1"/>
                </a:solidFill>
              </a:defRPr>
            </a:lvl1pPr>
          </a:lstStyle>
          <a:p>
            <a:pPr>
              <a:defRPr/>
            </a:pPr>
            <a:fld id="{F8833998-D455-4C11-9F9D-6D136A6A6126}" type="datetime1">
              <a:rPr lang="zh-CN" altLang="en-US"/>
              <a:t>2019/11/19</a:t>
            </a:fld>
            <a:endParaRPr lang="en-US" altLang="zh-CN"/>
          </a:p>
        </p:txBody>
      </p:sp>
      <p:sp>
        <p:nvSpPr>
          <p:cNvPr id="257037" name="Rectangle 13"/>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smtClean="0">
                <a:solidFill>
                  <a:schemeClr val="tx1"/>
                </a:solidFill>
                <a:latin typeface="굴림" pitchFamily="34" charset="-127"/>
              </a:defRPr>
            </a:lvl1pPr>
          </a:lstStyle>
          <a:p>
            <a:pPr>
              <a:defRPr/>
            </a:pPr>
            <a:r>
              <a:rPr lang="en-US" altLang="zh-CN"/>
              <a:t>大连理工大学软件学院</a:t>
            </a:r>
          </a:p>
        </p:txBody>
      </p:sp>
      <p:sp>
        <p:nvSpPr>
          <p:cNvPr id="257038" name="Rectangle 14"/>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lstStyle>
            <a:lvl1pPr algn="r" latinLnBrk="1">
              <a:defRPr kumimoji="1" sz="1400" b="0" smtClean="0">
                <a:solidFill>
                  <a:schemeClr val="tx1"/>
                </a:solidFill>
                <a:latin typeface="+mn-lt"/>
                <a:ea typeface="굴림" pitchFamily="34" charset="-127"/>
              </a:defRPr>
            </a:lvl1pPr>
          </a:lstStyle>
          <a:p>
            <a:pPr>
              <a:defRPr/>
            </a:pPr>
            <a:fld id="{8B426654-9E7F-4E86-9E8C-C8487E440DB2}"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1.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1.wmf"/></Relationships>
</file>

<file path=ppt/slides/_rels/slide1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7" Type="http://schemas.openxmlformats.org/officeDocument/2006/relationships/image" Target="../media/image14.emf"/><Relationship Id="rId2"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dirty="0"/>
              <a:t>大连理工大学软件学院</a:t>
            </a:r>
          </a:p>
        </p:txBody>
      </p:sp>
      <p:sp>
        <p:nvSpPr>
          <p:cNvPr id="6147" name="Rectangle 4"/>
          <p:cNvSpPr>
            <a:spLocks noGrp="1" noChangeArrowheads="1"/>
          </p:cNvSpPr>
          <p:nvPr>
            <p:ph type="ctrTitle"/>
          </p:nvPr>
        </p:nvSpPr>
        <p:spPr/>
        <p:txBody>
          <a:bodyPr/>
          <a:lstStyle/>
          <a:p>
            <a:pPr eaLnBrk="1" hangingPunct="1"/>
            <a:r>
              <a:rPr lang="zh-CN" altLang="en-US" sz="6600" b="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判定表示例</a:t>
            </a:r>
          </a:p>
        </p:txBody>
      </p:sp>
      <p:graphicFrame>
        <p:nvGraphicFramePr>
          <p:cNvPr id="7" name="内容占位符 6"/>
          <p:cNvGraphicFramePr>
            <a:graphicFrameLocks noGrp="1"/>
          </p:cNvGraphicFramePr>
          <p:nvPr>
            <p:ph idx="1"/>
          </p:nvPr>
        </p:nvGraphicFramePr>
        <p:xfrm>
          <a:off x="419325" y="1700806"/>
          <a:ext cx="8257131" cy="4680522"/>
        </p:xfrm>
        <a:graphic>
          <a:graphicData uri="http://schemas.openxmlformats.org/drawingml/2006/table">
            <a:tbl>
              <a:tblPr firstRow="1" firstCol="1" bandRow="1">
                <a:tableStyleId>{21E4AEA4-8DFA-4A89-87EB-49C32662AFE0}</a:tableStyleId>
              </a:tblPr>
              <a:tblGrid>
                <a:gridCol w="2146719">
                  <a:extLst>
                    <a:ext uri="{9D8B030D-6E8A-4147-A177-3AD203B41FA5}">
                      <a16:colId xmlns:a16="http://schemas.microsoft.com/office/drawing/2014/main" val="20000"/>
                    </a:ext>
                  </a:extLst>
                </a:gridCol>
                <a:gridCol w="509201">
                  <a:extLst>
                    <a:ext uri="{9D8B030D-6E8A-4147-A177-3AD203B41FA5}">
                      <a16:colId xmlns:a16="http://schemas.microsoft.com/office/drawing/2014/main" val="20001"/>
                    </a:ext>
                  </a:extLst>
                </a:gridCol>
                <a:gridCol w="509201">
                  <a:extLst>
                    <a:ext uri="{9D8B030D-6E8A-4147-A177-3AD203B41FA5}">
                      <a16:colId xmlns:a16="http://schemas.microsoft.com/office/drawing/2014/main" val="20002"/>
                    </a:ext>
                  </a:extLst>
                </a:gridCol>
                <a:gridCol w="509201">
                  <a:extLst>
                    <a:ext uri="{9D8B030D-6E8A-4147-A177-3AD203B41FA5}">
                      <a16:colId xmlns:a16="http://schemas.microsoft.com/office/drawing/2014/main" val="20003"/>
                    </a:ext>
                  </a:extLst>
                </a:gridCol>
                <a:gridCol w="509201">
                  <a:extLst>
                    <a:ext uri="{9D8B030D-6E8A-4147-A177-3AD203B41FA5}">
                      <a16:colId xmlns:a16="http://schemas.microsoft.com/office/drawing/2014/main" val="20004"/>
                    </a:ext>
                  </a:extLst>
                </a:gridCol>
                <a:gridCol w="509201">
                  <a:extLst>
                    <a:ext uri="{9D8B030D-6E8A-4147-A177-3AD203B41FA5}">
                      <a16:colId xmlns:a16="http://schemas.microsoft.com/office/drawing/2014/main" val="20005"/>
                    </a:ext>
                  </a:extLst>
                </a:gridCol>
                <a:gridCol w="509201">
                  <a:extLst>
                    <a:ext uri="{9D8B030D-6E8A-4147-A177-3AD203B41FA5}">
                      <a16:colId xmlns:a16="http://schemas.microsoft.com/office/drawing/2014/main" val="20006"/>
                    </a:ext>
                  </a:extLst>
                </a:gridCol>
                <a:gridCol w="509201">
                  <a:extLst>
                    <a:ext uri="{9D8B030D-6E8A-4147-A177-3AD203B41FA5}">
                      <a16:colId xmlns:a16="http://schemas.microsoft.com/office/drawing/2014/main" val="20007"/>
                    </a:ext>
                  </a:extLst>
                </a:gridCol>
                <a:gridCol w="509201">
                  <a:extLst>
                    <a:ext uri="{9D8B030D-6E8A-4147-A177-3AD203B41FA5}">
                      <a16:colId xmlns:a16="http://schemas.microsoft.com/office/drawing/2014/main" val="20008"/>
                    </a:ext>
                  </a:extLst>
                </a:gridCol>
                <a:gridCol w="509201">
                  <a:extLst>
                    <a:ext uri="{9D8B030D-6E8A-4147-A177-3AD203B41FA5}">
                      <a16:colId xmlns:a16="http://schemas.microsoft.com/office/drawing/2014/main" val="20009"/>
                    </a:ext>
                  </a:extLst>
                </a:gridCol>
                <a:gridCol w="509201">
                  <a:extLst>
                    <a:ext uri="{9D8B030D-6E8A-4147-A177-3AD203B41FA5}">
                      <a16:colId xmlns:a16="http://schemas.microsoft.com/office/drawing/2014/main" val="20010"/>
                    </a:ext>
                  </a:extLst>
                </a:gridCol>
                <a:gridCol w="509201">
                  <a:extLst>
                    <a:ext uri="{9D8B030D-6E8A-4147-A177-3AD203B41FA5}">
                      <a16:colId xmlns:a16="http://schemas.microsoft.com/office/drawing/2014/main" val="20011"/>
                    </a:ext>
                  </a:extLst>
                </a:gridCol>
                <a:gridCol w="509201">
                  <a:extLst>
                    <a:ext uri="{9D8B030D-6E8A-4147-A177-3AD203B41FA5}">
                      <a16:colId xmlns:a16="http://schemas.microsoft.com/office/drawing/2014/main" val="20012"/>
                    </a:ext>
                  </a:extLst>
                </a:gridCol>
              </a:tblGrid>
              <a:tr h="554411">
                <a:tc>
                  <a:txBody>
                    <a:bodyPr/>
                    <a:lstStyle/>
                    <a:p>
                      <a:pPr algn="ctr">
                        <a:spcAft>
                          <a:spcPts val="0"/>
                        </a:spcAft>
                      </a:pPr>
                      <a:r>
                        <a:rPr lang="zh-CN" sz="2400" kern="100" dirty="0">
                          <a:effectLst/>
                        </a:rPr>
                        <a:t>规则</a:t>
                      </a:r>
                      <a:r>
                        <a:rPr lang="en-US"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2</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3</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4</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5</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6</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7</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8</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10</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11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12</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0"/>
                  </a:ext>
                </a:extLst>
              </a:tr>
              <a:tr h="554411">
                <a:tc>
                  <a:txBody>
                    <a:bodyPr/>
                    <a:lstStyle/>
                    <a:p>
                      <a:pPr algn="ctr">
                        <a:spcAft>
                          <a:spcPts val="0"/>
                        </a:spcAft>
                      </a:pPr>
                      <a:r>
                        <a:rPr lang="zh-CN" sz="2400" kern="100" dirty="0">
                          <a:effectLst/>
                        </a:rPr>
                        <a:t>机器功率</a:t>
                      </a:r>
                      <a:r>
                        <a:rPr lang="en-US" sz="2400" kern="100" dirty="0">
                          <a:effectLst/>
                        </a:rPr>
                        <a:t>w</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C</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C</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C</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C</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1"/>
                  </a:ext>
                </a:extLst>
              </a:tr>
              <a:tr h="799645">
                <a:tc>
                  <a:txBody>
                    <a:bodyPr/>
                    <a:lstStyle/>
                    <a:p>
                      <a:pPr algn="ctr">
                        <a:spcAft>
                          <a:spcPts val="0"/>
                        </a:spcAft>
                      </a:pPr>
                      <a:r>
                        <a:rPr lang="zh-CN" sz="2400" kern="100">
                          <a:effectLst/>
                        </a:rPr>
                        <a:t>运行时长</a:t>
                      </a:r>
                      <a:r>
                        <a:rPr lang="en-US" sz="2400" kern="100">
                          <a:effectLst/>
                        </a:rPr>
                        <a:t>&lt;10</a:t>
                      </a:r>
                      <a:r>
                        <a:rPr lang="zh-CN" sz="2400" kern="100">
                          <a:effectLst/>
                        </a:rPr>
                        <a:t>年？</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Y</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Y</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N</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2"/>
                  </a:ext>
                </a:extLst>
              </a:tr>
              <a:tr h="554411">
                <a:tc>
                  <a:txBody>
                    <a:bodyPr/>
                    <a:lstStyle/>
                    <a:p>
                      <a:pPr algn="ctr">
                        <a:spcAft>
                          <a:spcPts val="0"/>
                        </a:spcAft>
                      </a:pPr>
                      <a:r>
                        <a:rPr lang="zh-CN" sz="2400" kern="100">
                          <a:effectLst/>
                        </a:rPr>
                        <a:t>有维修记录</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N</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N</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Y</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3"/>
                  </a:ext>
                </a:extLst>
              </a:tr>
              <a:tr h="554411">
                <a:tc>
                  <a:txBody>
                    <a:bodyPr/>
                    <a:lstStyle/>
                    <a:p>
                      <a:pPr algn="ctr">
                        <a:spcAft>
                          <a:spcPts val="0"/>
                        </a:spcAft>
                      </a:pPr>
                      <a:r>
                        <a:rPr lang="zh-CN" sz="2400" kern="100">
                          <a:effectLst/>
                        </a:rPr>
                        <a:t>送外维修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4"/>
                  </a:ext>
                </a:extLst>
              </a:tr>
              <a:tr h="554411">
                <a:tc>
                  <a:txBody>
                    <a:bodyPr/>
                    <a:lstStyle/>
                    <a:p>
                      <a:pPr algn="ctr">
                        <a:spcAft>
                          <a:spcPts val="0"/>
                        </a:spcAft>
                      </a:pPr>
                      <a:r>
                        <a:rPr lang="zh-CN" sz="2400" kern="100">
                          <a:effectLst/>
                        </a:rPr>
                        <a:t>本厂维修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5"/>
                  </a:ext>
                </a:extLst>
              </a:tr>
              <a:tr h="554411">
                <a:tc>
                  <a:txBody>
                    <a:bodyPr/>
                    <a:lstStyle/>
                    <a:p>
                      <a:pPr algn="ctr">
                        <a:spcAft>
                          <a:spcPts val="0"/>
                        </a:spcAft>
                      </a:pPr>
                      <a:r>
                        <a:rPr lang="zh-CN" sz="2400" kern="100">
                          <a:effectLst/>
                        </a:rPr>
                        <a:t>本车间维修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6"/>
                  </a:ext>
                </a:extLst>
              </a:tr>
              <a:tr h="554411">
                <a:tc gridSpan="13">
                  <a:txBody>
                    <a:bodyPr/>
                    <a:lstStyle/>
                    <a:p>
                      <a:pPr algn="ctr">
                        <a:spcAft>
                          <a:spcPts val="0"/>
                        </a:spcAft>
                      </a:pPr>
                      <a:endParaRPr lang="en-US"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chorCtr="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10</a:t>
            </a:fld>
            <a:endParaRPr lang="en-US" altLang="zh-CN"/>
          </a:p>
        </p:txBody>
      </p:sp>
      <p:graphicFrame>
        <p:nvGraphicFramePr>
          <p:cNvPr id="8" name="对象 7"/>
          <p:cNvGraphicFramePr>
            <a:graphicFrameLocks noChangeAspect="1"/>
          </p:cNvGraphicFramePr>
          <p:nvPr/>
        </p:nvGraphicFramePr>
        <p:xfrm>
          <a:off x="1790428" y="5877270"/>
          <a:ext cx="5904656" cy="432048"/>
        </p:xfrm>
        <a:graphic>
          <a:graphicData uri="http://schemas.openxmlformats.org/presentationml/2006/ole">
            <mc:AlternateContent xmlns:mc="http://schemas.openxmlformats.org/markup-compatibility/2006">
              <mc:Choice xmlns:v="urn:schemas-microsoft-com:vml" Requires="v">
                <p:oleObj spid="_x0000_s10327" name="Equation" r:id="rId3" imgW="2247900" imgH="203200" progId="Equation.DSMT4">
                  <p:embed/>
                </p:oleObj>
              </mc:Choice>
              <mc:Fallback>
                <p:oleObj name="Equation" r:id="rId3" imgW="2247900" imgH="2032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428" y="5877270"/>
                        <a:ext cx="5904656" cy="432048"/>
                      </a:xfrm>
                      <a:prstGeom prst="rect">
                        <a:avLst/>
                      </a:prstGeom>
                      <a:solidFill>
                        <a:srgbClr val="FFC000"/>
                      </a:solid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判定表构成</a:t>
            </a:r>
          </a:p>
        </p:txBody>
      </p:sp>
      <p:sp>
        <p:nvSpPr>
          <p:cNvPr id="3" name="内容占位符 2"/>
          <p:cNvSpPr>
            <a:spLocks noGrp="1"/>
          </p:cNvSpPr>
          <p:nvPr>
            <p:ph idx="1"/>
          </p:nvPr>
        </p:nvSpPr>
        <p:spPr/>
        <p:txBody>
          <a:bodyPr/>
          <a:lstStyle/>
          <a:p>
            <a:r>
              <a:rPr lang="zh-CN" altLang="en-US" sz="2600" dirty="0"/>
              <a:t>判定表有</a:t>
            </a:r>
            <a:r>
              <a:rPr lang="en-US" altLang="zh-CN" sz="2600" dirty="0"/>
              <a:t>4</a:t>
            </a:r>
            <a:r>
              <a:rPr lang="zh-CN" altLang="en-US" sz="2600" dirty="0"/>
              <a:t>个部分构成，分别是</a:t>
            </a:r>
            <a:r>
              <a:rPr lang="zh-CN" altLang="en-US" sz="2600" dirty="0">
                <a:solidFill>
                  <a:srgbClr val="C00000"/>
                </a:solidFill>
              </a:rPr>
              <a:t>条件列表、条件组合、动作列表及动作入口</a:t>
            </a:r>
            <a:r>
              <a:rPr lang="zh-CN" altLang="en-US" sz="2600" dirty="0"/>
              <a:t>；</a:t>
            </a:r>
            <a:endParaRPr lang="en-US" altLang="zh-CN" sz="2600" dirty="0"/>
          </a:p>
          <a:p>
            <a:r>
              <a:rPr lang="zh-CN" altLang="en-US" sz="2600" dirty="0"/>
              <a:t>每个条件对应一个变量、关系或者预测，如上例中的机器功率、运行时长、维修记录；</a:t>
            </a:r>
            <a:endParaRPr lang="en-US" altLang="zh-CN" sz="2600" dirty="0"/>
          </a:p>
          <a:p>
            <a:r>
              <a:rPr lang="zh-CN" altLang="en-US" sz="2600" dirty="0"/>
              <a:t>条件组合是各种条件可能取值的所有组合，如果每个条件有真假两种取值，则</a:t>
            </a:r>
            <a:r>
              <a:rPr lang="en-US" altLang="zh-CN" sz="2600" dirty="0"/>
              <a:t>n</a:t>
            </a:r>
            <a:r>
              <a:rPr lang="zh-CN" altLang="en-US" sz="2600" dirty="0"/>
              <a:t>个条件的取值组合数量为</a:t>
            </a:r>
            <a:r>
              <a:rPr lang="en-US" altLang="zh-CN" sz="2600" dirty="0"/>
              <a:t>2</a:t>
            </a:r>
            <a:r>
              <a:rPr lang="en-US" altLang="zh-CN" sz="2600" baseline="30000" dirty="0"/>
              <a:t>n</a:t>
            </a:r>
            <a:r>
              <a:rPr lang="zh-CN" altLang="en-US" sz="2600" dirty="0"/>
              <a:t>个；</a:t>
            </a:r>
            <a:endParaRPr lang="en-US" altLang="zh-CN" sz="2600" dirty="0"/>
          </a:p>
          <a:p>
            <a:r>
              <a:rPr lang="zh-CN" altLang="en-US" sz="2600" dirty="0"/>
              <a:t>动作指要执行的过程或操作列表，如上例中的送外修或者送本厂维修中心；</a:t>
            </a:r>
            <a:endParaRPr lang="en-US" altLang="zh-CN" sz="2600" dirty="0"/>
          </a:p>
          <a:p>
            <a:r>
              <a:rPr lang="zh-CN" altLang="en-US" sz="2600" dirty="0"/>
              <a:t>动作入口指某个条件组合下与动作的对应，与条件组合一起构成了判定表的一列，也叫做规则。</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判定表化简</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12</a:t>
            </a:fld>
            <a:endParaRPr lang="en-US" altLang="zh-CN"/>
          </a:p>
        </p:txBody>
      </p:sp>
      <p:graphicFrame>
        <p:nvGraphicFramePr>
          <p:cNvPr id="10" name="内容占位符 9"/>
          <p:cNvGraphicFramePr>
            <a:graphicFrameLocks noGrp="1"/>
          </p:cNvGraphicFramePr>
          <p:nvPr>
            <p:ph idx="1"/>
          </p:nvPr>
        </p:nvGraphicFramePr>
        <p:xfrm>
          <a:off x="251520" y="1700808"/>
          <a:ext cx="5906983" cy="4608512"/>
        </p:xfrm>
        <a:graphic>
          <a:graphicData uri="http://schemas.openxmlformats.org/drawingml/2006/table">
            <a:tbl>
              <a:tblPr firstRow="1" firstCol="1" bandRow="1">
                <a:tableStyleId>{21E4AEA4-8DFA-4A89-87EB-49C32662AFE0}</a:tableStyleId>
              </a:tblPr>
              <a:tblGrid>
                <a:gridCol w="2326993">
                  <a:extLst>
                    <a:ext uri="{9D8B030D-6E8A-4147-A177-3AD203B41FA5}">
                      <a16:colId xmlns:a16="http://schemas.microsoft.com/office/drawing/2014/main" val="20000"/>
                    </a:ext>
                  </a:extLst>
                </a:gridCol>
                <a:gridCol w="715998">
                  <a:extLst>
                    <a:ext uri="{9D8B030D-6E8A-4147-A177-3AD203B41FA5}">
                      <a16:colId xmlns:a16="http://schemas.microsoft.com/office/drawing/2014/main" val="20001"/>
                    </a:ext>
                  </a:extLst>
                </a:gridCol>
                <a:gridCol w="715998">
                  <a:extLst>
                    <a:ext uri="{9D8B030D-6E8A-4147-A177-3AD203B41FA5}">
                      <a16:colId xmlns:a16="http://schemas.microsoft.com/office/drawing/2014/main" val="20002"/>
                    </a:ext>
                  </a:extLst>
                </a:gridCol>
                <a:gridCol w="715998">
                  <a:extLst>
                    <a:ext uri="{9D8B030D-6E8A-4147-A177-3AD203B41FA5}">
                      <a16:colId xmlns:a16="http://schemas.microsoft.com/office/drawing/2014/main" val="20003"/>
                    </a:ext>
                  </a:extLst>
                </a:gridCol>
                <a:gridCol w="715998">
                  <a:extLst>
                    <a:ext uri="{9D8B030D-6E8A-4147-A177-3AD203B41FA5}">
                      <a16:colId xmlns:a16="http://schemas.microsoft.com/office/drawing/2014/main" val="20004"/>
                    </a:ext>
                  </a:extLst>
                </a:gridCol>
                <a:gridCol w="715998">
                  <a:extLst>
                    <a:ext uri="{9D8B030D-6E8A-4147-A177-3AD203B41FA5}">
                      <a16:colId xmlns:a16="http://schemas.microsoft.com/office/drawing/2014/main" val="20005"/>
                    </a:ext>
                  </a:extLst>
                </a:gridCol>
              </a:tblGrid>
              <a:tr h="576064">
                <a:tc>
                  <a:txBody>
                    <a:bodyPr/>
                    <a:lstStyle/>
                    <a:p>
                      <a:pPr algn="ctr">
                        <a:spcAft>
                          <a:spcPts val="0"/>
                        </a:spcAft>
                      </a:pPr>
                      <a:r>
                        <a:rPr lang="zh-CN" sz="2400" kern="100" dirty="0">
                          <a:effectLst/>
                        </a:rPr>
                        <a:t>规则</a:t>
                      </a:r>
                      <a:r>
                        <a:rPr lang="en-US" sz="2400" kern="100" dirty="0">
                          <a:effectLst/>
                        </a:rPr>
                        <a:t>#</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1</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2</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3</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4</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5</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0"/>
                  </a:ext>
                </a:extLst>
              </a:tr>
              <a:tr h="576064">
                <a:tc>
                  <a:txBody>
                    <a:bodyPr/>
                    <a:lstStyle/>
                    <a:p>
                      <a:pPr algn="ctr">
                        <a:spcAft>
                          <a:spcPts val="0"/>
                        </a:spcAft>
                      </a:pPr>
                      <a:r>
                        <a:rPr lang="zh-CN" sz="2400" kern="100">
                          <a:effectLst/>
                        </a:rPr>
                        <a:t>机器功率</a:t>
                      </a:r>
                      <a:r>
                        <a:rPr lang="en-US" sz="2400" kern="100">
                          <a:effectLst/>
                        </a:rPr>
                        <a:t>w</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C</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B</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1"/>
                  </a:ext>
                </a:extLst>
              </a:tr>
              <a:tr h="576064">
                <a:tc>
                  <a:txBody>
                    <a:bodyPr/>
                    <a:lstStyle/>
                    <a:p>
                      <a:pPr algn="ctr">
                        <a:spcAft>
                          <a:spcPts val="0"/>
                        </a:spcAft>
                      </a:pPr>
                      <a:r>
                        <a:rPr lang="zh-CN" sz="2400" kern="100">
                          <a:effectLst/>
                        </a:rPr>
                        <a:t>运行时长</a:t>
                      </a:r>
                      <a:r>
                        <a:rPr lang="en-US" sz="2400" kern="100">
                          <a:effectLst/>
                        </a:rPr>
                        <a:t>&lt;10</a:t>
                      </a:r>
                      <a:r>
                        <a:rPr lang="zh-CN" sz="2400" kern="100">
                          <a:effectLst/>
                        </a:rPr>
                        <a:t>年？</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2"/>
                  </a:ext>
                </a:extLst>
              </a:tr>
              <a:tr h="576064">
                <a:tc>
                  <a:txBody>
                    <a:bodyPr/>
                    <a:lstStyle/>
                    <a:p>
                      <a:pPr algn="ctr">
                        <a:spcAft>
                          <a:spcPts val="0"/>
                        </a:spcAft>
                      </a:pPr>
                      <a:r>
                        <a:rPr lang="zh-CN" sz="2400" kern="100">
                          <a:effectLst/>
                        </a:rPr>
                        <a:t>有维修记录</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Y</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3"/>
                  </a:ext>
                </a:extLst>
              </a:tr>
              <a:tr h="576064">
                <a:tc>
                  <a:txBody>
                    <a:bodyPr/>
                    <a:lstStyle/>
                    <a:p>
                      <a:pPr algn="ctr">
                        <a:spcAft>
                          <a:spcPts val="0"/>
                        </a:spcAft>
                      </a:pPr>
                      <a:r>
                        <a:rPr lang="zh-CN" sz="2400" kern="100">
                          <a:effectLst/>
                        </a:rPr>
                        <a:t>送外维修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4"/>
                  </a:ext>
                </a:extLst>
              </a:tr>
              <a:tr h="576064">
                <a:tc>
                  <a:txBody>
                    <a:bodyPr/>
                    <a:lstStyle/>
                    <a:p>
                      <a:pPr algn="ctr">
                        <a:spcAft>
                          <a:spcPts val="0"/>
                        </a:spcAft>
                      </a:pPr>
                      <a:r>
                        <a:rPr lang="zh-CN" sz="2400" kern="100">
                          <a:effectLst/>
                        </a:rPr>
                        <a:t>本厂维修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5"/>
                  </a:ext>
                </a:extLst>
              </a:tr>
              <a:tr h="576064">
                <a:tc>
                  <a:txBody>
                    <a:bodyPr/>
                    <a:lstStyle/>
                    <a:p>
                      <a:pPr algn="ctr">
                        <a:spcAft>
                          <a:spcPts val="0"/>
                        </a:spcAft>
                      </a:pPr>
                      <a:r>
                        <a:rPr lang="zh-CN" sz="2400" kern="100">
                          <a:effectLst/>
                        </a:rPr>
                        <a:t>本车间维修</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a:effectLst/>
                        </a:rPr>
                        <a:t>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en-US" sz="2400" kern="100" dirty="0">
                          <a:effectLst/>
                        </a:rPr>
                        <a:t> </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tc>
                  <a:txBody>
                    <a:bodyPr/>
                    <a:lstStyle/>
                    <a:p>
                      <a:pPr algn="ctr">
                        <a:spcAft>
                          <a:spcPts val="0"/>
                        </a:spcAft>
                      </a:pPr>
                      <a:r>
                        <a:rPr lang="zh-CN" sz="2400" kern="100">
                          <a:effectLst/>
                        </a:rPr>
                        <a:t>※</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nchorCtr="1"/>
                </a:tc>
                <a:extLst>
                  <a:ext uri="{0D108BD9-81ED-4DB2-BD59-A6C34878D82A}">
                    <a16:rowId xmlns:a16="http://schemas.microsoft.com/office/drawing/2014/main" val="10006"/>
                  </a:ext>
                </a:extLst>
              </a:tr>
              <a:tr h="576064">
                <a:tc gridSpan="6">
                  <a:txBody>
                    <a:bodyPr/>
                    <a:lstStyle/>
                    <a:p>
                      <a:pPr algn="ctr">
                        <a:spcAft>
                          <a:spcPts val="0"/>
                        </a:spcAft>
                      </a:pPr>
                      <a:endParaRPr lang="en-US"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nchorCtr="1"/>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bl>
          </a:graphicData>
        </a:graphic>
      </p:graphicFrame>
      <p:graphicFrame>
        <p:nvGraphicFramePr>
          <p:cNvPr id="12" name="对象 11"/>
          <p:cNvGraphicFramePr>
            <a:graphicFrameLocks noChangeAspect="1"/>
          </p:cNvGraphicFramePr>
          <p:nvPr/>
        </p:nvGraphicFramePr>
        <p:xfrm>
          <a:off x="253847" y="5805264"/>
          <a:ext cx="5904656" cy="432048"/>
        </p:xfrm>
        <a:graphic>
          <a:graphicData uri="http://schemas.openxmlformats.org/presentationml/2006/ole">
            <mc:AlternateContent xmlns:mc="http://schemas.openxmlformats.org/markup-compatibility/2006">
              <mc:Choice xmlns:v="urn:schemas-microsoft-com:vml" Requires="v">
                <p:oleObj spid="_x0000_s11349" name="Equation" r:id="rId3" imgW="2247900" imgH="203200" progId="Equation.DSMT4">
                  <p:embed/>
                </p:oleObj>
              </mc:Choice>
              <mc:Fallback>
                <p:oleObj name="Equation" r:id="rId3" imgW="2247900" imgH="203200" progId="Equation.DSMT4">
                  <p:embed/>
                  <p:pic>
                    <p:nvPicPr>
                      <p:cNvPr id="0" name="图片 113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3847" y="5805264"/>
                        <a:ext cx="5904656" cy="432048"/>
                      </a:xfrm>
                      <a:prstGeom prst="rect">
                        <a:avLst/>
                      </a:prstGeom>
                      <a:solidFill>
                        <a:srgbClr val="FFC000"/>
                      </a:solidFill>
                    </p:spPr>
                  </p:pic>
                </p:oleObj>
              </mc:Fallback>
            </mc:AlternateContent>
          </a:graphicData>
        </a:graphic>
      </p:graphicFrame>
      <p:sp>
        <p:nvSpPr>
          <p:cNvPr id="13" name="矩形 12"/>
          <p:cNvSpPr/>
          <p:nvPr/>
        </p:nvSpPr>
        <p:spPr>
          <a:xfrm>
            <a:off x="6300192" y="1700808"/>
            <a:ext cx="2736304" cy="3416320"/>
          </a:xfrm>
          <a:prstGeom prst="rect">
            <a:avLst/>
          </a:prstGeom>
        </p:spPr>
        <p:txBody>
          <a:bodyPr wrap="square">
            <a:spAutoFit/>
          </a:bodyPr>
          <a:lstStyle/>
          <a:p>
            <a:pPr marL="342900" indent="-342900">
              <a:buFont typeface="Arial" panose="020B0604020202020204" pitchFamily="34" charset="0"/>
              <a:buChar char="•"/>
            </a:pPr>
            <a:r>
              <a:rPr lang="zh-CN" altLang="en-US" sz="2400" dirty="0">
                <a:latin typeface="+mn-ea"/>
                <a:ea typeface="+mn-ea"/>
              </a:rPr>
              <a:t>使用“</a:t>
            </a:r>
            <a:r>
              <a:rPr lang="en-US" altLang="zh-CN" sz="2400" dirty="0">
                <a:latin typeface="+mn-ea"/>
                <a:ea typeface="+mn-ea"/>
              </a:rPr>
              <a:t>—”</a:t>
            </a:r>
            <a:r>
              <a:rPr lang="zh-CN" altLang="en-US" sz="2400" dirty="0">
                <a:latin typeface="+mn-ea"/>
                <a:ea typeface="+mn-ea"/>
              </a:rPr>
              <a:t>来表示对此条件的不关心或不适用</a:t>
            </a:r>
            <a:endParaRPr lang="en-US" altLang="zh-CN" sz="2400" dirty="0">
              <a:latin typeface="+mn-ea"/>
              <a:ea typeface="+mn-ea"/>
            </a:endParaRPr>
          </a:p>
          <a:p>
            <a:pPr marL="342900" indent="-342900">
              <a:buFont typeface="Arial" panose="020B0604020202020204" pitchFamily="34" charset="0"/>
              <a:buChar char="•"/>
            </a:pPr>
            <a:r>
              <a:rPr lang="zh-CN" altLang="en-US" sz="2400" dirty="0">
                <a:latin typeface="+mn-ea"/>
                <a:ea typeface="+mn-ea"/>
              </a:rPr>
              <a:t>任意两个条件组合之间不能有交集</a:t>
            </a:r>
            <a:endParaRPr lang="en-US" altLang="zh-CN" sz="2400" dirty="0">
              <a:latin typeface="+mn-ea"/>
              <a:ea typeface="+mn-ea"/>
            </a:endParaRPr>
          </a:p>
          <a:p>
            <a:pPr marL="342900" indent="-342900">
              <a:buFont typeface="Arial" panose="020B0604020202020204" pitchFamily="34" charset="0"/>
              <a:buChar char="•"/>
            </a:pPr>
            <a:endParaRPr lang="en-US" altLang="zh-CN" sz="2400" dirty="0">
              <a:latin typeface="+mn-ea"/>
              <a:ea typeface="+mn-ea"/>
            </a:endParaRPr>
          </a:p>
          <a:p>
            <a:pPr marL="342900" indent="-342900">
              <a:buFont typeface="Arial" panose="020B0604020202020204" pitchFamily="34" charset="0"/>
              <a:buChar char="•"/>
            </a:pPr>
            <a:r>
              <a:rPr lang="zh-CN" altLang="en-US" sz="2400" dirty="0">
                <a:latin typeface="+mn-ea"/>
                <a:ea typeface="+mn-ea"/>
              </a:rPr>
              <a:t>化简的方案不是唯一的。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判定树</a:t>
            </a:r>
          </a:p>
        </p:txBody>
      </p:sp>
      <p:sp>
        <p:nvSpPr>
          <p:cNvPr id="3" name="内容占位符 2"/>
          <p:cNvSpPr>
            <a:spLocks noGrp="1"/>
          </p:cNvSpPr>
          <p:nvPr>
            <p:ph idx="1"/>
          </p:nvPr>
        </p:nvSpPr>
        <p:spPr>
          <a:xfrm>
            <a:off x="3563888" y="1245257"/>
            <a:ext cx="5688632" cy="2543783"/>
          </a:xfrm>
        </p:spPr>
        <p:txBody>
          <a:bodyPr/>
          <a:lstStyle/>
          <a:p>
            <a:r>
              <a:rPr lang="zh-CN" altLang="en-US" sz="2600" dirty="0"/>
              <a:t>判定表虽能表示复杂的条件组合与动作之间的对应关系，但其含义却不是一目了然，理解它也要有一个学习过程。</a:t>
            </a:r>
            <a:endParaRPr lang="en-US" altLang="zh-CN" sz="2600" dirty="0"/>
          </a:p>
          <a:p>
            <a:r>
              <a:rPr lang="zh-CN" altLang="en-US" sz="2600" dirty="0"/>
              <a:t>当数据元素值多于两个时（如功率），判定表的简洁程度也将下降。</a:t>
            </a:r>
            <a:endParaRPr lang="en-US" altLang="zh-CN"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13</a:t>
            </a:fld>
            <a:endParaRPr lang="en-US" altLang="zh-CN"/>
          </a:p>
        </p:txBody>
      </p:sp>
      <p:sp>
        <p:nvSpPr>
          <p:cNvPr id="8" name="矩形 7"/>
          <p:cNvSpPr/>
          <p:nvPr/>
        </p:nvSpPr>
        <p:spPr>
          <a:xfrm>
            <a:off x="4932040" y="3789040"/>
            <a:ext cx="3960440" cy="1692771"/>
          </a:xfrm>
          <a:prstGeom prst="rect">
            <a:avLst/>
          </a:prstGeom>
        </p:spPr>
        <p:txBody>
          <a:bodyPr wrap="square">
            <a:spAutoFit/>
          </a:bodyPr>
          <a:lstStyle/>
          <a:p>
            <a:pPr marL="457200" indent="-457200">
              <a:buFont typeface="Arial" panose="020B0604020202020204" pitchFamily="34" charset="0"/>
              <a:buChar char="•"/>
            </a:pPr>
            <a:r>
              <a:rPr lang="zh-CN" altLang="en-US" sz="2600" dirty="0">
                <a:solidFill>
                  <a:schemeClr val="tx1"/>
                </a:solidFill>
                <a:latin typeface="+mn-lt"/>
                <a:ea typeface="+mn-ea"/>
              </a:rPr>
              <a:t>判定树是判定表的变种，也能清晰地表示复杂的条件组合与应做的动作之间</a:t>
            </a:r>
            <a:r>
              <a:rPr lang="zh-CN" altLang="en-US" sz="2600" dirty="0">
                <a:solidFill>
                  <a:schemeClr val="tx1"/>
                </a:solidFill>
              </a:rPr>
              <a:t>的对应关系。</a:t>
            </a:r>
          </a:p>
        </p:txBody>
      </p:sp>
      <p:pic>
        <p:nvPicPr>
          <p:cNvPr id="7" name="图片 126" descr="dt3"/>
          <p:cNvPicPr>
            <a:picLocks noChangeAspect="1"/>
          </p:cNvPicPr>
          <p:nvPr/>
        </p:nvPicPr>
        <p:blipFill>
          <a:blip r:embed="rId2"/>
          <a:stretch>
            <a:fillRect/>
          </a:stretch>
        </p:blipFill>
        <p:spPr>
          <a:xfrm>
            <a:off x="125730" y="2296795"/>
            <a:ext cx="5065395" cy="401002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判定树</a:t>
            </a:r>
          </a:p>
        </p:txBody>
      </p:sp>
      <p:sp>
        <p:nvSpPr>
          <p:cNvPr id="3" name="内容占位符 2"/>
          <p:cNvSpPr>
            <a:spLocks noGrp="1"/>
          </p:cNvSpPr>
          <p:nvPr>
            <p:ph idx="1"/>
          </p:nvPr>
        </p:nvSpPr>
        <p:spPr/>
        <p:txBody>
          <a:bodyPr/>
          <a:lstStyle/>
          <a:p>
            <a:r>
              <a:rPr lang="zh-CN" altLang="en-US" sz="2800" dirty="0"/>
              <a:t>判定树又称为决策树，是应用于数据分类的一种树结构。</a:t>
            </a:r>
            <a:endParaRPr lang="en-US" altLang="zh-CN" sz="2800" dirty="0"/>
          </a:p>
          <a:p>
            <a:r>
              <a:rPr lang="zh-CN" altLang="en-US" sz="2800" dirty="0"/>
              <a:t>其中的每个内部结点（</a:t>
            </a:r>
            <a:r>
              <a:rPr lang="en-US" altLang="zh-CN" sz="2800" dirty="0"/>
              <a:t>internal node</a:t>
            </a:r>
            <a:r>
              <a:rPr lang="zh-CN" altLang="en-US" sz="2800" dirty="0"/>
              <a:t>）代表对某个属性的一次测试，每条边代表一个测试结果，叶结点（</a:t>
            </a:r>
            <a:r>
              <a:rPr lang="en-US" altLang="zh-CN" sz="2800" dirty="0"/>
              <a:t>leaf</a:t>
            </a:r>
            <a:r>
              <a:rPr lang="zh-CN" altLang="en-US" sz="2800" dirty="0"/>
              <a:t>）代表某个类（</a:t>
            </a:r>
            <a:r>
              <a:rPr lang="en-US" altLang="zh-CN" sz="2800" dirty="0"/>
              <a:t>class</a:t>
            </a:r>
            <a:r>
              <a:rPr lang="zh-CN" altLang="en-US" sz="2800" dirty="0"/>
              <a:t>）或者类的分布（</a:t>
            </a:r>
            <a:r>
              <a:rPr lang="en-US" altLang="zh-CN" sz="2800" dirty="0"/>
              <a:t>class distribution</a:t>
            </a:r>
            <a:r>
              <a:rPr lang="zh-CN" altLang="en-US" sz="2800" dirty="0"/>
              <a:t>），最上面的结点是根结点。</a:t>
            </a:r>
            <a:endParaRPr lang="en-US" altLang="zh-CN" sz="2800" dirty="0"/>
          </a:p>
          <a:p>
            <a:r>
              <a:rPr lang="zh-CN" altLang="en-US" sz="2800" dirty="0"/>
              <a:t>判定树提供了一种展示类似在什么条件下会得到什么值这类规则的方法。</a:t>
            </a:r>
            <a:endParaRPr lang="en-US" altLang="zh-CN" sz="2800" dirty="0"/>
          </a:p>
          <a:p>
            <a:r>
              <a:rPr lang="zh-CN" altLang="en-US" sz="2800" dirty="0"/>
              <a:t>最佳判定树的寻找是一个</a:t>
            </a:r>
            <a:r>
              <a:rPr lang="en-US" altLang="zh-CN" sz="2800" dirty="0"/>
              <a:t>NP</a:t>
            </a:r>
            <a:r>
              <a:rPr lang="zh-CN" altLang="en-US" sz="2800" dirty="0"/>
              <a:t>困难问题，经典的算法有</a:t>
            </a:r>
            <a:r>
              <a:rPr lang="en-US" altLang="zh-CN" sz="2800" dirty="0"/>
              <a:t>ID3</a:t>
            </a:r>
            <a:r>
              <a:rPr lang="zh-CN" altLang="en-US" sz="2800" dirty="0"/>
              <a:t>算法 ，即决策树归纳（</a:t>
            </a:r>
            <a:r>
              <a:rPr lang="en-US" altLang="zh-CN" sz="2800" dirty="0"/>
              <a:t>Induction of Decision Tree</a:t>
            </a:r>
            <a:r>
              <a:rPr lang="zh-CN" altLang="en-US" sz="2800" dirty="0"/>
              <a:t>）。</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语言工具</a:t>
            </a:r>
          </a:p>
        </p:txBody>
      </p:sp>
      <p:sp>
        <p:nvSpPr>
          <p:cNvPr id="3" name="内容占位符 2"/>
          <p:cNvSpPr>
            <a:spLocks noGrp="1"/>
          </p:cNvSpPr>
          <p:nvPr>
            <p:ph idx="1"/>
          </p:nvPr>
        </p:nvSpPr>
        <p:spPr/>
        <p:txBody>
          <a:bodyPr/>
          <a:lstStyle/>
          <a:p>
            <a:r>
              <a:rPr lang="zh-CN" altLang="en-US" sz="2800" dirty="0"/>
              <a:t>程序设计语言（</a:t>
            </a:r>
            <a:r>
              <a:rPr lang="en-US" altLang="zh-CN" sz="2800" dirty="0"/>
              <a:t>Programming Design Language, PDL</a:t>
            </a:r>
            <a:r>
              <a:rPr lang="zh-CN" altLang="en-US" sz="2800" dirty="0"/>
              <a:t>）是一种用来进行详细设计的语言类工具，又称为结构化语言或伪代码。</a:t>
            </a:r>
            <a:endParaRPr lang="en-US" altLang="zh-CN" sz="2800" dirty="0"/>
          </a:p>
          <a:p>
            <a:r>
              <a:rPr lang="zh-CN" altLang="en-US" sz="2800" dirty="0"/>
              <a:t>与自然语言相比，</a:t>
            </a:r>
            <a:r>
              <a:rPr lang="en-US" altLang="zh-CN" sz="2800" dirty="0"/>
              <a:t>PDL</a:t>
            </a:r>
            <a:r>
              <a:rPr lang="zh-CN" altLang="en-US" sz="2800" dirty="0"/>
              <a:t>借用某种编程语言的语法构筑其逻辑流程；</a:t>
            </a:r>
            <a:endParaRPr lang="en-US" altLang="zh-CN" sz="2800" dirty="0"/>
          </a:p>
          <a:p>
            <a:r>
              <a:rPr lang="zh-CN" altLang="en-US" sz="2800" dirty="0"/>
              <a:t>与编程语言相比，其中又使用了自然语言的词汇（如英语）。</a:t>
            </a:r>
            <a:endParaRPr lang="en-US" altLang="zh-CN" sz="2800" dirty="0"/>
          </a:p>
          <a:p>
            <a:r>
              <a:rPr lang="en-US" altLang="zh-CN" sz="2800" dirty="0"/>
              <a:t>PDL</a:t>
            </a:r>
            <a:r>
              <a:rPr lang="zh-CN" altLang="en-US" sz="2800" dirty="0"/>
              <a:t>不能被编译或解释运行，主要是供开发人员使用的。</a:t>
            </a:r>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PDL</a:t>
            </a:r>
            <a:r>
              <a:rPr lang="zh-CN" altLang="en-US" dirty="0"/>
              <a:t>特点</a:t>
            </a:r>
          </a:p>
        </p:txBody>
      </p:sp>
      <p:sp>
        <p:nvSpPr>
          <p:cNvPr id="3" name="内容占位符 2"/>
          <p:cNvSpPr>
            <a:spLocks noGrp="1"/>
          </p:cNvSpPr>
          <p:nvPr>
            <p:ph idx="1"/>
          </p:nvPr>
        </p:nvSpPr>
        <p:spPr/>
        <p:txBody>
          <a:bodyPr/>
          <a:lstStyle/>
          <a:p>
            <a:r>
              <a:rPr lang="en-US" altLang="zh-CN" sz="2800" dirty="0"/>
              <a:t>PDL</a:t>
            </a:r>
            <a:r>
              <a:rPr lang="zh-CN" altLang="en-US" sz="2800" dirty="0"/>
              <a:t>采用关键字的固定语法，提供了结构化控制结构、数据说明和模块化的特点。</a:t>
            </a:r>
          </a:p>
          <a:p>
            <a:r>
              <a:rPr lang="en-US" altLang="zh-CN" sz="2800" dirty="0"/>
              <a:t>PDL</a:t>
            </a:r>
            <a:r>
              <a:rPr lang="zh-CN" altLang="en-US" sz="2800" dirty="0"/>
              <a:t>程序中会有一些能够标明程序结构的关键字。</a:t>
            </a:r>
          </a:p>
          <a:p>
            <a:r>
              <a:rPr lang="en-US" altLang="zh-CN" sz="2800" dirty="0"/>
              <a:t>PDL</a:t>
            </a:r>
            <a:r>
              <a:rPr lang="zh-CN" altLang="en-US" sz="2800" dirty="0"/>
              <a:t>语言仅有少量的简单语法规则，大量使用人们习惯的自然语言。</a:t>
            </a:r>
          </a:p>
          <a:p>
            <a:r>
              <a:rPr lang="zh-CN" altLang="en-US" sz="2800" dirty="0"/>
              <a:t>使用</a:t>
            </a:r>
            <a:r>
              <a:rPr lang="en-US" altLang="zh-CN" sz="2800" dirty="0"/>
              <a:t>PDL</a:t>
            </a:r>
            <a:r>
              <a:rPr lang="zh-CN" altLang="en-US" sz="2800" dirty="0"/>
              <a:t>语言常常按逐步细化的方式写出程序。</a:t>
            </a:r>
          </a:p>
          <a:p>
            <a:r>
              <a:rPr lang="en-US" altLang="zh-CN" sz="2800" dirty="0"/>
              <a:t>PDL</a:t>
            </a:r>
            <a:r>
              <a:rPr lang="zh-CN" altLang="en-US" sz="2800" dirty="0"/>
              <a:t>程序的注释行对语句进行解释，起到提高可读性的作用。</a:t>
            </a:r>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16</a:t>
            </a:fld>
            <a:endParaRPr lang="en-US" altLang="zh-C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251520" y="1439017"/>
            <a:ext cx="8712968" cy="5103916"/>
          </a:xfrm>
          <a:prstGeom prst="rect">
            <a:avLst/>
          </a:prstGeom>
        </p:spPr>
      </p:pic>
      <p:sp>
        <p:nvSpPr>
          <p:cNvPr id="2" name="标题 1"/>
          <p:cNvSpPr>
            <a:spLocks noGrp="1"/>
          </p:cNvSpPr>
          <p:nvPr>
            <p:ph type="title"/>
          </p:nvPr>
        </p:nvSpPr>
        <p:spPr/>
        <p:txBody>
          <a:bodyPr/>
          <a:lstStyle/>
          <a:p>
            <a:r>
              <a:rPr lang="en-US" altLang="zh-CN" dirty="0"/>
              <a:t>PDL</a:t>
            </a:r>
            <a:r>
              <a:rPr lang="zh-CN" altLang="en-US" dirty="0"/>
              <a:t>示例</a:t>
            </a:r>
          </a:p>
        </p:txBody>
      </p:sp>
      <p:sp>
        <p:nvSpPr>
          <p:cNvPr id="3" name="内容占位符 2"/>
          <p:cNvSpPr>
            <a:spLocks noGrp="1"/>
          </p:cNvSpPr>
          <p:nvPr>
            <p:ph idx="1"/>
          </p:nvPr>
        </p:nvSpPr>
        <p:spPr>
          <a:xfrm>
            <a:off x="4355976" y="1600200"/>
            <a:ext cx="4464496" cy="4781550"/>
          </a:xfrm>
        </p:spPr>
        <p:txBody>
          <a:bodyPr/>
          <a:lstStyle/>
          <a:p>
            <a:r>
              <a:rPr lang="en-US" altLang="zh-CN" sz="2400" dirty="0"/>
              <a:t>PDL</a:t>
            </a:r>
            <a:r>
              <a:rPr lang="zh-CN" altLang="en-US" sz="2400" dirty="0"/>
              <a:t>最大的优势是容易翻译成某种编程语言描述的代码，如</a:t>
            </a:r>
            <a:r>
              <a:rPr lang="en-US" altLang="zh-CN" sz="2400" dirty="0"/>
              <a:t>C</a:t>
            </a:r>
            <a:r>
              <a:rPr lang="zh-CN" altLang="en-US" sz="2400" dirty="0"/>
              <a:t>、</a:t>
            </a:r>
            <a:r>
              <a:rPr lang="en-US" altLang="zh-CN" sz="2400" dirty="0"/>
              <a:t>Java</a:t>
            </a:r>
            <a:r>
              <a:rPr lang="zh-CN" altLang="en-US" sz="2400" dirty="0"/>
              <a:t>等。</a:t>
            </a:r>
            <a:endParaRPr lang="en-US" altLang="zh-CN" sz="2400" dirty="0"/>
          </a:p>
          <a:p>
            <a:r>
              <a:rPr lang="zh-CN" altLang="en-US" sz="2400" dirty="0"/>
              <a:t>但</a:t>
            </a:r>
            <a:r>
              <a:rPr lang="en-US" altLang="zh-CN" sz="2400" dirty="0"/>
              <a:t>PDL</a:t>
            </a:r>
            <a:r>
              <a:rPr lang="zh-CN" altLang="en-US" sz="2400" dirty="0"/>
              <a:t>不是编程语言，因此不必过多担心存在语法错误，而是将精力集中在设计上。</a:t>
            </a:r>
            <a:endParaRPr lang="en-US" altLang="zh-CN" sz="2400" dirty="0"/>
          </a:p>
          <a:p>
            <a:r>
              <a:rPr lang="en-US" altLang="zh-CN" sz="2400" dirty="0"/>
              <a:t>PDL</a:t>
            </a:r>
            <a:r>
              <a:rPr lang="zh-CN" altLang="en-US" sz="2400" dirty="0"/>
              <a:t>作为设计工具没有图形工具形象和直观，但其表现形式是最接近代码实现的一种形式。</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类的详细设计</a:t>
            </a:r>
          </a:p>
        </p:txBody>
      </p:sp>
      <p:sp>
        <p:nvSpPr>
          <p:cNvPr id="3" name="内容占位符 2"/>
          <p:cNvSpPr>
            <a:spLocks noGrp="1"/>
          </p:cNvSpPr>
          <p:nvPr>
            <p:ph idx="1"/>
          </p:nvPr>
        </p:nvSpPr>
        <p:spPr/>
        <p:txBody>
          <a:bodyPr/>
          <a:lstStyle/>
          <a:p>
            <a:r>
              <a:rPr lang="zh-CN" altLang="en-US" sz="2800" dirty="0"/>
              <a:t>一些方法的返回值对实例变量值没有任何影响，把这些类的实例对象称为无记忆对象（</a:t>
            </a:r>
            <a:r>
              <a:rPr lang="en-US" altLang="zh-CN" sz="2800" dirty="0"/>
              <a:t>memoryless</a:t>
            </a:r>
            <a:r>
              <a:rPr lang="zh-CN" altLang="en-US" sz="2800" dirty="0"/>
              <a:t>）或无状态对象（</a:t>
            </a:r>
            <a:r>
              <a:rPr lang="en-US" altLang="zh-CN" sz="2800" dirty="0"/>
              <a:t>stateless</a:t>
            </a:r>
            <a:r>
              <a:rPr lang="zh-CN" altLang="en-US" sz="2800" dirty="0"/>
              <a:t>）。</a:t>
            </a:r>
            <a:endParaRPr lang="en-US" altLang="zh-CN" sz="2800" dirty="0"/>
          </a:p>
          <a:p>
            <a:r>
              <a:rPr lang="zh-CN" altLang="en-US" sz="2800" dirty="0"/>
              <a:t>相反，一些对象的功能需要依赖于其内部状态，把这类对象称为是有记忆对象或者有状态对象。</a:t>
            </a:r>
            <a:endParaRPr lang="en-US" altLang="zh-CN" sz="2800" dirty="0"/>
          </a:p>
          <a:p>
            <a:r>
              <a:rPr lang="zh-CN" altLang="en-US" sz="2800" dirty="0"/>
              <a:t>对象的状态以及状态变化可以借助状态图（</a:t>
            </a:r>
            <a:r>
              <a:rPr lang="en-US" altLang="zh-CN" sz="2800" dirty="0"/>
              <a:t>State Diagram</a:t>
            </a:r>
            <a:r>
              <a:rPr lang="zh-CN" altLang="en-US" sz="2800" dirty="0"/>
              <a:t>）或有穷状态机（</a:t>
            </a:r>
            <a:r>
              <a:rPr lang="en-US" altLang="zh-CN" sz="2800" dirty="0"/>
              <a:t>Finite State Machine</a:t>
            </a:r>
            <a:r>
              <a:rPr lang="zh-CN" altLang="en-US" sz="2800" dirty="0"/>
              <a:t>）进行描述。</a:t>
            </a:r>
            <a:endParaRPr lang="en-US" altLang="zh-CN" sz="2800" dirty="0"/>
          </a:p>
          <a:p>
            <a:endParaRPr lang="zh-CN" altLang="en-US" sz="28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状态图的基本结构</a:t>
            </a:r>
          </a:p>
        </p:txBody>
      </p:sp>
      <p:sp>
        <p:nvSpPr>
          <p:cNvPr id="3" name="内容占位符 2"/>
          <p:cNvSpPr>
            <a:spLocks noGrp="1"/>
          </p:cNvSpPr>
          <p:nvPr>
            <p:ph idx="1"/>
          </p:nvPr>
        </p:nvSpPr>
        <p:spPr>
          <a:xfrm>
            <a:off x="457200" y="4144218"/>
            <a:ext cx="8229600" cy="2237532"/>
          </a:xfrm>
        </p:spPr>
        <p:txBody>
          <a:bodyPr/>
          <a:lstStyle/>
          <a:p>
            <a:r>
              <a:rPr lang="zh-CN" altLang="en-US" sz="2400" dirty="0"/>
              <a:t>左侧描述的是状态的一般构成模板，右侧是一个具体的状态。</a:t>
            </a:r>
            <a:endParaRPr lang="en-US" altLang="zh-CN" sz="2400" dirty="0"/>
          </a:p>
          <a:p>
            <a:r>
              <a:rPr lang="zh-CN" altLang="en-US" sz="2400" dirty="0"/>
              <a:t>应含有一个唯一的开始状态，可以有多个结束状态，开始状态和结束状态统称伪状态。</a:t>
            </a:r>
            <a:endParaRPr lang="en-US" altLang="zh-CN" sz="2400" dirty="0"/>
          </a:p>
          <a:p>
            <a:r>
              <a:rPr lang="zh-CN" altLang="en-US" sz="2400" dirty="0"/>
              <a:t>状态图中的状态变化都是针对确定性行为的描述。</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19</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755576" y="1628800"/>
            <a:ext cx="7662600" cy="230425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日期占位符 3"/>
          <p:cNvSpPr>
            <a:spLocks noGrp="1"/>
          </p:cNvSpPr>
          <p:nvPr>
            <p:ph type="dt" sz="quarter" idx="10"/>
          </p:nvPr>
        </p:nvSpPr>
        <p:spPr>
          <a:noFill/>
        </p:spPr>
        <p:txBody>
          <a:bodyPr/>
          <a:lstStyle/>
          <a:p>
            <a:fld id="{1BFC7256-D23F-4837-AAAF-3AA2DA53FDB3}" type="datetime1">
              <a:rPr lang="zh-CN" altLang="en-US"/>
              <a:t>2019/11/19</a:t>
            </a:fld>
            <a:endParaRPr lang="en-US" altLang="zh-CN"/>
          </a:p>
        </p:txBody>
      </p:sp>
      <p:sp>
        <p:nvSpPr>
          <p:cNvPr id="7171" name="页脚占位符 4"/>
          <p:cNvSpPr>
            <a:spLocks noGrp="1"/>
          </p:cNvSpPr>
          <p:nvPr>
            <p:ph type="ftr" sz="quarter" idx="11"/>
          </p:nvPr>
        </p:nvSpPr>
        <p:spPr>
          <a:noFill/>
        </p:spPr>
        <p:txBody>
          <a:bodyPr/>
          <a:lstStyle/>
          <a:p>
            <a:r>
              <a:rPr lang="en-US" altLang="zh-CN"/>
              <a:t>大连理工大学软件学院</a:t>
            </a:r>
          </a:p>
        </p:txBody>
      </p:sp>
      <p:sp>
        <p:nvSpPr>
          <p:cNvPr id="6" name="灯片编号占位符 5"/>
          <p:cNvSpPr>
            <a:spLocks noGrp="1"/>
          </p:cNvSpPr>
          <p:nvPr>
            <p:ph type="sldNum" sz="quarter" idx="12"/>
          </p:nvPr>
        </p:nvSpPr>
        <p:spPr/>
        <p:txBody>
          <a:bodyPr/>
          <a:lstStyle/>
          <a:p>
            <a:pPr>
              <a:defRPr/>
            </a:pPr>
            <a:fld id="{BB300493-B762-4093-8801-303C4A44E753}" type="slidenum">
              <a:rPr lang="zh-CN" altLang="en-US"/>
              <a:t>2</a:t>
            </a:fld>
            <a:endParaRPr lang="en-US" altLang="zh-CN" dirty="0"/>
          </a:p>
        </p:txBody>
      </p:sp>
      <p:sp>
        <p:nvSpPr>
          <p:cNvPr id="7173" name="Rectangle 2"/>
          <p:cNvSpPr>
            <a:spLocks noGrp="1" noChangeArrowheads="1"/>
          </p:cNvSpPr>
          <p:nvPr>
            <p:ph type="title"/>
          </p:nvPr>
        </p:nvSpPr>
        <p:spPr/>
        <p:txBody>
          <a:bodyPr/>
          <a:lstStyle/>
          <a:p>
            <a:pPr eaLnBrk="1" hangingPunct="1"/>
            <a:r>
              <a:rPr lang="zh-CN" altLang="en-US" dirty="0">
                <a:solidFill>
                  <a:schemeClr val="tx1"/>
                </a:solidFill>
              </a:rPr>
              <a:t>第</a:t>
            </a:r>
            <a:r>
              <a:rPr lang="en-US" altLang="zh-CN" dirty="0">
                <a:solidFill>
                  <a:schemeClr val="tx1"/>
                </a:solidFill>
              </a:rPr>
              <a:t>7</a:t>
            </a:r>
            <a:r>
              <a:rPr lang="zh-CN" altLang="en-US" dirty="0">
                <a:solidFill>
                  <a:schemeClr val="tx1"/>
                </a:solidFill>
              </a:rPr>
              <a:t>章 类的详细设计</a:t>
            </a:r>
            <a:endParaRPr lang="zh-CN" altLang="en-US" b="0" i="1" dirty="0">
              <a:solidFill>
                <a:schemeClr val="tx1"/>
              </a:solidFill>
            </a:endParaRPr>
          </a:p>
        </p:txBody>
      </p:sp>
      <p:sp>
        <p:nvSpPr>
          <p:cNvPr id="7174" name="Rectangle 3"/>
          <p:cNvSpPr>
            <a:spLocks noGrp="1" noChangeArrowheads="1"/>
          </p:cNvSpPr>
          <p:nvPr>
            <p:ph type="body" idx="1"/>
          </p:nvPr>
        </p:nvSpPr>
        <p:spPr>
          <a:xfrm>
            <a:off x="394271" y="1599778"/>
            <a:ext cx="8282185" cy="4781550"/>
          </a:xfrm>
        </p:spPr>
        <p:txBody>
          <a:bodyPr/>
          <a:lstStyle/>
          <a:p>
            <a:pPr eaLnBrk="1" hangingPunct="1">
              <a:lnSpc>
                <a:spcPct val="130000"/>
              </a:lnSpc>
            </a:pPr>
            <a:r>
              <a:rPr lang="zh-CN" altLang="en-US" sz="2800" dirty="0"/>
              <a:t>详细设计是以概要设计说明书作为基础，完成各模块的算法设计、用户界面设计以及数据结构设计的细化等。</a:t>
            </a:r>
            <a:endParaRPr lang="en-US" altLang="zh-CN" sz="2800" dirty="0"/>
          </a:p>
          <a:p>
            <a:pPr eaLnBrk="1" hangingPunct="1">
              <a:lnSpc>
                <a:spcPct val="130000"/>
              </a:lnSpc>
            </a:pPr>
            <a:r>
              <a:rPr lang="zh-CN" altLang="en-US" sz="2800" dirty="0"/>
              <a:t>对于开发者来说详细设计的主要工作就是在每个类的方法中补充对应的业务实现。</a:t>
            </a:r>
            <a:endParaRPr lang="en-US" altLang="zh-CN" sz="2800" dirty="0"/>
          </a:p>
          <a:p>
            <a:pPr eaLnBrk="1" hangingPunct="1">
              <a:lnSpc>
                <a:spcPct val="130000"/>
              </a:lnSpc>
            </a:pPr>
            <a:r>
              <a:rPr lang="zh-CN" altLang="en-US" sz="2800" dirty="0"/>
              <a:t>类中方法的设计，使用状态图对类的行为，使用</a:t>
            </a:r>
            <a:r>
              <a:rPr lang="en-US" altLang="zh-CN" sz="2800" dirty="0"/>
              <a:t>OCL</a:t>
            </a:r>
            <a:r>
              <a:rPr lang="zh-CN" altLang="en-US" sz="2800" dirty="0"/>
              <a:t>对类的实现细节进行准确定义。</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a:t>
            </a:r>
          </a:p>
        </p:txBody>
      </p:sp>
      <p:sp>
        <p:nvSpPr>
          <p:cNvPr id="3" name="内容占位符 2"/>
          <p:cNvSpPr>
            <a:spLocks noGrp="1"/>
          </p:cNvSpPr>
          <p:nvPr>
            <p:ph idx="1"/>
          </p:nvPr>
        </p:nvSpPr>
        <p:spPr>
          <a:xfrm>
            <a:off x="457200" y="1600200"/>
            <a:ext cx="8229600" cy="4637112"/>
          </a:xfrm>
        </p:spPr>
        <p:txBody>
          <a:bodyPr/>
          <a:lstStyle/>
          <a:p>
            <a:r>
              <a:rPr lang="zh-CN" altLang="en-US" sz="2600" dirty="0"/>
              <a:t>每个状态描述中除了状态名字以外，还可以包含以下三个预定义的事件的描述：</a:t>
            </a:r>
          </a:p>
          <a:p>
            <a:r>
              <a:rPr lang="en-US" altLang="zh-CN" sz="2600" dirty="0"/>
              <a:t>Entry</a:t>
            </a:r>
            <a:r>
              <a:rPr lang="zh-CN" altLang="en-US" sz="2600" dirty="0"/>
              <a:t>：给出当刚进入该状态时应该进行的动作（</a:t>
            </a:r>
            <a:r>
              <a:rPr lang="en-US" altLang="zh-CN" sz="2600" dirty="0"/>
              <a:t>action</a:t>
            </a:r>
            <a:r>
              <a:rPr lang="zh-CN" altLang="en-US" sz="2600" dirty="0"/>
              <a:t>）。在这里可以表示一个简单的赋值操作，也可以是对一个或多个方法的调用。</a:t>
            </a:r>
          </a:p>
          <a:p>
            <a:r>
              <a:rPr lang="en-US" altLang="zh-CN" sz="2600" dirty="0"/>
              <a:t>Do</a:t>
            </a:r>
            <a:r>
              <a:rPr lang="zh-CN" altLang="en-US" sz="2600" dirty="0"/>
              <a:t>：给出在保持该状态的过程中，对象应执行的活动。这个部分一般对那些受时间控制行为的对象比较适用，因为它们通常要求能够持续的读取信息。</a:t>
            </a:r>
          </a:p>
          <a:p>
            <a:r>
              <a:rPr lang="en-US" altLang="zh-CN" sz="2600" dirty="0"/>
              <a:t>Exit</a:t>
            </a:r>
            <a:r>
              <a:rPr lang="zh-CN" altLang="en-US" sz="2600" dirty="0"/>
              <a:t>：这个部分描述当离开该状态时应进行的动作。</a:t>
            </a:r>
            <a:endParaRPr lang="en-US" altLang="zh-CN" sz="2600" dirty="0"/>
          </a:p>
          <a:p>
            <a:r>
              <a:rPr lang="zh-CN" altLang="en-US" sz="2600" dirty="0"/>
              <a:t>这三个部分的内容是可选的，根据需要进行取舍。</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状态转换</a:t>
            </a:r>
          </a:p>
        </p:txBody>
      </p:sp>
      <p:sp>
        <p:nvSpPr>
          <p:cNvPr id="3" name="内容占位符 2"/>
          <p:cNvSpPr>
            <a:spLocks noGrp="1"/>
          </p:cNvSpPr>
          <p:nvPr>
            <p:ph idx="1"/>
          </p:nvPr>
        </p:nvSpPr>
        <p:spPr/>
        <p:txBody>
          <a:bodyPr/>
          <a:lstStyle/>
          <a:p>
            <a:r>
              <a:rPr lang="zh-CN" altLang="en-US" sz="2800" dirty="0"/>
              <a:t>状态通过状态转换进行过渡（</a:t>
            </a:r>
            <a:r>
              <a:rPr lang="en-US" altLang="zh-CN" sz="2800" dirty="0"/>
              <a:t>Transition</a:t>
            </a:r>
            <a:r>
              <a:rPr lang="zh-CN" altLang="en-US" sz="2800" dirty="0"/>
              <a:t>）。</a:t>
            </a:r>
            <a:endParaRPr lang="en-US" altLang="zh-CN" sz="2800" dirty="0"/>
          </a:p>
          <a:p>
            <a:r>
              <a:rPr lang="zh-CN" altLang="en-US" sz="2800" dirty="0"/>
              <a:t>事件部分：转换的主要内容，状态图主要是对被动系统的行为描述，对外界的刺激事件进行相应的响应。</a:t>
            </a:r>
            <a:endParaRPr lang="en-US" altLang="zh-CN" sz="2800" dirty="0"/>
          </a:p>
          <a:p>
            <a:r>
              <a:rPr lang="zh-CN" altLang="en-US" sz="2800" dirty="0"/>
              <a:t>条件部分：状态间的转换只有在事件被触发并且满足某个特定条件的情况下才会进行，可选。</a:t>
            </a:r>
          </a:p>
          <a:p>
            <a:r>
              <a:rPr lang="zh-CN" altLang="en-US" sz="2800" dirty="0"/>
              <a:t>动作：表示当转换发生时执行的一个动作，该动作执行的时机是在转换对应的目标状态的</a:t>
            </a:r>
            <a:r>
              <a:rPr lang="en-US" altLang="zh-CN" sz="2800" dirty="0"/>
              <a:t>entry</a:t>
            </a:r>
            <a:r>
              <a:rPr lang="zh-CN" altLang="en-US" sz="2800" dirty="0"/>
              <a:t>事件被执行之前，即还未进入到目标状态前。</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a:t>Project</a:t>
            </a:r>
            <a:r>
              <a:rPr lang="zh-CN" altLang="en-US" dirty="0"/>
              <a:t>的状态</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22</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680959" y="1560724"/>
            <a:ext cx="8043873" cy="48208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状态图的扩展</a:t>
            </a:r>
          </a:p>
        </p:txBody>
      </p:sp>
      <p:sp>
        <p:nvSpPr>
          <p:cNvPr id="6" name="内容占位符 5"/>
          <p:cNvSpPr>
            <a:spLocks noGrp="1"/>
          </p:cNvSpPr>
          <p:nvPr>
            <p:ph idx="1"/>
          </p:nvPr>
        </p:nvSpPr>
        <p:spPr>
          <a:xfrm>
            <a:off x="457200" y="1600200"/>
            <a:ext cx="8229600" cy="4421088"/>
          </a:xfrm>
        </p:spPr>
        <p:txBody>
          <a:bodyPr/>
          <a:lstStyle/>
          <a:p>
            <a:r>
              <a:rPr lang="zh-CN" altLang="en-US" sz="2600" dirty="0"/>
              <a:t>状态图本身如果过于庞大，容易让人陷入局部而丢失整体上的可理解性。</a:t>
            </a:r>
            <a:endParaRPr lang="en-US" altLang="zh-CN" sz="2600" dirty="0"/>
          </a:p>
          <a:p>
            <a:r>
              <a:rPr lang="zh-CN" altLang="en-US" sz="2600" dirty="0"/>
              <a:t>一种经常见到的情况是状态图中若干状态在同一事件作用下具有相同的行为，比如对于异常的处理或者运行的停止。</a:t>
            </a:r>
            <a:endParaRPr lang="en-US" altLang="zh-CN" sz="2600" dirty="0"/>
          </a:p>
          <a:p>
            <a:r>
              <a:rPr lang="zh-CN" altLang="en-US" sz="2600" dirty="0"/>
              <a:t>状态可以以一种层次化的方法进行组织，每个状态通过多个子状态细化，该状态称为复合状态。</a:t>
            </a:r>
            <a:endParaRPr lang="en-US" altLang="zh-CN" sz="2600" dirty="0"/>
          </a:p>
          <a:p>
            <a:r>
              <a:rPr lang="zh-CN" altLang="en-US" sz="2600" dirty="0"/>
              <a:t>复合状态中的所有子状态只需一个转换来描述共同行为，节省了转换的个数，同时使得图形的绘制保持整洁，不会过于杂乱无章。</a:t>
            </a:r>
          </a:p>
        </p:txBody>
      </p:sp>
      <p:sp>
        <p:nvSpPr>
          <p:cNvPr id="3" name="日期占位符 2"/>
          <p:cNvSpPr>
            <a:spLocks noGrp="1"/>
          </p:cNvSpPr>
          <p:nvPr>
            <p:ph type="dt" sz="half" idx="10"/>
          </p:nvPr>
        </p:nvSpPr>
        <p:spPr/>
        <p:txBody>
          <a:bodyPr/>
          <a:lstStyle/>
          <a:p>
            <a:pPr>
              <a:defRPr/>
            </a:pPr>
            <a:fld id="{301A4DFD-FFE6-4F33-8D5B-C43E918DC278}"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59D240F6-031A-4014-BE85-C83985C917CA}" type="slidenum">
              <a:rPr lang="zh-CN" altLang="en-US" smtClean="0"/>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24</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323528" y="476672"/>
            <a:ext cx="8556630" cy="5831929"/>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p:nvPr>
        </p:nvSpPr>
        <p:spPr>
          <a:xfrm>
            <a:off x="457199" y="3717032"/>
            <a:ext cx="8264525" cy="2520702"/>
          </a:xfrm>
        </p:spPr>
        <p:txBody>
          <a:bodyPr/>
          <a:lstStyle/>
          <a:p>
            <a:r>
              <a:rPr lang="zh-CN" altLang="en-US" sz="2600" dirty="0"/>
              <a:t>对象状态也可能是由多个互不依赖的子状态构成的。</a:t>
            </a:r>
            <a:endParaRPr lang="en-US" altLang="zh-CN" sz="2600" dirty="0"/>
          </a:p>
          <a:p>
            <a:r>
              <a:rPr lang="zh-CN" altLang="en-US" sz="2600" dirty="0"/>
              <a:t>每种可能的行为变化，可使用独立的状态图分别进行描述。</a:t>
            </a:r>
            <a:endParaRPr lang="en-US" altLang="zh-CN" sz="2600" dirty="0"/>
          </a:p>
          <a:p>
            <a:r>
              <a:rPr lang="zh-CN" altLang="en-US" sz="2600" dirty="0"/>
              <a:t>每个子状态图相互独立，组合在一起又构成了一个全局的状态。</a:t>
            </a:r>
            <a:endParaRPr lang="en-US" altLang="zh-CN" sz="2600" dirty="0"/>
          </a:p>
          <a:p>
            <a:r>
              <a:rPr lang="zh-CN" altLang="en-US" sz="2600" dirty="0"/>
              <a:t>使用并行的组合方式减轻状态图的描述负担。</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2019/11/19</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25</a:t>
            </a:fld>
            <a:endParaRPr lang="en-US" altLang="zh-CN"/>
          </a:p>
        </p:txBody>
      </p:sp>
      <p:pic>
        <p:nvPicPr>
          <p:cNvPr id="5" name="图片 4"/>
          <p:cNvPicPr/>
          <p:nvPr/>
        </p:nvPicPr>
        <p:blipFill>
          <a:blip r:embed="rId2">
            <a:extLst>
              <a:ext uri="{28A0092B-C50C-407E-A947-70E740481C1C}">
                <a14:useLocalDpi xmlns:a14="http://schemas.microsoft.com/office/drawing/2010/main" val="0"/>
              </a:ext>
            </a:extLst>
          </a:blip>
          <a:stretch>
            <a:fillRect/>
          </a:stretch>
        </p:blipFill>
        <p:spPr>
          <a:xfrm>
            <a:off x="323528" y="260648"/>
            <a:ext cx="4320480" cy="3096344"/>
          </a:xfrm>
          <a:prstGeom prst="rect">
            <a:avLst/>
          </a:prstGeom>
        </p:spPr>
      </p:pic>
      <p:pic>
        <p:nvPicPr>
          <p:cNvPr id="6" name="图片 5"/>
          <p:cNvPicPr/>
          <p:nvPr/>
        </p:nvPicPr>
        <p:blipFill>
          <a:blip r:embed="rId3">
            <a:extLst>
              <a:ext uri="{28A0092B-C50C-407E-A947-70E740481C1C}">
                <a14:useLocalDpi xmlns:a14="http://schemas.microsoft.com/office/drawing/2010/main" val="0"/>
              </a:ext>
            </a:extLst>
          </a:blip>
          <a:stretch>
            <a:fillRect/>
          </a:stretch>
        </p:blipFill>
        <p:spPr>
          <a:xfrm>
            <a:off x="4788024" y="260648"/>
            <a:ext cx="4077147" cy="331236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并行状态的考虑</a:t>
            </a:r>
          </a:p>
        </p:txBody>
      </p:sp>
      <p:sp>
        <p:nvSpPr>
          <p:cNvPr id="7" name="内容占位符 6"/>
          <p:cNvSpPr>
            <a:spLocks noGrp="1"/>
          </p:cNvSpPr>
          <p:nvPr>
            <p:ph idx="1"/>
          </p:nvPr>
        </p:nvSpPr>
        <p:spPr/>
        <p:txBody>
          <a:bodyPr/>
          <a:lstStyle/>
          <a:p>
            <a:r>
              <a:rPr lang="zh-CN" altLang="en-US" sz="2800" dirty="0"/>
              <a:t>如果一个事件在两个子状态图中都需要进行处理，为两个子状态图建立一个到各自结果状态的转换。</a:t>
            </a:r>
          </a:p>
          <a:p>
            <a:r>
              <a:rPr lang="zh-CN" altLang="en-US" sz="2800" dirty="0"/>
              <a:t>从含有并行组合的状态出发的转换表示只有当其含有的所有子状态图都位于结束状态时，该转换才会被触发。</a:t>
            </a:r>
          </a:p>
          <a:p>
            <a:r>
              <a:rPr lang="zh-CN" altLang="en-US" sz="2800" dirty="0"/>
              <a:t>如果某个复合状态中的一个子状态图的分支导致离开了此复合状态，则所有的子状态图都将结束。也就是说如果离开其中的一个子状态，其它所有的都将自动结束。</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状态图应用</a:t>
            </a:r>
          </a:p>
        </p:txBody>
      </p:sp>
      <p:sp>
        <p:nvSpPr>
          <p:cNvPr id="11" name="内容占位符 10"/>
          <p:cNvSpPr>
            <a:spLocks noGrp="1"/>
          </p:cNvSpPr>
          <p:nvPr>
            <p:ph idx="1"/>
          </p:nvPr>
        </p:nvSpPr>
        <p:spPr>
          <a:xfrm>
            <a:off x="323528" y="3983689"/>
            <a:ext cx="8682136" cy="2088654"/>
          </a:xfrm>
        </p:spPr>
        <p:txBody>
          <a:bodyPr/>
          <a:lstStyle/>
          <a:p>
            <a:r>
              <a:rPr lang="zh-CN" altLang="en-US" sz="2400" dirty="0"/>
              <a:t>点火（启动）器组件能够发出</a:t>
            </a:r>
            <a:r>
              <a:rPr lang="en-US" altLang="zh-CN" sz="2400" dirty="0"/>
              <a:t>start</a:t>
            </a:r>
            <a:r>
              <a:rPr lang="zh-CN" altLang="en-US" sz="2400" dirty="0"/>
              <a:t>和</a:t>
            </a:r>
            <a:r>
              <a:rPr lang="en-US" altLang="zh-CN" sz="2400" dirty="0"/>
              <a:t>end</a:t>
            </a:r>
            <a:r>
              <a:rPr lang="zh-CN" altLang="en-US" sz="2400" dirty="0"/>
              <a:t>信号；自动控制器能够发出</a:t>
            </a:r>
            <a:r>
              <a:rPr lang="en-US" altLang="zh-CN" sz="2400" dirty="0"/>
              <a:t>on</a:t>
            </a:r>
            <a:r>
              <a:rPr lang="zh-CN" altLang="en-US" sz="2400" dirty="0"/>
              <a:t>和</a:t>
            </a:r>
            <a:r>
              <a:rPr lang="en-US" altLang="zh-CN" sz="2400" dirty="0"/>
              <a:t>off</a:t>
            </a:r>
            <a:r>
              <a:rPr lang="zh-CN" altLang="en-US" sz="2400" dirty="0"/>
              <a:t>信号；离合器能够发出空转或者负载的信号。</a:t>
            </a:r>
            <a:endParaRPr lang="en-US" altLang="zh-CN" sz="2400" dirty="0"/>
          </a:p>
          <a:p>
            <a:r>
              <a:rPr lang="zh-CN" altLang="en-US" sz="2400" dirty="0"/>
              <a:t>外部温度通过传感器连续测量，存于本地温度变量中。</a:t>
            </a:r>
            <a:endParaRPr lang="en-US" altLang="zh-CN" sz="2400" dirty="0"/>
          </a:p>
          <a:p>
            <a:r>
              <a:rPr lang="zh-CN" altLang="en-US" sz="2400" dirty="0"/>
              <a:t>启停控制器本身会产生信号</a:t>
            </a:r>
            <a:r>
              <a:rPr lang="en-US" altLang="zh-CN" sz="2400" dirty="0" err="1"/>
              <a:t>motor_on</a:t>
            </a:r>
            <a:r>
              <a:rPr lang="zh-CN" altLang="en-US" sz="2400" dirty="0"/>
              <a:t>和</a:t>
            </a:r>
            <a:r>
              <a:rPr lang="en-US" altLang="zh-CN" sz="2400" dirty="0" err="1"/>
              <a:t>motor_off</a:t>
            </a:r>
            <a:r>
              <a:rPr lang="zh-CN" altLang="en-US" sz="2400" dirty="0"/>
              <a:t>，并作为动作输入给电机控制器。</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27</a:t>
            </a:fld>
            <a:endParaRPr lang="en-US" altLang="zh-CN"/>
          </a:p>
        </p:txBody>
      </p:sp>
      <p:pic>
        <p:nvPicPr>
          <p:cNvPr id="9" name="图片 8"/>
          <p:cNvPicPr/>
          <p:nvPr/>
        </p:nvPicPr>
        <p:blipFill>
          <a:blip r:embed="rId2" cstate="print">
            <a:extLst>
              <a:ext uri="{28A0092B-C50C-407E-A947-70E740481C1C}">
                <a14:useLocalDpi xmlns:a14="http://schemas.microsoft.com/office/drawing/2010/main" val="0"/>
              </a:ext>
            </a:extLst>
          </a:blip>
          <a:stretch>
            <a:fillRect/>
          </a:stretch>
        </p:blipFill>
        <p:spPr>
          <a:xfrm>
            <a:off x="1187624" y="1570858"/>
            <a:ext cx="7056784" cy="223371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28</a:t>
            </a:fld>
            <a:endParaRPr lang="en-US" altLang="zh-CN"/>
          </a:p>
        </p:txBody>
      </p:sp>
      <p:pic>
        <p:nvPicPr>
          <p:cNvPr id="7" name="图片 6"/>
          <p:cNvPicPr/>
          <p:nvPr/>
        </p:nvPicPr>
        <p:blipFill>
          <a:blip r:embed="rId2">
            <a:extLst>
              <a:ext uri="{28A0092B-C50C-407E-A947-70E740481C1C}">
                <a14:useLocalDpi xmlns:a14="http://schemas.microsoft.com/office/drawing/2010/main" val="0"/>
              </a:ext>
            </a:extLst>
          </a:blip>
          <a:stretch>
            <a:fillRect/>
          </a:stretch>
        </p:blipFill>
        <p:spPr>
          <a:xfrm>
            <a:off x="275143" y="332656"/>
            <a:ext cx="8663563" cy="4464496"/>
          </a:xfrm>
          <a:prstGeom prst="rect">
            <a:avLst/>
          </a:prstGeom>
        </p:spPr>
      </p:pic>
      <p:sp>
        <p:nvSpPr>
          <p:cNvPr id="8" name="矩形 7"/>
          <p:cNvSpPr/>
          <p:nvPr/>
        </p:nvSpPr>
        <p:spPr>
          <a:xfrm>
            <a:off x="539552" y="4869160"/>
            <a:ext cx="8280920" cy="1569660"/>
          </a:xfrm>
          <a:prstGeom prst="rect">
            <a:avLst/>
          </a:prstGeom>
        </p:spPr>
        <p:txBody>
          <a:bodyPr wrap="square">
            <a:spAutoFit/>
          </a:bodyPr>
          <a:lstStyle/>
          <a:p>
            <a:pPr marL="342900" indent="-342900">
              <a:buFont typeface="Arial" panose="020B0604020202020204" pitchFamily="34" charset="0"/>
              <a:buChar char="•"/>
            </a:pPr>
            <a:r>
              <a:rPr lang="zh-CN" altLang="en-US" sz="2400" dirty="0">
                <a:solidFill>
                  <a:schemeClr val="tx1"/>
                </a:solidFill>
              </a:rPr>
              <a:t>电机自动启停控制系统的主要状态变化，电机运转时可自动待机节能，如电机加电空载的时候。</a:t>
            </a:r>
            <a:endParaRPr lang="en-US" altLang="zh-CN" sz="2400" dirty="0">
              <a:solidFill>
                <a:schemeClr val="tx1"/>
              </a:solidFill>
            </a:endParaRPr>
          </a:p>
          <a:p>
            <a:pPr marL="342900" indent="-342900">
              <a:buFont typeface="Arial" panose="020B0604020202020204" pitchFamily="34" charset="0"/>
              <a:buChar char="•"/>
            </a:pPr>
            <a:r>
              <a:rPr lang="zh-CN" altLang="en-US" sz="2400" dirty="0">
                <a:solidFill>
                  <a:schemeClr val="tx1"/>
                </a:solidFill>
              </a:rPr>
              <a:t>对条件也进行了指定，如当电机在外部温度范围在</a:t>
            </a:r>
            <a:r>
              <a:rPr lang="en-US" altLang="zh-CN" sz="2400" dirty="0">
                <a:solidFill>
                  <a:schemeClr val="tx1"/>
                </a:solidFill>
              </a:rPr>
              <a:t>3-30</a:t>
            </a:r>
            <a:r>
              <a:rPr lang="zh-CN" altLang="en-US" sz="2400" dirty="0">
                <a:solidFill>
                  <a:schemeClr val="tx1"/>
                </a:solidFill>
              </a:rPr>
              <a:t>度时允许自动待机。</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操作界面的状态描述</a:t>
            </a:r>
          </a:p>
        </p:txBody>
      </p:sp>
      <p:sp>
        <p:nvSpPr>
          <p:cNvPr id="6" name="内容占位符 5"/>
          <p:cNvSpPr>
            <a:spLocks noGrp="1"/>
          </p:cNvSpPr>
          <p:nvPr>
            <p:ph idx="1"/>
          </p:nvPr>
        </p:nvSpPr>
        <p:spPr>
          <a:xfrm>
            <a:off x="457200" y="5152330"/>
            <a:ext cx="8435280" cy="1229420"/>
          </a:xfrm>
        </p:spPr>
        <p:txBody>
          <a:bodyPr/>
          <a:lstStyle/>
          <a:p>
            <a:r>
              <a:rPr lang="zh-CN" altLang="en-US" sz="2400" dirty="0"/>
              <a:t>状态用来表示每个独立的图形界面，事件是用户的输入，如某个按键的按下，进而弹出另外一个界面，即到达了一个新的状态。</a:t>
            </a:r>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2019/11/19</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29</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251520" y="1484784"/>
            <a:ext cx="8640960" cy="3600400"/>
          </a:xfrm>
          <a:prstGeom prst="rect">
            <a:avLst/>
          </a:prstGeom>
        </p:spPr>
      </p:pic>
      <p:sp>
        <p:nvSpPr>
          <p:cNvPr id="8" name="椭圆 7"/>
          <p:cNvSpPr/>
          <p:nvPr/>
        </p:nvSpPr>
        <p:spPr bwMode="auto">
          <a:xfrm>
            <a:off x="5652120" y="4746410"/>
            <a:ext cx="792088" cy="355178"/>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800" b="1" i="0" u="none" strike="noStrike" cap="none" normalizeH="0" baseline="0">
              <a:ln>
                <a:noFill/>
              </a:ln>
              <a:solidFill>
                <a:srgbClr val="660066"/>
              </a:solidFill>
              <a:effectLst/>
              <a:latin typeface="Tahoma" panose="020B060403050404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详细设计的主要活动</a:t>
            </a:r>
          </a:p>
        </p:txBody>
      </p:sp>
      <p:sp>
        <p:nvSpPr>
          <p:cNvPr id="3" name="内容占位符 2"/>
          <p:cNvSpPr>
            <a:spLocks noGrp="1"/>
          </p:cNvSpPr>
          <p:nvPr>
            <p:ph idx="1"/>
          </p:nvPr>
        </p:nvSpPr>
        <p:spPr/>
        <p:txBody>
          <a:bodyPr/>
          <a:lstStyle/>
          <a:p>
            <a:pPr lvl="0"/>
            <a:r>
              <a:rPr lang="zh-CN" altLang="zh-CN" sz="2800" dirty="0"/>
              <a:t>为每个模块进行详细的</a:t>
            </a:r>
            <a:r>
              <a:rPr lang="zh-CN" altLang="zh-CN" sz="2800" dirty="0">
                <a:solidFill>
                  <a:srgbClr val="C00000"/>
                </a:solidFill>
              </a:rPr>
              <a:t>算法设计</a:t>
            </a:r>
            <a:r>
              <a:rPr lang="zh-CN" altLang="zh-CN" sz="2800" dirty="0"/>
              <a:t>。用某种图形、表格、语言等工具将每个模块处理过程的详细算法描述出来。</a:t>
            </a:r>
          </a:p>
          <a:p>
            <a:pPr lvl="0"/>
            <a:r>
              <a:rPr lang="zh-CN" altLang="zh-CN" sz="2800" dirty="0"/>
              <a:t>为模块内的</a:t>
            </a:r>
            <a:r>
              <a:rPr lang="zh-CN" altLang="zh-CN" sz="2800" dirty="0">
                <a:solidFill>
                  <a:srgbClr val="C00000"/>
                </a:solidFill>
              </a:rPr>
              <a:t>数据结构</a:t>
            </a:r>
            <a:r>
              <a:rPr lang="zh-CN" altLang="zh-CN" sz="2800" dirty="0"/>
              <a:t>进行设计。对于需求分析、概要设计确定的概念性的数据类型进行确切的定义。</a:t>
            </a:r>
          </a:p>
          <a:p>
            <a:pPr lvl="0"/>
            <a:r>
              <a:rPr lang="zh-CN" altLang="zh-CN" sz="2800" dirty="0"/>
              <a:t>为数据结构进行物理设计，即确定</a:t>
            </a:r>
            <a:r>
              <a:rPr lang="zh-CN" altLang="zh-CN" sz="2800" dirty="0">
                <a:solidFill>
                  <a:srgbClr val="C00000"/>
                </a:solidFill>
              </a:rPr>
              <a:t>数据库的物理结构</a:t>
            </a:r>
            <a:r>
              <a:rPr lang="zh-CN" altLang="zh-CN" sz="2800" dirty="0"/>
              <a:t>。物理结构主要指数据库的存储记录格式、存储记录安排和存储方法，这些都依赖于具体所使用的数据库系统。</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对象约束语言</a:t>
            </a:r>
          </a:p>
        </p:txBody>
      </p:sp>
      <p:sp>
        <p:nvSpPr>
          <p:cNvPr id="3" name="内容占位符 2"/>
          <p:cNvSpPr>
            <a:spLocks noGrp="1"/>
          </p:cNvSpPr>
          <p:nvPr>
            <p:ph idx="1"/>
          </p:nvPr>
        </p:nvSpPr>
        <p:spPr/>
        <p:txBody>
          <a:bodyPr/>
          <a:lstStyle/>
          <a:p>
            <a:r>
              <a:rPr lang="zh-CN" altLang="en-US" sz="2800" dirty="0"/>
              <a:t>很多业务需求和规则无法利用模型本身的机制进行描述，如“项目类不能以自身作为其子项目”。</a:t>
            </a:r>
            <a:endParaRPr lang="en-US" altLang="zh-CN" sz="2800" dirty="0"/>
          </a:p>
          <a:p>
            <a:r>
              <a:rPr lang="en-US" altLang="zh-CN" sz="2800" dirty="0"/>
              <a:t>UML</a:t>
            </a:r>
            <a:r>
              <a:rPr lang="zh-CN" altLang="en-US" sz="2800" dirty="0"/>
              <a:t>提供一种对每个对象进行具体条件的约束机制，如：</a:t>
            </a:r>
          </a:p>
          <a:p>
            <a:pPr marL="0" indent="0">
              <a:buNone/>
            </a:pPr>
            <a:r>
              <a:rPr lang="en-US" altLang="zh-CN" sz="2800" dirty="0"/>
              <a:t>	- </a:t>
            </a:r>
            <a:r>
              <a:rPr lang="en-US" altLang="zh-CN" sz="2800" dirty="0" err="1"/>
              <a:t>projectnumber</a:t>
            </a:r>
            <a:r>
              <a:rPr lang="en-US" altLang="zh-CN" sz="2800" dirty="0"/>
              <a:t>: </a:t>
            </a:r>
            <a:r>
              <a:rPr lang="en-US" altLang="zh-CN" sz="2800" dirty="0" err="1"/>
              <a:t>int</a:t>
            </a:r>
            <a:r>
              <a:rPr lang="en-US" altLang="zh-CN" sz="2800" dirty="0"/>
              <a:t> {</a:t>
            </a:r>
            <a:r>
              <a:rPr lang="en-US" altLang="zh-CN" sz="2800" dirty="0" err="1"/>
              <a:t>projectnumber</a:t>
            </a:r>
            <a:r>
              <a:rPr lang="en-US" altLang="zh-CN" sz="2800" dirty="0"/>
              <a:t> &gt;= 0}</a:t>
            </a:r>
          </a:p>
          <a:p>
            <a:r>
              <a:rPr lang="zh-CN" altLang="en-US" sz="2800" dirty="0"/>
              <a:t>以上方法会使类图不够简洁，而且复杂业务规则也不能清晰描述，因此引入了</a:t>
            </a:r>
            <a:r>
              <a:rPr lang="en-US" altLang="zh-CN" sz="2800" dirty="0"/>
              <a:t>OCL</a:t>
            </a:r>
            <a:r>
              <a:rPr lang="zh-CN" altLang="en-US" sz="2800" dirty="0"/>
              <a:t>。</a:t>
            </a:r>
            <a:endParaRPr lang="en-US" altLang="zh-CN" sz="2800" dirty="0"/>
          </a:p>
          <a:p>
            <a:r>
              <a:rPr lang="zh-CN" altLang="en-US" sz="2800" dirty="0"/>
              <a:t>这里引入一个新的类图作为例子：</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31</a:t>
            </a:fld>
            <a:endParaRPr lang="en-US" altLang="zh-CN"/>
          </a:p>
        </p:txBody>
      </p:sp>
      <p:pic>
        <p:nvPicPr>
          <p:cNvPr id="7" name="图片 6"/>
          <p:cNvPicPr/>
          <p:nvPr/>
        </p:nvPicPr>
        <p:blipFill>
          <a:blip r:embed="rId3">
            <a:extLst>
              <a:ext uri="{28A0092B-C50C-407E-A947-70E740481C1C}">
                <a14:useLocalDpi xmlns:a14="http://schemas.microsoft.com/office/drawing/2010/main" val="0"/>
              </a:ext>
            </a:extLst>
          </a:blip>
          <a:stretch>
            <a:fillRect/>
          </a:stretch>
        </p:blipFill>
        <p:spPr>
          <a:xfrm>
            <a:off x="899592" y="476672"/>
            <a:ext cx="7704856" cy="5688632"/>
          </a:xfrm>
          <a:prstGeom prst="rect">
            <a:avLst/>
          </a:prstGeom>
        </p:spPr>
      </p:pic>
      <p:sp>
        <p:nvSpPr>
          <p:cNvPr id="8" name="矩形 7"/>
          <p:cNvSpPr/>
          <p:nvPr/>
        </p:nvSpPr>
        <p:spPr>
          <a:xfrm>
            <a:off x="755576" y="2276872"/>
            <a:ext cx="2707761" cy="1569660"/>
          </a:xfrm>
          <a:prstGeom prst="rect">
            <a:avLst/>
          </a:prstGeom>
        </p:spPr>
        <p:txBody>
          <a:bodyPr wrap="square">
            <a:spAutoFit/>
          </a:bodyPr>
          <a:lstStyle/>
          <a:p>
            <a:r>
              <a:rPr lang="zh-CN" altLang="en-US" sz="2400" dirty="0"/>
              <a:t>关联类，只与其对应的一个学生对象和一个课程对象具有联系。</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p:nvPr>
        </p:nvSpPr>
        <p:spPr>
          <a:xfrm>
            <a:off x="457200" y="404664"/>
            <a:ext cx="8229600" cy="5977086"/>
          </a:xfrm>
        </p:spPr>
        <p:txBody>
          <a:bodyPr/>
          <a:lstStyle/>
          <a:p>
            <a:r>
              <a:rPr lang="zh-CN" altLang="en-US" sz="2800" dirty="0"/>
              <a:t>学号要求至少五位数字长，并且构成学号的数字要大于或等于</a:t>
            </a:r>
            <a:r>
              <a:rPr lang="en-US" altLang="zh-CN" sz="2800" dirty="0"/>
              <a:t>10000</a:t>
            </a:r>
            <a:r>
              <a:rPr lang="zh-CN" altLang="en-US" sz="2800" dirty="0"/>
              <a:t>。若使用</a:t>
            </a:r>
            <a:r>
              <a:rPr lang="en-US" altLang="zh-CN" sz="2800" dirty="0"/>
              <a:t>OCL</a:t>
            </a:r>
            <a:r>
              <a:rPr lang="zh-CN" altLang="en-US" sz="2800" dirty="0"/>
              <a:t>进行描述：</a:t>
            </a:r>
          </a:p>
          <a:p>
            <a:pPr marL="0" indent="0">
              <a:buNone/>
            </a:pPr>
            <a:r>
              <a:rPr lang="en-US" altLang="zh-CN" sz="2800" dirty="0"/>
              <a:t>	context Student </a:t>
            </a:r>
            <a:r>
              <a:rPr lang="en-US" altLang="zh-CN" sz="2800" dirty="0" err="1"/>
              <a:t>inv</a:t>
            </a:r>
            <a:r>
              <a:rPr lang="en-US" altLang="zh-CN" sz="2800" dirty="0"/>
              <a:t> </a:t>
            </a:r>
            <a:r>
              <a:rPr lang="en-US" altLang="zh-CN" sz="2800" dirty="0" err="1"/>
              <a:t>regStudentId</a:t>
            </a:r>
            <a:r>
              <a:rPr lang="en-US" altLang="zh-CN" sz="2800" dirty="0"/>
              <a:t>:</a:t>
            </a:r>
          </a:p>
          <a:p>
            <a:pPr marL="0" indent="0">
              <a:buNone/>
            </a:pPr>
            <a:r>
              <a:rPr lang="en-US" altLang="zh-CN" sz="2800" dirty="0"/>
              <a:t>		</a:t>
            </a:r>
            <a:r>
              <a:rPr lang="en-US" altLang="zh-CN" sz="2800" dirty="0" err="1"/>
              <a:t>self.stuId</a:t>
            </a:r>
            <a:r>
              <a:rPr lang="en-US" altLang="zh-CN" sz="2800" dirty="0"/>
              <a:t> &gt;= 10000</a:t>
            </a:r>
          </a:p>
          <a:p>
            <a:r>
              <a:rPr lang="zh-CN" altLang="en-US" sz="2800" dirty="0"/>
              <a:t>关键字</a:t>
            </a:r>
            <a:r>
              <a:rPr lang="en-US" altLang="zh-CN" sz="2800" dirty="0"/>
              <a:t>context</a:t>
            </a:r>
            <a:r>
              <a:rPr lang="zh-CN" altLang="en-US" sz="2800" dirty="0"/>
              <a:t>表明此段</a:t>
            </a:r>
            <a:r>
              <a:rPr lang="en-US" altLang="zh-CN" sz="2800" dirty="0"/>
              <a:t>OCL</a:t>
            </a:r>
            <a:r>
              <a:rPr lang="zh-CN" altLang="en-US" sz="2800" dirty="0"/>
              <a:t>的描述与哪些</a:t>
            </a:r>
            <a:r>
              <a:rPr lang="en-US" altLang="zh-CN" sz="2800" dirty="0"/>
              <a:t>UML</a:t>
            </a:r>
            <a:r>
              <a:rPr lang="zh-CN" altLang="en-US" sz="2800" dirty="0"/>
              <a:t>对象或类相关。</a:t>
            </a:r>
            <a:endParaRPr lang="en-US" altLang="zh-CN" sz="2800" dirty="0"/>
          </a:p>
          <a:p>
            <a:r>
              <a:rPr lang="zh-CN" altLang="en-US" sz="2800" dirty="0"/>
              <a:t>关键字</a:t>
            </a:r>
            <a:r>
              <a:rPr lang="en-US" altLang="zh-CN" sz="2800" dirty="0" err="1"/>
              <a:t>inv</a:t>
            </a:r>
            <a:r>
              <a:rPr lang="zh-CN" altLang="en-US" sz="2800" dirty="0"/>
              <a:t>表示这是不变的（</a:t>
            </a:r>
            <a:r>
              <a:rPr lang="en-US" altLang="zh-CN" sz="2800" dirty="0"/>
              <a:t>invariant</a:t>
            </a:r>
            <a:r>
              <a:rPr lang="zh-CN" altLang="en-US" sz="2800" dirty="0"/>
              <a:t>），也就是说所有的</a:t>
            </a:r>
            <a:r>
              <a:rPr lang="en-US" altLang="zh-CN" sz="2800" dirty="0"/>
              <a:t>Student</a:t>
            </a:r>
            <a:r>
              <a:rPr lang="zh-CN" altLang="en-US" sz="2800" dirty="0"/>
              <a:t>对象都要遵守这个约束</a:t>
            </a:r>
            <a:endParaRPr lang="en-US" altLang="zh-CN" sz="2800" dirty="0"/>
          </a:p>
          <a:p>
            <a:r>
              <a:rPr lang="en-US" altLang="zh-CN" sz="2800" dirty="0"/>
              <a:t>self</a:t>
            </a:r>
            <a:r>
              <a:rPr lang="zh-CN" altLang="en-US" sz="2800" dirty="0"/>
              <a:t>关键字指的是对</a:t>
            </a:r>
            <a:r>
              <a:rPr lang="en-US" altLang="zh-CN" sz="2800" dirty="0"/>
              <a:t>context</a:t>
            </a:r>
            <a:r>
              <a:rPr lang="zh-CN" altLang="en-US" sz="2800" dirty="0"/>
              <a:t>对象的引用，正如在</a:t>
            </a:r>
            <a:r>
              <a:rPr lang="en-US" altLang="zh-CN" sz="2800" dirty="0"/>
              <a:t>Java</a:t>
            </a:r>
            <a:r>
              <a:rPr lang="zh-CN" altLang="en-US" sz="2800" dirty="0"/>
              <a:t>中的</a:t>
            </a:r>
            <a:r>
              <a:rPr lang="en-US" altLang="zh-CN" sz="2800" dirty="0"/>
              <a:t>this</a:t>
            </a:r>
            <a:r>
              <a:rPr lang="zh-CN" altLang="en-US" sz="2800" dirty="0"/>
              <a:t>或</a:t>
            </a:r>
            <a:r>
              <a:rPr lang="en-US" altLang="zh-CN" sz="2800" dirty="0"/>
              <a:t>C++</a:t>
            </a:r>
            <a:r>
              <a:rPr lang="zh-CN" altLang="en-US" sz="2800" dirty="0"/>
              <a:t>中的*</a:t>
            </a:r>
            <a:r>
              <a:rPr lang="en-US" altLang="zh-CN" sz="2800" dirty="0"/>
              <a:t>this</a:t>
            </a:r>
            <a:r>
              <a:rPr lang="zh-CN" altLang="en-US" sz="2800" dirty="0"/>
              <a:t>的作用一样。</a:t>
            </a:r>
            <a:endParaRPr lang="en-US" altLang="zh-CN" sz="2800" dirty="0"/>
          </a:p>
          <a:p>
            <a:pPr marL="0" indent="0">
              <a:buNone/>
            </a:pPr>
            <a:r>
              <a:rPr lang="nl-NL" altLang="zh-CN" sz="2800" dirty="0"/>
              <a:t>	context s:Student inv:</a:t>
            </a:r>
          </a:p>
          <a:p>
            <a:pPr marL="0" indent="0">
              <a:buNone/>
            </a:pPr>
            <a:r>
              <a:rPr lang="nl-NL" altLang="zh-CN" sz="2800" dirty="0"/>
              <a:t>		s.stuId &gt;= 10000</a:t>
            </a:r>
          </a:p>
          <a:p>
            <a:endParaRPr lang="zh-CN" altLang="en-US" sz="2800" dirty="0"/>
          </a:p>
          <a:p>
            <a:pPr marL="0" indent="0">
              <a:buNone/>
            </a:pPr>
            <a:endParaRPr lang="en-US" altLang="zh-CN" sz="2800" dirty="0"/>
          </a:p>
        </p:txBody>
      </p:sp>
      <p:sp>
        <p:nvSpPr>
          <p:cNvPr id="2" name="日期占位符 1"/>
          <p:cNvSpPr>
            <a:spLocks noGrp="1"/>
          </p:cNvSpPr>
          <p:nvPr>
            <p:ph type="dt" sz="half" idx="10"/>
          </p:nvPr>
        </p:nvSpPr>
        <p:spPr/>
        <p:txBody>
          <a:bodyPr/>
          <a:lstStyle/>
          <a:p>
            <a:pPr>
              <a:defRPr/>
            </a:pPr>
            <a:fld id="{4C5ABDC8-BCAE-4E79-BE51-35C300D2F90B}" type="datetime1">
              <a:rPr lang="zh-CN" altLang="en-US" smtClean="0"/>
              <a:t>2019/11/19</a:t>
            </a:fld>
            <a:endParaRPr lang="en-US" altLang="zh-CN"/>
          </a:p>
        </p:txBody>
      </p:sp>
      <p:sp>
        <p:nvSpPr>
          <p:cNvPr id="3" name="页脚占位符 2"/>
          <p:cNvSpPr>
            <a:spLocks noGrp="1"/>
          </p:cNvSpPr>
          <p:nvPr>
            <p:ph type="ftr" sz="quarter" idx="11"/>
          </p:nvPr>
        </p:nvSpPr>
        <p:spPr/>
        <p:txBody>
          <a:bodyPr/>
          <a:lstStyle/>
          <a:p>
            <a:pPr>
              <a:defRPr/>
            </a:pPr>
            <a:r>
              <a:rPr lang="en-US" altLang="zh-CN"/>
              <a:t>大连理工大学软件学院</a:t>
            </a:r>
          </a:p>
        </p:txBody>
      </p:sp>
      <p:sp>
        <p:nvSpPr>
          <p:cNvPr id="4" name="灯片编号占位符 3"/>
          <p:cNvSpPr>
            <a:spLocks noGrp="1"/>
          </p:cNvSpPr>
          <p:nvPr>
            <p:ph type="sldNum" sz="quarter" idx="12"/>
          </p:nvPr>
        </p:nvSpPr>
        <p:spPr/>
        <p:txBody>
          <a:bodyPr/>
          <a:lstStyle/>
          <a:p>
            <a:pPr>
              <a:defRPr/>
            </a:pPr>
            <a:fld id="{8C867EAE-CCD9-4D3B-9048-55038168933B}" type="slidenum">
              <a:rPr lang="zh-CN" altLang="en-US" smtClean="0"/>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346224"/>
            <a:ext cx="8229600" cy="6107112"/>
          </a:xfrm>
        </p:spPr>
        <p:txBody>
          <a:bodyPr/>
          <a:lstStyle/>
          <a:p>
            <a:r>
              <a:rPr lang="zh-CN" altLang="en-US" sz="2800" dirty="0"/>
              <a:t>将</a:t>
            </a:r>
            <a:r>
              <a:rPr lang="en-US" altLang="zh-CN" sz="2800" dirty="0"/>
              <a:t>OCL</a:t>
            </a:r>
            <a:r>
              <a:rPr lang="zh-CN" altLang="en-US" sz="2800" dirty="0"/>
              <a:t>同样以包的形式进行组织，便于使用和管理：</a:t>
            </a:r>
            <a:endParaRPr lang="en-US" altLang="zh-CN" sz="2800" dirty="0"/>
          </a:p>
          <a:p>
            <a:pPr marL="0" indent="0">
              <a:buNone/>
            </a:pPr>
            <a:r>
              <a:rPr lang="en-US" altLang="zh-CN" sz="2800" dirty="0"/>
              <a:t>	package com::</a:t>
            </a:r>
            <a:r>
              <a:rPr lang="en-US" altLang="zh-CN" sz="2800" dirty="0" err="1"/>
              <a:t>myCompany</a:t>
            </a:r>
            <a:r>
              <a:rPr lang="en-US" altLang="zh-CN" sz="2800" dirty="0"/>
              <a:t>::</a:t>
            </a:r>
            <a:r>
              <a:rPr lang="en-US" altLang="zh-CN" sz="2800" dirty="0" err="1"/>
              <a:t>mySW</a:t>
            </a:r>
            <a:endParaRPr lang="en-US" altLang="zh-CN" sz="2800" dirty="0"/>
          </a:p>
          <a:p>
            <a:pPr marL="0" indent="0">
              <a:buNone/>
            </a:pPr>
            <a:r>
              <a:rPr lang="en-US" altLang="zh-CN" sz="2800" dirty="0"/>
              <a:t>		context Student </a:t>
            </a:r>
            <a:r>
              <a:rPr lang="en-US" altLang="zh-CN" sz="2800" dirty="0" err="1"/>
              <a:t>inv</a:t>
            </a:r>
            <a:r>
              <a:rPr lang="en-US" altLang="zh-CN" sz="2800" dirty="0"/>
              <a:t>:</a:t>
            </a:r>
          </a:p>
          <a:p>
            <a:pPr marL="0" indent="0">
              <a:buNone/>
            </a:pPr>
            <a:r>
              <a:rPr lang="en-US" altLang="zh-CN" sz="2800" dirty="0"/>
              <a:t>		context Student </a:t>
            </a:r>
            <a:r>
              <a:rPr lang="en-US" altLang="zh-CN" sz="2800" dirty="0" err="1"/>
              <a:t>inv</a:t>
            </a:r>
            <a:r>
              <a:rPr lang="en-US" altLang="zh-CN" sz="2800" dirty="0"/>
              <a:t>:</a:t>
            </a:r>
          </a:p>
          <a:p>
            <a:pPr marL="0" indent="0">
              <a:buNone/>
            </a:pPr>
            <a:r>
              <a:rPr lang="en-US" altLang="zh-CN" sz="2800" dirty="0"/>
              <a:t>	</a:t>
            </a:r>
            <a:r>
              <a:rPr lang="en-US" altLang="zh-CN" sz="2800" dirty="0" err="1"/>
              <a:t>endpackage</a:t>
            </a:r>
            <a:endParaRPr lang="en-US" altLang="zh-CN" sz="2800" dirty="0"/>
          </a:p>
          <a:p>
            <a:r>
              <a:rPr lang="zh-CN" altLang="en-US" sz="2800" dirty="0"/>
              <a:t>除了实例变量的约束外，</a:t>
            </a:r>
            <a:r>
              <a:rPr lang="en-US" altLang="zh-CN" sz="2800" dirty="0"/>
              <a:t>OCL</a:t>
            </a:r>
            <a:r>
              <a:rPr lang="zh-CN" altLang="en-US" sz="2800" dirty="0"/>
              <a:t>同样可以对实例的方法进行，描述方法执行的条件，如未休学的学生至少要选择一门课程：</a:t>
            </a:r>
            <a:endParaRPr lang="en-US" altLang="zh-CN" sz="2800" dirty="0"/>
          </a:p>
          <a:p>
            <a:pPr marL="0" indent="0">
              <a:buNone/>
            </a:pPr>
            <a:r>
              <a:rPr lang="en-US" altLang="zh-CN" sz="2800" dirty="0"/>
              <a:t>	context Student::</a:t>
            </a:r>
            <a:r>
              <a:rPr lang="en-US" altLang="zh-CN" sz="2800" dirty="0" err="1"/>
              <a:t>selectedLectures</a:t>
            </a:r>
            <a:r>
              <a:rPr lang="en-US" altLang="zh-CN" sz="2800" dirty="0"/>
              <a:t>(): Integer</a:t>
            </a:r>
          </a:p>
          <a:p>
            <a:pPr marL="0" indent="0">
              <a:buNone/>
            </a:pPr>
            <a:r>
              <a:rPr lang="en-US" altLang="zh-CN" sz="2800" dirty="0"/>
              <a:t>		pre </a:t>
            </a:r>
            <a:r>
              <a:rPr lang="en-US" altLang="zh-CN" sz="2800" dirty="0" err="1"/>
              <a:t>stustatus</a:t>
            </a:r>
            <a:r>
              <a:rPr lang="en-US" altLang="zh-CN" sz="2800" dirty="0"/>
              <a:t>: </a:t>
            </a:r>
            <a:r>
              <a:rPr lang="en-US" altLang="zh-CN" sz="2800" dirty="0" err="1"/>
              <a:t>self.freesemester</a:t>
            </a:r>
            <a:r>
              <a:rPr lang="en-US" altLang="zh-CN" sz="2800" dirty="0"/>
              <a:t> = false</a:t>
            </a:r>
          </a:p>
          <a:p>
            <a:pPr marL="0" indent="0">
              <a:buNone/>
            </a:pPr>
            <a:r>
              <a:rPr lang="en-US" altLang="zh-CN" sz="2800" dirty="0"/>
              <a:t>		post </a:t>
            </a:r>
            <a:r>
              <a:rPr lang="en-US" altLang="zh-CN" sz="2800" dirty="0" err="1"/>
              <a:t>selectedLectures</a:t>
            </a:r>
            <a:r>
              <a:rPr lang="en-US" altLang="zh-CN" sz="2800" dirty="0"/>
              <a:t>: result &gt; 0</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3370386"/>
          </a:xfrm>
        </p:spPr>
        <p:txBody>
          <a:bodyPr/>
          <a:lstStyle/>
          <a:p>
            <a:r>
              <a:rPr lang="zh-CN" altLang="en-US" sz="2800" dirty="0"/>
              <a:t>当该生选择了一门之前没有学过的课程时，该生选课总数加一：</a:t>
            </a:r>
            <a:endParaRPr lang="en-US" altLang="zh-CN" sz="2800" dirty="0"/>
          </a:p>
          <a:p>
            <a:pPr marL="0" indent="0">
              <a:buNone/>
            </a:pPr>
            <a:r>
              <a:rPr lang="en-US" altLang="zh-CN" sz="2800" dirty="0"/>
              <a:t>	</a:t>
            </a:r>
            <a:r>
              <a:rPr lang="en-US" altLang="zh-CN" sz="2400" dirty="0"/>
              <a:t>context Student::</a:t>
            </a:r>
            <a:r>
              <a:rPr lang="en-US" altLang="zh-CN" sz="2400" dirty="0" err="1"/>
              <a:t>registerLecture</a:t>
            </a:r>
            <a:r>
              <a:rPr lang="en-US" altLang="zh-CN" sz="2400" dirty="0"/>
              <a:t>(v: Lecture)</a:t>
            </a:r>
          </a:p>
          <a:p>
            <a:pPr marL="0" indent="0">
              <a:buNone/>
            </a:pPr>
            <a:r>
              <a:rPr lang="en-US" altLang="zh-CN" sz="2400" dirty="0"/>
              <a:t>		pre: </a:t>
            </a:r>
            <a:r>
              <a:rPr lang="en-US" altLang="zh-CN" sz="2400" dirty="0" err="1"/>
              <a:t>notSelected</a:t>
            </a:r>
            <a:r>
              <a:rPr lang="en-US" altLang="zh-CN" sz="2400" dirty="0"/>
              <a:t>(v)</a:t>
            </a:r>
          </a:p>
          <a:p>
            <a:pPr marL="0" indent="0">
              <a:buNone/>
            </a:pPr>
            <a:r>
              <a:rPr lang="en-US" altLang="zh-CN" sz="2400" dirty="0"/>
              <a:t>		post: </a:t>
            </a:r>
            <a:r>
              <a:rPr lang="en-US" altLang="zh-CN" sz="2400" dirty="0" err="1"/>
              <a:t>self.selectedLectures</a:t>
            </a:r>
            <a:r>
              <a:rPr lang="en-US" altLang="zh-CN" sz="2400" dirty="0"/>
              <a:t>()</a:t>
            </a:r>
            <a:r>
              <a:rPr lang="en-US" altLang="zh-CN" sz="2400" dirty="0">
                <a:solidFill>
                  <a:srgbClr val="FF0000"/>
                </a:solidFill>
              </a:rPr>
              <a:t>@pre </a:t>
            </a:r>
            <a:r>
              <a:rPr lang="en-US" altLang="zh-CN" sz="2400" dirty="0"/>
              <a:t>= </a:t>
            </a:r>
            <a:r>
              <a:rPr lang="en-US" altLang="zh-CN" sz="2400" dirty="0" err="1"/>
              <a:t>self.selectedLectures</a:t>
            </a:r>
            <a:r>
              <a:rPr lang="en-US" altLang="zh-CN" sz="2400" dirty="0"/>
              <a:t>() – 1</a:t>
            </a:r>
          </a:p>
          <a:p>
            <a:r>
              <a:rPr lang="en-US" altLang="zh-CN" sz="2800" dirty="0"/>
              <a:t>@pre</a:t>
            </a:r>
            <a:r>
              <a:rPr lang="zh-CN" altLang="en-US" sz="2800" dirty="0"/>
              <a:t>表示引用的是方法执行之前的状态值。</a:t>
            </a:r>
            <a:endParaRPr lang="en-US" altLang="zh-CN"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34</a:t>
            </a:fld>
            <a:endParaRPr lang="en-US" altLang="zh-CN"/>
          </a:p>
        </p:txBody>
      </p:sp>
      <p:graphicFrame>
        <p:nvGraphicFramePr>
          <p:cNvPr id="6" name="表格 5"/>
          <p:cNvGraphicFramePr>
            <a:graphicFrameLocks noGrp="1"/>
          </p:cNvGraphicFramePr>
          <p:nvPr/>
        </p:nvGraphicFramePr>
        <p:xfrm>
          <a:off x="179512" y="3717032"/>
          <a:ext cx="8784976" cy="2560320"/>
        </p:xfrm>
        <a:graphic>
          <a:graphicData uri="http://schemas.openxmlformats.org/drawingml/2006/table">
            <a:tbl>
              <a:tblPr firstRow="1" firstCol="1" bandRow="1">
                <a:tableStyleId>{21E4AEA4-8DFA-4A89-87EB-49C32662AFE0}</a:tableStyleId>
              </a:tblPr>
              <a:tblGrid>
                <a:gridCol w="1399343">
                  <a:extLst>
                    <a:ext uri="{9D8B030D-6E8A-4147-A177-3AD203B41FA5}">
                      <a16:colId xmlns:a16="http://schemas.microsoft.com/office/drawing/2014/main" val="20000"/>
                    </a:ext>
                  </a:extLst>
                </a:gridCol>
                <a:gridCol w="2521613">
                  <a:extLst>
                    <a:ext uri="{9D8B030D-6E8A-4147-A177-3AD203B41FA5}">
                      <a16:colId xmlns:a16="http://schemas.microsoft.com/office/drawing/2014/main" val="20001"/>
                    </a:ext>
                  </a:extLst>
                </a:gridCol>
                <a:gridCol w="4864020">
                  <a:extLst>
                    <a:ext uri="{9D8B030D-6E8A-4147-A177-3AD203B41FA5}">
                      <a16:colId xmlns:a16="http://schemas.microsoft.com/office/drawing/2014/main" val="20002"/>
                    </a:ext>
                  </a:extLst>
                </a:gridCol>
              </a:tblGrid>
              <a:tr h="0">
                <a:tc>
                  <a:txBody>
                    <a:bodyPr/>
                    <a:lstStyle/>
                    <a:p>
                      <a:pPr algn="ctr">
                        <a:spcAft>
                          <a:spcPts val="0"/>
                        </a:spcAft>
                      </a:pPr>
                      <a:r>
                        <a:rPr lang="zh-CN" sz="2400" kern="100">
                          <a:effectLst/>
                        </a:rPr>
                        <a:t>类型名</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取值示例</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ctr">
                        <a:spcAft>
                          <a:spcPts val="0"/>
                        </a:spcAft>
                      </a:pPr>
                      <a:r>
                        <a:rPr lang="zh-CN" sz="2400" kern="100">
                          <a:effectLst/>
                        </a:rPr>
                        <a:t>相关方法</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l">
                        <a:spcAft>
                          <a:spcPts val="0"/>
                        </a:spcAft>
                      </a:pPr>
                      <a:r>
                        <a:rPr lang="en-US" sz="2400" kern="100">
                          <a:effectLst/>
                        </a:rPr>
                        <a:t>Boolean</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true, false</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and, or, xor, not implies, if then else endif</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l">
                        <a:spcAft>
                          <a:spcPts val="0"/>
                        </a:spcAft>
                      </a:pPr>
                      <a:r>
                        <a:rPr lang="en-US" sz="2400" kern="100">
                          <a:effectLst/>
                        </a:rPr>
                        <a:t>Integer</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1, -2, 50, 464646</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 +, -, /, abs()</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l">
                        <a:spcAft>
                          <a:spcPts val="0"/>
                        </a:spcAft>
                      </a:pPr>
                      <a:r>
                        <a:rPr lang="en-US" sz="2400" kern="100">
                          <a:effectLst/>
                        </a:rPr>
                        <a:t>Real</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3.14, 42.42, -99.99</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 +, -, /, floor()</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l">
                        <a:spcAft>
                          <a:spcPts val="0"/>
                        </a:spcAft>
                      </a:pPr>
                      <a:r>
                        <a:rPr lang="en-US" sz="2400" kern="100">
                          <a:effectLst/>
                        </a:rPr>
                        <a:t>String</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a:effectLst/>
                        </a:rPr>
                        <a:t>‘Hello’, ‘Dalian’, ‘’</a:t>
                      </a:r>
                      <a:endParaRPr lang="zh-CN" sz="320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tc>
                  <a:txBody>
                    <a:bodyPr/>
                    <a:lstStyle/>
                    <a:p>
                      <a:pPr algn="l">
                        <a:spcAft>
                          <a:spcPts val="0"/>
                        </a:spcAft>
                      </a:pPr>
                      <a:r>
                        <a:rPr lang="en-US" sz="2400" kern="100" dirty="0" err="1">
                          <a:effectLst/>
                        </a:rPr>
                        <a:t>Concat</a:t>
                      </a:r>
                      <a:r>
                        <a:rPr lang="en-US" sz="2400" kern="100" dirty="0">
                          <a:effectLst/>
                        </a:rPr>
                        <a:t>(), size(), substring()</a:t>
                      </a:r>
                      <a:endParaRPr lang="zh-CN" sz="32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p:txBody>
          <a:bodyPr/>
          <a:lstStyle/>
          <a:p>
            <a:r>
              <a:rPr lang="zh-CN" altLang="en-US" sz="2800" dirty="0"/>
              <a:t>某门课的授课教授在上课时是不能在国外的：</a:t>
            </a:r>
            <a:endParaRPr lang="en-US" altLang="zh-CN" sz="2800" dirty="0"/>
          </a:p>
          <a:p>
            <a:pPr marL="0" indent="0">
              <a:buNone/>
            </a:pPr>
            <a:r>
              <a:rPr lang="en-US" altLang="zh-CN" sz="2800" dirty="0"/>
              <a:t>	context Lecture </a:t>
            </a:r>
            <a:r>
              <a:rPr lang="en-US" altLang="zh-CN" sz="2800" dirty="0" err="1"/>
              <a:t>inv</a:t>
            </a:r>
            <a:r>
              <a:rPr lang="en-US" altLang="zh-CN" sz="2800" dirty="0"/>
              <a:t>:</a:t>
            </a:r>
          </a:p>
          <a:p>
            <a:pPr marL="0" indent="0">
              <a:buNone/>
            </a:pPr>
            <a:r>
              <a:rPr lang="en-US" altLang="zh-CN" sz="2800" dirty="0"/>
              <a:t>		</a:t>
            </a:r>
            <a:r>
              <a:rPr lang="en-US" altLang="zh-CN" sz="2800" dirty="0" err="1">
                <a:solidFill>
                  <a:srgbClr val="FF0000"/>
                </a:solidFill>
              </a:rPr>
              <a:t>self.status</a:t>
            </a:r>
            <a:r>
              <a:rPr lang="en-US" altLang="zh-CN" sz="2800" dirty="0"/>
              <a:t> = </a:t>
            </a:r>
            <a:r>
              <a:rPr lang="en-US" altLang="zh-CN" sz="2800" dirty="0" err="1"/>
              <a:t>Lecturestatus</a:t>
            </a:r>
            <a:r>
              <a:rPr lang="en-US" altLang="zh-CN" sz="2800" dirty="0"/>
              <a:t>::running</a:t>
            </a:r>
          </a:p>
          <a:p>
            <a:pPr marL="0" indent="0">
              <a:buNone/>
            </a:pPr>
            <a:r>
              <a:rPr lang="en-US" altLang="zh-CN" sz="2800" dirty="0"/>
              <a:t>		implies</a:t>
            </a:r>
          </a:p>
          <a:p>
            <a:pPr marL="0" indent="0">
              <a:buNone/>
            </a:pPr>
            <a:r>
              <a:rPr lang="en-US" altLang="zh-CN" sz="2800" dirty="0"/>
              <a:t>			not </a:t>
            </a:r>
            <a:r>
              <a:rPr lang="en-US" altLang="zh-CN" sz="2800" dirty="0" err="1"/>
              <a:t>self.prof.inForeign</a:t>
            </a:r>
            <a:endParaRPr lang="en-US" altLang="zh-CN" sz="2800" dirty="0"/>
          </a:p>
          <a:p>
            <a:r>
              <a:rPr lang="zh-CN" altLang="en-US" sz="2800" dirty="0"/>
              <a:t>关键字</a:t>
            </a:r>
            <a:r>
              <a:rPr lang="en-US" altLang="zh-CN" sz="2800" dirty="0"/>
              <a:t>implies</a:t>
            </a:r>
            <a:r>
              <a:rPr lang="zh-CN" altLang="en-US" sz="2800" dirty="0"/>
              <a:t>表示“</a:t>
            </a:r>
            <a:r>
              <a:rPr lang="en-US" altLang="zh-CN" sz="2800" dirty="0"/>
              <a:t>if-then”</a:t>
            </a:r>
            <a:r>
              <a:rPr lang="zh-CN" altLang="en-US" sz="2800" dirty="0"/>
              <a:t>的条件说明。</a:t>
            </a:r>
            <a:endParaRPr lang="en-US" altLang="zh-CN" sz="2800" dirty="0"/>
          </a:p>
          <a:p>
            <a:r>
              <a:rPr lang="zh-CN" altLang="en-US" sz="2800" dirty="0"/>
              <a:t>对于一个结课的课程成绩要求分数在</a:t>
            </a:r>
            <a:r>
              <a:rPr lang="en-US" altLang="zh-CN" sz="2800" dirty="0"/>
              <a:t>1-5</a:t>
            </a:r>
            <a:r>
              <a:rPr lang="zh-CN" altLang="en-US" sz="2800" dirty="0"/>
              <a:t>之间，可以进行如下的描述：</a:t>
            </a:r>
            <a:endParaRPr lang="en-US" altLang="zh-CN" sz="2800" dirty="0"/>
          </a:p>
          <a:p>
            <a:pPr marL="0" indent="0">
              <a:buNone/>
            </a:pPr>
            <a:r>
              <a:rPr lang="en-US" altLang="zh-CN" sz="2800" dirty="0"/>
              <a:t>	context Examination </a:t>
            </a:r>
            <a:r>
              <a:rPr lang="en-US" altLang="zh-CN" sz="2800" dirty="0" err="1"/>
              <a:t>inv</a:t>
            </a:r>
            <a:r>
              <a:rPr lang="en-US" altLang="zh-CN" sz="2800" dirty="0"/>
              <a:t>:</a:t>
            </a:r>
          </a:p>
          <a:p>
            <a:pPr marL="0" indent="0">
              <a:buNone/>
            </a:pPr>
            <a:r>
              <a:rPr lang="en-US" altLang="zh-CN" sz="2800" dirty="0"/>
              <a:t>		</a:t>
            </a:r>
            <a:r>
              <a:rPr lang="en-US" altLang="zh-CN" sz="2800" dirty="0" err="1"/>
              <a:t>self.selectedLecture.status</a:t>
            </a:r>
            <a:r>
              <a:rPr lang="en-US" altLang="zh-CN" sz="2800" dirty="0"/>
              <a:t> = </a:t>
            </a:r>
            <a:r>
              <a:rPr lang="en-US" altLang="zh-CN" sz="2800" dirty="0" err="1"/>
              <a:t>Lecturestatus</a:t>
            </a:r>
            <a:r>
              <a:rPr lang="en-US" altLang="zh-CN" sz="2800" dirty="0"/>
              <a:t>::closed implies</a:t>
            </a:r>
          </a:p>
          <a:p>
            <a:pPr marL="0" indent="0">
              <a:buNone/>
            </a:pPr>
            <a:r>
              <a:rPr lang="en-US" altLang="zh-CN" sz="2800" dirty="0"/>
              <a:t>		(</a:t>
            </a:r>
            <a:r>
              <a:rPr lang="en-US" altLang="zh-CN" sz="2800" dirty="0" err="1"/>
              <a:t>self.note</a:t>
            </a:r>
            <a:r>
              <a:rPr lang="en-US" altLang="zh-CN" sz="2800" dirty="0"/>
              <a:t> &gt;= 1.0 and </a:t>
            </a:r>
            <a:r>
              <a:rPr lang="en-US" altLang="zh-CN" sz="2800" dirty="0" err="1"/>
              <a:t>self.note</a:t>
            </a:r>
            <a:r>
              <a:rPr lang="en-US" altLang="zh-CN" sz="2800" dirty="0"/>
              <a:t> &lt;= 5.0)</a:t>
            </a:r>
          </a:p>
          <a:p>
            <a:endParaRPr lang="zh-CN" altLang="en-US"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418654"/>
            <a:ext cx="8229600" cy="5890666"/>
          </a:xfrm>
        </p:spPr>
        <p:txBody>
          <a:bodyPr/>
          <a:lstStyle/>
          <a:p>
            <a:r>
              <a:rPr lang="en-US" altLang="zh-CN" sz="2800" dirty="0"/>
              <a:t>OCL</a:t>
            </a:r>
            <a:r>
              <a:rPr lang="zh-CN" altLang="en-US" sz="2800" dirty="0"/>
              <a:t>目前只支持一些标准集合类型，如</a:t>
            </a:r>
            <a:r>
              <a:rPr lang="en-US" altLang="zh-CN" sz="2800" dirty="0"/>
              <a:t>Collection</a:t>
            </a:r>
            <a:r>
              <a:rPr lang="zh-CN" altLang="en-US" sz="2800" dirty="0"/>
              <a:t>、</a:t>
            </a:r>
            <a:r>
              <a:rPr lang="en-US" altLang="zh-CN" sz="2800" dirty="0"/>
              <a:t>Set</a:t>
            </a:r>
            <a:r>
              <a:rPr lang="zh-CN" altLang="en-US" sz="2800" dirty="0"/>
              <a:t>、</a:t>
            </a:r>
            <a:r>
              <a:rPr lang="en-US" altLang="zh-CN" sz="2800" dirty="0" err="1"/>
              <a:t>OrderedSet</a:t>
            </a:r>
            <a:r>
              <a:rPr lang="zh-CN" altLang="en-US" sz="2800" dirty="0"/>
              <a:t>、</a:t>
            </a:r>
            <a:r>
              <a:rPr lang="en-US" altLang="zh-CN" sz="2800" dirty="0"/>
              <a:t>Sequence</a:t>
            </a:r>
            <a:r>
              <a:rPr lang="zh-CN" altLang="en-US" sz="2800" dirty="0"/>
              <a:t>以及</a:t>
            </a:r>
            <a:r>
              <a:rPr lang="en-US" altLang="zh-CN" sz="2800" dirty="0"/>
              <a:t>Bag</a:t>
            </a:r>
            <a:r>
              <a:rPr lang="zh-CN" altLang="en-US" sz="2800" dirty="0"/>
              <a:t>。</a:t>
            </a:r>
            <a:endParaRPr lang="en-US" altLang="zh-CN" sz="2800" dirty="0"/>
          </a:p>
          <a:p>
            <a:pPr marL="457200" lvl="1" indent="0">
              <a:buNone/>
            </a:pPr>
            <a:r>
              <a:rPr lang="en-US" altLang="zh-CN" sz="2400" dirty="0"/>
              <a:t>collection -&gt; method(parameter)</a:t>
            </a:r>
          </a:p>
          <a:p>
            <a:r>
              <a:rPr lang="zh-CN" altLang="en-US" sz="2800" dirty="0"/>
              <a:t>一个学生在一个学期内最多可以选择</a:t>
            </a:r>
            <a:r>
              <a:rPr lang="en-US" altLang="zh-CN" sz="2800" dirty="0"/>
              <a:t>12</a:t>
            </a:r>
            <a:r>
              <a:rPr lang="zh-CN" altLang="en-US" sz="2800" dirty="0"/>
              <a:t>门课程：</a:t>
            </a:r>
            <a:endParaRPr lang="en-US" altLang="zh-CN" sz="2800" dirty="0"/>
          </a:p>
          <a:p>
            <a:pPr marL="457200" lvl="1" indent="0">
              <a:buNone/>
            </a:pPr>
            <a:r>
              <a:rPr lang="en-US" altLang="zh-CN" sz="2400" dirty="0"/>
              <a:t>context Student </a:t>
            </a:r>
            <a:r>
              <a:rPr lang="en-US" altLang="zh-CN" sz="2400" dirty="0" err="1"/>
              <a:t>inv</a:t>
            </a:r>
            <a:r>
              <a:rPr lang="en-US" altLang="zh-CN" sz="2400" dirty="0"/>
              <a:t>:</a:t>
            </a:r>
          </a:p>
          <a:p>
            <a:pPr marL="457200" lvl="1" indent="0">
              <a:buNone/>
            </a:pPr>
            <a:r>
              <a:rPr lang="en-US" altLang="zh-CN" sz="2400" dirty="0"/>
              <a:t>	</a:t>
            </a:r>
            <a:r>
              <a:rPr lang="en-US" altLang="zh-CN" sz="2400" dirty="0" err="1"/>
              <a:t>Student.selectedLecture</a:t>
            </a:r>
            <a:endParaRPr lang="en-US" altLang="zh-CN" sz="2400" dirty="0"/>
          </a:p>
          <a:p>
            <a:pPr marL="457200" lvl="1" indent="0">
              <a:buNone/>
            </a:pPr>
            <a:r>
              <a:rPr lang="en-US" altLang="zh-CN" sz="2400" dirty="0"/>
              <a:t>		-&gt; select (s | </a:t>
            </a:r>
            <a:r>
              <a:rPr lang="en-US" altLang="zh-CN" sz="2400" dirty="0" err="1"/>
              <a:t>s.status</a:t>
            </a:r>
            <a:r>
              <a:rPr lang="en-US" altLang="zh-CN" sz="2400" dirty="0"/>
              <a:t> = </a:t>
            </a:r>
            <a:r>
              <a:rPr lang="en-US" altLang="zh-CN" sz="2400" dirty="0" err="1"/>
              <a:t>Lecturestatus</a:t>
            </a:r>
            <a:r>
              <a:rPr lang="en-US" altLang="zh-CN" sz="2400" dirty="0"/>
              <a:t>::running)</a:t>
            </a:r>
          </a:p>
          <a:p>
            <a:pPr marL="457200" lvl="1" indent="0">
              <a:buNone/>
            </a:pPr>
            <a:r>
              <a:rPr lang="en-US" altLang="zh-CN" sz="2400" dirty="0"/>
              <a:t>		-&gt; size() &lt;= 12</a:t>
            </a:r>
          </a:p>
          <a:p>
            <a:r>
              <a:rPr lang="zh-CN" altLang="en-US" sz="2800" dirty="0"/>
              <a:t>竖线前的</a:t>
            </a:r>
            <a:r>
              <a:rPr lang="en-US" altLang="zh-CN" sz="2800" dirty="0"/>
              <a:t>s</a:t>
            </a:r>
            <a:r>
              <a:rPr lang="zh-CN" altLang="en-US" sz="2800" dirty="0"/>
              <a:t>变量为一个循环变量，用于遍历集合</a:t>
            </a:r>
            <a:r>
              <a:rPr lang="en-US" altLang="zh-CN" sz="2800" dirty="0" err="1"/>
              <a:t>student.selectedLecture</a:t>
            </a:r>
            <a:r>
              <a:rPr lang="zh-CN" altLang="en-US" sz="2800" dirty="0"/>
              <a:t>中的每一个元素。</a:t>
            </a:r>
            <a:endParaRPr lang="en-US" altLang="zh-CN" sz="2800" dirty="0"/>
          </a:p>
          <a:p>
            <a:r>
              <a:rPr lang="zh-CN" altLang="en-US" sz="2800" dirty="0"/>
              <a:t>返回来的集合又进一步使用了</a:t>
            </a:r>
            <a:r>
              <a:rPr lang="en-US" altLang="zh-CN" sz="2800" dirty="0"/>
              <a:t>size()</a:t>
            </a:r>
            <a:r>
              <a:rPr lang="zh-CN" altLang="en-US" sz="2800" dirty="0"/>
              <a:t>方法，提供所含元素数量的整型值。</a:t>
            </a:r>
            <a:endParaRPr lang="en-US" altLang="zh-CN" sz="2800" dirty="0"/>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p:nvPr>
        </p:nvSpPr>
        <p:spPr>
          <a:xfrm>
            <a:off x="457200" y="418654"/>
            <a:ext cx="8229600" cy="5746650"/>
          </a:xfrm>
        </p:spPr>
        <p:txBody>
          <a:bodyPr/>
          <a:lstStyle/>
          <a:p>
            <a:r>
              <a:rPr lang="zh-CN" altLang="en-US" sz="2800" dirty="0"/>
              <a:t>如果在已考试的课程中存在“理论”课程，则方法</a:t>
            </a:r>
            <a:r>
              <a:rPr lang="en-US" altLang="zh-CN" sz="2800" dirty="0" err="1"/>
              <a:t>hasTheoryLect</a:t>
            </a:r>
            <a:r>
              <a:rPr lang="en-US" altLang="zh-CN" sz="2800" dirty="0"/>
              <a:t>()</a:t>
            </a:r>
            <a:r>
              <a:rPr lang="zh-CN" altLang="en-US" sz="2800" dirty="0"/>
              <a:t>返回真值：</a:t>
            </a:r>
          </a:p>
          <a:p>
            <a:pPr marL="457200" lvl="1" indent="0">
              <a:buNone/>
            </a:pPr>
            <a:r>
              <a:rPr lang="en-US" altLang="zh-CN" sz="2400" dirty="0"/>
              <a:t>context Student::</a:t>
            </a:r>
            <a:r>
              <a:rPr lang="en-US" altLang="zh-CN" sz="2400" dirty="0" err="1"/>
              <a:t>hasTheoryLect</a:t>
            </a:r>
            <a:r>
              <a:rPr lang="en-US" altLang="zh-CN" sz="2400" dirty="0"/>
              <a:t>():Boolean</a:t>
            </a:r>
          </a:p>
          <a:p>
            <a:pPr marL="457200" lvl="1" indent="0">
              <a:buNone/>
            </a:pPr>
            <a:r>
              <a:rPr lang="en-US" altLang="zh-CN" sz="2400" dirty="0"/>
              <a:t>	post: result = </a:t>
            </a:r>
            <a:r>
              <a:rPr lang="en-US" altLang="zh-CN" sz="2400" dirty="0" err="1"/>
              <a:t>self.examination</a:t>
            </a:r>
            <a:endParaRPr lang="en-US" altLang="zh-CN" sz="2400" dirty="0"/>
          </a:p>
          <a:p>
            <a:pPr marL="457200" lvl="1" indent="0">
              <a:buNone/>
            </a:pPr>
            <a:r>
              <a:rPr lang="en-US" altLang="zh-CN" sz="2400" dirty="0"/>
              <a:t>		-&gt; exists( p | </a:t>
            </a:r>
            <a:r>
              <a:rPr lang="en-US" altLang="zh-CN" sz="2400" dirty="0" err="1"/>
              <a:t>p.note</a:t>
            </a:r>
            <a:r>
              <a:rPr lang="en-US" altLang="zh-CN" sz="2400" dirty="0"/>
              <a:t> &gt;= 60 and </a:t>
            </a:r>
            <a:r>
              <a:rPr lang="en-US" altLang="zh-CN" sz="2400" dirty="0" err="1"/>
              <a:t>p.selectedLecture.title</a:t>
            </a:r>
            <a:r>
              <a:rPr lang="en-US" altLang="zh-CN" sz="2400" dirty="0"/>
              <a:t>='Theory')</a:t>
            </a:r>
          </a:p>
          <a:p>
            <a:r>
              <a:rPr lang="zh-CN" altLang="en-US" sz="2800" dirty="0"/>
              <a:t>要求方法</a:t>
            </a:r>
            <a:r>
              <a:rPr lang="en-US" altLang="zh-CN" sz="2800" dirty="0" err="1"/>
              <a:t>passedLectures</a:t>
            </a:r>
            <a:r>
              <a:rPr lang="en-US" altLang="zh-CN" sz="2800" dirty="0"/>
              <a:t>()</a:t>
            </a:r>
            <a:r>
              <a:rPr lang="zh-CN" altLang="en-US" sz="2800" dirty="0"/>
              <a:t>返回的所有课程必须是已经修过的课程：</a:t>
            </a:r>
            <a:endParaRPr lang="en-US" altLang="zh-CN" sz="2800" dirty="0"/>
          </a:p>
          <a:p>
            <a:pPr marL="457200" lvl="1" indent="0">
              <a:buNone/>
            </a:pPr>
            <a:r>
              <a:rPr lang="en-US" altLang="zh-CN" sz="2400" dirty="0"/>
              <a:t>context Student::</a:t>
            </a:r>
            <a:r>
              <a:rPr lang="en-US" altLang="zh-CN" sz="2400" dirty="0" err="1"/>
              <a:t>passedLectures</a:t>
            </a:r>
            <a:r>
              <a:rPr lang="en-US" altLang="zh-CN" sz="2400" dirty="0"/>
              <a:t>():Collection</a:t>
            </a:r>
          </a:p>
          <a:p>
            <a:pPr marL="457200" lvl="1" indent="0">
              <a:buNone/>
            </a:pPr>
            <a:r>
              <a:rPr lang="en-US" altLang="zh-CN" sz="2400" dirty="0"/>
              <a:t>	post: result = </a:t>
            </a:r>
            <a:r>
              <a:rPr lang="en-US" altLang="zh-CN" sz="2400" dirty="0" err="1"/>
              <a:t>self.examination</a:t>
            </a:r>
            <a:endParaRPr lang="en-US" altLang="zh-CN" sz="2400" dirty="0"/>
          </a:p>
          <a:p>
            <a:pPr marL="457200" lvl="1" indent="0">
              <a:buNone/>
            </a:pPr>
            <a:r>
              <a:rPr lang="en-US" altLang="zh-CN" sz="2400" dirty="0"/>
              <a:t>		-&gt; select( p | </a:t>
            </a:r>
            <a:r>
              <a:rPr lang="en-US" altLang="zh-CN" sz="2400" dirty="0" err="1"/>
              <a:t>p.note</a:t>
            </a:r>
            <a:r>
              <a:rPr lang="en-US" altLang="zh-CN" sz="2400" dirty="0"/>
              <a:t>&gt;=60) -&gt; iterate(</a:t>
            </a:r>
            <a:r>
              <a:rPr lang="en-US" altLang="zh-CN" sz="2400" dirty="0" err="1"/>
              <a:t>p:Examination</a:t>
            </a:r>
            <a:r>
              <a:rPr lang="en-US" altLang="zh-CN" sz="2400" dirty="0"/>
              <a:t>; res: Collection = Collection{} |</a:t>
            </a:r>
          </a:p>
          <a:p>
            <a:pPr marL="457200" lvl="1" indent="0">
              <a:buNone/>
            </a:pPr>
            <a:r>
              <a:rPr lang="en-US" altLang="zh-CN" sz="2400" dirty="0"/>
              <a:t>res-&gt;including(</a:t>
            </a:r>
            <a:r>
              <a:rPr lang="en-US" altLang="zh-CN" sz="2400" dirty="0" err="1"/>
              <a:t>p.selectedLecture</a:t>
            </a:r>
            <a:r>
              <a:rPr lang="en-US" altLang="zh-CN" sz="2400" dirty="0"/>
              <a:t>))</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OCL</a:t>
            </a:r>
            <a:r>
              <a:rPr lang="zh-CN" altLang="en-US" dirty="0"/>
              <a:t>小结</a:t>
            </a:r>
          </a:p>
        </p:txBody>
      </p:sp>
      <p:sp>
        <p:nvSpPr>
          <p:cNvPr id="7" name="内容占位符 6"/>
          <p:cNvSpPr>
            <a:spLocks noGrp="1"/>
          </p:cNvSpPr>
          <p:nvPr>
            <p:ph idx="1"/>
          </p:nvPr>
        </p:nvSpPr>
        <p:spPr/>
        <p:txBody>
          <a:bodyPr/>
          <a:lstStyle/>
          <a:p>
            <a:r>
              <a:rPr lang="zh-CN" altLang="en-US" dirty="0"/>
              <a:t>以</a:t>
            </a:r>
            <a:r>
              <a:rPr lang="en-US" altLang="zh-CN" dirty="0"/>
              <a:t>OCL</a:t>
            </a:r>
            <a:r>
              <a:rPr lang="zh-CN" altLang="en-US" dirty="0"/>
              <a:t>作为约束的构建时，如果有一些编程经验会使其这个构建过程变得简单。</a:t>
            </a:r>
            <a:endParaRPr lang="en-US" altLang="zh-CN" dirty="0"/>
          </a:p>
          <a:p>
            <a:r>
              <a:rPr lang="en-US" altLang="zh-CN" dirty="0"/>
              <a:t>OCL</a:t>
            </a:r>
            <a:r>
              <a:rPr lang="zh-CN" altLang="en-US" dirty="0"/>
              <a:t>是一种条件约束语言，因此并不能直接从</a:t>
            </a:r>
            <a:r>
              <a:rPr lang="en-US" altLang="zh-CN" dirty="0"/>
              <a:t>OCL</a:t>
            </a:r>
            <a:r>
              <a:rPr lang="zh-CN" altLang="en-US" dirty="0"/>
              <a:t>翻译到具体的代码实现；</a:t>
            </a:r>
            <a:endParaRPr lang="en-US" altLang="zh-CN" dirty="0"/>
          </a:p>
          <a:p>
            <a:r>
              <a:rPr lang="zh-CN" altLang="en-US" dirty="0"/>
              <a:t>又由于</a:t>
            </a:r>
            <a:r>
              <a:rPr lang="en-US" altLang="zh-CN" dirty="0"/>
              <a:t>OCL</a:t>
            </a:r>
            <a:r>
              <a:rPr lang="zh-CN" altLang="en-US" dirty="0"/>
              <a:t>是一种描述性语言，因此对于建模来说可视情况进行指定，并不需要强制给出。</a:t>
            </a:r>
          </a:p>
        </p:txBody>
      </p:sp>
      <p:sp>
        <p:nvSpPr>
          <p:cNvPr id="3" name="日期占位符 2"/>
          <p:cNvSpPr>
            <a:spLocks noGrp="1"/>
          </p:cNvSpPr>
          <p:nvPr>
            <p:ph type="dt" sz="half" idx="10"/>
          </p:nvPr>
        </p:nvSpPr>
        <p:spPr/>
        <p:txBody>
          <a:bodyPr/>
          <a:lstStyle/>
          <a:p>
            <a:pPr>
              <a:defRPr/>
            </a:pPr>
            <a:fld id="{DBBE74C3-0145-4418-B962-B45D25797F2A}" type="datetime1">
              <a:rPr lang="zh-CN" altLang="en-US" smtClean="0"/>
              <a:t>2019/11/19</a:t>
            </a:fld>
            <a:endParaRPr lang="en-US" altLang="zh-CN"/>
          </a:p>
        </p:txBody>
      </p:sp>
      <p:sp>
        <p:nvSpPr>
          <p:cNvPr id="4" name="页脚占位符 3"/>
          <p:cNvSpPr>
            <a:spLocks noGrp="1"/>
          </p:cNvSpPr>
          <p:nvPr>
            <p:ph type="ftr" sz="quarter" idx="11"/>
          </p:nvPr>
        </p:nvSpPr>
        <p:spPr/>
        <p:txBody>
          <a:bodyPr/>
          <a:lstStyle/>
          <a:p>
            <a:pPr>
              <a:defRPr/>
            </a:pPr>
            <a:r>
              <a:rPr lang="en-US" altLang="zh-CN"/>
              <a:t>大连理工大学软件学院</a:t>
            </a:r>
          </a:p>
        </p:txBody>
      </p:sp>
      <p:sp>
        <p:nvSpPr>
          <p:cNvPr id="5" name="灯片编号占位符 4"/>
          <p:cNvSpPr>
            <a:spLocks noGrp="1"/>
          </p:cNvSpPr>
          <p:nvPr>
            <p:ph type="sldNum" sz="quarter" idx="12"/>
          </p:nvPr>
        </p:nvSpPr>
        <p:spPr/>
        <p:txBody>
          <a:bodyPr/>
          <a:lstStyle/>
          <a:p>
            <a:pPr>
              <a:defRPr/>
            </a:pPr>
            <a:fld id="{4CB1B6F3-5AF1-413D-A4BF-594ACBD6D286}" type="slidenum">
              <a:rPr lang="zh-CN" altLang="en-US" smtClean="0"/>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日期占位符 3"/>
          <p:cNvSpPr>
            <a:spLocks noGrp="1"/>
          </p:cNvSpPr>
          <p:nvPr>
            <p:ph type="dt" sz="quarter" idx="10"/>
          </p:nvPr>
        </p:nvSpPr>
        <p:spPr>
          <a:noFill/>
        </p:spPr>
        <p:txBody>
          <a:bodyPr/>
          <a:lstStyle/>
          <a:p>
            <a:fld id="{8B3E445D-3888-403F-B5B7-53EA31DB9019}" type="datetime1">
              <a:rPr lang="zh-CN" altLang="en-US"/>
              <a:t>2019/11/19</a:t>
            </a:fld>
            <a:endParaRPr lang="en-US" altLang="zh-CN"/>
          </a:p>
        </p:txBody>
      </p:sp>
      <p:sp>
        <p:nvSpPr>
          <p:cNvPr id="57347" name="页脚占位符 4"/>
          <p:cNvSpPr>
            <a:spLocks noGrp="1"/>
          </p:cNvSpPr>
          <p:nvPr>
            <p:ph type="ftr" sz="quarter" idx="11"/>
          </p:nvPr>
        </p:nvSpPr>
        <p:spPr>
          <a:noFill/>
        </p:spPr>
        <p:txBody>
          <a:bodyPr/>
          <a:lstStyle/>
          <a:p>
            <a:r>
              <a:rPr lang="en-US" altLang="zh-CN"/>
              <a:t>大连理工大学软件学院</a:t>
            </a:r>
          </a:p>
        </p:txBody>
      </p:sp>
      <p:sp>
        <p:nvSpPr>
          <p:cNvPr id="7" name="灯片编号占位符 5"/>
          <p:cNvSpPr>
            <a:spLocks noGrp="1"/>
          </p:cNvSpPr>
          <p:nvPr>
            <p:ph type="sldNum" sz="quarter" idx="12"/>
          </p:nvPr>
        </p:nvSpPr>
        <p:spPr/>
        <p:txBody>
          <a:bodyPr/>
          <a:lstStyle/>
          <a:p>
            <a:pPr>
              <a:defRPr/>
            </a:pPr>
            <a:fld id="{E6345FD3-F844-4405-B93A-8E072DF3B87C}" type="slidenum">
              <a:rPr lang="zh-CN" altLang="en-US"/>
              <a:t>39</a:t>
            </a:fld>
            <a:endParaRPr lang="en-US" altLang="zh-CN"/>
          </a:p>
        </p:txBody>
      </p:sp>
      <p:sp>
        <p:nvSpPr>
          <p:cNvPr id="57349" name="Rectangle 2"/>
          <p:cNvSpPr>
            <a:spLocks noGrp="1" noChangeArrowheads="1"/>
          </p:cNvSpPr>
          <p:nvPr>
            <p:ph type="title"/>
          </p:nvPr>
        </p:nvSpPr>
        <p:spPr/>
        <p:txBody>
          <a:bodyPr/>
          <a:lstStyle/>
          <a:p>
            <a:pPr eaLnBrk="1" hangingPunct="1"/>
            <a:r>
              <a:rPr lang="zh-CN" altLang="en-US"/>
              <a:t>作业</a:t>
            </a:r>
          </a:p>
        </p:txBody>
      </p:sp>
      <p:sp>
        <p:nvSpPr>
          <p:cNvPr id="57350" name="Rectangle 3"/>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1~6</a:t>
            </a:r>
          </a:p>
          <a:p>
            <a:pPr eaLnBrk="1" hangingPunct="1"/>
            <a:r>
              <a:rPr lang="zh-CN" altLang="en-US" dirty="0"/>
              <a:t>习题</a:t>
            </a:r>
            <a:r>
              <a:rPr lang="en-US" altLang="zh-CN" dirty="0"/>
              <a:t>7</a:t>
            </a:r>
            <a:r>
              <a:rPr lang="zh-CN" altLang="en-US" dirty="0"/>
              <a:t>（选做）</a:t>
            </a:r>
          </a:p>
        </p:txBody>
      </p:sp>
      <p:pic>
        <p:nvPicPr>
          <p:cNvPr id="57351" name="Picture 4" descr="pairprogrammers"/>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6659563" y="4652963"/>
            <a:ext cx="2209800" cy="1855787"/>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详细设计的主要活动</a:t>
            </a:r>
          </a:p>
        </p:txBody>
      </p:sp>
      <p:sp>
        <p:nvSpPr>
          <p:cNvPr id="3" name="内容占位符 2"/>
          <p:cNvSpPr>
            <a:spLocks noGrp="1"/>
          </p:cNvSpPr>
          <p:nvPr>
            <p:ph idx="1"/>
          </p:nvPr>
        </p:nvSpPr>
        <p:spPr/>
        <p:txBody>
          <a:bodyPr/>
          <a:lstStyle/>
          <a:p>
            <a:pPr lvl="0"/>
            <a:r>
              <a:rPr lang="zh-CN" altLang="zh-CN" dirty="0">
                <a:solidFill>
                  <a:srgbClr val="C00000"/>
                </a:solidFill>
              </a:rPr>
              <a:t>其他设计</a:t>
            </a:r>
            <a:r>
              <a:rPr lang="zh-CN" altLang="zh-CN" dirty="0"/>
              <a:t>：根据软件系统的类型，还可能要进行以下设计：输入</a:t>
            </a:r>
            <a:r>
              <a:rPr lang="en-US" altLang="zh-CN" dirty="0"/>
              <a:t>/</a:t>
            </a:r>
            <a:r>
              <a:rPr lang="zh-CN" altLang="zh-CN" dirty="0"/>
              <a:t>输出格式设计；人机对话设计；对于一个实时系统，用户与计算机频繁对话，因此要进行对话方式、内容、格式的具体设计等。</a:t>
            </a:r>
          </a:p>
          <a:p>
            <a:pPr lvl="0"/>
            <a:r>
              <a:rPr lang="zh-CN" altLang="zh-CN" dirty="0"/>
              <a:t>编写</a:t>
            </a:r>
            <a:r>
              <a:rPr lang="zh-CN" altLang="zh-CN" dirty="0">
                <a:solidFill>
                  <a:srgbClr val="C00000"/>
                </a:solidFill>
              </a:rPr>
              <a:t>详细设计说明书</a:t>
            </a:r>
            <a:r>
              <a:rPr lang="zh-CN" altLang="zh-CN" dirty="0"/>
              <a:t>。</a:t>
            </a:r>
          </a:p>
          <a:p>
            <a:pPr lvl="0"/>
            <a:r>
              <a:rPr lang="zh-CN" altLang="zh-CN" dirty="0">
                <a:solidFill>
                  <a:srgbClr val="C00000"/>
                </a:solidFill>
              </a:rPr>
              <a:t>评审</a:t>
            </a:r>
            <a:r>
              <a:rPr lang="zh-CN" altLang="zh-CN" dirty="0"/>
              <a:t>。对处理过程的算法和数据库的物理结构</a:t>
            </a:r>
            <a:r>
              <a:rPr lang="zh-CN" altLang="en-US" dirty="0"/>
              <a:t>等进行</a:t>
            </a:r>
            <a:r>
              <a:rPr lang="zh-CN" altLang="zh-CN" dirty="0"/>
              <a:t>评审。</a:t>
            </a:r>
          </a:p>
          <a:p>
            <a:endParaRPr lang="zh-CN" altLang="en-US"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4</a:t>
            </a:fld>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类方法的详细设计</a:t>
            </a:r>
          </a:p>
        </p:txBody>
      </p:sp>
      <p:sp>
        <p:nvSpPr>
          <p:cNvPr id="3" name="内容占位符 2"/>
          <p:cNvSpPr>
            <a:spLocks noGrp="1"/>
          </p:cNvSpPr>
          <p:nvPr>
            <p:ph idx="1"/>
          </p:nvPr>
        </p:nvSpPr>
        <p:spPr>
          <a:xfrm>
            <a:off x="179512" y="1600200"/>
            <a:ext cx="2818656" cy="3989040"/>
          </a:xfrm>
        </p:spPr>
        <p:txBody>
          <a:bodyPr/>
          <a:lstStyle/>
          <a:p>
            <a:pPr marL="269875" indent="-269875"/>
            <a:r>
              <a:rPr lang="zh-CN" altLang="en-US" sz="2800" dirty="0">
                <a:solidFill>
                  <a:srgbClr val="C00000"/>
                </a:solidFill>
              </a:rPr>
              <a:t>结构化的程序</a:t>
            </a:r>
            <a:endParaRPr lang="en-US" altLang="zh-CN" sz="2800" dirty="0">
              <a:solidFill>
                <a:srgbClr val="C00000"/>
              </a:solidFill>
            </a:endParaRPr>
          </a:p>
          <a:p>
            <a:pPr marL="457200" lvl="1" indent="0">
              <a:buNone/>
            </a:pPr>
            <a:r>
              <a:rPr lang="zh-CN" altLang="en-US" sz="2400" dirty="0"/>
              <a:t>如果程序的代码块仅仅通过顺序、选择和循环三种控制结构进行连接，并且每个代码块只有一个入口和一个出口，则称这个程序是结构化的。</a:t>
            </a:r>
            <a:endParaRPr lang="en-US" altLang="zh-CN" sz="24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5</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3131840" y="1556792"/>
            <a:ext cx="3888432" cy="3773016"/>
          </a:xfrm>
          <a:prstGeom prst="rect">
            <a:avLst/>
          </a:prstGeom>
        </p:spPr>
      </p:pic>
      <p:pic>
        <p:nvPicPr>
          <p:cNvPr id="8" name="图片 7"/>
          <p:cNvPicPr/>
          <p:nvPr/>
        </p:nvPicPr>
        <p:blipFill>
          <a:blip r:embed="rId3" cstate="print">
            <a:extLst>
              <a:ext uri="{28A0092B-C50C-407E-A947-70E740481C1C}">
                <a14:useLocalDpi xmlns:a14="http://schemas.microsoft.com/office/drawing/2010/main" val="0"/>
              </a:ext>
            </a:extLst>
          </a:blip>
          <a:stretch>
            <a:fillRect/>
          </a:stretch>
        </p:blipFill>
        <p:spPr>
          <a:xfrm>
            <a:off x="7236296" y="1556792"/>
            <a:ext cx="1629445" cy="3812569"/>
          </a:xfrm>
          <a:prstGeom prst="rect">
            <a:avLst/>
          </a:prstGeom>
        </p:spPr>
      </p:pic>
      <p:sp>
        <p:nvSpPr>
          <p:cNvPr id="9" name="矩形 8"/>
          <p:cNvSpPr/>
          <p:nvPr/>
        </p:nvSpPr>
        <p:spPr>
          <a:xfrm>
            <a:off x="5676859" y="1600200"/>
            <a:ext cx="1822531" cy="830997"/>
          </a:xfrm>
          <a:prstGeom prst="rect">
            <a:avLst/>
          </a:prstGeom>
        </p:spPr>
        <p:txBody>
          <a:bodyPr wrap="square">
            <a:spAutoFit/>
          </a:bodyPr>
          <a:lstStyle/>
          <a:p>
            <a:pPr algn="ctr"/>
            <a:r>
              <a:rPr lang="zh-CN" altLang="en-US" sz="2400" dirty="0"/>
              <a:t>非结构化程序设计</a:t>
            </a:r>
          </a:p>
        </p:txBody>
      </p:sp>
      <p:sp>
        <p:nvSpPr>
          <p:cNvPr id="10" name="矩形 9"/>
          <p:cNvSpPr/>
          <p:nvPr/>
        </p:nvSpPr>
        <p:spPr>
          <a:xfrm>
            <a:off x="195709" y="5473824"/>
            <a:ext cx="8526016" cy="954107"/>
          </a:xfrm>
          <a:prstGeom prst="rect">
            <a:avLst/>
          </a:prstGeom>
        </p:spPr>
        <p:txBody>
          <a:bodyPr wrap="square">
            <a:spAutoFit/>
          </a:bodyPr>
          <a:lstStyle/>
          <a:p>
            <a:pPr marL="269875" indent="-269875">
              <a:buFont typeface="Arial" panose="020B0604020202020204" pitchFamily="34" charset="0"/>
              <a:buChar char="•"/>
            </a:pPr>
            <a:r>
              <a:rPr lang="zh-CN" altLang="en-US" dirty="0">
                <a:solidFill>
                  <a:schemeClr val="tx1"/>
                </a:solidFill>
              </a:rPr>
              <a:t>目的是简化设计过程，仅使用有限的可预测的操作即可完成相应的算法流程</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图形设计工具</a:t>
            </a:r>
          </a:p>
        </p:txBody>
      </p:sp>
      <p:sp>
        <p:nvSpPr>
          <p:cNvPr id="3" name="内容占位符 2"/>
          <p:cNvSpPr>
            <a:spLocks noGrp="1"/>
          </p:cNvSpPr>
          <p:nvPr>
            <p:ph idx="1"/>
          </p:nvPr>
        </p:nvSpPr>
        <p:spPr>
          <a:xfrm>
            <a:off x="251520" y="1600200"/>
            <a:ext cx="4212976" cy="1324744"/>
          </a:xfrm>
        </p:spPr>
        <p:txBody>
          <a:bodyPr/>
          <a:lstStyle/>
          <a:p>
            <a:pPr>
              <a:lnSpc>
                <a:spcPct val="110000"/>
              </a:lnSpc>
            </a:pPr>
            <a:r>
              <a:rPr lang="zh-CN" altLang="en-US" sz="2600" dirty="0">
                <a:solidFill>
                  <a:srgbClr val="C00000"/>
                </a:solidFill>
              </a:rPr>
              <a:t>程序流程图</a:t>
            </a:r>
            <a:r>
              <a:rPr lang="zh-CN" altLang="en-US" sz="2600" dirty="0"/>
              <a:t>（</a:t>
            </a:r>
            <a:r>
              <a:rPr lang="en-US" altLang="zh-CN" sz="2600" dirty="0"/>
              <a:t>flowchart</a:t>
            </a:r>
            <a:r>
              <a:rPr lang="zh-CN" altLang="en-US" sz="2600" dirty="0"/>
              <a:t>）</a:t>
            </a:r>
            <a:endParaRPr lang="en-US" altLang="zh-CN" sz="2600" dirty="0"/>
          </a:p>
          <a:p>
            <a:pPr>
              <a:lnSpc>
                <a:spcPct val="110000"/>
              </a:lnSpc>
            </a:pPr>
            <a:r>
              <a:rPr lang="zh-CN" altLang="en-US" sz="2600" dirty="0"/>
              <a:t>简单、直观、易于学习</a:t>
            </a:r>
            <a:endParaRPr lang="en-US" altLang="zh-CN"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6</a:t>
            </a:fld>
            <a:endParaRPr lang="en-US" altLang="zh-CN"/>
          </a:p>
        </p:txBody>
      </p:sp>
      <p:pic>
        <p:nvPicPr>
          <p:cNvPr id="8" name="图片 7"/>
          <p:cNvPicPr/>
          <p:nvPr/>
        </p:nvPicPr>
        <p:blipFill>
          <a:blip r:embed="rId2" cstate="print">
            <a:extLst>
              <a:ext uri="{28A0092B-C50C-407E-A947-70E740481C1C}">
                <a14:useLocalDpi xmlns:a14="http://schemas.microsoft.com/office/drawing/2010/main" val="0"/>
              </a:ext>
            </a:extLst>
          </a:blip>
          <a:stretch>
            <a:fillRect/>
          </a:stretch>
        </p:blipFill>
        <p:spPr>
          <a:xfrm>
            <a:off x="611560" y="3068960"/>
            <a:ext cx="1118682" cy="3230697"/>
          </a:xfrm>
          <a:prstGeom prst="rect">
            <a:avLst/>
          </a:prstGeom>
        </p:spPr>
      </p:pic>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2455134" y="3068960"/>
            <a:ext cx="3124978" cy="2376264"/>
          </a:xfrm>
          <a:prstGeom prst="rect">
            <a:avLst/>
          </a:prstGeom>
        </p:spPr>
      </p:pic>
      <p:pic>
        <p:nvPicPr>
          <p:cNvPr id="10" name="图片 9"/>
          <p:cNvPicPr/>
          <p:nvPr/>
        </p:nvPicPr>
        <p:blipFill>
          <a:blip r:embed="rId4" cstate="print">
            <a:extLst>
              <a:ext uri="{28A0092B-C50C-407E-A947-70E740481C1C}">
                <a14:useLocalDpi xmlns:a14="http://schemas.microsoft.com/office/drawing/2010/main" val="0"/>
              </a:ext>
            </a:extLst>
          </a:blip>
          <a:stretch>
            <a:fillRect/>
          </a:stretch>
        </p:blipFill>
        <p:spPr>
          <a:xfrm>
            <a:off x="6217741" y="3532909"/>
            <a:ext cx="2098675" cy="2776411"/>
          </a:xfrm>
          <a:prstGeom prst="rect">
            <a:avLst/>
          </a:prstGeom>
        </p:spPr>
      </p:pic>
      <p:sp>
        <p:nvSpPr>
          <p:cNvPr id="11" name="矩形 10"/>
          <p:cNvSpPr/>
          <p:nvPr/>
        </p:nvSpPr>
        <p:spPr>
          <a:xfrm>
            <a:off x="4464496" y="1556209"/>
            <a:ext cx="4572000" cy="1809213"/>
          </a:xfrm>
          <a:prstGeom prst="rect">
            <a:avLst/>
          </a:prstGeom>
        </p:spPr>
        <p:txBody>
          <a:bodyPr>
            <a:spAutoFit/>
          </a:bodyPr>
          <a:lstStyle/>
          <a:p>
            <a:pPr marL="457200" indent="-457200">
              <a:lnSpc>
                <a:spcPct val="110000"/>
              </a:lnSpc>
              <a:buFont typeface="Arial" panose="020B0604020202020204" pitchFamily="34" charset="0"/>
              <a:buChar char="•"/>
            </a:pPr>
            <a:r>
              <a:rPr lang="zh-CN" altLang="en-US" sz="2600" dirty="0">
                <a:solidFill>
                  <a:schemeClr val="tx1"/>
                </a:solidFill>
              </a:rPr>
              <a:t>应尽量保持结构化的特点，限制控制流的随意跳转</a:t>
            </a:r>
            <a:endParaRPr lang="en-US" altLang="zh-CN" sz="2600" dirty="0">
              <a:solidFill>
                <a:schemeClr val="tx1"/>
              </a:solidFill>
            </a:endParaRPr>
          </a:p>
          <a:p>
            <a:pPr marL="457200" indent="-457200">
              <a:lnSpc>
                <a:spcPct val="110000"/>
              </a:lnSpc>
              <a:buFont typeface="Arial" panose="020B0604020202020204" pitchFamily="34" charset="0"/>
              <a:buChar char="•"/>
            </a:pPr>
            <a:r>
              <a:rPr lang="zh-CN" altLang="en-US" sz="2600" dirty="0">
                <a:solidFill>
                  <a:schemeClr val="tx1"/>
                </a:solidFill>
              </a:rPr>
              <a:t>适当使用</a:t>
            </a:r>
            <a:r>
              <a:rPr lang="en-US" altLang="zh-CN" sz="2600" dirty="0" err="1">
                <a:solidFill>
                  <a:schemeClr val="tx1"/>
                </a:solidFill>
              </a:rPr>
              <a:t>goto</a:t>
            </a:r>
            <a:r>
              <a:rPr lang="zh-CN" altLang="en-US" sz="2600" dirty="0">
                <a:solidFill>
                  <a:schemeClr val="tx1"/>
                </a:solidFill>
              </a:rPr>
              <a:t>、</a:t>
            </a:r>
            <a:r>
              <a:rPr lang="en-US" altLang="zh-CN" sz="2600" dirty="0">
                <a:solidFill>
                  <a:schemeClr val="tx1"/>
                </a:solidFill>
              </a:rPr>
              <a:t>break</a:t>
            </a:r>
            <a:r>
              <a:rPr lang="zh-CN" altLang="en-US" sz="2600" dirty="0">
                <a:solidFill>
                  <a:schemeClr val="tx1"/>
                </a:solidFill>
              </a:rPr>
              <a:t>、</a:t>
            </a:r>
            <a:r>
              <a:rPr lang="en-US" altLang="zh-CN" sz="2600" dirty="0">
                <a:solidFill>
                  <a:schemeClr val="tx1"/>
                </a:solidFill>
              </a:rPr>
              <a:t>continue</a:t>
            </a:r>
            <a:r>
              <a:rPr lang="zh-CN" altLang="en-US" sz="2600" dirty="0">
                <a:solidFill>
                  <a:schemeClr val="tx1"/>
                </a:solidFill>
              </a:rPr>
              <a:t>等语句</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图形设计工具</a:t>
            </a:r>
          </a:p>
        </p:txBody>
      </p:sp>
      <p:sp>
        <p:nvSpPr>
          <p:cNvPr id="8" name="内容占位符 7"/>
          <p:cNvSpPr>
            <a:spLocks noGrp="1"/>
          </p:cNvSpPr>
          <p:nvPr>
            <p:ph idx="1"/>
          </p:nvPr>
        </p:nvSpPr>
        <p:spPr>
          <a:xfrm>
            <a:off x="323528" y="1600200"/>
            <a:ext cx="3168352" cy="4565104"/>
          </a:xfrm>
        </p:spPr>
        <p:txBody>
          <a:bodyPr/>
          <a:lstStyle/>
          <a:p>
            <a:pPr>
              <a:lnSpc>
                <a:spcPct val="110000"/>
              </a:lnSpc>
            </a:pPr>
            <a:r>
              <a:rPr lang="zh-CN" altLang="en-US" sz="2600" dirty="0">
                <a:solidFill>
                  <a:srgbClr val="C00000"/>
                </a:solidFill>
              </a:rPr>
              <a:t>盒图</a:t>
            </a:r>
            <a:r>
              <a:rPr lang="zh-CN" altLang="en-US" sz="2600" dirty="0"/>
              <a:t>（</a:t>
            </a:r>
            <a:r>
              <a:rPr lang="en-US" altLang="zh-CN" sz="2600" dirty="0"/>
              <a:t>NS</a:t>
            </a:r>
            <a:r>
              <a:rPr lang="zh-CN" altLang="en-US" sz="2600" dirty="0"/>
              <a:t>）</a:t>
            </a:r>
            <a:endParaRPr lang="en-US" altLang="zh-CN" sz="2600" dirty="0"/>
          </a:p>
          <a:p>
            <a:pPr>
              <a:lnSpc>
                <a:spcPct val="110000"/>
              </a:lnSpc>
            </a:pPr>
            <a:r>
              <a:rPr lang="zh-CN" altLang="en-US" sz="2600" dirty="0"/>
              <a:t>一种符合结构化程序设计原则的图形描述工具</a:t>
            </a:r>
            <a:endParaRPr lang="en-US" altLang="zh-CN" sz="2600" dirty="0"/>
          </a:p>
          <a:p>
            <a:pPr>
              <a:lnSpc>
                <a:spcPct val="110000"/>
              </a:lnSpc>
            </a:pPr>
            <a:r>
              <a:rPr lang="zh-CN" altLang="en-US" sz="2600" dirty="0"/>
              <a:t>不允许随意跳转</a:t>
            </a:r>
            <a:endParaRPr lang="en-US" altLang="zh-CN" sz="2600" dirty="0"/>
          </a:p>
          <a:p>
            <a:pPr>
              <a:lnSpc>
                <a:spcPct val="110000"/>
              </a:lnSpc>
            </a:pPr>
            <a:r>
              <a:rPr lang="zh-CN" altLang="en-US" sz="2600" dirty="0"/>
              <a:t>通过组合嵌套方式构成更大的“盒子”</a:t>
            </a:r>
            <a:endParaRPr lang="en-US" altLang="zh-CN" sz="2600" dirty="0"/>
          </a:p>
          <a:p>
            <a:pPr>
              <a:lnSpc>
                <a:spcPct val="110000"/>
              </a:lnSpc>
            </a:pPr>
            <a:r>
              <a:rPr lang="zh-CN" altLang="en-US" sz="2600" dirty="0"/>
              <a:t>复杂逻辑绘制繁琐</a:t>
            </a:r>
            <a:endParaRPr lang="en-US" altLang="zh-CN" sz="2600" dirty="0"/>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7</a:t>
            </a:fld>
            <a:endParaRPr lang="en-US" altLang="zh-CN"/>
          </a:p>
        </p:txBody>
      </p:sp>
      <p:pic>
        <p:nvPicPr>
          <p:cNvPr id="9" name="图片 8"/>
          <p:cNvPicPr/>
          <p:nvPr/>
        </p:nvPicPr>
        <p:blipFill>
          <a:blip r:embed="rId2" cstate="print">
            <a:extLst>
              <a:ext uri="{28A0092B-C50C-407E-A947-70E740481C1C}">
                <a14:useLocalDpi xmlns:a14="http://schemas.microsoft.com/office/drawing/2010/main" val="0"/>
              </a:ext>
            </a:extLst>
          </a:blip>
          <a:stretch>
            <a:fillRect/>
          </a:stretch>
        </p:blipFill>
        <p:spPr>
          <a:xfrm>
            <a:off x="3563888" y="1577574"/>
            <a:ext cx="2375797" cy="1253464"/>
          </a:xfrm>
          <a:prstGeom prst="rect">
            <a:avLst/>
          </a:prstGeom>
        </p:spPr>
      </p:pic>
      <p:pic>
        <p:nvPicPr>
          <p:cNvPr id="10" name="图片 9"/>
          <p:cNvPicPr/>
          <p:nvPr/>
        </p:nvPicPr>
        <p:blipFill>
          <a:blip r:embed="rId3" cstate="print">
            <a:extLst>
              <a:ext uri="{28A0092B-C50C-407E-A947-70E740481C1C}">
                <a14:useLocalDpi xmlns:a14="http://schemas.microsoft.com/office/drawing/2010/main" val="0"/>
              </a:ext>
            </a:extLst>
          </a:blip>
          <a:stretch>
            <a:fillRect/>
          </a:stretch>
        </p:blipFill>
        <p:spPr>
          <a:xfrm>
            <a:off x="6228184" y="1577574"/>
            <a:ext cx="2375797" cy="1253464"/>
          </a:xfrm>
          <a:prstGeom prst="rect">
            <a:avLst/>
          </a:prstGeom>
        </p:spPr>
      </p:pic>
      <p:pic>
        <p:nvPicPr>
          <p:cNvPr id="11" name="图片 10"/>
          <p:cNvPicPr/>
          <p:nvPr/>
        </p:nvPicPr>
        <p:blipFill>
          <a:blip r:embed="rId4" cstate="print">
            <a:extLst>
              <a:ext uri="{28A0092B-C50C-407E-A947-70E740481C1C}">
                <a14:useLocalDpi xmlns:a14="http://schemas.microsoft.com/office/drawing/2010/main" val="0"/>
              </a:ext>
            </a:extLst>
          </a:blip>
          <a:stretch>
            <a:fillRect/>
          </a:stretch>
        </p:blipFill>
        <p:spPr>
          <a:xfrm>
            <a:off x="3563888" y="2990974"/>
            <a:ext cx="2370698" cy="1374130"/>
          </a:xfrm>
          <a:prstGeom prst="rect">
            <a:avLst/>
          </a:prstGeom>
        </p:spPr>
      </p:pic>
      <p:pic>
        <p:nvPicPr>
          <p:cNvPr id="12" name="图片 11"/>
          <p:cNvPicPr/>
          <p:nvPr/>
        </p:nvPicPr>
        <p:blipFill>
          <a:blip r:embed="rId5" cstate="print">
            <a:extLst>
              <a:ext uri="{28A0092B-C50C-407E-A947-70E740481C1C}">
                <a14:useLocalDpi xmlns:a14="http://schemas.microsoft.com/office/drawing/2010/main" val="0"/>
              </a:ext>
            </a:extLst>
          </a:blip>
          <a:stretch>
            <a:fillRect/>
          </a:stretch>
        </p:blipFill>
        <p:spPr>
          <a:xfrm>
            <a:off x="6228184" y="2993752"/>
            <a:ext cx="2375797" cy="1371352"/>
          </a:xfrm>
          <a:prstGeom prst="rect">
            <a:avLst/>
          </a:prstGeom>
        </p:spPr>
      </p:pic>
      <p:pic>
        <p:nvPicPr>
          <p:cNvPr id="13" name="图片 12"/>
          <p:cNvPicPr/>
          <p:nvPr/>
        </p:nvPicPr>
        <p:blipFill>
          <a:blip r:embed="rId6" cstate="print">
            <a:extLst>
              <a:ext uri="{28A0092B-C50C-407E-A947-70E740481C1C}">
                <a14:useLocalDpi xmlns:a14="http://schemas.microsoft.com/office/drawing/2010/main" val="0"/>
              </a:ext>
            </a:extLst>
          </a:blip>
          <a:stretch>
            <a:fillRect/>
          </a:stretch>
        </p:blipFill>
        <p:spPr>
          <a:xfrm>
            <a:off x="3563888" y="4525040"/>
            <a:ext cx="2370698" cy="1352232"/>
          </a:xfrm>
          <a:prstGeom prst="rect">
            <a:avLst/>
          </a:prstGeom>
        </p:spPr>
      </p:pic>
      <p:pic>
        <p:nvPicPr>
          <p:cNvPr id="14" name="图片 13"/>
          <p:cNvPicPr/>
          <p:nvPr/>
        </p:nvPicPr>
        <p:blipFill>
          <a:blip r:embed="rId7" cstate="print">
            <a:extLst>
              <a:ext uri="{28A0092B-C50C-407E-A947-70E740481C1C}">
                <a14:useLocalDpi xmlns:a14="http://schemas.microsoft.com/office/drawing/2010/main" val="0"/>
              </a:ext>
            </a:extLst>
          </a:blip>
          <a:stretch>
            <a:fillRect/>
          </a:stretch>
        </p:blipFill>
        <p:spPr>
          <a:xfrm>
            <a:off x="6228184" y="4525040"/>
            <a:ext cx="2354287" cy="135223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图形设计工具</a:t>
            </a:r>
          </a:p>
        </p:txBody>
      </p:sp>
      <p:sp>
        <p:nvSpPr>
          <p:cNvPr id="3" name="内容占位符 2"/>
          <p:cNvSpPr>
            <a:spLocks noGrp="1"/>
          </p:cNvSpPr>
          <p:nvPr>
            <p:ph idx="1"/>
          </p:nvPr>
        </p:nvSpPr>
        <p:spPr>
          <a:xfrm>
            <a:off x="395536" y="1600200"/>
            <a:ext cx="2701925" cy="4781550"/>
          </a:xfrm>
        </p:spPr>
        <p:txBody>
          <a:bodyPr/>
          <a:lstStyle/>
          <a:p>
            <a:r>
              <a:rPr lang="zh-CN" altLang="en-US" sz="2600" dirty="0">
                <a:solidFill>
                  <a:srgbClr val="C00000"/>
                </a:solidFill>
              </a:rPr>
              <a:t>问题分析图</a:t>
            </a:r>
            <a:r>
              <a:rPr lang="zh-CN" altLang="en-US" sz="2600" dirty="0"/>
              <a:t>（</a:t>
            </a:r>
            <a:r>
              <a:rPr lang="en-US" altLang="zh-CN" sz="2600" dirty="0"/>
              <a:t>PAD</a:t>
            </a:r>
            <a:r>
              <a:rPr lang="zh-CN" altLang="en-US" sz="2600" dirty="0"/>
              <a:t>）</a:t>
            </a:r>
            <a:endParaRPr lang="en-US" altLang="zh-CN" sz="2600" dirty="0"/>
          </a:p>
          <a:p>
            <a:r>
              <a:rPr lang="zh-CN" altLang="en-US" sz="2600" dirty="0"/>
              <a:t>使用二维树形结构的图来表示程序的控制流，绘制方便</a:t>
            </a:r>
            <a:endParaRPr lang="en-US" altLang="zh-CN" sz="2600" dirty="0"/>
          </a:p>
          <a:p>
            <a:r>
              <a:rPr lang="zh-CN" altLang="en-US" sz="2600" dirty="0"/>
              <a:t>结构清晰，翻译到代码较为容易</a:t>
            </a:r>
            <a:endParaRPr lang="en-US" altLang="zh-CN" sz="2600" dirty="0"/>
          </a:p>
          <a:p>
            <a:endParaRPr lang="zh-CN" altLang="en-US" sz="2600" dirty="0">
              <a:solidFill>
                <a:srgbClr val="C00000"/>
              </a:solidFill>
            </a:endParaRP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8</a:t>
            </a:fld>
            <a:endParaRPr lang="en-US" altLang="zh-CN"/>
          </a:p>
        </p:txBody>
      </p:sp>
      <p:pic>
        <p:nvPicPr>
          <p:cNvPr id="7" name="图片 6"/>
          <p:cNvPicPr/>
          <p:nvPr/>
        </p:nvPicPr>
        <p:blipFill>
          <a:blip r:embed="rId2" cstate="print">
            <a:extLst>
              <a:ext uri="{28A0092B-C50C-407E-A947-70E740481C1C}">
                <a14:useLocalDpi xmlns:a14="http://schemas.microsoft.com/office/drawing/2010/main" val="0"/>
              </a:ext>
            </a:extLst>
          </a:blip>
          <a:stretch>
            <a:fillRect/>
          </a:stretch>
        </p:blipFill>
        <p:spPr>
          <a:xfrm>
            <a:off x="3214721" y="1570062"/>
            <a:ext cx="1940573" cy="1806178"/>
          </a:xfrm>
          <a:prstGeom prst="rect">
            <a:avLst/>
          </a:prstGeom>
        </p:spPr>
      </p:pic>
      <p:pic>
        <p:nvPicPr>
          <p:cNvPr id="9" name="图片 8"/>
          <p:cNvPicPr/>
          <p:nvPr/>
        </p:nvPicPr>
        <p:blipFill>
          <a:blip r:embed="rId3" cstate="print">
            <a:extLst>
              <a:ext uri="{28A0092B-C50C-407E-A947-70E740481C1C}">
                <a14:useLocalDpi xmlns:a14="http://schemas.microsoft.com/office/drawing/2010/main" val="0"/>
              </a:ext>
            </a:extLst>
          </a:blip>
          <a:stretch>
            <a:fillRect/>
          </a:stretch>
        </p:blipFill>
        <p:spPr>
          <a:xfrm>
            <a:off x="5826770" y="1600200"/>
            <a:ext cx="2565003" cy="1745903"/>
          </a:xfrm>
          <a:prstGeom prst="rect">
            <a:avLst/>
          </a:prstGeom>
        </p:spPr>
      </p:pic>
      <p:pic>
        <p:nvPicPr>
          <p:cNvPr id="10" name="图片 9"/>
          <p:cNvPicPr/>
          <p:nvPr/>
        </p:nvPicPr>
        <p:blipFill>
          <a:blip r:embed="rId4" cstate="print">
            <a:extLst>
              <a:ext uri="{28A0092B-C50C-407E-A947-70E740481C1C}">
                <a14:useLocalDpi xmlns:a14="http://schemas.microsoft.com/office/drawing/2010/main" val="0"/>
              </a:ext>
            </a:extLst>
          </a:blip>
          <a:stretch>
            <a:fillRect/>
          </a:stretch>
        </p:blipFill>
        <p:spPr>
          <a:xfrm>
            <a:off x="5826770" y="3748945"/>
            <a:ext cx="2345629" cy="2372837"/>
          </a:xfrm>
          <a:prstGeom prst="rect">
            <a:avLst/>
          </a:prstGeom>
        </p:spPr>
      </p:pic>
      <p:pic>
        <p:nvPicPr>
          <p:cNvPr id="11" name="图片 10"/>
          <p:cNvPicPr/>
          <p:nvPr/>
        </p:nvPicPr>
        <p:blipFill>
          <a:blip r:embed="rId5" cstate="print">
            <a:extLst>
              <a:ext uri="{28A0092B-C50C-407E-A947-70E740481C1C}">
                <a14:useLocalDpi xmlns:a14="http://schemas.microsoft.com/office/drawing/2010/main" val="0"/>
              </a:ext>
            </a:extLst>
          </a:blip>
          <a:stretch>
            <a:fillRect/>
          </a:stretch>
        </p:blipFill>
        <p:spPr>
          <a:xfrm>
            <a:off x="3191026" y="3519115"/>
            <a:ext cx="2423119" cy="887859"/>
          </a:xfrm>
          <a:prstGeom prst="rect">
            <a:avLst/>
          </a:prstGeom>
        </p:spPr>
      </p:pic>
      <p:pic>
        <p:nvPicPr>
          <p:cNvPr id="12" name="图片 11"/>
          <p:cNvPicPr/>
          <p:nvPr/>
        </p:nvPicPr>
        <p:blipFill>
          <a:blip r:embed="rId6" cstate="print">
            <a:extLst>
              <a:ext uri="{28A0092B-C50C-407E-A947-70E740481C1C}">
                <a14:useLocalDpi xmlns:a14="http://schemas.microsoft.com/office/drawing/2010/main" val="0"/>
              </a:ext>
            </a:extLst>
          </a:blip>
          <a:stretch>
            <a:fillRect/>
          </a:stretch>
        </p:blipFill>
        <p:spPr>
          <a:xfrm>
            <a:off x="3191026" y="4486411"/>
            <a:ext cx="2399424" cy="865470"/>
          </a:xfrm>
          <a:prstGeom prst="rect">
            <a:avLst/>
          </a:prstGeom>
        </p:spPr>
      </p:pic>
      <p:pic>
        <p:nvPicPr>
          <p:cNvPr id="14" name="图片 13"/>
          <p:cNvPicPr/>
          <p:nvPr/>
        </p:nvPicPr>
        <p:blipFill>
          <a:blip r:embed="rId7" cstate="print">
            <a:extLst>
              <a:ext uri="{28A0092B-C50C-407E-A947-70E740481C1C}">
                <a14:useLocalDpi xmlns:a14="http://schemas.microsoft.com/office/drawing/2010/main" val="0"/>
              </a:ext>
            </a:extLst>
          </a:blip>
          <a:stretch>
            <a:fillRect/>
          </a:stretch>
        </p:blipFill>
        <p:spPr>
          <a:xfrm>
            <a:off x="3197691" y="5222372"/>
            <a:ext cx="2392759" cy="865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表格工具</a:t>
            </a:r>
          </a:p>
        </p:txBody>
      </p:sp>
      <p:sp>
        <p:nvSpPr>
          <p:cNvPr id="3" name="内容占位符 2"/>
          <p:cNvSpPr>
            <a:spLocks noGrp="1"/>
          </p:cNvSpPr>
          <p:nvPr>
            <p:ph idx="1"/>
          </p:nvPr>
        </p:nvSpPr>
        <p:spPr>
          <a:xfrm>
            <a:off x="457199" y="1600200"/>
            <a:ext cx="8264525" cy="4781550"/>
          </a:xfrm>
        </p:spPr>
        <p:txBody>
          <a:bodyPr/>
          <a:lstStyle/>
          <a:p>
            <a:r>
              <a:rPr lang="zh-CN" altLang="en-US" sz="2600" dirty="0">
                <a:solidFill>
                  <a:srgbClr val="C00000"/>
                </a:solidFill>
              </a:rPr>
              <a:t>判定表</a:t>
            </a:r>
            <a:r>
              <a:rPr lang="zh-CN" altLang="en-US" sz="2600" dirty="0"/>
              <a:t>是一种进行详细设计的表格工具，又称为决策表。</a:t>
            </a:r>
            <a:endParaRPr lang="en-US" altLang="zh-CN" sz="2600" dirty="0"/>
          </a:p>
          <a:p>
            <a:r>
              <a:rPr lang="zh-CN" altLang="en-US" sz="2600" dirty="0"/>
              <a:t>判定表适用于描述判断条件较多，各条件又相互组合、有多种决策方案的情况。</a:t>
            </a:r>
            <a:endParaRPr lang="en-US" altLang="zh-CN" sz="2600" dirty="0"/>
          </a:p>
          <a:p>
            <a:r>
              <a:rPr lang="zh-CN" altLang="en-US" sz="2600" dirty="0"/>
              <a:t>判定表有着准确而又简洁的描述方式，能够将复杂的条件组合与对应的执行动作相对应。</a:t>
            </a:r>
            <a:endParaRPr lang="en-US" altLang="zh-CN" sz="2600" dirty="0"/>
          </a:p>
          <a:p>
            <a:r>
              <a:rPr lang="zh-CN" altLang="en-US" sz="2600" dirty="0"/>
              <a:t>例如：某工厂机器维修的方式：对功率大于</a:t>
            </a:r>
            <a:r>
              <a:rPr lang="en-US" altLang="zh-CN" sz="2600" dirty="0"/>
              <a:t>50</a:t>
            </a:r>
            <a:r>
              <a:rPr lang="zh-CN" altLang="en-US" sz="2600" dirty="0"/>
              <a:t>马力的机器或已运行</a:t>
            </a:r>
            <a:r>
              <a:rPr lang="en-US" altLang="zh-CN" sz="2600" dirty="0"/>
              <a:t>10</a:t>
            </a:r>
            <a:r>
              <a:rPr lang="zh-CN" altLang="en-US" sz="2600" dirty="0"/>
              <a:t>年以上的机器，应送到专业的维修公司处理；否则如果功率小于</a:t>
            </a:r>
            <a:r>
              <a:rPr lang="en-US" altLang="zh-CN" sz="2600" dirty="0"/>
              <a:t>20</a:t>
            </a:r>
            <a:r>
              <a:rPr lang="zh-CN" altLang="en-US" sz="2600" dirty="0"/>
              <a:t>马力，并且有维修记录，则在车间维修；否则送到本厂的维修中心维修。</a:t>
            </a:r>
          </a:p>
        </p:txBody>
      </p:sp>
      <p:sp>
        <p:nvSpPr>
          <p:cNvPr id="4" name="日期占位符 3"/>
          <p:cNvSpPr>
            <a:spLocks noGrp="1"/>
          </p:cNvSpPr>
          <p:nvPr>
            <p:ph type="dt" sz="half" idx="10"/>
          </p:nvPr>
        </p:nvSpPr>
        <p:spPr/>
        <p:txBody>
          <a:bodyPr/>
          <a:lstStyle/>
          <a:p>
            <a:pPr>
              <a:defRPr/>
            </a:pPr>
            <a:fld id="{DE44F0FB-7E9E-4352-998C-7059E193411E}" type="datetime1">
              <a:rPr lang="zh-CN" altLang="en-US" smtClean="0"/>
              <a:t>2019/11/19</a:t>
            </a:fld>
            <a:endParaRPr lang="en-US" altLang="zh-CN"/>
          </a:p>
        </p:txBody>
      </p:sp>
      <p:sp>
        <p:nvSpPr>
          <p:cNvPr id="5" name="页脚占位符 4"/>
          <p:cNvSpPr>
            <a:spLocks noGrp="1"/>
          </p:cNvSpPr>
          <p:nvPr>
            <p:ph type="ftr" sz="quarter" idx="11"/>
          </p:nvPr>
        </p:nvSpPr>
        <p:spPr/>
        <p:txBody>
          <a:bodyPr/>
          <a:lstStyle/>
          <a:p>
            <a:pPr>
              <a:defRPr/>
            </a:pPr>
            <a:r>
              <a:rPr lang="en-US" altLang="zh-CN"/>
              <a:t>大连理工大学软件学院</a:t>
            </a:r>
          </a:p>
        </p:txBody>
      </p:sp>
      <p:sp>
        <p:nvSpPr>
          <p:cNvPr id="6" name="灯片编号占位符 5"/>
          <p:cNvSpPr>
            <a:spLocks noGrp="1"/>
          </p:cNvSpPr>
          <p:nvPr>
            <p:ph type="sldNum" sz="quarter" idx="12"/>
          </p:nvPr>
        </p:nvSpPr>
        <p:spPr/>
        <p:txBody>
          <a:bodyPr/>
          <a:lstStyle/>
          <a:p>
            <a:pPr>
              <a:defRPr/>
            </a:pPr>
            <a:fld id="{4EBE4020-6FBE-4CEB-A76E-522FC319F7CE}" type="slidenum">
              <a:rPr lang="zh-CN" altLang="en-US" smtClean="0"/>
              <a:t>9</a:t>
            </a:fld>
            <a:endParaRPr lang="en-US" altLang="zh-CN"/>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3789</Words>
  <Application>Microsoft Office PowerPoint</Application>
  <PresentationFormat>全屏显示(4:3)</PresentationFormat>
  <Paragraphs>453</Paragraphs>
  <Slides>39</Slides>
  <Notes>5</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48" baseType="lpstr">
      <vt:lpstr>굴림</vt:lpstr>
      <vt:lpstr>宋体</vt:lpstr>
      <vt:lpstr>Arial</vt:lpstr>
      <vt:lpstr>Calibri</vt:lpstr>
      <vt:lpstr>Tahoma</vt:lpstr>
      <vt:lpstr>Times</vt:lpstr>
      <vt:lpstr>Times New Roman</vt:lpstr>
      <vt:lpstr>自定义设计方案</vt:lpstr>
      <vt:lpstr>Equation</vt:lpstr>
      <vt:lpstr>软件工程</vt:lpstr>
      <vt:lpstr>第7章 类的详细设计</vt:lpstr>
      <vt:lpstr>详细设计的主要活动</vt:lpstr>
      <vt:lpstr>详细设计的主要活动</vt:lpstr>
      <vt:lpstr>类方法的详细设计</vt:lpstr>
      <vt:lpstr>图形设计工具</vt:lpstr>
      <vt:lpstr>图形设计工具</vt:lpstr>
      <vt:lpstr>图形设计工具</vt:lpstr>
      <vt:lpstr>表格工具</vt:lpstr>
      <vt:lpstr>判定表示例</vt:lpstr>
      <vt:lpstr>判定表构成</vt:lpstr>
      <vt:lpstr>判定表化简</vt:lpstr>
      <vt:lpstr>判定树</vt:lpstr>
      <vt:lpstr>判定树</vt:lpstr>
      <vt:lpstr>语言工具</vt:lpstr>
      <vt:lpstr>PDL特点</vt:lpstr>
      <vt:lpstr>PDL示例</vt:lpstr>
      <vt:lpstr>类的详细设计</vt:lpstr>
      <vt:lpstr>状态图的基本结构</vt:lpstr>
      <vt:lpstr>状态</vt:lpstr>
      <vt:lpstr>状态转换</vt:lpstr>
      <vt:lpstr>类Project的状态</vt:lpstr>
      <vt:lpstr>状态图的扩展</vt:lpstr>
      <vt:lpstr>PowerPoint 演示文稿</vt:lpstr>
      <vt:lpstr>PowerPoint 演示文稿</vt:lpstr>
      <vt:lpstr>并行状态的考虑</vt:lpstr>
      <vt:lpstr>状态图应用</vt:lpstr>
      <vt:lpstr>PowerPoint 演示文稿</vt:lpstr>
      <vt:lpstr>操作界面的状态描述</vt:lpstr>
      <vt:lpstr>对象约束语言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OCL小结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类的详细设计</dc:title>
  <dc:creator>Yong PIAO</dc:creator>
  <cp:lastModifiedBy>Yong PIAO</cp:lastModifiedBy>
  <cp:revision>640</cp:revision>
  <cp:lastPrinted>2019-11-12T05:25:28Z</cp:lastPrinted>
  <dcterms:created xsi:type="dcterms:W3CDTF">2001-07-18T23:57:00Z</dcterms:created>
  <dcterms:modified xsi:type="dcterms:W3CDTF">2019-11-19T00:27:18Z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2052-11.1.0.8952</vt:lpwstr>
  </property>
</Properties>
</file>