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handoutMasterIdLst>
    <p:handoutMasterId r:id="rId39"/>
  </p:handoutMasterIdLst>
  <p:sldIdLst>
    <p:sldId id="256" r:id="rId2"/>
    <p:sldId id="258" r:id="rId3"/>
    <p:sldId id="371" r:id="rId4"/>
    <p:sldId id="378" r:id="rId5"/>
    <p:sldId id="379" r:id="rId6"/>
    <p:sldId id="380" r:id="rId7"/>
    <p:sldId id="383" r:id="rId8"/>
    <p:sldId id="384" r:id="rId9"/>
    <p:sldId id="387" r:id="rId10"/>
    <p:sldId id="390" r:id="rId11"/>
    <p:sldId id="391" r:id="rId12"/>
    <p:sldId id="401" r:id="rId13"/>
    <p:sldId id="432" r:id="rId14"/>
    <p:sldId id="410" r:id="rId15"/>
    <p:sldId id="433" r:id="rId16"/>
    <p:sldId id="412" r:id="rId17"/>
    <p:sldId id="415" r:id="rId18"/>
    <p:sldId id="416" r:id="rId19"/>
    <p:sldId id="417" r:id="rId20"/>
    <p:sldId id="434" r:id="rId21"/>
    <p:sldId id="435" r:id="rId22"/>
    <p:sldId id="420" r:id="rId23"/>
    <p:sldId id="423" r:id="rId24"/>
    <p:sldId id="436" r:id="rId25"/>
    <p:sldId id="425" r:id="rId26"/>
    <p:sldId id="427" r:id="rId27"/>
    <p:sldId id="437" r:id="rId28"/>
    <p:sldId id="429" r:id="rId29"/>
    <p:sldId id="438" r:id="rId30"/>
    <p:sldId id="439" r:id="rId31"/>
    <p:sldId id="440" r:id="rId32"/>
    <p:sldId id="441" r:id="rId33"/>
    <p:sldId id="442" r:id="rId34"/>
    <p:sldId id="443" r:id="rId35"/>
    <p:sldId id="444" r:id="rId36"/>
    <p:sldId id="370" r:id="rId37"/>
  </p:sldIdLst>
  <p:sldSz cx="9144000" cy="6858000" type="screen4x3"/>
  <p:notesSz cx="10234613" cy="7104063"/>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8"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5394" autoAdjust="0"/>
  </p:normalViewPr>
  <p:slideViewPr>
    <p:cSldViewPr>
      <p:cViewPr varScale="1">
        <p:scale>
          <a:sx n="119" d="100"/>
          <a:sy n="119" d="100"/>
        </p:scale>
        <p:origin x="164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8"/>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1" y="6747216"/>
            <a:ext cx="4434999" cy="355203"/>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9" y="6747216"/>
            <a:ext cx="4434999" cy="355203"/>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1" y="1"/>
            <a:ext cx="4434999" cy="355203"/>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9" y="1"/>
            <a:ext cx="4434999" cy="355203"/>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3825"/>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4431"/>
            <a:ext cx="8187690" cy="319682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1" y="6747216"/>
            <a:ext cx="4434999" cy="355203"/>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9" y="6747216"/>
            <a:ext cx="4434999" cy="355203"/>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2019/11/30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2019/11/30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2019/11/30</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2019/11/30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2019/11/30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2019/11/30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2019/11/30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2019/11/30</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2019/11/30</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2019/11/30</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2019/11/30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2019/11/30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2019/11/30</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9.JavaBean.docx"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9.FrameWork.docx" TargetMode="External"/><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9.FileStorage.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9.FileSerializable.docx"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9.DBStorage.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2.xml"/><Relationship Id="rId5" Type="http://schemas.openxmlformats.org/officeDocument/2006/relationships/hyperlink" Target="9.PDMDA.docx" TargetMode="Externa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程序轮子</a:t>
            </a:r>
          </a:p>
        </p:txBody>
      </p:sp>
      <p:sp>
        <p:nvSpPr>
          <p:cNvPr id="5" name="内容占位符 4"/>
          <p:cNvSpPr>
            <a:spLocks noGrp="1"/>
          </p:cNvSpPr>
          <p:nvPr>
            <p:ph idx="1"/>
          </p:nvPr>
        </p:nvSpPr>
        <p:spPr/>
        <p:txBody>
          <a:bodyPr/>
          <a:lstStyle/>
          <a:p>
            <a:r>
              <a:rPr lang="zh-CN" altLang="en-US" dirty="0"/>
              <a:t>对于大多数经常出现的问题，可以将常见的解决方法通过库函数的形式提取出来作为一种公共的资源共享。</a:t>
            </a:r>
            <a:endParaRPr lang="en-US" altLang="zh-CN" dirty="0"/>
          </a:p>
          <a:p>
            <a:r>
              <a:rPr lang="zh-CN" altLang="en-US" dirty="0"/>
              <a:t>库函数可以是免费或者收费的，应尽量选取那些使用者较多的函数库，因为存在的缺陷可能也要少些。</a:t>
            </a:r>
            <a:endParaRPr lang="en-US" altLang="zh-CN" dirty="0"/>
          </a:p>
          <a:p>
            <a:r>
              <a:rPr lang="zh-CN" altLang="en-US" dirty="0"/>
              <a:t>在对应用进行测试时，通常是在假设函数库正确的基础上进行的，并没有对库函数直接进行测试的必要。</a:t>
            </a:r>
            <a:endParaRPr lang="zh-CN" altLang="zh-CN"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有价值的轮子</a:t>
            </a:r>
          </a:p>
        </p:txBody>
      </p:sp>
      <p:sp>
        <p:nvSpPr>
          <p:cNvPr id="3" name="内容占位符 2"/>
          <p:cNvSpPr>
            <a:spLocks noGrp="1"/>
          </p:cNvSpPr>
          <p:nvPr>
            <p:ph idx="1"/>
          </p:nvPr>
        </p:nvSpPr>
        <p:spPr>
          <a:xfrm>
            <a:off x="457200" y="1600200"/>
            <a:ext cx="8507288" cy="4781550"/>
          </a:xfrm>
        </p:spPr>
        <p:txBody>
          <a:bodyPr/>
          <a:lstStyle/>
          <a:p>
            <a:r>
              <a:rPr lang="zh-CN" altLang="zh-CN" sz="2800" dirty="0"/>
              <a:t>成熟稳定，代码规范，接口友好，功能符合期望；</a:t>
            </a:r>
          </a:p>
          <a:p>
            <a:r>
              <a:rPr lang="zh-CN" altLang="zh-CN" sz="2800" dirty="0"/>
              <a:t>有相关支持的保证，如文档健全，最好要有实际用例；</a:t>
            </a:r>
          </a:p>
          <a:p>
            <a:r>
              <a:rPr lang="zh-CN" altLang="zh-CN" sz="2800" dirty="0"/>
              <a:t>社区相对活跃，用户众多，维护频繁，缺陷处理及时；</a:t>
            </a:r>
          </a:p>
          <a:p>
            <a:r>
              <a:rPr lang="zh-CN" altLang="zh-CN" sz="2800" dirty="0"/>
              <a:t>松耦合，定制容易；</a:t>
            </a:r>
          </a:p>
          <a:p>
            <a:r>
              <a:rPr lang="zh-CN" altLang="zh-CN" sz="2800" dirty="0"/>
              <a:t>价格合适，有适合的使用许可，最好是开源的。</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组件</a:t>
            </a:r>
          </a:p>
        </p:txBody>
      </p:sp>
      <p:sp>
        <p:nvSpPr>
          <p:cNvPr id="7" name="内容占位符 6"/>
          <p:cNvSpPr>
            <a:spLocks noGrp="1"/>
          </p:cNvSpPr>
          <p:nvPr>
            <p:ph idx="1"/>
          </p:nvPr>
        </p:nvSpPr>
        <p:spPr/>
        <p:txBody>
          <a:bodyPr/>
          <a:lstStyle/>
          <a:p>
            <a:r>
              <a:rPr lang="zh-CN" altLang="en-US" sz="2800" dirty="0"/>
              <a:t>组件可以理解为一种特殊的对象，组件是对数据和方法的简单封装。</a:t>
            </a:r>
            <a:endParaRPr lang="en-US" altLang="zh-CN" sz="2800" dirty="0"/>
          </a:p>
          <a:p>
            <a:r>
              <a:rPr lang="zh-CN" altLang="en-US" sz="2800" dirty="0"/>
              <a:t>使用组件可以实现拖放式编程、快速的属性处理以及真正的面向对象的设计。</a:t>
            </a:r>
            <a:endParaRPr lang="en-US" altLang="zh-CN" sz="2800" dirty="0"/>
          </a:p>
          <a:p>
            <a:r>
              <a:rPr lang="zh-CN" altLang="en-US" sz="2800" dirty="0"/>
              <a:t>组件是对类库思想的进一步提升，不是仅提供单一类的功能，而是将某个子应用封装提供使用。</a:t>
            </a:r>
            <a:endParaRPr lang="en-US" altLang="zh-CN" sz="2800" dirty="0"/>
          </a:p>
          <a:p>
            <a:r>
              <a:rPr lang="zh-CN" altLang="en-US" sz="2800" dirty="0"/>
              <a:t>组件可以对接口进行实现，从而提供实现了这些接口的一类对象。</a:t>
            </a:r>
            <a:endParaRPr lang="en-US" altLang="zh-CN" sz="2800" dirty="0"/>
          </a:p>
          <a:p>
            <a:r>
              <a:rPr lang="zh-CN" altLang="en-US" sz="2800" dirty="0"/>
              <a:t>使用现成的组件来开发应用程序时，组件一般可以工作在两种模式下：设计时态和运行时态。</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57200" y="490662"/>
            <a:ext cx="8229600" cy="5530626"/>
          </a:xfrm>
        </p:spPr>
        <p:txBody>
          <a:bodyPr/>
          <a:lstStyle/>
          <a:p>
            <a:r>
              <a:rPr lang="zh-CN" altLang="en-US" sz="2800" dirty="0"/>
              <a:t>在设计时态下，组件显示在窗体编辑器下的一个窗体中。设计时态下组件的方法不能被调用，组件不能与最终用户直接进行交互操作，也不需要实现组件的全部功能。</a:t>
            </a:r>
          </a:p>
          <a:p>
            <a:r>
              <a:rPr lang="zh-CN" altLang="en-US" sz="2800" dirty="0"/>
              <a:t>在运行状态下，组件工作在一个已经实际运行的应用程序中。组件必须能够正确地将自身表示出来，它需要对方法的调用进行处理并实现与其他组件之间有效的协同工作。</a:t>
            </a:r>
          </a:p>
          <a:p>
            <a:r>
              <a:rPr lang="zh-CN" altLang="en-US" sz="2800" dirty="0"/>
              <a:t>设计时态下所有的组件在窗体中都是可见的，但在运行时态下不一定可见。如</a:t>
            </a:r>
            <a:r>
              <a:rPr lang="en-US" altLang="zh-CN" sz="2800" dirty="0"/>
              <a:t>Swing</a:t>
            </a:r>
            <a:r>
              <a:rPr lang="zh-CN" altLang="en-US" sz="2800" dirty="0"/>
              <a:t>中的</a:t>
            </a:r>
            <a:r>
              <a:rPr lang="en-US" altLang="zh-CN" sz="2800" dirty="0" err="1"/>
              <a:t>JTable</a:t>
            </a:r>
            <a:r>
              <a:rPr lang="zh-CN" altLang="en-US" sz="2800" dirty="0"/>
              <a:t>、</a:t>
            </a:r>
            <a:r>
              <a:rPr lang="en-US" altLang="zh-CN" sz="2800" dirty="0" err="1"/>
              <a:t>JLabel</a:t>
            </a:r>
            <a:r>
              <a:rPr lang="zh-CN" altLang="en-US" sz="2800" dirty="0"/>
              <a:t>等在运行时态下就可以设置为不可见，但它们均完成了重要的功能。</a:t>
            </a:r>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组件的开发</a:t>
            </a:r>
          </a:p>
        </p:txBody>
      </p:sp>
      <p:sp>
        <p:nvSpPr>
          <p:cNvPr id="9" name="内容占位符 8"/>
          <p:cNvSpPr>
            <a:spLocks noGrp="1"/>
          </p:cNvSpPr>
          <p:nvPr>
            <p:ph idx="1"/>
          </p:nvPr>
        </p:nvSpPr>
        <p:spPr/>
        <p:txBody>
          <a:bodyPr/>
          <a:lstStyle/>
          <a:p>
            <a:r>
              <a:rPr lang="zh-CN" altLang="en-US" sz="2800" dirty="0"/>
              <a:t>自行开发组件与使用组件进行可视化程序开发存在着极大的不同，要求程序员熟知原有的类库结构，精通面向对象程序设计。</a:t>
            </a:r>
          </a:p>
          <a:p>
            <a:r>
              <a:rPr lang="zh-CN" altLang="en-US" sz="2800" dirty="0"/>
              <a:t>设计组件是一项艰苦的工作。对于组件的开发者，组件是纯粹的代码。</a:t>
            </a:r>
            <a:endParaRPr lang="en-US" altLang="zh-CN" sz="2800" dirty="0"/>
          </a:p>
          <a:p>
            <a:r>
              <a:rPr lang="zh-CN" altLang="en-US" sz="2800" dirty="0"/>
              <a:t>组件的开发一般不是可视化的开发过程，而是用</a:t>
            </a:r>
            <a:r>
              <a:rPr lang="en-US" altLang="zh-CN" sz="2800" dirty="0"/>
              <a:t>C++</a:t>
            </a:r>
            <a:r>
              <a:rPr lang="zh-CN" altLang="en-US" sz="2800" dirty="0"/>
              <a:t>等工具严格编制代码的工作。</a:t>
            </a:r>
            <a:endParaRPr lang="en-US" altLang="zh-CN" sz="2800" dirty="0"/>
          </a:p>
          <a:p>
            <a:r>
              <a:rPr lang="zh-CN" altLang="en-US" sz="2800" dirty="0"/>
              <a:t>创建组件的最大意义在于封装重复的工作，其次是可以扩充现有组件的功能。</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组件的使用</a:t>
            </a:r>
          </a:p>
        </p:txBody>
      </p:sp>
      <p:sp>
        <p:nvSpPr>
          <p:cNvPr id="3" name="内容占位符 2"/>
          <p:cNvSpPr>
            <a:spLocks noGrp="1"/>
          </p:cNvSpPr>
          <p:nvPr>
            <p:ph idx="1"/>
          </p:nvPr>
        </p:nvSpPr>
        <p:spPr>
          <a:xfrm>
            <a:off x="5292080" y="1600200"/>
            <a:ext cx="3600400" cy="4781550"/>
          </a:xfrm>
        </p:spPr>
        <p:txBody>
          <a:bodyPr/>
          <a:lstStyle/>
          <a:p>
            <a:r>
              <a:rPr lang="zh-CN" altLang="en-US" sz="2400" dirty="0"/>
              <a:t>组件的使用是一个相对轻松的工作，除了可以使用组件提供的大量功能外，还可以对它们进行定制。</a:t>
            </a:r>
            <a:endParaRPr lang="en-US" altLang="zh-CN" sz="2400" dirty="0"/>
          </a:p>
          <a:p>
            <a:r>
              <a:rPr lang="zh-CN" altLang="en-US" sz="2400" dirty="0"/>
              <a:t>组件的定制通常可以通过配置文件的形式进行，常通过一个配置界面，通过交互的方式对组件中需要改动的属性进行指定。</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15</a:t>
            </a:fld>
            <a:endParaRPr lang="en-US" altLang="zh-CN"/>
          </a:p>
        </p:txBody>
      </p:sp>
      <p:pic>
        <p:nvPicPr>
          <p:cNvPr id="7" name="图片 6"/>
          <p:cNvPicPr/>
          <p:nvPr/>
        </p:nvPicPr>
        <p:blipFill rotWithShape="1">
          <a:blip r:embed="rId2">
            <a:extLst>
              <a:ext uri="{28A0092B-C50C-407E-A947-70E740481C1C}">
                <a14:useLocalDpi xmlns:a14="http://schemas.microsoft.com/office/drawing/2010/main" val="0"/>
              </a:ext>
            </a:extLst>
          </a:blip>
          <a:srcRect r="-9" b="19585"/>
          <a:stretch>
            <a:fillRect/>
          </a:stretch>
        </p:blipFill>
        <p:spPr bwMode="auto">
          <a:xfrm>
            <a:off x="227245" y="1916832"/>
            <a:ext cx="5040560" cy="3916813"/>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Java bean</a:t>
            </a:r>
            <a:r>
              <a:rPr lang="zh-CN" altLang="en-US" dirty="0"/>
              <a:t>组件</a:t>
            </a:r>
          </a:p>
        </p:txBody>
      </p:sp>
      <p:sp>
        <p:nvSpPr>
          <p:cNvPr id="8" name="内容占位符 7"/>
          <p:cNvSpPr>
            <a:spLocks noGrp="1"/>
          </p:cNvSpPr>
          <p:nvPr>
            <p:ph idx="1"/>
          </p:nvPr>
        </p:nvSpPr>
        <p:spPr/>
        <p:txBody>
          <a:bodyPr/>
          <a:lstStyle/>
          <a:p>
            <a:r>
              <a:rPr lang="zh-CN" altLang="en-US" sz="2800" dirty="0"/>
              <a:t>在</a:t>
            </a:r>
            <a:r>
              <a:rPr lang="en-US" altLang="zh-CN" sz="2800" dirty="0"/>
              <a:t>Java</a:t>
            </a:r>
            <a:r>
              <a:rPr lang="zh-CN" altLang="en-US" sz="2800" dirty="0"/>
              <a:t>领域中也存在具体的组件支持机制，即所谓的</a:t>
            </a:r>
            <a:r>
              <a:rPr lang="en-US" altLang="zh-CN" sz="2800" dirty="0"/>
              <a:t>Java Bean</a:t>
            </a:r>
            <a:r>
              <a:rPr lang="zh-CN" altLang="en-US" sz="2800" dirty="0"/>
              <a:t>。</a:t>
            </a:r>
            <a:endParaRPr lang="en-US" altLang="zh-CN" sz="2800" dirty="0"/>
          </a:p>
          <a:p>
            <a:r>
              <a:rPr lang="en-US" altLang="zh-CN" sz="2800" dirty="0"/>
              <a:t>Java Bean</a:t>
            </a:r>
            <a:r>
              <a:rPr lang="zh-CN" altLang="en-US" sz="2800" dirty="0"/>
              <a:t>是一种特殊的类，在组织上要遵照一定的设计规则，以能够进行配置以及较容易的与所处环境的连接，类似的还有微软的</a:t>
            </a:r>
            <a:r>
              <a:rPr lang="en-US" altLang="zh-CN" sz="2800" dirty="0"/>
              <a:t>ActiveX</a:t>
            </a:r>
            <a:r>
              <a:rPr lang="zh-CN" altLang="en-US" sz="2800" dirty="0"/>
              <a:t>等。</a:t>
            </a:r>
            <a:endParaRPr lang="en-US" altLang="zh-CN" sz="2800" dirty="0"/>
          </a:p>
          <a:p>
            <a:r>
              <a:rPr lang="zh-CN" altLang="en-US" sz="2800" dirty="0"/>
              <a:t>组件与系统以及组件之间的通讯一般是按照观察者模式的方式进行组织的。</a:t>
            </a:r>
            <a:endParaRPr lang="en-US" altLang="zh-CN" sz="2800" dirty="0"/>
          </a:p>
          <a:p>
            <a:r>
              <a:rPr lang="en-US" altLang="zh-CN" sz="2800" dirty="0"/>
              <a:t>Java Bean</a:t>
            </a:r>
            <a:r>
              <a:rPr lang="zh-CN" altLang="en-US" sz="2800" dirty="0"/>
              <a:t>必须存在一个默认的构造函数，即无参数的构造函数。对于每个含有的实例变量，必须存在其简单的</a:t>
            </a:r>
            <a:r>
              <a:rPr lang="en-US" altLang="zh-CN" sz="2800" dirty="0"/>
              <a:t>get</a:t>
            </a:r>
            <a:r>
              <a:rPr lang="zh-CN" altLang="en-US" sz="2800" dirty="0"/>
              <a:t>和与其类型相符的</a:t>
            </a:r>
            <a:r>
              <a:rPr lang="en-US" altLang="zh-CN" sz="2800" dirty="0"/>
              <a:t>set</a:t>
            </a:r>
            <a:r>
              <a:rPr lang="zh-CN" altLang="en-US" sz="2800" dirty="0"/>
              <a:t>方法。</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a:xfrm>
            <a:off x="590872" y="562670"/>
            <a:ext cx="8229600" cy="5674642"/>
          </a:xfrm>
        </p:spPr>
        <p:txBody>
          <a:bodyPr/>
          <a:lstStyle/>
          <a:p>
            <a:r>
              <a:rPr lang="zh-CN" altLang="en-US" sz="2800" dirty="0"/>
              <a:t>该类可实现接口</a:t>
            </a:r>
            <a:r>
              <a:rPr lang="en-US" altLang="zh-CN" sz="2800" dirty="0"/>
              <a:t>Serializable</a:t>
            </a:r>
            <a:r>
              <a:rPr lang="zh-CN" altLang="en-US" sz="2800" dirty="0"/>
              <a:t>，该接口没有任何函数。一般只能由那些需要对数据进行序列化的类来使用，这样的类通常要求其中的实例变量和类变量（静态变量）的类型也必须实现</a:t>
            </a:r>
            <a:r>
              <a:rPr lang="en-US" altLang="zh-CN" sz="2800" dirty="0"/>
              <a:t>Serialization</a:t>
            </a:r>
            <a:r>
              <a:rPr lang="zh-CN" altLang="en-US" sz="2800" dirty="0"/>
              <a:t>接口。</a:t>
            </a:r>
            <a:endParaRPr lang="en-US" altLang="zh-CN" sz="2800" dirty="0"/>
          </a:p>
          <a:p>
            <a:r>
              <a:rPr lang="zh-CN" altLang="en-US" sz="2800" dirty="0"/>
              <a:t>按照这些要求设计的一个</a:t>
            </a:r>
            <a:r>
              <a:rPr lang="en-US" altLang="zh-CN" sz="2800" dirty="0"/>
              <a:t>Java Bean</a:t>
            </a:r>
            <a:r>
              <a:rPr lang="zh-CN" altLang="en-US" sz="2800" dirty="0"/>
              <a:t>，如果具有图形化的描述能力，可以直接在</a:t>
            </a:r>
            <a:r>
              <a:rPr lang="en-US" altLang="zh-CN" sz="2800" dirty="0"/>
              <a:t>GUI</a:t>
            </a:r>
            <a:r>
              <a:rPr lang="zh-CN" altLang="en-US" sz="2800" dirty="0"/>
              <a:t>设计中作为一个可视的组件进行使用。</a:t>
            </a:r>
            <a:endParaRPr lang="en-US" altLang="zh-CN" sz="2800" dirty="0"/>
          </a:p>
          <a:p>
            <a:r>
              <a:rPr lang="zh-CN" altLang="en-US" sz="2800" dirty="0"/>
              <a:t>另外，</a:t>
            </a:r>
            <a:r>
              <a:rPr lang="en-US" altLang="zh-CN" sz="2800" dirty="0"/>
              <a:t>Java</a:t>
            </a:r>
            <a:r>
              <a:rPr lang="zh-CN" altLang="en-US" sz="2800" dirty="0"/>
              <a:t>允许</a:t>
            </a:r>
            <a:r>
              <a:rPr lang="en-US" altLang="zh-CN" sz="2800" dirty="0"/>
              <a:t>Java Bean</a:t>
            </a:r>
            <a:r>
              <a:rPr lang="zh-CN" altLang="en-US" sz="2800" dirty="0"/>
              <a:t>以一种十分方便的方式对类的对象进行存储和载入。</a:t>
            </a:r>
          </a:p>
          <a:p>
            <a:r>
              <a:rPr lang="en-US" altLang="en-US" sz="2800" dirty="0"/>
              <a:t>Plain Old Java Object (POJO)</a:t>
            </a:r>
            <a:endParaRPr lang="en-US" altLang="zh-CN" sz="2800" dirty="0"/>
          </a:p>
          <a:p>
            <a:endParaRPr lang="zh-CN" altLang="en-US" sz="2800"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a:p>
        </p:txBody>
      </p:sp>
      <p:sp>
        <p:nvSpPr>
          <p:cNvPr id="3" name="页脚占位符 2"/>
          <p:cNvSpPr>
            <a:spLocks noGrp="1"/>
          </p:cNvSpPr>
          <p:nvPr>
            <p:ph type="ftr" sz="quarter" idx="11"/>
          </p:nvPr>
        </p:nvSpPr>
        <p:spPr/>
        <p:txBody>
          <a:bodyPr/>
          <a:lstStyle/>
          <a:p>
            <a:pPr>
              <a:defRPr/>
            </a:pPr>
            <a:r>
              <a:rPr lang="en-US" altLang="zh-CN" dirty="0" err="1"/>
              <a:t>大连理工大学软件学院</a:t>
            </a:r>
            <a:endParaRPr lang="en-US" altLang="zh-CN" dirty="0"/>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17</a:t>
            </a:fld>
            <a:endParaRPr lang="en-US" altLang="zh-CN" dirty="0"/>
          </a:p>
        </p:txBody>
      </p:sp>
      <p:sp>
        <p:nvSpPr>
          <p:cNvPr id="7" name="文本框 6"/>
          <p:cNvSpPr txBox="1"/>
          <p:nvPr/>
        </p:nvSpPr>
        <p:spPr>
          <a:xfrm>
            <a:off x="6588428" y="5452973"/>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框架</a:t>
            </a:r>
          </a:p>
        </p:txBody>
      </p:sp>
      <p:sp>
        <p:nvSpPr>
          <p:cNvPr id="7" name="内容占位符 6"/>
          <p:cNvSpPr>
            <a:spLocks noGrp="1"/>
          </p:cNvSpPr>
          <p:nvPr>
            <p:ph idx="1"/>
          </p:nvPr>
        </p:nvSpPr>
        <p:spPr/>
        <p:txBody>
          <a:bodyPr/>
          <a:lstStyle/>
          <a:p>
            <a:r>
              <a:rPr lang="zh-CN" altLang="en-US" sz="2600" dirty="0"/>
              <a:t>快速、高效和正确的将很多原始的工作积累合成到一个更大粒度的半成品式的系统中</a:t>
            </a:r>
            <a:endParaRPr lang="en-US" altLang="zh-CN" sz="2600" dirty="0"/>
          </a:p>
          <a:p>
            <a:r>
              <a:rPr lang="zh-CN" altLang="en-US" sz="2600" dirty="0"/>
              <a:t>程序员只需对它进行必要的参数定制就能够将其打造成符合用户需求的真实系统</a:t>
            </a:r>
            <a:endParaRPr lang="en-US" altLang="zh-CN" sz="2600" dirty="0"/>
          </a:p>
          <a:p>
            <a:r>
              <a:rPr lang="zh-CN" altLang="en-US" sz="2600" dirty="0"/>
              <a:t>框架提供一个通用平台，通过接口或者类继承的方式嵌入业务类，从而达到系统定制的目的。</a:t>
            </a:r>
            <a:endParaRPr lang="en-US" altLang="zh-CN" sz="2600" dirty="0"/>
          </a:p>
          <a:p>
            <a:r>
              <a:rPr lang="zh-CN" altLang="en-US" sz="2600" dirty="0"/>
              <a:t>组件与框架最主要的差别就是控制权在框架中要进行转移，也就是说框架中的类会去调用那些由用户补充实现的对象中的方法，而不会反过来，但这在组件中是会发生的</a:t>
            </a:r>
            <a:r>
              <a:rPr lang="en-US" altLang="zh-CN" sz="2600" dirty="0"/>
              <a:t>——</a:t>
            </a:r>
            <a:r>
              <a:rPr lang="zh-CN" altLang="en-US" sz="2600" dirty="0"/>
              <a:t>反射。</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中的框架</a:t>
            </a:r>
          </a:p>
        </p:txBody>
      </p:sp>
      <p:sp>
        <p:nvSpPr>
          <p:cNvPr id="3" name="内容占位符 2"/>
          <p:cNvSpPr>
            <a:spLocks noGrp="1"/>
          </p:cNvSpPr>
          <p:nvPr>
            <p:ph idx="1"/>
          </p:nvPr>
        </p:nvSpPr>
        <p:spPr>
          <a:xfrm>
            <a:off x="5004048" y="1600200"/>
            <a:ext cx="3816424" cy="4781550"/>
          </a:xfrm>
        </p:spPr>
        <p:txBody>
          <a:bodyPr/>
          <a:lstStyle/>
          <a:p>
            <a:r>
              <a:rPr lang="zh-CN" altLang="en-US" sz="2800" dirty="0"/>
              <a:t>考虑一个使用树状结构描述的项目信息</a:t>
            </a:r>
            <a:endParaRPr lang="en-US" altLang="zh-CN" sz="2800" dirty="0"/>
          </a:p>
          <a:p>
            <a:r>
              <a:rPr lang="zh-CN" altLang="en-US" sz="2800" dirty="0"/>
              <a:t>图中关于项目、子项目以及前置项目等信息以层次结构进行了展示</a:t>
            </a:r>
            <a:endParaRPr lang="en-US" altLang="zh-CN" sz="2800" dirty="0"/>
          </a:p>
          <a:p>
            <a:r>
              <a:rPr lang="zh-CN" altLang="en-US" sz="2800" dirty="0"/>
              <a:t>为了能够使用树的框架，在</a:t>
            </a:r>
            <a:r>
              <a:rPr lang="en-US" altLang="zh-CN" sz="2800" dirty="0"/>
              <a:t>java</a:t>
            </a:r>
            <a:r>
              <a:rPr lang="zh-CN" altLang="en-US" sz="2800" dirty="0"/>
              <a:t>中需要一个类对接口</a:t>
            </a:r>
            <a:r>
              <a:rPr lang="en-US" altLang="zh-CN" sz="2800" dirty="0" err="1"/>
              <a:t>TreeModel</a:t>
            </a:r>
            <a:r>
              <a:rPr lang="zh-CN" altLang="en-US" sz="2800" dirty="0"/>
              <a:t>进行实现</a:t>
            </a:r>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19</a:t>
            </a:fld>
            <a:endParaRPr lang="en-US" altLang="zh-CN"/>
          </a:p>
        </p:txBody>
      </p:sp>
      <p:pic>
        <p:nvPicPr>
          <p:cNvPr id="7" name="图片 6" descr="C:\Users\eric\AppData\Roaming\Tencent\Users\1238942\QQ\WinTemp\RichOle\L]SP~YXK]OV)LOR~~Q1[%H2.png"/>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10643"/>
            <a:ext cx="4608512" cy="32585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2019/11/30</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9</a:t>
            </a:r>
            <a:r>
              <a:rPr lang="zh-CN" altLang="en-US" dirty="0">
                <a:solidFill>
                  <a:schemeClr val="tx1"/>
                </a:solidFill>
              </a:rPr>
              <a:t>章 实现技术</a:t>
            </a:r>
            <a:endParaRPr lang="en-US"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600" dirty="0"/>
              <a:t>实现阶段的一个首要任务就是构造合适的程序架构以使得所有的用户需求能够在未来的系统中得到满足和体现。</a:t>
            </a:r>
            <a:endParaRPr lang="en-US" altLang="zh-CN" sz="2600" dirty="0"/>
          </a:p>
          <a:p>
            <a:pPr eaLnBrk="1" hangingPunct="1">
              <a:lnSpc>
                <a:spcPct val="130000"/>
              </a:lnSpc>
            </a:pPr>
            <a:r>
              <a:rPr lang="zh-CN" altLang="en-US" sz="2600" dirty="0"/>
              <a:t>从设计到代码的转换过程不仅具有针对算法过程的实现，同时还要考虑到每个具体项目的约束条件。</a:t>
            </a:r>
            <a:endParaRPr lang="en-US" altLang="zh-CN" sz="2600" dirty="0"/>
          </a:p>
          <a:p>
            <a:pPr eaLnBrk="1" hangingPunct="1">
              <a:lnSpc>
                <a:spcPct val="130000"/>
              </a:lnSpc>
            </a:pPr>
            <a:r>
              <a:rPr lang="zh-CN" altLang="en-US" sz="2600" dirty="0"/>
              <a:t>与实现相关的关键技术：</a:t>
            </a:r>
            <a:r>
              <a:rPr sz="2600" dirty="0"/>
              <a:t>数据管理策略和方法、数据持久化、XML</a:t>
            </a:r>
            <a:r>
              <a:rPr lang="zh-CN" sz="2600" dirty="0"/>
              <a:t>、</a:t>
            </a:r>
            <a:r>
              <a:rPr sz="2600" dirty="0"/>
              <a:t>领域特定语言(D</a:t>
            </a:r>
            <a:r>
              <a:rPr lang="en-US" sz="2600" dirty="0"/>
              <a:t>SL</a:t>
            </a:r>
            <a:r>
              <a:rPr sz="2600" dirty="0"/>
              <a:t>)、模型驱动架构(M</a:t>
            </a:r>
            <a:r>
              <a:rPr lang="en-US" sz="2600" dirty="0"/>
              <a:t>DA</a:t>
            </a:r>
            <a:r>
              <a:rPr sz="2600" dirty="0"/>
              <a:t>)、重构(Refactoring)等</a:t>
            </a:r>
            <a:r>
              <a:rPr lang="zh-CN" altLang="en-US" sz="2600" dirty="0"/>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20</a:t>
            </a:fld>
            <a:endParaRPr lang="en-US" altLang="zh-CN"/>
          </a:p>
        </p:txBody>
      </p:sp>
      <p:graphicFrame>
        <p:nvGraphicFramePr>
          <p:cNvPr id="9" name="表格 8"/>
          <p:cNvGraphicFramePr>
            <a:graphicFrameLocks noGrp="1"/>
          </p:cNvGraphicFramePr>
          <p:nvPr/>
        </p:nvGraphicFramePr>
        <p:xfrm>
          <a:off x="179512" y="260647"/>
          <a:ext cx="8856984" cy="6261721"/>
        </p:xfrm>
        <a:graphic>
          <a:graphicData uri="http://schemas.openxmlformats.org/drawingml/2006/table">
            <a:tbl>
              <a:tblPr firstRow="1" firstCol="1" bandRow="1">
                <a:tableStyleId>{21E4AEA4-8DFA-4A89-87EB-49C32662AFE0}</a:tableStyleId>
              </a:tblPr>
              <a:tblGrid>
                <a:gridCol w="1554485">
                  <a:extLst>
                    <a:ext uri="{9D8B030D-6E8A-4147-A177-3AD203B41FA5}">
                      <a16:colId xmlns:a16="http://schemas.microsoft.com/office/drawing/2014/main" val="20000"/>
                    </a:ext>
                  </a:extLst>
                </a:gridCol>
                <a:gridCol w="7302499">
                  <a:extLst>
                    <a:ext uri="{9D8B030D-6E8A-4147-A177-3AD203B41FA5}">
                      <a16:colId xmlns:a16="http://schemas.microsoft.com/office/drawing/2014/main" val="20001"/>
                    </a:ext>
                  </a:extLst>
                </a:gridCol>
              </a:tblGrid>
              <a:tr h="368337">
                <a:tc gridSpan="2">
                  <a:txBody>
                    <a:bodyPr/>
                    <a:lstStyle/>
                    <a:p>
                      <a:pPr algn="l">
                        <a:spcAft>
                          <a:spcPts val="0"/>
                        </a:spcAft>
                      </a:pPr>
                      <a:r>
                        <a:rPr lang="en-US" altLang="zh-CN" sz="2000" kern="100" dirty="0">
                          <a:effectLst/>
                        </a:rPr>
                        <a:t>Java</a:t>
                      </a:r>
                      <a:r>
                        <a:rPr lang="zh-CN" altLang="en-US" sz="2000" kern="100" dirty="0">
                          <a:effectLst/>
                        </a:rPr>
                        <a:t>类</a:t>
                      </a:r>
                      <a:r>
                        <a:rPr lang="en-US" altLang="zh-CN" sz="2000" kern="100" dirty="0" err="1">
                          <a:effectLst/>
                        </a:rPr>
                        <a:t>TreeModel</a:t>
                      </a:r>
                      <a:r>
                        <a:rPr lang="zh-CN" altLang="en-US" sz="2000" kern="100" dirty="0">
                          <a:effectLst/>
                        </a:rPr>
                        <a:t>中的主要方法</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736673">
                <a:tc>
                  <a:txBody>
                    <a:bodyPr/>
                    <a:lstStyle/>
                    <a:p>
                      <a:pPr algn="r">
                        <a:spcAft>
                          <a:spcPts val="0"/>
                        </a:spcAft>
                      </a:pPr>
                      <a:r>
                        <a:rPr lang="en-US" sz="2000" kern="100">
                          <a:effectLst/>
                        </a:rPr>
                        <a:t>void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err="1">
                          <a:effectLst/>
                        </a:rPr>
                        <a:t>addTreeModelListener</a:t>
                      </a:r>
                      <a:r>
                        <a:rPr lang="en-US" sz="2000" kern="100" dirty="0">
                          <a:effectLst/>
                        </a:rPr>
                        <a:t>(</a:t>
                      </a:r>
                      <a:r>
                        <a:rPr lang="en-US" sz="2000" kern="100" dirty="0" err="1">
                          <a:effectLst/>
                        </a:rPr>
                        <a:t>TreeModelListener</a:t>
                      </a:r>
                      <a:r>
                        <a:rPr lang="en-US" sz="2000" kern="100" dirty="0">
                          <a:effectLst/>
                        </a:rPr>
                        <a:t>)</a:t>
                      </a:r>
                      <a:endParaRPr lang="zh-CN" sz="2800" kern="100" dirty="0">
                        <a:effectLst/>
                      </a:endParaRPr>
                    </a:p>
                    <a:p>
                      <a:pPr algn="l">
                        <a:spcAft>
                          <a:spcPts val="0"/>
                        </a:spcAft>
                      </a:pPr>
                      <a:r>
                        <a:rPr lang="zh-CN" sz="2000" kern="100" dirty="0">
                          <a:effectLst/>
                        </a:rPr>
                        <a:t>为树改变后的事件</a:t>
                      </a:r>
                      <a:r>
                        <a:rPr lang="en-US" sz="2000" kern="100" dirty="0" err="1">
                          <a:effectLst/>
                        </a:rPr>
                        <a:t>TreeModelEvent</a:t>
                      </a:r>
                      <a:r>
                        <a:rPr lang="zh-CN" sz="2000" kern="100" dirty="0">
                          <a:effectLst/>
                        </a:rPr>
                        <a:t>添加监听器。</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36673">
                <a:tc>
                  <a:txBody>
                    <a:bodyPr/>
                    <a:lstStyle/>
                    <a:p>
                      <a:pPr algn="r">
                        <a:spcAft>
                          <a:spcPts val="0"/>
                        </a:spcAft>
                      </a:pPr>
                      <a:r>
                        <a:rPr lang="en-US" sz="2000" kern="100">
                          <a:effectLst/>
                        </a:rPr>
                        <a:t>Object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getChild(Object parent, int index)</a:t>
                      </a:r>
                      <a:endParaRPr lang="zh-CN" sz="2800" kern="100">
                        <a:effectLst/>
                      </a:endParaRPr>
                    </a:p>
                    <a:p>
                      <a:pPr algn="l">
                        <a:spcAft>
                          <a:spcPts val="0"/>
                        </a:spcAft>
                      </a:pPr>
                      <a:r>
                        <a:rPr lang="zh-CN" sz="2000" kern="100">
                          <a:effectLst/>
                        </a:rPr>
                        <a:t>返回对象</a:t>
                      </a:r>
                      <a:r>
                        <a:rPr lang="en-US" sz="2000" kern="100">
                          <a:effectLst/>
                        </a:rPr>
                        <a:t>parent</a:t>
                      </a:r>
                      <a:r>
                        <a:rPr lang="zh-CN" sz="2000" kern="100">
                          <a:effectLst/>
                        </a:rPr>
                        <a:t>的孩子数组中索引为</a:t>
                      </a:r>
                      <a:r>
                        <a:rPr lang="en-US" sz="2000" kern="100">
                          <a:effectLst/>
                        </a:rPr>
                        <a:t>index</a:t>
                      </a:r>
                      <a:r>
                        <a:rPr lang="zh-CN" sz="2000" kern="100">
                          <a:effectLst/>
                        </a:rPr>
                        <a:t>对应的孩子。</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36673">
                <a:tc>
                  <a:txBody>
                    <a:bodyPr/>
                    <a:lstStyle/>
                    <a:p>
                      <a:pPr algn="r">
                        <a:spcAft>
                          <a:spcPts val="0"/>
                        </a:spcAft>
                      </a:pPr>
                      <a:r>
                        <a:rPr lang="en-US" sz="2000" kern="100">
                          <a:effectLst/>
                        </a:rPr>
                        <a:t>int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getChildCount(Object parent)</a:t>
                      </a:r>
                      <a:endParaRPr lang="zh-CN" sz="2800" kern="100">
                        <a:effectLst/>
                      </a:endParaRPr>
                    </a:p>
                    <a:p>
                      <a:pPr algn="l">
                        <a:spcAft>
                          <a:spcPts val="0"/>
                        </a:spcAft>
                      </a:pPr>
                      <a:r>
                        <a:rPr lang="zh-CN" sz="2000" kern="100">
                          <a:effectLst/>
                        </a:rPr>
                        <a:t>返回对象</a:t>
                      </a:r>
                      <a:r>
                        <a:rPr lang="en-US" sz="2000" kern="100">
                          <a:effectLst/>
                        </a:rPr>
                        <a:t>parent</a:t>
                      </a:r>
                      <a:r>
                        <a:rPr lang="zh-CN" sz="2000" kern="100">
                          <a:effectLst/>
                        </a:rPr>
                        <a:t>的孩子数。</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36673">
                <a:tc>
                  <a:txBody>
                    <a:bodyPr/>
                    <a:lstStyle/>
                    <a:p>
                      <a:pPr algn="r">
                        <a:spcAft>
                          <a:spcPts val="0"/>
                        </a:spcAft>
                      </a:pPr>
                      <a:r>
                        <a:rPr lang="en-US" sz="2000" kern="100">
                          <a:effectLst/>
                        </a:rPr>
                        <a:t>int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getIndexOfChild(Object parent, Object child)</a:t>
                      </a:r>
                      <a:endParaRPr lang="zh-CN" sz="2800" kern="100">
                        <a:effectLst/>
                      </a:endParaRPr>
                    </a:p>
                    <a:p>
                      <a:pPr algn="l">
                        <a:spcAft>
                          <a:spcPts val="0"/>
                        </a:spcAft>
                      </a:pPr>
                      <a:r>
                        <a:rPr lang="zh-CN" sz="2000" kern="100">
                          <a:effectLst/>
                        </a:rPr>
                        <a:t>返回对象</a:t>
                      </a:r>
                      <a:r>
                        <a:rPr lang="en-US" sz="2000" kern="100">
                          <a:effectLst/>
                        </a:rPr>
                        <a:t>parent</a:t>
                      </a:r>
                      <a:r>
                        <a:rPr lang="zh-CN" sz="2000" kern="100">
                          <a:effectLst/>
                        </a:rPr>
                        <a:t>中孩子为</a:t>
                      </a:r>
                      <a:r>
                        <a:rPr lang="en-US" sz="2000" kern="100">
                          <a:effectLst/>
                        </a:rPr>
                        <a:t>child</a:t>
                      </a:r>
                      <a:r>
                        <a:rPr lang="zh-CN" sz="2000" kern="100">
                          <a:effectLst/>
                        </a:rPr>
                        <a:t>的索引值。</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36673">
                <a:tc>
                  <a:txBody>
                    <a:bodyPr/>
                    <a:lstStyle/>
                    <a:p>
                      <a:pPr algn="r">
                        <a:spcAft>
                          <a:spcPts val="0"/>
                        </a:spcAft>
                      </a:pPr>
                      <a:r>
                        <a:rPr lang="en-US" sz="2000" kern="100">
                          <a:effectLst/>
                        </a:rPr>
                        <a:t>Object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getRoot()</a:t>
                      </a:r>
                      <a:endParaRPr lang="zh-CN" sz="2800" kern="100">
                        <a:effectLst/>
                      </a:endParaRPr>
                    </a:p>
                    <a:p>
                      <a:pPr algn="l">
                        <a:spcAft>
                          <a:spcPts val="0"/>
                        </a:spcAft>
                      </a:pPr>
                      <a:r>
                        <a:rPr lang="zh-CN" sz="2000" kern="100">
                          <a:effectLst/>
                        </a:rPr>
                        <a:t>返回树的根对象。</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736673">
                <a:tc>
                  <a:txBody>
                    <a:bodyPr/>
                    <a:lstStyle/>
                    <a:p>
                      <a:pPr algn="r">
                        <a:spcAft>
                          <a:spcPts val="0"/>
                        </a:spcAft>
                      </a:pPr>
                      <a:r>
                        <a:rPr lang="en-US" sz="2000" kern="100">
                          <a:effectLst/>
                        </a:rPr>
                        <a:t>boolean</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isLeaf(Object node)</a:t>
                      </a:r>
                      <a:endParaRPr lang="zh-CN" sz="2800" kern="100">
                        <a:effectLst/>
                      </a:endParaRPr>
                    </a:p>
                    <a:p>
                      <a:pPr algn="l">
                        <a:spcAft>
                          <a:spcPts val="0"/>
                        </a:spcAft>
                      </a:pPr>
                      <a:r>
                        <a:rPr lang="zh-CN" sz="2000" kern="100">
                          <a:effectLst/>
                        </a:rPr>
                        <a:t>返回对象</a:t>
                      </a:r>
                      <a:r>
                        <a:rPr lang="en-US" sz="2000" kern="100">
                          <a:effectLst/>
                        </a:rPr>
                        <a:t>node</a:t>
                      </a:r>
                      <a:r>
                        <a:rPr lang="zh-CN" sz="2000" kern="100">
                          <a:effectLst/>
                        </a:rPr>
                        <a:t>是否为树的叶子节点。</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736673">
                <a:tc>
                  <a:txBody>
                    <a:bodyPr/>
                    <a:lstStyle/>
                    <a:p>
                      <a:pPr algn="r">
                        <a:spcAft>
                          <a:spcPts val="0"/>
                        </a:spcAft>
                      </a:pPr>
                      <a:r>
                        <a:rPr lang="en-US" sz="2000" kern="100">
                          <a:effectLst/>
                        </a:rPr>
                        <a:t>void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err="1">
                          <a:effectLst/>
                        </a:rPr>
                        <a:t>removeTreeModelListener</a:t>
                      </a:r>
                      <a:r>
                        <a:rPr lang="en-US" sz="2000" kern="100" dirty="0">
                          <a:effectLst/>
                        </a:rPr>
                        <a:t>(</a:t>
                      </a:r>
                      <a:r>
                        <a:rPr lang="en-US" sz="2000" kern="100" dirty="0" err="1">
                          <a:effectLst/>
                        </a:rPr>
                        <a:t>TreeModelListener</a:t>
                      </a:r>
                      <a:r>
                        <a:rPr lang="en-US" sz="2000" kern="100" dirty="0">
                          <a:effectLst/>
                        </a:rPr>
                        <a:t> l)</a:t>
                      </a:r>
                      <a:endParaRPr lang="zh-CN" sz="2800" kern="100" dirty="0">
                        <a:effectLst/>
                      </a:endParaRPr>
                    </a:p>
                    <a:p>
                      <a:pPr algn="l">
                        <a:spcAft>
                          <a:spcPts val="0"/>
                        </a:spcAft>
                      </a:pPr>
                      <a:r>
                        <a:rPr lang="zh-CN" sz="2000" kern="100" dirty="0">
                          <a:effectLst/>
                        </a:rPr>
                        <a:t>删除某个之前使用方法</a:t>
                      </a:r>
                      <a:r>
                        <a:rPr lang="en-US" sz="2000" kern="100" dirty="0" err="1">
                          <a:effectLst/>
                        </a:rPr>
                        <a:t>addTreeModelListener</a:t>
                      </a:r>
                      <a:r>
                        <a:rPr lang="zh-CN" sz="2000" kern="100" dirty="0">
                          <a:effectLst/>
                        </a:rPr>
                        <a:t>加入的监听器。</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736673">
                <a:tc>
                  <a:txBody>
                    <a:bodyPr/>
                    <a:lstStyle/>
                    <a:p>
                      <a:pPr algn="r">
                        <a:spcAft>
                          <a:spcPts val="0"/>
                        </a:spcAft>
                      </a:pPr>
                      <a:r>
                        <a:rPr lang="en-US" sz="2000" kern="100">
                          <a:effectLst/>
                        </a:rPr>
                        <a:t>void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err="1">
                          <a:effectLst/>
                        </a:rPr>
                        <a:t>valueForPathChanged</a:t>
                      </a:r>
                      <a:r>
                        <a:rPr lang="en-US" sz="2000" kern="100" dirty="0">
                          <a:effectLst/>
                        </a:rPr>
                        <a:t>(</a:t>
                      </a:r>
                      <a:r>
                        <a:rPr lang="en-US" sz="2000" kern="100" dirty="0" err="1">
                          <a:effectLst/>
                        </a:rPr>
                        <a:t>TreePath</a:t>
                      </a:r>
                      <a:r>
                        <a:rPr lang="en-US" sz="2000" kern="100" dirty="0">
                          <a:effectLst/>
                        </a:rPr>
                        <a:t> path, Object </a:t>
                      </a:r>
                      <a:r>
                        <a:rPr lang="en-US" sz="2000" kern="100" dirty="0" err="1">
                          <a:effectLst/>
                        </a:rPr>
                        <a:t>newValue</a:t>
                      </a:r>
                      <a:r>
                        <a:rPr lang="en-US" sz="2000" kern="100" dirty="0">
                          <a:effectLst/>
                        </a:rPr>
                        <a:t>)</a:t>
                      </a:r>
                      <a:endParaRPr lang="zh-CN" sz="2800" kern="100" dirty="0">
                        <a:effectLst/>
                      </a:endParaRPr>
                    </a:p>
                    <a:p>
                      <a:pPr algn="l">
                        <a:spcAft>
                          <a:spcPts val="0"/>
                        </a:spcAft>
                      </a:pPr>
                      <a:r>
                        <a:rPr lang="zh-CN" sz="2000" kern="100" dirty="0">
                          <a:effectLst/>
                        </a:rPr>
                        <a:t>用户已将</a:t>
                      </a:r>
                      <a:r>
                        <a:rPr lang="en-US" sz="2000" kern="100" dirty="0">
                          <a:effectLst/>
                        </a:rPr>
                        <a:t>path</a:t>
                      </a:r>
                      <a:r>
                        <a:rPr lang="zh-CN" sz="2000" kern="100" dirty="0">
                          <a:effectLst/>
                        </a:rPr>
                        <a:t>标识的项的值更改为</a:t>
                      </a:r>
                      <a:r>
                        <a:rPr lang="en-US" sz="2000" kern="100" dirty="0" err="1">
                          <a:effectLst/>
                        </a:rPr>
                        <a:t>newValue</a:t>
                      </a:r>
                      <a:r>
                        <a:rPr lang="zh-CN" sz="2000" kern="100" dirty="0">
                          <a:effectLst/>
                        </a:rPr>
                        <a:t>时，进行通知。</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p:nvPr>
        </p:nvSpPr>
        <p:spPr>
          <a:xfrm>
            <a:off x="179512" y="4149080"/>
            <a:ext cx="5080645" cy="2232670"/>
          </a:xfrm>
        </p:spPr>
        <p:txBody>
          <a:bodyPr/>
          <a:lstStyle/>
          <a:p>
            <a:r>
              <a:rPr lang="zh-CN" altLang="en-US" sz="2400" dirty="0"/>
              <a:t>类</a:t>
            </a:r>
            <a:r>
              <a:rPr lang="en-US" altLang="zh-CN" sz="2400" dirty="0" err="1"/>
              <a:t>ProjectTreeModel</a:t>
            </a:r>
            <a:r>
              <a:rPr lang="zh-CN" altLang="en-US" sz="2400" dirty="0"/>
              <a:t>，对接口</a:t>
            </a:r>
            <a:r>
              <a:rPr lang="en-US" altLang="zh-CN" sz="2400" dirty="0" err="1"/>
              <a:t>TreeModel</a:t>
            </a:r>
            <a:r>
              <a:rPr lang="zh-CN" altLang="en-US" sz="2400" dirty="0"/>
              <a:t>进行了实现，这个模型类与</a:t>
            </a:r>
            <a:r>
              <a:rPr lang="en-US" altLang="zh-CN" sz="2400" dirty="0" err="1"/>
              <a:t>ProjectMan</a:t>
            </a:r>
            <a:r>
              <a:rPr lang="zh-CN" altLang="en-US" sz="2400" dirty="0"/>
              <a:t>具有关联关系，该类是一个管理类，完成对所有项目的管理。</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21</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79512" y="476672"/>
            <a:ext cx="5328592" cy="3384376"/>
          </a:xfrm>
          <a:prstGeom prst="rect">
            <a:avLst/>
          </a:prstGeom>
        </p:spPr>
      </p:pic>
      <p:sp>
        <p:nvSpPr>
          <p:cNvPr id="7" name="矩形 6"/>
          <p:cNvSpPr/>
          <p:nvPr/>
        </p:nvSpPr>
        <p:spPr>
          <a:xfrm>
            <a:off x="5508104" y="1628800"/>
            <a:ext cx="3528392" cy="4524315"/>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chemeClr val="tx1"/>
                </a:solidFill>
              </a:rPr>
              <a:t>注意到两个类之间的关联是双向导航的，即项目管理类也能够识别类</a:t>
            </a:r>
            <a:r>
              <a:rPr lang="en-US" altLang="zh-CN" sz="2400" dirty="0" err="1">
                <a:solidFill>
                  <a:schemeClr val="tx1"/>
                </a:solidFill>
              </a:rPr>
              <a:t>ProjectTreeModel</a:t>
            </a:r>
            <a:r>
              <a:rPr lang="zh-CN" altLang="en-US" sz="2400" dirty="0">
                <a:solidFill>
                  <a:schemeClr val="tx1"/>
                </a:solidFill>
              </a:rPr>
              <a:t>，这里实际使用的是一个观察者模式。</a:t>
            </a:r>
          </a:p>
          <a:p>
            <a:pPr marL="342900" indent="-342900">
              <a:buFont typeface="Arial" panose="020B0604020202020204" pitchFamily="34" charset="0"/>
              <a:buChar char="•"/>
            </a:pPr>
            <a:r>
              <a:rPr lang="zh-CN" altLang="en-US" sz="2400" dirty="0">
                <a:solidFill>
                  <a:schemeClr val="tx1"/>
                </a:solidFill>
              </a:rPr>
              <a:t>另外，提供了一个接口</a:t>
            </a:r>
            <a:r>
              <a:rPr lang="en-US" altLang="zh-CN" sz="2400" dirty="0" err="1">
                <a:solidFill>
                  <a:schemeClr val="tx1"/>
                </a:solidFill>
              </a:rPr>
              <a:t>NodeInfo</a:t>
            </a:r>
            <a:r>
              <a:rPr lang="zh-CN" altLang="en-US" sz="2400" dirty="0">
                <a:solidFill>
                  <a:schemeClr val="tx1"/>
                </a:solidFill>
              </a:rPr>
              <a:t>，是节点信息的抽象描述，项目管理类和项目类分别对其进行了实现。</a:t>
            </a:r>
          </a:p>
        </p:txBody>
      </p:sp>
      <p:sp>
        <p:nvSpPr>
          <p:cNvPr id="8" name="文本框 7"/>
          <p:cNvSpPr txBox="1"/>
          <p:nvPr/>
        </p:nvSpPr>
        <p:spPr>
          <a:xfrm>
            <a:off x="7016118" y="476672"/>
            <a:ext cx="1705607" cy="523220"/>
          </a:xfrm>
          <a:prstGeom prst="rect">
            <a:avLst/>
          </a:prstGeom>
          <a:noFill/>
        </p:spPr>
        <p:txBody>
          <a:bodyPr wrap="square" rtlCol="0">
            <a:spAutoFit/>
          </a:bodyPr>
          <a:lstStyle/>
          <a:p>
            <a:r>
              <a:rPr lang="zh-CN" altLang="en-US" dirty="0">
                <a:hlinkClick r:id="rId3" action="ppaction://hlinkfile"/>
              </a:rPr>
              <a:t>对应代码</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数据的持久化</a:t>
            </a:r>
          </a:p>
        </p:txBody>
      </p:sp>
      <p:sp>
        <p:nvSpPr>
          <p:cNvPr id="7" name="内容占位符 6"/>
          <p:cNvSpPr>
            <a:spLocks noGrp="1"/>
          </p:cNvSpPr>
          <p:nvPr>
            <p:ph idx="1"/>
          </p:nvPr>
        </p:nvSpPr>
        <p:spPr/>
        <p:txBody>
          <a:bodyPr/>
          <a:lstStyle/>
          <a:p>
            <a:r>
              <a:rPr lang="zh-CN" altLang="en-US" dirty="0"/>
              <a:t>数据的持久化存储一般有两类方式：物理文件或数据库系统。</a:t>
            </a:r>
            <a:endParaRPr lang="en-US" altLang="zh-CN" dirty="0"/>
          </a:p>
          <a:p>
            <a:r>
              <a:rPr lang="zh-CN" altLang="en-US" dirty="0"/>
              <a:t>数据库系统的好处在于不同的应用可以在同一时间对同一数据并发的使用，提供了很好的数据共享性和安全性。</a:t>
            </a:r>
            <a:endParaRPr lang="en-US" altLang="zh-CN" dirty="0"/>
          </a:p>
          <a:p>
            <a:r>
              <a:rPr lang="zh-CN" altLang="en-US" dirty="0"/>
              <a:t>很多在分布系统中存在的大部分问题都可以通过数据库系统解决。</a:t>
            </a:r>
            <a:endParaRPr lang="en-US" altLang="zh-CN"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文件持久化</a:t>
            </a:r>
          </a:p>
        </p:txBody>
      </p:sp>
      <p:sp>
        <p:nvSpPr>
          <p:cNvPr id="7" name="内容占位符 6"/>
          <p:cNvSpPr>
            <a:spLocks noGrp="1"/>
          </p:cNvSpPr>
          <p:nvPr>
            <p:ph idx="1"/>
          </p:nvPr>
        </p:nvSpPr>
        <p:spPr/>
        <p:txBody>
          <a:bodyPr/>
          <a:lstStyle/>
          <a:p>
            <a:r>
              <a:rPr lang="zh-CN" altLang="en-US" sz="2800" dirty="0"/>
              <a:t>直接使用文件的方式进行数据的持久化，不同的程序语言提供了不同的技术支持。</a:t>
            </a:r>
            <a:endParaRPr lang="en-US" altLang="zh-CN" sz="2800" dirty="0"/>
          </a:p>
          <a:p>
            <a:r>
              <a:rPr lang="zh-CN" altLang="en-US" sz="2800" dirty="0"/>
              <a:t>其中一个基本功能是能够让开发人员将数据以二进制的原始数据形式将数据存储于文件中。</a:t>
            </a:r>
            <a:endParaRPr lang="en-US" altLang="zh-CN" sz="2800" dirty="0"/>
          </a:p>
          <a:p>
            <a:r>
              <a:rPr lang="zh-CN" altLang="en-US" sz="2800" dirty="0"/>
              <a:t>基于这个基本的存储功能，可以衍生出更多的方便的文件存储服务。</a:t>
            </a:r>
            <a:endParaRPr lang="en-US" altLang="zh-CN" sz="2800" dirty="0"/>
          </a:p>
          <a:p>
            <a:r>
              <a:rPr lang="zh-CN" altLang="en-US" sz="2800" dirty="0"/>
              <a:t>文件的存储方式好处是可读性比较好，可以方便的通过手工编辑或者其它的程序进行读取。</a:t>
            </a:r>
          </a:p>
          <a:p>
            <a:r>
              <a:rPr lang="zh-CN" altLang="en-US" sz="2800" dirty="0"/>
              <a:t>问题是开发者必须要为每个需要持久化的类编写存储或读入的方法，这是一项很繁琐的工作。</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23</a:t>
            </a:fld>
            <a:endParaRPr lang="en-US" altLang="zh-CN"/>
          </a:p>
        </p:txBody>
      </p:sp>
      <p:sp>
        <p:nvSpPr>
          <p:cNvPr id="8" name="文本框 7"/>
          <p:cNvSpPr txBox="1"/>
          <p:nvPr/>
        </p:nvSpPr>
        <p:spPr>
          <a:xfrm>
            <a:off x="6876256" y="3933056"/>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57200" y="418654"/>
            <a:ext cx="8363272" cy="5962674"/>
          </a:xfrm>
        </p:spPr>
        <p:txBody>
          <a:bodyPr/>
          <a:lstStyle/>
          <a:p>
            <a:r>
              <a:rPr lang="zh-CN" altLang="en-US" sz="2800" dirty="0"/>
              <a:t>所以一种更直接的想法是，能够将类作为一个整体进行存储，在</a:t>
            </a:r>
            <a:r>
              <a:rPr lang="en-US" altLang="zh-CN" sz="2800" dirty="0"/>
              <a:t>Java</a:t>
            </a:r>
            <a:r>
              <a:rPr lang="zh-CN" altLang="en-US" sz="2800" dirty="0"/>
              <a:t>中为了能够进行此项工作，要对进行持久化的类实现接口</a:t>
            </a:r>
            <a:r>
              <a:rPr lang="en-US" altLang="zh-CN" sz="2800" dirty="0"/>
              <a:t>Serializable</a:t>
            </a:r>
            <a:r>
              <a:rPr lang="zh-CN" altLang="en-US" sz="2800" dirty="0"/>
              <a:t>，尽管此接口不含有任何方法，只需实现之即可。</a:t>
            </a:r>
            <a:endParaRPr lang="en-US" altLang="zh-CN" sz="2800" dirty="0"/>
          </a:p>
          <a:p>
            <a:r>
              <a:rPr lang="zh-CN" altLang="en-US" sz="2800" dirty="0"/>
              <a:t>持久化类要求含有的所有实例变量的类型也都实现了</a:t>
            </a:r>
            <a:r>
              <a:rPr lang="en-US" altLang="zh-CN" sz="2800" dirty="0"/>
              <a:t>Serializable</a:t>
            </a:r>
            <a:r>
              <a:rPr lang="zh-CN" altLang="en-US" sz="2800" dirty="0"/>
              <a:t>。</a:t>
            </a:r>
            <a:endParaRPr lang="en-US" altLang="zh-CN" sz="2800" dirty="0"/>
          </a:p>
          <a:p>
            <a:r>
              <a:rPr lang="zh-CN" altLang="en-US" sz="2800" dirty="0"/>
              <a:t>缺点是存储的文件是二进制形式的，只能由该类所在的应用所识别和读取。</a:t>
            </a:r>
            <a:endParaRPr lang="en-US" altLang="zh-CN" sz="2800" dirty="0"/>
          </a:p>
          <a:p>
            <a:r>
              <a:rPr lang="zh-CN" altLang="en-US" sz="2800" dirty="0"/>
              <a:t>而且，当程序中的类发生某些改变时，如增加了一个新的实例变量，再次读取时就会出现问题。</a:t>
            </a:r>
            <a:endParaRPr lang="en-US" altLang="zh-CN" sz="2800" dirty="0"/>
          </a:p>
          <a:p>
            <a:r>
              <a:rPr lang="zh-CN" altLang="en-US" sz="2800" dirty="0"/>
              <a:t>为了能够继续从存储的二进制文件中读取数据，必须要通过一个辅助程序将该对象转换为新形式的类型。</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24</a:t>
            </a:fld>
            <a:endParaRPr lang="en-US" altLang="zh-CN"/>
          </a:p>
        </p:txBody>
      </p:sp>
      <p:sp>
        <p:nvSpPr>
          <p:cNvPr id="8" name="文本框 7"/>
          <p:cNvSpPr txBox="1"/>
          <p:nvPr/>
        </p:nvSpPr>
        <p:spPr>
          <a:xfrm>
            <a:off x="6802121" y="2636912"/>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数据库持久化</a:t>
            </a:r>
          </a:p>
        </p:txBody>
      </p:sp>
      <p:sp>
        <p:nvSpPr>
          <p:cNvPr id="7" name="内容占位符 6"/>
          <p:cNvSpPr>
            <a:spLocks noGrp="1"/>
          </p:cNvSpPr>
          <p:nvPr>
            <p:ph idx="1"/>
          </p:nvPr>
        </p:nvSpPr>
        <p:spPr/>
        <p:txBody>
          <a:bodyPr/>
          <a:lstStyle/>
          <a:p>
            <a:r>
              <a:rPr lang="zh-CN" altLang="en-US" sz="2400" dirty="0"/>
              <a:t>大数据量的存储一般情况下都要借助数据库系统来进行。</a:t>
            </a:r>
            <a:endParaRPr lang="en-US" altLang="zh-CN" sz="2400" dirty="0"/>
          </a:p>
          <a:p>
            <a:r>
              <a:rPr lang="zh-CN" altLang="en-US" sz="2400" dirty="0"/>
              <a:t>新系统开发大多会选择关系型数据库实现对数据的管理。</a:t>
            </a:r>
            <a:endParaRPr lang="en-US" altLang="zh-CN" sz="2400" dirty="0"/>
          </a:p>
          <a:p>
            <a:r>
              <a:rPr lang="zh-CN" altLang="en-US" sz="2400" dirty="0"/>
              <a:t>关系型数据库较为明显的缺点是业务存储的模型需要事先在数据库端设计和构建，在数据持久层需要在应用中进行一些程序设计工作以及对象数据与关系型（表格数据）的兼容性处理等。</a:t>
            </a:r>
            <a:endParaRPr lang="en-US" altLang="zh-CN" sz="2400" dirty="0"/>
          </a:p>
          <a:p>
            <a:r>
              <a:rPr lang="zh-CN" altLang="en-US" sz="2400" dirty="0"/>
              <a:t>这种阻抗失配（</a:t>
            </a:r>
            <a:r>
              <a:rPr lang="en-US" altLang="zh-CN" sz="2400" dirty="0"/>
              <a:t>Impendence mismatch</a:t>
            </a:r>
            <a:r>
              <a:rPr lang="zh-CN" altLang="en-US" sz="2400" dirty="0"/>
              <a:t>）问题的一种解决方式是使用单独的功能软件实现对应用中存在的对象与数据库存储过程的自动化管理，即所谓的对象关系映射（</a:t>
            </a:r>
            <a:r>
              <a:rPr lang="en-US" altLang="zh-CN" sz="2400" dirty="0"/>
              <a:t>OR Mapping</a:t>
            </a:r>
            <a:r>
              <a:rPr lang="zh-CN" altLang="en-US" sz="2400" dirty="0"/>
              <a:t>）。</a:t>
            </a:r>
            <a:endParaRPr lang="en-US" altLang="zh-CN" sz="2400" dirty="0"/>
          </a:p>
          <a:p>
            <a:r>
              <a:rPr lang="zh-CN" altLang="en-US" sz="2400" dirty="0"/>
              <a:t>完成高效管理业务实体类与其持久化形式间的转换，包括事务管理，使开发者专心业务功能开发。</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25</a:t>
            </a:fld>
            <a:endParaRPr lang="en-US" altLang="zh-CN"/>
          </a:p>
        </p:txBody>
      </p:sp>
      <p:sp>
        <p:nvSpPr>
          <p:cNvPr id="8" name="文本框 7"/>
          <p:cNvSpPr txBox="1"/>
          <p:nvPr/>
        </p:nvSpPr>
        <p:spPr>
          <a:xfrm>
            <a:off x="6981193" y="922085"/>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领域特定语言</a:t>
            </a:r>
          </a:p>
        </p:txBody>
      </p:sp>
      <p:sp>
        <p:nvSpPr>
          <p:cNvPr id="7" name="内容占位符 6"/>
          <p:cNvSpPr>
            <a:spLocks noGrp="1"/>
          </p:cNvSpPr>
          <p:nvPr>
            <p:ph idx="1"/>
          </p:nvPr>
        </p:nvSpPr>
        <p:spPr>
          <a:xfrm>
            <a:off x="457200" y="1600200"/>
            <a:ext cx="8229600" cy="1756792"/>
          </a:xfrm>
        </p:spPr>
        <p:txBody>
          <a:bodyPr/>
          <a:lstStyle/>
          <a:p>
            <a:r>
              <a:rPr lang="zh-CN" altLang="en-US" sz="2600" dirty="0"/>
              <a:t>领域特定语言（</a:t>
            </a:r>
            <a:r>
              <a:rPr lang="en-US" altLang="zh-CN" sz="2600" dirty="0"/>
              <a:t>Domain Specific Language, DSL</a:t>
            </a:r>
            <a:r>
              <a:rPr lang="zh-CN" altLang="en-US" sz="2600" dirty="0"/>
              <a:t>）的初衷是为不同的领域补充进特定的不依赖具体编程语言的抽象指令，或者说针对某一特定领域具有受限表达性的一种计算机程序设计语言。</a:t>
            </a:r>
            <a:endParaRPr lang="en-US" altLang="zh-CN" sz="26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26</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323528" y="3437892"/>
            <a:ext cx="5328592" cy="2871428"/>
          </a:xfrm>
          <a:prstGeom prst="rect">
            <a:avLst/>
          </a:prstGeom>
        </p:spPr>
      </p:pic>
      <p:sp>
        <p:nvSpPr>
          <p:cNvPr id="2" name="矩形 1"/>
          <p:cNvSpPr/>
          <p:nvPr/>
        </p:nvSpPr>
        <p:spPr>
          <a:xfrm>
            <a:off x="4433544" y="4412061"/>
            <a:ext cx="4572000" cy="1938992"/>
          </a:xfrm>
          <a:prstGeom prst="rect">
            <a:avLst/>
          </a:prstGeom>
        </p:spPr>
        <p:txBody>
          <a:bodyPr>
            <a:spAutoFit/>
          </a:bodyPr>
          <a:lstStyle/>
          <a:p>
            <a:r>
              <a:rPr lang="en-US" altLang="zh-CN" sz="2000" dirty="0"/>
              <a:t>M = Menu(“Data” Menu(“Load” 1, ”Save” 2, “Save as…” 3), </a:t>
            </a:r>
          </a:p>
          <a:p>
            <a:r>
              <a:rPr lang="en-US" altLang="zh-CN" sz="2000" dirty="0"/>
              <a:t>“Format” ( “Font” (“Larger” 4, “Smaller” 5),</a:t>
            </a:r>
          </a:p>
          <a:p>
            <a:r>
              <a:rPr lang="en-US" altLang="zh-CN" sz="2000" dirty="0"/>
              <a:t>“Alignment” (”Center” 6, “Left” 7), “Standard” 8), “Help” 9);</a:t>
            </a:r>
          </a:p>
        </p:txBody>
      </p:sp>
      <p:sp>
        <p:nvSpPr>
          <p:cNvPr id="9" name="矩形 8"/>
          <p:cNvSpPr/>
          <p:nvPr/>
        </p:nvSpPr>
        <p:spPr>
          <a:xfrm>
            <a:off x="5796136" y="3248774"/>
            <a:ext cx="3212342" cy="892552"/>
          </a:xfrm>
          <a:prstGeom prst="rect">
            <a:avLst/>
          </a:prstGeom>
        </p:spPr>
        <p:txBody>
          <a:bodyPr wrap="square">
            <a:spAutoFit/>
          </a:bodyPr>
          <a:lstStyle/>
          <a:p>
            <a:pPr marL="457200" indent="-457200">
              <a:buFont typeface="Arial" panose="020B0604020202020204" pitchFamily="34" charset="0"/>
              <a:buChar char="•"/>
            </a:pPr>
            <a:r>
              <a:rPr lang="zh-CN" altLang="zh-CN" sz="2600" dirty="0">
                <a:solidFill>
                  <a:schemeClr val="tx1"/>
                </a:solidFill>
                <a:latin typeface="Calibri" panose="020F0502020204030204" pitchFamily="34" charset="0"/>
                <a:cs typeface="Times New Roman" panose="02020603050405020304" pitchFamily="18" charset="0"/>
              </a:rPr>
              <a:t>受限性是相对通用编程语言而言</a:t>
            </a:r>
            <a:endParaRPr lang="zh-CN" altLang="en-US" sz="26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sz="2400" dirty="0"/>
              <a:t>DSL</a:t>
            </a:r>
            <a:r>
              <a:rPr lang="zh-CN" altLang="en-US" sz="2400" dirty="0"/>
              <a:t>的核心价值在于更加清晰地就系统某部分的意图进行表达和沟通。</a:t>
            </a:r>
            <a:endParaRPr lang="en-US" altLang="zh-CN" sz="2400" dirty="0"/>
          </a:p>
          <a:p>
            <a:r>
              <a:rPr lang="en-US" altLang="zh-CN" sz="2400" dirty="0"/>
              <a:t>DSL</a:t>
            </a:r>
            <a:r>
              <a:rPr lang="zh-CN" altLang="en-US" sz="2400" dirty="0"/>
              <a:t>提供了一种清晰而准确的概念性的语言，可以有效地改善这种沟通。</a:t>
            </a:r>
          </a:p>
          <a:p>
            <a:r>
              <a:rPr lang="en-US" altLang="zh-CN" sz="2400" dirty="0"/>
              <a:t>DSL</a:t>
            </a:r>
            <a:r>
              <a:rPr lang="zh-CN" altLang="en-US" sz="2400" dirty="0"/>
              <a:t>语言另外一个关键的作用是满足平台无关性的要求。</a:t>
            </a:r>
          </a:p>
          <a:p>
            <a:r>
              <a:rPr lang="zh-CN" altLang="en-US" sz="2400" dirty="0"/>
              <a:t>重新定义一个全新的语言体系是比较困难的（外部</a:t>
            </a:r>
            <a:r>
              <a:rPr lang="en-US" altLang="zh-CN" sz="2400" dirty="0"/>
              <a:t>DSL</a:t>
            </a:r>
            <a:r>
              <a:rPr lang="zh-CN" altLang="en-US" sz="2400" dirty="0"/>
              <a:t>），因此可以借助某种已经熟悉的语言对业务命令进行组织和定义（内部</a:t>
            </a:r>
            <a:r>
              <a:rPr lang="en-US" altLang="zh-CN" sz="2400" dirty="0"/>
              <a:t>DSL</a:t>
            </a:r>
            <a:r>
              <a:rPr lang="zh-CN" altLang="en-US" sz="2400" dirty="0"/>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27</a:t>
            </a:fld>
            <a:endParaRPr lang="en-US" altLang="zh-CN"/>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28906" y="3578300"/>
            <a:ext cx="5860437" cy="2874888"/>
          </a:xfrm>
          <a:prstGeom prst="rect">
            <a:avLst/>
          </a:prstGeom>
        </p:spPr>
      </p:pic>
      <p:sp>
        <p:nvSpPr>
          <p:cNvPr id="9" name="矩形 8"/>
          <p:cNvSpPr/>
          <p:nvPr/>
        </p:nvSpPr>
        <p:spPr>
          <a:xfrm>
            <a:off x="6116748" y="3575943"/>
            <a:ext cx="2839696" cy="2677656"/>
          </a:xfrm>
          <a:prstGeom prst="rect">
            <a:avLst/>
          </a:prstGeom>
        </p:spPr>
        <p:txBody>
          <a:bodyPr wrap="square">
            <a:spAutoFit/>
          </a:bodyPr>
          <a:lstStyle/>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外部</a:t>
            </a:r>
            <a:r>
              <a:rPr lang="en-US" altLang="zh-CN" sz="2400" dirty="0">
                <a:latin typeface="Calibri" panose="020F0502020204030204" pitchFamily="34" charset="0"/>
                <a:cs typeface="Times New Roman" panose="02020603050405020304" pitchFamily="18" charset="0"/>
              </a:rPr>
              <a:t>DSL</a:t>
            </a:r>
            <a:r>
              <a:rPr lang="zh-CN" altLang="zh-CN" sz="2400" dirty="0">
                <a:latin typeface="Calibri" panose="020F0502020204030204" pitchFamily="34" charset="0"/>
                <a:cs typeface="Times New Roman" panose="02020603050405020304" pitchFamily="18" charset="0"/>
              </a:rPr>
              <a:t>是一种“不同于应用系统主要使用语言”的语言</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en-US" sz="2400" dirty="0"/>
              <a:t>内部</a:t>
            </a:r>
            <a:r>
              <a:rPr lang="en-US" altLang="zh-CN" sz="2400" dirty="0"/>
              <a:t>DSL</a:t>
            </a:r>
            <a:r>
              <a:rPr lang="zh-CN" altLang="en-US" sz="2400" dirty="0"/>
              <a:t>是一种通用语言的特定用法。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模型驱动架构</a:t>
            </a:r>
          </a:p>
        </p:txBody>
      </p:sp>
      <p:sp>
        <p:nvSpPr>
          <p:cNvPr id="6" name="内容占位符 5"/>
          <p:cNvSpPr>
            <a:spLocks noGrp="1"/>
          </p:cNvSpPr>
          <p:nvPr>
            <p:ph idx="1"/>
          </p:nvPr>
        </p:nvSpPr>
        <p:spPr/>
        <p:txBody>
          <a:bodyPr/>
          <a:lstStyle/>
          <a:p>
            <a:r>
              <a:rPr lang="zh-CN" altLang="en-US" sz="2600" dirty="0"/>
              <a:t>模型驱动架构（</a:t>
            </a:r>
            <a:r>
              <a:rPr lang="en-US" altLang="zh-CN" sz="2600" dirty="0"/>
              <a:t>MDA</a:t>
            </a:r>
            <a:r>
              <a:rPr lang="zh-CN" altLang="en-US" sz="2600" dirty="0"/>
              <a:t>）的基本思想是提供一种正式的解决方案，与具体编程语言甚至是架构无关的。</a:t>
            </a:r>
            <a:endParaRPr lang="en-US" altLang="zh-CN" sz="2600" dirty="0"/>
          </a:p>
          <a:p>
            <a:r>
              <a:rPr lang="zh-CN" altLang="en-US" sz="2600" dirty="0"/>
              <a:t>使用</a:t>
            </a:r>
            <a:r>
              <a:rPr lang="en-US" altLang="zh-CN" sz="2600" dirty="0"/>
              <a:t>MDA</a:t>
            </a:r>
            <a:r>
              <a:rPr lang="zh-CN" altLang="en-US" sz="2600" dirty="0"/>
              <a:t>进行开发的过程，可以分为四个阶段：</a:t>
            </a:r>
          </a:p>
          <a:p>
            <a:pPr lvl="1"/>
            <a:r>
              <a:rPr lang="en-US" altLang="zh-CN" sz="2200" dirty="0"/>
              <a:t>CIM</a:t>
            </a:r>
            <a:r>
              <a:rPr lang="zh-CN" altLang="en-US" sz="2200" dirty="0"/>
              <a:t>（</a:t>
            </a:r>
            <a:r>
              <a:rPr lang="en-US" altLang="zh-CN" sz="2200" dirty="0"/>
              <a:t>Computation Independent Model</a:t>
            </a:r>
            <a:r>
              <a:rPr lang="zh-CN" altLang="en-US" sz="2200" dirty="0"/>
              <a:t>）：聚焦于系统环境及需求，但不涉及系统内部的结构与运作细节。</a:t>
            </a:r>
          </a:p>
          <a:p>
            <a:pPr lvl="1"/>
            <a:r>
              <a:rPr lang="en-US" altLang="zh-CN" sz="2200" dirty="0"/>
              <a:t>PIM</a:t>
            </a:r>
            <a:r>
              <a:rPr lang="zh-CN" altLang="en-US" sz="2200" dirty="0"/>
              <a:t>（</a:t>
            </a:r>
            <a:r>
              <a:rPr lang="en-US" altLang="zh-CN" sz="2200" dirty="0"/>
              <a:t>Platform Independent Model</a:t>
            </a:r>
            <a:r>
              <a:rPr lang="zh-CN" altLang="en-US" sz="2200" dirty="0"/>
              <a:t>）：聚焦于系统内部细节，但不涉及实现系统的具体平台。</a:t>
            </a:r>
          </a:p>
          <a:p>
            <a:pPr lvl="1"/>
            <a:r>
              <a:rPr lang="en-US" altLang="zh-CN" sz="2200" dirty="0"/>
              <a:t>PSM</a:t>
            </a:r>
            <a:r>
              <a:rPr lang="zh-CN" altLang="en-US" sz="2200" dirty="0"/>
              <a:t>（</a:t>
            </a:r>
            <a:r>
              <a:rPr lang="en-US" altLang="zh-CN" sz="2200" dirty="0"/>
              <a:t>Platform Specific Model</a:t>
            </a:r>
            <a:r>
              <a:rPr lang="zh-CN" altLang="en-US" sz="2200" dirty="0"/>
              <a:t>）：聚焦于系统落实于特定具体平台的细节，如</a:t>
            </a:r>
            <a:r>
              <a:rPr lang="en-US" altLang="zh-CN" sz="2200" dirty="0"/>
              <a:t>EJB</a:t>
            </a:r>
            <a:r>
              <a:rPr lang="zh-CN" altLang="en-US" sz="2200" dirty="0"/>
              <a:t>，</a:t>
            </a:r>
            <a:r>
              <a:rPr lang="en-US" altLang="zh-CN" sz="2200" dirty="0"/>
              <a:t>J2EE</a:t>
            </a:r>
            <a:r>
              <a:rPr lang="zh-CN" altLang="en-US" sz="2200" dirty="0"/>
              <a:t>或</a:t>
            </a:r>
            <a:r>
              <a:rPr lang="en-US" altLang="zh-CN" sz="2200" dirty="0"/>
              <a:t>.NET</a:t>
            </a:r>
            <a:r>
              <a:rPr lang="zh-CN" altLang="en-US" sz="2200" dirty="0"/>
              <a:t>都是一种具体平台。</a:t>
            </a:r>
          </a:p>
          <a:p>
            <a:pPr lvl="1"/>
            <a:r>
              <a:rPr lang="en-US" altLang="zh-CN" sz="2200" dirty="0"/>
              <a:t>Coding</a:t>
            </a:r>
            <a:r>
              <a:rPr lang="zh-CN" altLang="en-US" sz="2200" dirty="0"/>
              <a:t>：最后程序员依据</a:t>
            </a:r>
            <a:r>
              <a:rPr lang="en-US" altLang="zh-CN" sz="2200" dirty="0"/>
              <a:t>PSM</a:t>
            </a:r>
            <a:r>
              <a:rPr lang="zh-CN" altLang="en-US" sz="2200" dirty="0"/>
              <a:t>的</a:t>
            </a:r>
            <a:r>
              <a:rPr lang="en-US" altLang="zh-CN" sz="2200" dirty="0"/>
              <a:t>UML</a:t>
            </a:r>
            <a:r>
              <a:rPr lang="zh-CN" altLang="en-US" sz="2200" dirty="0"/>
              <a:t>模型内容，按图施工，编写出适用于特定具体平台的代码。</a:t>
            </a:r>
          </a:p>
          <a:p>
            <a:endParaRPr lang="zh-CN" altLang="en-US" sz="2600"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dirty="0"/>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sz="2600" dirty="0"/>
              <a:t>MDA</a:t>
            </a:r>
            <a:r>
              <a:rPr lang="zh-CN" altLang="en-US" sz="2600" dirty="0"/>
              <a:t>描述的软件开发生命周期和传统生命周期没有大的不同，主要的区别在于开发过程创建的工件，包括</a:t>
            </a:r>
            <a:r>
              <a:rPr lang="en-US" altLang="zh-CN" sz="2600" dirty="0"/>
              <a:t>PIM</a:t>
            </a:r>
            <a:r>
              <a:rPr lang="zh-CN" altLang="en-US" sz="2600" dirty="0"/>
              <a:t>、</a:t>
            </a:r>
            <a:r>
              <a:rPr lang="en-US" altLang="zh-CN" sz="2600" dirty="0"/>
              <a:t>PSM</a:t>
            </a:r>
            <a:r>
              <a:rPr lang="zh-CN" altLang="en-US" sz="2600" dirty="0"/>
              <a:t>和代码。</a:t>
            </a:r>
            <a:endParaRPr lang="en-US" altLang="zh-CN" sz="2600" dirty="0"/>
          </a:p>
          <a:p>
            <a:r>
              <a:rPr lang="en-US" altLang="zh-CN" sz="2600" dirty="0"/>
              <a:t>PIM</a:t>
            </a:r>
            <a:r>
              <a:rPr lang="zh-CN" altLang="en-US" sz="2600" dirty="0"/>
              <a:t>是具有高抽象层次、独立任何实现技术的模型。</a:t>
            </a:r>
            <a:r>
              <a:rPr lang="en-US" altLang="zh-CN" sz="2600" dirty="0"/>
              <a:t>PIM</a:t>
            </a:r>
            <a:r>
              <a:rPr lang="zh-CN" altLang="en-US" sz="2600" dirty="0"/>
              <a:t>被转换为一个或多个</a:t>
            </a:r>
            <a:r>
              <a:rPr lang="en-US" altLang="zh-CN" sz="2600" dirty="0"/>
              <a:t>PSM</a:t>
            </a:r>
            <a:r>
              <a:rPr lang="zh-CN" altLang="en-US" sz="2600" dirty="0"/>
              <a:t>。</a:t>
            </a:r>
            <a:endParaRPr lang="en-US" altLang="zh-CN" sz="2600" dirty="0"/>
          </a:p>
          <a:p>
            <a:r>
              <a:rPr lang="en-US" altLang="zh-CN" sz="2600" dirty="0"/>
              <a:t>PSM</a:t>
            </a:r>
            <a:r>
              <a:rPr lang="zh-CN" altLang="en-US" sz="2600" dirty="0"/>
              <a:t>是为某种特定实现技术量身定做的模型，例如，</a:t>
            </a:r>
            <a:r>
              <a:rPr lang="en-US" altLang="zh-CN" sz="2600" dirty="0"/>
              <a:t>EJB PSM</a:t>
            </a:r>
            <a:r>
              <a:rPr lang="zh-CN" altLang="en-US" sz="2600" dirty="0"/>
              <a:t>是用</a:t>
            </a:r>
            <a:r>
              <a:rPr lang="en-US" altLang="zh-CN" sz="2600" dirty="0"/>
              <a:t>EJB</a:t>
            </a:r>
            <a:r>
              <a:rPr lang="zh-CN" altLang="en-US" sz="2600" dirty="0"/>
              <a:t>结构表达的系统模型。</a:t>
            </a:r>
            <a:endParaRPr lang="en-US" altLang="zh-CN" sz="2600" dirty="0"/>
          </a:p>
          <a:p>
            <a:r>
              <a:rPr lang="zh-CN" altLang="en-US" sz="2600" dirty="0"/>
              <a:t>开发的最后一步是把每个</a:t>
            </a:r>
            <a:r>
              <a:rPr lang="en-US" altLang="zh-CN" sz="2600" dirty="0"/>
              <a:t>PSM</a:t>
            </a:r>
            <a:r>
              <a:rPr lang="zh-CN" altLang="en-US" sz="2600" dirty="0"/>
              <a:t>转换为代码，</a:t>
            </a:r>
            <a:r>
              <a:rPr lang="en-US" altLang="zh-CN" sz="2600" dirty="0"/>
              <a:t>PSM</a:t>
            </a:r>
            <a:r>
              <a:rPr lang="zh-CN" altLang="en-US" sz="2600" dirty="0"/>
              <a:t>同应用技术密切相关。</a:t>
            </a:r>
            <a:endParaRPr lang="en-US" altLang="zh-CN" sz="2600" dirty="0"/>
          </a:p>
          <a:p>
            <a:r>
              <a:rPr lang="en-US" altLang="zh-CN" sz="2600" dirty="0"/>
              <a:t>MDA</a:t>
            </a:r>
            <a:r>
              <a:rPr lang="zh-CN" altLang="en-US" sz="2600" dirty="0"/>
              <a:t>的变换都是由工具自动完成的，这个过程转换规则的定义也是非常重要的，即要对模型间的过渡进行形式化的描述。</a:t>
            </a:r>
            <a:endParaRPr lang="en-US" altLang="zh-CN" sz="2600" dirty="0"/>
          </a:p>
          <a:p>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非功能性需求的实现</a:t>
            </a:r>
          </a:p>
        </p:txBody>
      </p:sp>
      <p:sp>
        <p:nvSpPr>
          <p:cNvPr id="3" name="内容占位符 2"/>
          <p:cNvSpPr>
            <a:spLocks noGrp="1"/>
          </p:cNvSpPr>
          <p:nvPr>
            <p:ph idx="1"/>
          </p:nvPr>
        </p:nvSpPr>
        <p:spPr>
          <a:xfrm>
            <a:off x="323528" y="1528445"/>
            <a:ext cx="4563110" cy="4781550"/>
          </a:xfrm>
        </p:spPr>
        <p:txBody>
          <a:bodyPr/>
          <a:lstStyle/>
          <a:p>
            <a:r>
              <a:rPr lang="zh-CN" altLang="en-US" sz="2400" dirty="0"/>
              <a:t>由于非功能性需求涉及的范围广且类型不尽相同，因此需要在设计和实现中根据不同的要求区别对待。</a:t>
            </a:r>
            <a:endParaRPr lang="en-US" altLang="zh-CN" sz="2400" dirty="0"/>
          </a:p>
          <a:p>
            <a:r>
              <a:rPr lang="zh-CN" altLang="en-US" sz="2400" dirty="0"/>
              <a:t>硬件是提升性能的手段之一，但算法、资源利用情况等也需考虑和监控（必要时）。</a:t>
            </a:r>
            <a:endParaRPr lang="en-US" altLang="zh-CN" sz="2400" dirty="0"/>
          </a:p>
          <a:p>
            <a:r>
              <a:rPr lang="zh-CN" altLang="en-US" sz="2400" dirty="0"/>
              <a:t>质量方面（正确性）的需求：可测试性、程序结构。</a:t>
            </a:r>
            <a:endParaRPr lang="en-US" altLang="zh-CN" sz="2400" dirty="0"/>
          </a:p>
          <a:p>
            <a:r>
              <a:rPr lang="zh-CN" altLang="en-US" sz="2400" dirty="0"/>
              <a:t>安全方面的要求：传输安全性、数据安全性、操作安全性。（入侵与健壮性）</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a:t>
            </a:fld>
            <a:endParaRPr lang="en-US" altLang="zh-CN"/>
          </a:p>
        </p:txBody>
      </p:sp>
      <p:pic>
        <p:nvPicPr>
          <p:cNvPr id="7" name="图片 -2147482624" descr="9t1"/>
          <p:cNvPicPr>
            <a:picLocks noChangeAspect="1"/>
          </p:cNvPicPr>
          <p:nvPr/>
        </p:nvPicPr>
        <p:blipFill>
          <a:blip r:embed="rId2"/>
          <a:stretch>
            <a:fillRect/>
          </a:stretch>
        </p:blipFill>
        <p:spPr>
          <a:xfrm>
            <a:off x="4948555" y="2032635"/>
            <a:ext cx="3926840" cy="378396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92125" y="4651995"/>
            <a:ext cx="8229600" cy="1872630"/>
          </a:xfrm>
        </p:spPr>
        <p:txBody>
          <a:bodyPr/>
          <a:lstStyle/>
          <a:p>
            <a:r>
              <a:rPr lang="zh-CN" altLang="en-US" sz="2400" dirty="0"/>
              <a:t>图中将</a:t>
            </a:r>
            <a:r>
              <a:rPr lang="en-US" altLang="zh-CN" sz="2400" dirty="0"/>
              <a:t>PIM</a:t>
            </a:r>
            <a:r>
              <a:rPr lang="zh-CN" altLang="en-US" sz="2400" dirty="0"/>
              <a:t>和</a:t>
            </a:r>
            <a:r>
              <a:rPr lang="en-US" altLang="zh-CN" sz="2400" dirty="0"/>
              <a:t>PSM</a:t>
            </a:r>
            <a:r>
              <a:rPr lang="zh-CN" altLang="en-US" sz="2400" dirty="0"/>
              <a:t>的转换描述为模型</a:t>
            </a:r>
            <a:r>
              <a:rPr lang="en-US" altLang="zh-CN" sz="2400" dirty="0"/>
              <a:t>1</a:t>
            </a:r>
            <a:r>
              <a:rPr lang="zh-CN" altLang="en-US" sz="2400" dirty="0"/>
              <a:t>到模型</a:t>
            </a:r>
            <a:r>
              <a:rPr lang="en-US" altLang="zh-CN" sz="2400" dirty="0"/>
              <a:t>2</a:t>
            </a:r>
            <a:r>
              <a:rPr lang="zh-CN" altLang="en-US" sz="2400" dirty="0"/>
              <a:t>的过渡。</a:t>
            </a:r>
            <a:endParaRPr lang="en-US" altLang="zh-CN" sz="2400" dirty="0"/>
          </a:p>
          <a:p>
            <a:r>
              <a:rPr lang="zh-CN" altLang="en-US" sz="2400" dirty="0"/>
              <a:t>所有模型和转换规则需要正式的语义定义，因此</a:t>
            </a:r>
            <a:r>
              <a:rPr lang="en-US" altLang="zh-CN" sz="2400" dirty="0"/>
              <a:t>OMG</a:t>
            </a:r>
            <a:r>
              <a:rPr lang="zh-CN" altLang="en-US" sz="2400" dirty="0"/>
              <a:t>组织出台了一系列的规范将</a:t>
            </a:r>
            <a:r>
              <a:rPr lang="en-US" altLang="zh-CN" sz="2400" dirty="0"/>
              <a:t>MDA</a:t>
            </a:r>
            <a:r>
              <a:rPr lang="zh-CN" altLang="en-US" sz="2400" dirty="0"/>
              <a:t>方法标准化，其中最重要的语义描述包含在规范</a:t>
            </a:r>
            <a:r>
              <a:rPr lang="en-US" altLang="zh-CN" sz="2400" dirty="0"/>
              <a:t>Meta Object Facility</a:t>
            </a:r>
            <a:r>
              <a:rPr lang="zh-CN" altLang="en-US" sz="2400" dirty="0"/>
              <a:t>（</a:t>
            </a:r>
            <a:r>
              <a:rPr lang="en-US" altLang="zh-CN" sz="2400" dirty="0"/>
              <a:t>MOF</a:t>
            </a:r>
            <a:r>
              <a:rPr lang="zh-CN" altLang="en-US" sz="2400" dirty="0"/>
              <a:t>）中。</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30</a:t>
            </a:fld>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187624" y="426565"/>
            <a:ext cx="7309891" cy="417646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31</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395536" y="332656"/>
            <a:ext cx="4223891" cy="5760640"/>
          </a:xfrm>
          <a:prstGeom prst="rect">
            <a:avLst/>
          </a:prstGeom>
        </p:spPr>
      </p:pic>
      <p:sp>
        <p:nvSpPr>
          <p:cNvPr id="2" name="内容占位符 1"/>
          <p:cNvSpPr>
            <a:spLocks noGrp="1"/>
          </p:cNvSpPr>
          <p:nvPr>
            <p:ph/>
          </p:nvPr>
        </p:nvSpPr>
        <p:spPr>
          <a:xfrm>
            <a:off x="4427984" y="274638"/>
            <a:ext cx="4258816" cy="6107112"/>
          </a:xfrm>
        </p:spPr>
        <p:txBody>
          <a:bodyPr/>
          <a:lstStyle/>
          <a:p>
            <a:r>
              <a:rPr lang="en-US" altLang="zh-CN" sz="2400" dirty="0"/>
              <a:t>MDA</a:t>
            </a:r>
            <a:r>
              <a:rPr lang="zh-CN" altLang="en-US" sz="2400" dirty="0"/>
              <a:t>的一个具体的应用是在数据库设计工具</a:t>
            </a:r>
            <a:r>
              <a:rPr lang="en-US" altLang="zh-CN" sz="2400" dirty="0"/>
              <a:t>Power Designer</a:t>
            </a:r>
            <a:r>
              <a:rPr lang="zh-CN" altLang="en-US" sz="2400" dirty="0"/>
              <a:t>中针对实体关系图（</a:t>
            </a:r>
            <a:r>
              <a:rPr lang="en-US" altLang="zh-CN" sz="2400" dirty="0"/>
              <a:t>ERD</a:t>
            </a:r>
            <a:r>
              <a:rPr lang="zh-CN" altLang="en-US" sz="2400" dirty="0"/>
              <a:t>）的构建。</a:t>
            </a:r>
            <a:endParaRPr lang="en-US" altLang="zh-CN" sz="2400" dirty="0"/>
          </a:p>
          <a:p>
            <a:r>
              <a:rPr lang="zh-CN" altLang="en-US" sz="2400" dirty="0"/>
              <a:t>数据库模型的设计依次分为四个主要的阶段，分别为概念模型（</a:t>
            </a:r>
            <a:r>
              <a:rPr lang="en-US" altLang="zh-CN" sz="2400" dirty="0"/>
              <a:t>Conceptual Design Model, CDM</a:t>
            </a:r>
            <a:r>
              <a:rPr lang="zh-CN" altLang="en-US" sz="2400" dirty="0"/>
              <a:t>）、逻辑模型（</a:t>
            </a:r>
            <a:r>
              <a:rPr lang="en-US" altLang="zh-CN" sz="2400" dirty="0"/>
              <a:t>Logical Design Model, LDM</a:t>
            </a:r>
            <a:r>
              <a:rPr lang="zh-CN" altLang="en-US" sz="2400" dirty="0"/>
              <a:t>）、物理模型（</a:t>
            </a:r>
            <a:r>
              <a:rPr lang="en-US" altLang="zh-CN" sz="2400" dirty="0"/>
              <a:t>Physical Design Model, PDM</a:t>
            </a:r>
            <a:r>
              <a:rPr lang="zh-CN" altLang="en-US" sz="2400" dirty="0"/>
              <a:t>）和数据库代码，分别对应为</a:t>
            </a:r>
            <a:r>
              <a:rPr lang="en-US" altLang="zh-CN" sz="2400" dirty="0"/>
              <a:t>MDA</a:t>
            </a:r>
            <a:r>
              <a:rPr lang="zh-CN" altLang="en-US" sz="2400" dirty="0"/>
              <a:t>中的</a:t>
            </a:r>
            <a:r>
              <a:rPr lang="en-US" altLang="zh-CN" sz="2400" dirty="0"/>
              <a:t>CIM</a:t>
            </a:r>
            <a:r>
              <a:rPr lang="zh-CN" altLang="en-US" sz="2400" dirty="0"/>
              <a:t>、</a:t>
            </a:r>
            <a:r>
              <a:rPr lang="en-US" altLang="zh-CN" sz="2400" dirty="0"/>
              <a:t>PIM</a:t>
            </a:r>
            <a:r>
              <a:rPr lang="zh-CN" altLang="en-US" sz="2400" dirty="0"/>
              <a:t>、</a:t>
            </a:r>
            <a:r>
              <a:rPr lang="en-US" altLang="zh-CN" sz="2400" dirty="0"/>
              <a:t>PSM</a:t>
            </a:r>
            <a:r>
              <a:rPr lang="zh-CN" altLang="en-US" sz="2400" dirty="0"/>
              <a:t>和</a:t>
            </a:r>
            <a:r>
              <a:rPr lang="en-US" altLang="zh-CN" sz="2400" dirty="0"/>
              <a:t>Coding</a:t>
            </a:r>
            <a:r>
              <a:rPr lang="zh-CN" altLang="en-US" sz="2400" dirty="0"/>
              <a:t>四个层次。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588125" y="1772816"/>
            <a:ext cx="2376363" cy="4608512"/>
          </a:xfrm>
        </p:spPr>
        <p:txBody>
          <a:bodyPr/>
          <a:lstStyle/>
          <a:p>
            <a:r>
              <a:rPr lang="zh-CN" altLang="en-US" sz="2000" dirty="0"/>
              <a:t>模型</a:t>
            </a:r>
            <a:r>
              <a:rPr lang="en-US" altLang="zh-CN" sz="2000" dirty="0"/>
              <a:t>CDM</a:t>
            </a:r>
            <a:r>
              <a:rPr lang="zh-CN" altLang="en-US" sz="2000" dirty="0"/>
              <a:t>和</a:t>
            </a:r>
            <a:r>
              <a:rPr lang="en-US" altLang="zh-CN" sz="2000" dirty="0"/>
              <a:t>LDM</a:t>
            </a:r>
            <a:r>
              <a:rPr lang="zh-CN" altLang="en-US" sz="2000" dirty="0"/>
              <a:t>是与具体数据库平台无关的模型，</a:t>
            </a:r>
            <a:endParaRPr lang="en-US" altLang="zh-CN" sz="2000" dirty="0"/>
          </a:p>
          <a:p>
            <a:r>
              <a:rPr lang="zh-CN" altLang="en-US" sz="2000" dirty="0"/>
              <a:t>其中含有的字段类型也是中立类型，并由设计工具负责维护到具体数据库平台的映射规则。</a:t>
            </a:r>
            <a:endParaRPr lang="en-US" altLang="zh-CN" sz="2000" dirty="0"/>
          </a:p>
          <a:p>
            <a:r>
              <a:rPr lang="en-US" altLang="zh-CN" sz="2000" dirty="0"/>
              <a:t>PDM</a:t>
            </a:r>
            <a:r>
              <a:rPr lang="zh-CN" altLang="en-US" sz="2000" dirty="0"/>
              <a:t>是在</a:t>
            </a:r>
            <a:r>
              <a:rPr lang="en-US" altLang="zh-CN" sz="2000" dirty="0"/>
              <a:t>Oracle 10g</a:t>
            </a:r>
            <a:r>
              <a:rPr lang="zh-CN" altLang="en-US" sz="2000" dirty="0"/>
              <a:t>平台上对应的物理模型</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32</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043608" y="261366"/>
            <a:ext cx="6048672" cy="1223418"/>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043608" y="1556792"/>
            <a:ext cx="5472608" cy="2448272"/>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1043608" y="4076352"/>
            <a:ext cx="5472608" cy="2448273"/>
          </a:xfrm>
          <a:prstGeom prst="rect">
            <a:avLst/>
          </a:prstGeom>
        </p:spPr>
      </p:pic>
      <p:sp>
        <p:nvSpPr>
          <p:cNvPr id="9" name="文本框 8"/>
          <p:cNvSpPr txBox="1"/>
          <p:nvPr/>
        </p:nvSpPr>
        <p:spPr>
          <a:xfrm>
            <a:off x="7258881" y="611465"/>
            <a:ext cx="1705607" cy="523220"/>
          </a:xfrm>
          <a:prstGeom prst="rect">
            <a:avLst/>
          </a:prstGeom>
          <a:noFill/>
        </p:spPr>
        <p:txBody>
          <a:bodyPr wrap="square" rtlCol="0">
            <a:spAutoFit/>
          </a:bodyPr>
          <a:lstStyle/>
          <a:p>
            <a:r>
              <a:rPr lang="zh-CN" altLang="en-US" dirty="0">
                <a:hlinkClick r:id="rId5" action="ppaction://hlinkfile"/>
              </a:rPr>
              <a:t>对应代码</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重构</a:t>
            </a:r>
          </a:p>
        </p:txBody>
      </p:sp>
      <p:sp>
        <p:nvSpPr>
          <p:cNvPr id="7" name="内容占位符 6"/>
          <p:cNvSpPr>
            <a:spLocks noGrp="1"/>
          </p:cNvSpPr>
          <p:nvPr>
            <p:ph idx="1"/>
          </p:nvPr>
        </p:nvSpPr>
        <p:spPr/>
        <p:txBody>
          <a:bodyPr/>
          <a:lstStyle/>
          <a:p>
            <a:r>
              <a:rPr lang="zh-CN" altLang="en-US" sz="2800" dirty="0"/>
              <a:t>复杂程序的可重构性是面向对象的目标之一，为了保证此目标的实现，必须要尽可能的对程序进行简化以增加其可读性。</a:t>
            </a:r>
            <a:endParaRPr lang="en-US" altLang="zh-CN" sz="2800" dirty="0"/>
          </a:p>
          <a:p>
            <a:r>
              <a:rPr lang="zh-CN" altLang="en-US" sz="2800" dirty="0"/>
              <a:t>如在详细设计文档中除了对方法在行为上的要求外，在方法的具体编码上还可约定额外的准则：</a:t>
            </a:r>
          </a:p>
          <a:p>
            <a:r>
              <a:rPr lang="zh-CN" altLang="en-US" sz="2800" dirty="0"/>
              <a:t>方法的名字要尽可能的自解释；</a:t>
            </a:r>
          </a:p>
          <a:p>
            <a:r>
              <a:rPr lang="zh-CN" altLang="en-US" sz="2800" dirty="0"/>
              <a:t>方法最长应不超过</a:t>
            </a:r>
            <a:r>
              <a:rPr lang="en-US" altLang="zh-CN" sz="2800" dirty="0"/>
              <a:t>12</a:t>
            </a:r>
            <a:r>
              <a:rPr lang="zh-CN" altLang="en-US" sz="2800" dirty="0"/>
              <a:t>行，尽可能少的包含</a:t>
            </a:r>
            <a:r>
              <a:rPr lang="en-US" altLang="zh-CN" sz="2800" dirty="0"/>
              <a:t>while</a:t>
            </a:r>
            <a:r>
              <a:rPr lang="zh-CN" altLang="en-US" sz="2800" dirty="0"/>
              <a:t>、</a:t>
            </a:r>
            <a:r>
              <a:rPr lang="en-US" altLang="zh-CN" sz="2800" dirty="0"/>
              <a:t>switch</a:t>
            </a:r>
            <a:r>
              <a:rPr lang="zh-CN" altLang="en-US" sz="2800" dirty="0"/>
              <a:t>和</a:t>
            </a:r>
            <a:r>
              <a:rPr lang="en-US" altLang="zh-CN" sz="2800" dirty="0"/>
              <a:t>if</a:t>
            </a:r>
            <a:r>
              <a:rPr lang="zh-CN" altLang="en-US" sz="2800" dirty="0"/>
              <a:t>逻辑块。</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a:xfrm>
            <a:off x="457200" y="274638"/>
            <a:ext cx="8229600" cy="2434282"/>
          </a:xfrm>
        </p:spPr>
        <p:txBody>
          <a:bodyPr/>
          <a:lstStyle/>
          <a:p>
            <a:r>
              <a:rPr lang="zh-CN" altLang="en-US" sz="2800" dirty="0"/>
              <a:t>如何对复杂的方法进行简单化？</a:t>
            </a:r>
            <a:endParaRPr lang="en-US" altLang="zh-CN" sz="2800" dirty="0"/>
          </a:p>
          <a:p>
            <a:r>
              <a:rPr lang="zh-CN" altLang="en-US" sz="2800" dirty="0"/>
              <a:t>为此，代码重构发挥了作用，它给出了一些系统化的针对方法级别的简化方法。</a:t>
            </a:r>
            <a:endParaRPr lang="en-US" altLang="zh-CN" sz="2800" dirty="0"/>
          </a:p>
          <a:p>
            <a:r>
              <a:rPr lang="zh-CN" altLang="en-US" sz="2800" dirty="0"/>
              <a:t>在方法的级别上主要考虑的就是如何将一个语法正确的程序片段整合为一个新的方法。</a:t>
            </a:r>
            <a:endParaRPr lang="en-US" altLang="zh-CN"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34</a:t>
            </a:fld>
            <a:endParaRPr lang="en-US" altLang="zh-CN"/>
          </a:p>
        </p:txBody>
      </p:sp>
      <p:sp>
        <p:nvSpPr>
          <p:cNvPr id="7" name="矩形 6"/>
          <p:cNvSpPr/>
          <p:nvPr/>
        </p:nvSpPr>
        <p:spPr>
          <a:xfrm>
            <a:off x="451736" y="2564904"/>
            <a:ext cx="4075440" cy="4093428"/>
          </a:xfrm>
          <a:prstGeom prst="rect">
            <a:avLst/>
          </a:prstGeom>
        </p:spPr>
        <p:txBody>
          <a:bodyPr wrap="square">
            <a:spAutoFit/>
          </a:bodyPr>
          <a:lstStyle/>
          <a:p>
            <a:pPr algn="just">
              <a:spcAft>
                <a:spcPts val="0"/>
              </a:spcAft>
            </a:pPr>
            <a:r>
              <a:rPr lang="en-US" altLang="zh-CN" sz="2000" kern="100" dirty="0">
                <a:latin typeface="Times New Roman" panose="02020603050405020304" pitchFamily="18" charset="0"/>
                <a:cs typeface="Times New Roman" panose="02020603050405020304" pitchFamily="18" charset="0"/>
              </a:rPr>
              <a:t>public void main(int x, int y, int z){</a:t>
            </a:r>
          </a:p>
          <a:p>
            <a:pPr algn="just">
              <a:spcAft>
                <a:spcPts val="0"/>
              </a:spcAft>
            </a:pPr>
            <a:r>
              <a:rPr lang="en-US" altLang="zh-CN" sz="2000" kern="100" dirty="0">
                <a:latin typeface="Times New Roman" panose="02020603050405020304" pitchFamily="18" charset="0"/>
                <a:cs typeface="Times New Roman" panose="02020603050405020304" pitchFamily="18" charset="0"/>
              </a:rPr>
              <a:t>    ref(</a:t>
            </a:r>
            <a:r>
              <a:rPr lang="en-US" altLang="zh-CN" sz="2000" kern="100" dirty="0" err="1">
                <a:latin typeface="Times New Roman" panose="02020603050405020304" pitchFamily="18" charset="0"/>
                <a:cs typeface="Times New Roman" panose="02020603050405020304" pitchFamily="18" charset="0"/>
              </a:rPr>
              <a:t>x,y,z</a:t>
            </a:r>
            <a:r>
              <a:rPr lang="en-US" altLang="zh-CN" sz="2000" kern="100" dirty="0">
                <a:latin typeface="Times New Roman" panose="02020603050405020304" pitchFamily="18" charset="0"/>
                <a:cs typeface="Times New Roman" panose="02020603050405020304" pitchFamily="18" charset="0"/>
              </a:rPr>
              <a:t>)</a:t>
            </a:r>
          </a:p>
          <a:p>
            <a:pPr algn="just">
              <a:spcAft>
                <a:spcPts val="0"/>
              </a:spcAft>
            </a:pPr>
            <a:r>
              <a:rPr lang="en-US" altLang="zh-CN" sz="2000" kern="100" dirty="0">
                <a:latin typeface="Times New Roman" panose="02020603050405020304" pitchFamily="18" charset="0"/>
                <a:cs typeface="Times New Roman" panose="02020603050405020304" pitchFamily="18" charset="0"/>
              </a:rPr>
              <a:t>}</a:t>
            </a:r>
          </a:p>
          <a:p>
            <a:pPr algn="just">
              <a:spcAft>
                <a:spcPts val="0"/>
              </a:spcAft>
            </a:pPr>
            <a:r>
              <a:rPr lang="en-US" altLang="zh-CN" sz="2000" kern="100" dirty="0">
                <a:latin typeface="Times New Roman" panose="02020603050405020304" pitchFamily="18" charset="0"/>
                <a:cs typeface="Times New Roman" panose="02020603050405020304" pitchFamily="18" charset="0"/>
              </a:rPr>
              <a:t>public int ref (int x, int y, int z) {</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a=0;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if (x&gt;0) {</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a=x;</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x++;</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--y;</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a = a + y + z;</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return a;</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8" name="矩形 7"/>
          <p:cNvSpPr/>
          <p:nvPr/>
        </p:nvSpPr>
        <p:spPr>
          <a:xfrm>
            <a:off x="4527176" y="2663196"/>
            <a:ext cx="4293296" cy="3790140"/>
          </a:xfrm>
          <a:prstGeom prst="rect">
            <a:avLst/>
          </a:prstGeom>
        </p:spPr>
        <p:txBody>
          <a:bodyPr wrap="square">
            <a:spAutoFit/>
          </a:bodyPr>
          <a:lstStyle/>
          <a:p>
            <a:pPr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public int main (int x, int y, int z) {</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a=0;</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if(x&gt;0){</a:t>
            </a:r>
            <a:endParaRPr lang="zh-CN" altLang="zh-CN" sz="2000" kern="100" dirty="0">
              <a:latin typeface="Calibri" panose="020F0502020204030204" pitchFamily="34" charset="0"/>
              <a:cs typeface="Times New Roman" panose="02020603050405020304" pitchFamily="18" charset="0"/>
            </a:endParaRPr>
          </a:p>
          <a:p>
            <a:pPr marL="266700"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 = ref(x, y, z);</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return a;</a:t>
            </a:r>
            <a:endParaRPr lang="zh-CN" altLang="zh-CN" sz="2000" kern="100" dirty="0">
              <a:latin typeface="Calibri" panose="020F0502020204030204" pitchFamily="34" charset="0"/>
              <a:cs typeface="Times New Roman" panose="02020603050405020304" pitchFamily="18" charset="0"/>
            </a:endParaRPr>
          </a:p>
          <a:p>
            <a:pPr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private int ref(int x, int y, int z) {</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a;</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a=x;</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x++;</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--y;</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a:t>
            </a:r>
            <a:r>
              <a:rPr lang="en-US" altLang="zh-CN" sz="2000" kern="100" dirty="0" err="1">
                <a:latin typeface="Times New Roman" panose="02020603050405020304" pitchFamily="18" charset="0"/>
                <a:cs typeface="Times New Roman" panose="02020603050405020304" pitchFamily="18" charset="0"/>
              </a:rPr>
              <a:t>a+y+z</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return a;</a:t>
            </a:r>
            <a:endParaRPr lang="zh-CN" altLang="zh-CN" sz="2000" kern="100" dirty="0">
              <a:latin typeface="Calibri" panose="020F0502020204030204" pitchFamily="34" charset="0"/>
              <a:cs typeface="Times New Roman" panose="02020603050405020304" pitchFamily="18" charset="0"/>
            </a:endParaRPr>
          </a:p>
          <a:p>
            <a:pPr algn="just">
              <a:lnSpc>
                <a:spcPct val="80000"/>
              </a:lnSpc>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63845" y="4941168"/>
            <a:ext cx="8229600" cy="1329317"/>
          </a:xfrm>
        </p:spPr>
        <p:txBody>
          <a:bodyPr/>
          <a:lstStyle/>
          <a:p>
            <a:r>
              <a:rPr lang="zh-CN" altLang="en-US" sz="2200" dirty="0"/>
              <a:t>重构允许在程序首次构造后对其结构进行改造，使其能够按照希望的形式进行构造。</a:t>
            </a:r>
            <a:endParaRPr lang="en-US" altLang="zh-CN" sz="2200" dirty="0"/>
          </a:p>
          <a:p>
            <a:r>
              <a:rPr lang="zh-CN" altLang="en-US" sz="2200" dirty="0"/>
              <a:t>重构后代码的可读性和可重用性更强，其思想可同样扩展到对类的再造（</a:t>
            </a:r>
            <a:r>
              <a:rPr lang="en-US" altLang="zh-CN" sz="2200" dirty="0"/>
              <a:t>reconstruction</a:t>
            </a:r>
            <a:r>
              <a:rPr lang="zh-CN" altLang="en-US" sz="2200" dirty="0"/>
              <a:t>）和改造（</a:t>
            </a:r>
            <a:r>
              <a:rPr lang="en-US" altLang="zh-CN" sz="2200" dirty="0"/>
              <a:t>outsourcing</a:t>
            </a:r>
            <a:r>
              <a:rPr lang="zh-CN" altLang="en-US" sz="2200" dirty="0"/>
              <a:t>）上。</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35</a:t>
            </a:fld>
            <a:endParaRPr lang="en-US" altLang="zh-CN"/>
          </a:p>
        </p:txBody>
      </p:sp>
      <p:sp>
        <p:nvSpPr>
          <p:cNvPr id="6" name="矩形 5"/>
          <p:cNvSpPr/>
          <p:nvPr/>
        </p:nvSpPr>
        <p:spPr>
          <a:xfrm>
            <a:off x="963243" y="343452"/>
            <a:ext cx="3008139" cy="3477875"/>
          </a:xfrm>
          <a:prstGeom prst="rect">
            <a:avLst/>
          </a:prstGeom>
        </p:spPr>
        <p:txBody>
          <a:bodyPr wrap="square">
            <a:spAutoFit/>
          </a:bodyPr>
          <a:lstStyle/>
          <a:p>
            <a:pPr algn="just">
              <a:spcAft>
                <a:spcPts val="0"/>
              </a:spcAft>
            </a:pPr>
            <a:r>
              <a:rPr lang="en-US" altLang="zh-CN" sz="2000" kern="100" dirty="0">
                <a:latin typeface="Times New Roman" panose="02020603050405020304" pitchFamily="18" charset="0"/>
                <a:cs typeface="Times New Roman" panose="02020603050405020304" pitchFamily="18" charset="0"/>
              </a:rPr>
              <a:t>public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ref2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x){</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a=0;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b=0;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c=0;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if(x&gt;0){</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a = x;</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b = x;</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c = x;</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return </a:t>
            </a:r>
            <a:r>
              <a:rPr lang="en-US" altLang="zh-CN" sz="2000" kern="100" dirty="0" err="1">
                <a:latin typeface="Times New Roman" panose="02020603050405020304" pitchFamily="18" charset="0"/>
                <a:cs typeface="Times New Roman" panose="02020603050405020304" pitchFamily="18" charset="0"/>
              </a:rPr>
              <a:t>a+b+c</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7" name="矩形 6"/>
          <p:cNvSpPr/>
          <p:nvPr/>
        </p:nvSpPr>
        <p:spPr>
          <a:xfrm>
            <a:off x="3995936" y="343452"/>
            <a:ext cx="4572000" cy="4708981"/>
          </a:xfrm>
          <a:prstGeom prst="rect">
            <a:avLst/>
          </a:prstGeom>
        </p:spPr>
        <p:txBody>
          <a:bodyPr>
            <a:spAutoFit/>
          </a:bodyPr>
          <a:lstStyle/>
          <a:p>
            <a:pPr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Computation::ref2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x) {</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a=0;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b=0;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c=0;</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if(x&gt;0){</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dirty="0" err="1">
                <a:latin typeface="Times New Roman" panose="02020603050405020304" pitchFamily="18" charset="0"/>
                <a:cs typeface="Times New Roman" panose="02020603050405020304" pitchFamily="18" charset="0"/>
              </a:rPr>
              <a:t>abcModify</a:t>
            </a:r>
            <a:r>
              <a:rPr lang="en-US"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a,b,c,x</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return </a:t>
            </a:r>
            <a:r>
              <a:rPr lang="en-US" altLang="zh-CN" sz="2000" kern="100" dirty="0" err="1">
                <a:latin typeface="Times New Roman" panose="02020603050405020304" pitchFamily="18" charset="0"/>
                <a:cs typeface="Times New Roman" panose="02020603050405020304" pitchFamily="18" charset="0"/>
              </a:rPr>
              <a:t>a+b+c</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Times New Roman" panose="02020603050405020304" pitchFamily="18" charset="0"/>
                <a:cs typeface="Times New Roman" panose="02020603050405020304" pitchFamily="18" charset="0"/>
              </a:rPr>
              <a:t>void Computation::</a:t>
            </a:r>
            <a:r>
              <a:rPr lang="en-US" altLang="zh-CN" sz="2000" kern="100" dirty="0" err="1">
                <a:latin typeface="Times New Roman" panose="02020603050405020304" pitchFamily="18" charset="0"/>
                <a:cs typeface="Times New Roman" panose="02020603050405020304" pitchFamily="18" charset="0"/>
              </a:rPr>
              <a:t>abcModify</a:t>
            </a:r>
            <a:r>
              <a:rPr lang="en-US"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&amp; a,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&amp; b,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&amp; c, </a:t>
            </a:r>
            <a:r>
              <a:rPr lang="en-US" altLang="zh-CN" sz="2000" kern="100" dirty="0" err="1">
                <a:latin typeface="Times New Roman" panose="02020603050405020304" pitchFamily="18" charset="0"/>
                <a:cs typeface="Times New Roman" panose="02020603050405020304" pitchFamily="18" charset="0"/>
              </a:rPr>
              <a:t>int</a:t>
            </a:r>
            <a:r>
              <a:rPr lang="en-US" altLang="zh-CN" sz="2000" kern="100" dirty="0">
                <a:latin typeface="Times New Roman" panose="02020603050405020304" pitchFamily="18" charset="0"/>
                <a:cs typeface="Times New Roman" panose="02020603050405020304" pitchFamily="18" charset="0"/>
              </a:rPr>
              <a:t> x){</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a=x;</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b=x;</a:t>
            </a: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c=x;</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2019/11/30</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36</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a:t>
            </a:r>
            <a:r>
              <a:rPr lang="zh-CN" altLang="en-US" dirty="0"/>
              <a:t>、</a:t>
            </a:r>
            <a:r>
              <a:rPr lang="en-US" altLang="zh-CN" dirty="0"/>
              <a:t>2</a:t>
            </a:r>
            <a:r>
              <a:rPr lang="zh-CN" altLang="en-US" dirty="0"/>
              <a:t>、</a:t>
            </a:r>
            <a:r>
              <a:rPr lang="en-US" altLang="zh-CN" dirty="0"/>
              <a:t>3</a:t>
            </a:r>
            <a:endParaRPr lang="zh-CN" altLang="en-US" dirty="0"/>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分布式系统</a:t>
            </a:r>
          </a:p>
        </p:txBody>
      </p:sp>
      <p:sp>
        <p:nvSpPr>
          <p:cNvPr id="2" name="内容占位符 1"/>
          <p:cNvSpPr>
            <a:spLocks noGrp="1"/>
          </p:cNvSpPr>
          <p:nvPr>
            <p:ph idx="1"/>
          </p:nvPr>
        </p:nvSpPr>
        <p:spPr/>
        <p:txBody>
          <a:bodyPr/>
          <a:lstStyle/>
          <a:p>
            <a:r>
              <a:rPr lang="zh-CN" altLang="en-US" dirty="0"/>
              <a:t>分布系统中存在多个控制点，因为有多个子程序需要同时工作，如操作系统中的进程。</a:t>
            </a:r>
            <a:endParaRPr lang="en-US" altLang="zh-CN" dirty="0"/>
          </a:p>
          <a:p>
            <a:r>
              <a:rPr lang="zh-CN" altLang="en-US" dirty="0"/>
              <a:t>进程间信息交换的方式和规则是信息领域中一个较为复杂的问题，解决的方法与条件要求（关键区域）密切相关，如数据库的事务。</a:t>
            </a:r>
            <a:endParaRPr lang="en-US" altLang="zh-CN" dirty="0"/>
          </a:p>
          <a:p>
            <a:r>
              <a:rPr lang="zh-CN" altLang="en-US" dirty="0"/>
              <a:t>实现要求：同构与异构、对象在网络中的分布管理、同步调用与异步调用等。</a:t>
            </a:r>
            <a:endParaRPr lang="en-US" altLang="zh-CN"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同步与异步调用</a:t>
            </a:r>
          </a:p>
        </p:txBody>
      </p:sp>
      <p:sp>
        <p:nvSpPr>
          <p:cNvPr id="3" name="内容占位符 2"/>
          <p:cNvSpPr>
            <a:spLocks noGrp="1"/>
          </p:cNvSpPr>
          <p:nvPr>
            <p:ph idx="1"/>
          </p:nvPr>
        </p:nvSpPr>
        <p:spPr>
          <a:xfrm>
            <a:off x="457200" y="1600200"/>
            <a:ext cx="8229600" cy="4637112"/>
          </a:xfrm>
        </p:spPr>
        <p:txBody>
          <a:bodyPr/>
          <a:lstStyle/>
          <a:p>
            <a:pPr>
              <a:lnSpc>
                <a:spcPct val="110000"/>
              </a:lnSpc>
            </a:pPr>
            <a:r>
              <a:rPr lang="zh-CN" altLang="en-US" sz="2800" dirty="0"/>
              <a:t>同步调用具有的最大优点是所有的进程相互了解各自在通信过程中所处的状态</a:t>
            </a:r>
            <a:endParaRPr lang="en-US" altLang="zh-CN" sz="2800" dirty="0"/>
          </a:p>
          <a:p>
            <a:pPr>
              <a:lnSpc>
                <a:spcPct val="110000"/>
              </a:lnSpc>
            </a:pPr>
            <a:r>
              <a:rPr lang="zh-CN" altLang="en-US" sz="2800" dirty="0"/>
              <a:t>同步调用缺点是需要实现相对复杂的同步通信，由于发送方和接收方需要相互等待会使得两个进程在总体上的执行速度变慢。</a:t>
            </a:r>
            <a:endParaRPr lang="en-US" altLang="zh-CN" sz="2800" dirty="0"/>
          </a:p>
          <a:p>
            <a:pPr>
              <a:lnSpc>
                <a:spcPct val="110000"/>
              </a:lnSpc>
            </a:pPr>
            <a:r>
              <a:rPr lang="zh-CN" altLang="en-US" sz="2800" dirty="0"/>
              <a:t>异步调用的执行速度通常是比较快的，因为发送方和接收方可以互相独立的工作。</a:t>
            </a:r>
            <a:endParaRPr lang="en-US" altLang="zh-CN" sz="2800" dirty="0"/>
          </a:p>
          <a:p>
            <a:pPr>
              <a:lnSpc>
                <a:spcPct val="110000"/>
              </a:lnSpc>
            </a:pPr>
            <a:r>
              <a:rPr lang="zh-CN" altLang="en-US" sz="2800" dirty="0"/>
              <a:t>异步调用容易出问题的地方是当缓冲区满的情况，这时整个系统运行变慢或者信息可生丢失。</a:t>
            </a:r>
            <a:endParaRPr lang="en-US" altLang="zh-CN"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死锁、竞争与活锁</a:t>
            </a:r>
          </a:p>
        </p:txBody>
      </p:sp>
      <p:sp>
        <p:nvSpPr>
          <p:cNvPr id="3" name="内容占位符 2"/>
          <p:cNvSpPr>
            <a:spLocks noGrp="1"/>
          </p:cNvSpPr>
          <p:nvPr>
            <p:ph sz="half" idx="1"/>
          </p:nvPr>
        </p:nvSpPr>
        <p:spPr>
          <a:xfrm>
            <a:off x="457200" y="4509120"/>
            <a:ext cx="8229600" cy="1872630"/>
          </a:xfrm>
        </p:spPr>
        <p:txBody>
          <a:bodyPr/>
          <a:lstStyle/>
          <a:p>
            <a:r>
              <a:rPr lang="zh-CN" altLang="en-US" dirty="0"/>
              <a:t>死锁的产生、进程的竞争</a:t>
            </a:r>
            <a:endParaRPr lang="en-US" altLang="zh-CN" dirty="0"/>
          </a:p>
          <a:p>
            <a:r>
              <a:rPr lang="zh-CN" altLang="en-US" dirty="0"/>
              <a:t>活锁又被称为饿死（</a:t>
            </a:r>
            <a:r>
              <a:rPr lang="en-US" altLang="zh-CN" dirty="0"/>
              <a:t>starvation</a:t>
            </a:r>
            <a:r>
              <a:rPr lang="zh-CN" altLang="en-US" dirty="0"/>
              <a:t>）</a:t>
            </a:r>
            <a:endParaRPr lang="en-US" altLang="zh-CN" dirty="0"/>
          </a:p>
          <a:p>
            <a:r>
              <a:rPr lang="zh-CN" altLang="en-US" dirty="0"/>
              <a:t>解决的方法：调度问题，在公平性和合理性上做出折衷。</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6</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251520" y="1569701"/>
            <a:ext cx="4244280" cy="2796544"/>
          </a:xfrm>
          <a:prstGeom prst="rect">
            <a:avLst/>
          </a:prstGeom>
        </p:spPr>
      </p:pic>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4879340" y="1569701"/>
            <a:ext cx="4085148" cy="27965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胖客户、瘦客户、三层架构</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2019/11/30</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7</a:t>
            </a:fld>
            <a:endParaRPr lang="en-US" altLang="zh-CN"/>
          </a:p>
        </p:txBody>
      </p:sp>
      <p:sp>
        <p:nvSpPr>
          <p:cNvPr id="8" name="内容占位符 7"/>
          <p:cNvSpPr>
            <a:spLocks noGrp="1"/>
          </p:cNvSpPr>
          <p:nvPr>
            <p:ph idx="1"/>
          </p:nvPr>
        </p:nvSpPr>
        <p:spPr>
          <a:xfrm>
            <a:off x="354360" y="5449717"/>
            <a:ext cx="8435280" cy="792510"/>
          </a:xfrm>
        </p:spPr>
        <p:txBody>
          <a:bodyPr/>
          <a:lstStyle/>
          <a:p>
            <a:r>
              <a:rPr lang="zh-CN" altLang="en-US" sz="2800" dirty="0"/>
              <a:t>三层架构实现了视图、业务和数据的分离，提升系统可维护性的同时也为系统分布提供更好的选择。</a:t>
            </a:r>
          </a:p>
        </p:txBody>
      </p:sp>
      <p:pic>
        <p:nvPicPr>
          <p:cNvPr id="9" name="图片 8"/>
          <p:cNvPicPr/>
          <p:nvPr/>
        </p:nvPicPr>
        <p:blipFill>
          <a:blip r:embed="rId2" cstate="print">
            <a:extLst>
              <a:ext uri="{28A0092B-C50C-407E-A947-70E740481C1C}">
                <a14:useLocalDpi xmlns:a14="http://schemas.microsoft.com/office/drawing/2010/main" val="0"/>
              </a:ext>
            </a:extLst>
          </a:blip>
          <a:stretch>
            <a:fillRect/>
          </a:stretch>
        </p:blipFill>
        <p:spPr>
          <a:xfrm>
            <a:off x="251520" y="2115613"/>
            <a:ext cx="5328592" cy="2775651"/>
          </a:xfrm>
          <a:prstGeom prst="rect">
            <a:avLst/>
          </a:prstGeom>
        </p:spPr>
      </p:pic>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6060624" y="1276613"/>
            <a:ext cx="2962672" cy="39636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endParaRPr lang="zh-CN" altLang="en-US" dirty="0"/>
          </a:p>
        </p:txBody>
      </p:sp>
      <p:sp>
        <p:nvSpPr>
          <p:cNvPr id="3" name="内容占位符 2"/>
          <p:cNvSpPr>
            <a:spLocks noGrp="1"/>
          </p:cNvSpPr>
          <p:nvPr>
            <p:ph idx="1"/>
          </p:nvPr>
        </p:nvSpPr>
        <p:spPr>
          <a:xfrm>
            <a:off x="311452" y="1581665"/>
            <a:ext cx="8506859" cy="1828800"/>
          </a:xfrm>
        </p:spPr>
        <p:txBody>
          <a:bodyPr/>
          <a:lstStyle/>
          <a:p>
            <a:r>
              <a:rPr lang="en-US" altLang="zh-CN" sz="2400" dirty="0"/>
              <a:t>XML</a:t>
            </a:r>
            <a:r>
              <a:rPr lang="zh-CN" altLang="en-US" sz="2400" dirty="0"/>
              <a:t>是由</a:t>
            </a:r>
            <a:r>
              <a:rPr lang="en-US" altLang="zh-CN" sz="2400" dirty="0"/>
              <a:t>W3C</a:t>
            </a:r>
            <a:r>
              <a:rPr lang="zh-CN" altLang="en-US" sz="2400" dirty="0"/>
              <a:t>委员会定义的一种标准化语言，用来描述数据模型和数据。</a:t>
            </a:r>
            <a:endParaRPr lang="en-US" altLang="zh-CN" sz="2400" dirty="0"/>
          </a:p>
          <a:p>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2019/11/30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8</a:t>
            </a:fld>
            <a:endParaRPr lang="en-US" altLang="zh-CN"/>
          </a:p>
        </p:txBody>
      </p:sp>
      <p:sp>
        <p:nvSpPr>
          <p:cNvPr id="8" name="矩形 7"/>
          <p:cNvSpPr/>
          <p:nvPr/>
        </p:nvSpPr>
        <p:spPr>
          <a:xfrm>
            <a:off x="153852" y="2496065"/>
            <a:ext cx="8532948" cy="3170099"/>
          </a:xfrm>
          <a:prstGeom prst="rect">
            <a:avLst/>
          </a:prstGeom>
        </p:spPr>
        <p:txBody>
          <a:bodyPr wrap="square">
            <a:spAutoFit/>
          </a:bodyPr>
          <a:lstStyle/>
          <a:p>
            <a:r>
              <a:rPr lang="en-US" altLang="zh-CN" sz="2000" dirty="0"/>
              <a:t>&lt;project department="Development" contract="</a:t>
            </a:r>
            <a:r>
              <a:rPr lang="en-US" altLang="zh-CN" sz="2000" dirty="0" err="1"/>
              <a:t>Fixedprice</a:t>
            </a:r>
            <a:r>
              <a:rPr lang="en-US" altLang="zh-CN" sz="2000" dirty="0"/>
              <a:t>" &gt;</a:t>
            </a:r>
            <a:endParaRPr lang="zh-CN" altLang="zh-CN" sz="2000" dirty="0"/>
          </a:p>
          <a:p>
            <a:r>
              <a:rPr lang="en-US" altLang="zh-CN" sz="2000" dirty="0"/>
              <a:t>&lt;</a:t>
            </a:r>
            <a:r>
              <a:rPr lang="en-US" altLang="zh-CN" sz="2000" dirty="0" err="1"/>
              <a:t>projectname</a:t>
            </a:r>
            <a:r>
              <a:rPr lang="en-US" altLang="zh-CN" sz="2000" dirty="0"/>
              <a:t>&gt;Storage Module&lt;/</a:t>
            </a:r>
            <a:r>
              <a:rPr lang="en-US" altLang="zh-CN" sz="2000" dirty="0" err="1"/>
              <a:t>projectname</a:t>
            </a:r>
            <a:r>
              <a:rPr lang="en-US" altLang="zh-CN" sz="2000" dirty="0"/>
              <a:t>&gt;</a:t>
            </a:r>
            <a:endParaRPr lang="zh-CN" altLang="zh-CN" sz="2000" dirty="0"/>
          </a:p>
          <a:p>
            <a:r>
              <a:rPr lang="en-US" altLang="zh-CN" sz="2000" dirty="0"/>
              <a:t>&lt;customer </a:t>
            </a:r>
            <a:r>
              <a:rPr lang="en-US" altLang="zh-CN" sz="2000" dirty="0" err="1"/>
              <a:t>bankno</a:t>
            </a:r>
            <a:r>
              <a:rPr lang="en-US" altLang="zh-CN" sz="2000" dirty="0"/>
              <a:t>="75566445" </a:t>
            </a:r>
            <a:r>
              <a:rPr lang="en-US" altLang="zh-CN" sz="2000" dirty="0" err="1"/>
              <a:t>accountno</a:t>
            </a:r>
            <a:r>
              <a:rPr lang="en-US" altLang="zh-CN" sz="2000" dirty="0"/>
              <a:t>="35634534" /&gt;</a:t>
            </a:r>
            <a:endParaRPr lang="zh-CN" altLang="zh-CN" sz="2000" dirty="0"/>
          </a:p>
          <a:p>
            <a:r>
              <a:rPr lang="en-US" altLang="zh-CN" sz="2000" dirty="0"/>
              <a:t>&lt;</a:t>
            </a:r>
            <a:r>
              <a:rPr lang="en-US" altLang="zh-CN" sz="2000" dirty="0" err="1"/>
              <a:t>projectleader</a:t>
            </a:r>
            <a:r>
              <a:rPr lang="en-US" altLang="zh-CN" sz="2000" dirty="0"/>
              <a:t> cost="1000" &gt;</a:t>
            </a:r>
            <a:endParaRPr lang="zh-CN" altLang="zh-CN" sz="2000" dirty="0"/>
          </a:p>
          <a:p>
            <a:r>
              <a:rPr lang="en-US" altLang="zh-CN" sz="2000" dirty="0"/>
              <a:t>&lt;</a:t>
            </a:r>
            <a:r>
              <a:rPr lang="en-US" altLang="zh-CN" sz="2000" dirty="0" err="1"/>
              <a:t>empno</a:t>
            </a:r>
            <a:r>
              <a:rPr lang="en-US" altLang="zh-CN" sz="2000" dirty="0"/>
              <a:t>&gt;49&lt;/</a:t>
            </a:r>
            <a:r>
              <a:rPr lang="en-US" altLang="zh-CN" sz="2000" dirty="0" err="1"/>
              <a:t>empno</a:t>
            </a:r>
            <a:r>
              <a:rPr lang="en-US" altLang="zh-CN" sz="2000" dirty="0"/>
              <a:t>&gt;</a:t>
            </a:r>
            <a:endParaRPr lang="zh-CN" altLang="zh-CN" sz="2000" dirty="0"/>
          </a:p>
          <a:p>
            <a:r>
              <a:rPr lang="en-US" altLang="zh-CN" sz="2000" dirty="0"/>
              <a:t>&lt;name&gt;Udo </a:t>
            </a:r>
            <a:r>
              <a:rPr lang="en-US" altLang="zh-CN" sz="2000" dirty="0" err="1"/>
              <a:t>Kelter</a:t>
            </a:r>
            <a:r>
              <a:rPr lang="en-US" altLang="zh-CN" sz="2000" dirty="0"/>
              <a:t>&lt;/name&gt;</a:t>
            </a:r>
            <a:endParaRPr lang="zh-CN" altLang="zh-CN" sz="2000" dirty="0"/>
          </a:p>
          <a:p>
            <a:r>
              <a:rPr lang="en-US" altLang="zh-CN" sz="2000" dirty="0"/>
              <a:t>&lt;</a:t>
            </a:r>
            <a:r>
              <a:rPr lang="en-US" altLang="zh-CN" sz="2000" dirty="0" err="1"/>
              <a:t>deptno</a:t>
            </a:r>
            <a:r>
              <a:rPr lang="en-US" altLang="zh-CN" sz="2000" dirty="0"/>
              <a:t>&gt;50&lt;/</a:t>
            </a:r>
            <a:r>
              <a:rPr lang="en-US" altLang="zh-CN" sz="2000" dirty="0" err="1"/>
              <a:t>deptno</a:t>
            </a:r>
            <a:r>
              <a:rPr lang="en-US" altLang="zh-CN" sz="2000" dirty="0"/>
              <a:t>&gt;</a:t>
            </a:r>
            <a:endParaRPr lang="zh-CN" altLang="zh-CN" sz="2000" dirty="0"/>
          </a:p>
          <a:p>
            <a:r>
              <a:rPr lang="en-US" altLang="zh-CN" sz="2000" dirty="0"/>
              <a:t>&lt;/</a:t>
            </a:r>
            <a:r>
              <a:rPr lang="en-US" altLang="zh-CN" sz="2000" dirty="0" err="1"/>
              <a:t>projectleader</a:t>
            </a:r>
            <a:r>
              <a:rPr lang="en-US" altLang="zh-CN" sz="2000" dirty="0"/>
              <a:t>&gt;</a:t>
            </a:r>
            <a:endParaRPr lang="zh-CN" altLang="zh-CN" sz="2000" dirty="0"/>
          </a:p>
          <a:p>
            <a:r>
              <a:rPr lang="en-US" altLang="zh-CN" sz="2000" dirty="0"/>
              <a:t>&lt;/customer&gt;</a:t>
            </a:r>
            <a:endParaRPr lang="zh-CN" altLang="zh-CN" sz="2000" dirty="0"/>
          </a:p>
          <a:p>
            <a:r>
              <a:rPr lang="en-US" altLang="zh-CN" sz="2000" dirty="0"/>
              <a:t>&lt;/project&gt;</a:t>
            </a:r>
            <a:endParaRPr lang="zh-CN" altLang="zh-CN" sz="2000" dirty="0"/>
          </a:p>
        </p:txBody>
      </p:sp>
      <p:sp>
        <p:nvSpPr>
          <p:cNvPr id="9" name="矩形 8"/>
          <p:cNvSpPr/>
          <p:nvPr/>
        </p:nvSpPr>
        <p:spPr>
          <a:xfrm>
            <a:off x="4189226" y="3846969"/>
            <a:ext cx="4797797" cy="2677656"/>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chemeClr val="tx1"/>
                </a:solidFill>
                <a:latin typeface="Calibri" panose="020F0502020204030204" pitchFamily="34" charset="0"/>
                <a:cs typeface="Times New Roman" panose="02020603050405020304" pitchFamily="18" charset="0"/>
              </a:rPr>
              <a:t>XML</a:t>
            </a:r>
            <a:r>
              <a:rPr lang="zh-CN" altLang="zh-CN" sz="2400" dirty="0">
                <a:solidFill>
                  <a:schemeClr val="tx1"/>
                </a:solidFill>
                <a:latin typeface="Calibri" panose="020F0502020204030204" pitchFamily="34" charset="0"/>
                <a:cs typeface="Times New Roman" panose="02020603050405020304" pitchFamily="18" charset="0"/>
              </a:rPr>
              <a:t>结构的描述：</a:t>
            </a:r>
            <a:r>
              <a:rPr lang="en-US" altLang="zh-CN" sz="2400" dirty="0">
                <a:solidFill>
                  <a:schemeClr val="tx1"/>
                </a:solidFill>
                <a:latin typeface="Calibri" panose="020F0502020204030204" pitchFamily="34" charset="0"/>
                <a:cs typeface="Times New Roman" panose="02020603050405020304" pitchFamily="18" charset="0"/>
              </a:rPr>
              <a:t>DTD</a:t>
            </a:r>
            <a:r>
              <a:rPr lang="zh-CN" altLang="zh-CN" sz="2400" dirty="0">
                <a:solidFill>
                  <a:schemeClr val="tx1"/>
                </a:solidFill>
                <a:latin typeface="Calibri" panose="020F0502020204030204" pitchFamily="34" charset="0"/>
                <a:cs typeface="Times New Roman" panose="02020603050405020304" pitchFamily="18" charset="0"/>
              </a:rPr>
              <a:t>（</a:t>
            </a:r>
            <a:r>
              <a:rPr lang="en-US" altLang="zh-CN" sz="2400" dirty="0">
                <a:solidFill>
                  <a:schemeClr val="tx1"/>
                </a:solidFill>
                <a:latin typeface="Calibri" panose="020F0502020204030204" pitchFamily="34" charset="0"/>
                <a:cs typeface="Times New Roman" panose="02020603050405020304" pitchFamily="18" charset="0"/>
              </a:rPr>
              <a:t>Data Type Definition</a:t>
            </a:r>
            <a:r>
              <a:rPr lang="zh-CN" altLang="zh-CN" sz="2400" dirty="0">
                <a:solidFill>
                  <a:schemeClr val="tx1"/>
                </a:solidFill>
                <a:latin typeface="Calibri" panose="020F0502020204030204" pitchFamily="34" charset="0"/>
                <a:cs typeface="Times New Roman" panose="02020603050405020304" pitchFamily="18" charset="0"/>
              </a:rPr>
              <a:t>）和</a:t>
            </a:r>
            <a:r>
              <a:rPr lang="en-US" altLang="zh-CN" sz="2400" dirty="0">
                <a:solidFill>
                  <a:schemeClr val="tx1"/>
                </a:solidFill>
                <a:latin typeface="Calibri" panose="020F0502020204030204" pitchFamily="34" charset="0"/>
                <a:cs typeface="Times New Roman" panose="02020603050405020304" pitchFamily="18" charset="0"/>
              </a:rPr>
              <a:t>XSD</a:t>
            </a:r>
            <a:r>
              <a:rPr lang="zh-CN" altLang="zh-CN" sz="2400" dirty="0">
                <a:solidFill>
                  <a:schemeClr val="tx1"/>
                </a:solidFill>
                <a:latin typeface="Calibri" panose="020F0502020204030204" pitchFamily="34" charset="0"/>
                <a:cs typeface="Times New Roman" panose="02020603050405020304" pitchFamily="18" charset="0"/>
              </a:rPr>
              <a:t>（</a:t>
            </a:r>
            <a:r>
              <a:rPr lang="en-US" altLang="zh-CN" sz="2400" dirty="0">
                <a:solidFill>
                  <a:schemeClr val="tx1"/>
                </a:solidFill>
                <a:latin typeface="Calibri" panose="020F0502020204030204" pitchFamily="34" charset="0"/>
                <a:cs typeface="Times New Roman" panose="02020603050405020304" pitchFamily="18" charset="0"/>
              </a:rPr>
              <a:t>XML Schema Definition</a:t>
            </a:r>
            <a:r>
              <a:rPr lang="zh-CN" altLang="zh-CN" sz="2400" dirty="0">
                <a:solidFill>
                  <a:schemeClr val="tx1"/>
                </a:solidFill>
                <a:latin typeface="Calibri" panose="020F0502020204030204" pitchFamily="34" charset="0"/>
                <a:cs typeface="Times New Roman" panose="02020603050405020304" pitchFamily="18" charset="0"/>
              </a:rPr>
              <a:t>）。</a:t>
            </a:r>
            <a:endParaRPr lang="en-US" altLang="zh-CN" sz="2400" dirty="0">
              <a:solidFill>
                <a:schemeClr val="tx1"/>
              </a:solidFill>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solidFill>
                  <a:schemeClr val="tx1"/>
                </a:solidFill>
                <a:latin typeface="Calibri" panose="020F0502020204030204" pitchFamily="34" charset="0"/>
                <a:cs typeface="Times New Roman" panose="02020603050405020304" pitchFamily="18" charset="0"/>
              </a:rPr>
              <a:t>如果</a:t>
            </a:r>
            <a:r>
              <a:rPr lang="en-US" altLang="zh-CN" sz="2400" dirty="0">
                <a:solidFill>
                  <a:schemeClr val="tx1"/>
                </a:solidFill>
                <a:latin typeface="Calibri" panose="020F0502020204030204" pitchFamily="34" charset="0"/>
                <a:cs typeface="Times New Roman" panose="02020603050405020304" pitchFamily="18" charset="0"/>
              </a:rPr>
              <a:t>XML</a:t>
            </a:r>
            <a:r>
              <a:rPr lang="zh-CN" altLang="zh-CN" sz="2400" dirty="0">
                <a:solidFill>
                  <a:schemeClr val="tx1"/>
                </a:solidFill>
                <a:latin typeface="Calibri" panose="020F0502020204030204" pitchFamily="34" charset="0"/>
                <a:cs typeface="Times New Roman" panose="02020603050405020304" pitchFamily="18" charset="0"/>
              </a:rPr>
              <a:t>文档对其标准的</a:t>
            </a:r>
            <a:r>
              <a:rPr lang="en-US" altLang="zh-CN" sz="2400" dirty="0">
                <a:solidFill>
                  <a:schemeClr val="tx1"/>
                </a:solidFill>
                <a:latin typeface="Calibri" panose="020F0502020204030204" pitchFamily="34" charset="0"/>
                <a:cs typeface="Times New Roman" panose="02020603050405020304" pitchFamily="18" charset="0"/>
              </a:rPr>
              <a:t>DTD</a:t>
            </a:r>
            <a:r>
              <a:rPr lang="zh-CN" altLang="zh-CN" sz="2400" dirty="0">
                <a:solidFill>
                  <a:schemeClr val="tx1"/>
                </a:solidFill>
                <a:latin typeface="Calibri" panose="020F0502020204030204" pitchFamily="34" charset="0"/>
                <a:cs typeface="Times New Roman" panose="02020603050405020304" pitchFamily="18" charset="0"/>
              </a:rPr>
              <a:t>或</a:t>
            </a:r>
            <a:r>
              <a:rPr lang="en-US" altLang="zh-CN" sz="2400" dirty="0">
                <a:solidFill>
                  <a:schemeClr val="tx1"/>
                </a:solidFill>
                <a:latin typeface="Calibri" panose="020F0502020204030204" pitchFamily="34" charset="0"/>
                <a:cs typeface="Times New Roman" panose="02020603050405020304" pitchFamily="18" charset="0"/>
              </a:rPr>
              <a:t>XSD</a:t>
            </a:r>
            <a:r>
              <a:rPr lang="zh-CN" altLang="zh-CN" sz="2400" dirty="0">
                <a:solidFill>
                  <a:schemeClr val="tx1"/>
                </a:solidFill>
                <a:latin typeface="Calibri" panose="020F0502020204030204" pitchFamily="34" charset="0"/>
                <a:cs typeface="Times New Roman" panose="02020603050405020304" pitchFamily="18" charset="0"/>
              </a:rPr>
              <a:t>进行了说明并进行了约束，则称该文档为</a:t>
            </a:r>
            <a:r>
              <a:rPr lang="en-US" altLang="zh-CN" sz="2400" dirty="0">
                <a:solidFill>
                  <a:schemeClr val="tx1"/>
                </a:solidFill>
                <a:latin typeface="Calibri" panose="020F0502020204030204" pitchFamily="34" charset="0"/>
                <a:cs typeface="Times New Roman" panose="02020603050405020304" pitchFamily="18" charset="0"/>
              </a:rPr>
              <a:t>well formed</a:t>
            </a:r>
            <a:r>
              <a:rPr lang="zh-CN" altLang="zh-CN" sz="2400" dirty="0">
                <a:solidFill>
                  <a:schemeClr val="tx1"/>
                </a:solidFill>
                <a:latin typeface="Calibri" panose="020F0502020204030204" pitchFamily="34" charset="0"/>
                <a:cs typeface="Times New Roman" panose="02020603050405020304" pitchFamily="18" charset="0"/>
              </a:rPr>
              <a:t>，指定了该</a:t>
            </a:r>
            <a:r>
              <a:rPr lang="en-US" altLang="zh-CN" sz="2400" dirty="0">
                <a:solidFill>
                  <a:schemeClr val="tx1"/>
                </a:solidFill>
                <a:latin typeface="Calibri" panose="020F0502020204030204" pitchFamily="34" charset="0"/>
                <a:cs typeface="Times New Roman" panose="02020603050405020304" pitchFamily="18" charset="0"/>
              </a:rPr>
              <a:t>XML</a:t>
            </a:r>
            <a:r>
              <a:rPr lang="zh-CN" altLang="zh-CN" sz="2400" dirty="0">
                <a:solidFill>
                  <a:schemeClr val="tx1"/>
                </a:solidFill>
                <a:latin typeface="Calibri" panose="020F0502020204030204" pitchFamily="34" charset="0"/>
                <a:cs typeface="Times New Roman" panose="02020603050405020304" pitchFamily="18" charset="0"/>
              </a:rPr>
              <a:t>文档的有效性</a:t>
            </a:r>
            <a:r>
              <a:rPr lang="zh-CN" altLang="en-US" sz="2400" dirty="0">
                <a:solidFill>
                  <a:schemeClr val="tx1"/>
                </a:solidFill>
                <a:latin typeface="Calibri" panose="020F0502020204030204" pitchFamily="34" charset="0"/>
                <a:cs typeface="Times New Roman" panose="02020603050405020304" pitchFamily="18" charset="0"/>
              </a:rPr>
              <a:t>。</a:t>
            </a:r>
            <a:endParaRPr lang="zh-CN" alt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XML</a:t>
            </a:r>
            <a:r>
              <a:rPr lang="zh-CN" altLang="en-US" dirty="0"/>
              <a:t>程序设计</a:t>
            </a:r>
          </a:p>
        </p:txBody>
      </p:sp>
      <p:sp>
        <p:nvSpPr>
          <p:cNvPr id="7" name="内容占位符 6"/>
          <p:cNvSpPr>
            <a:spLocks noGrp="1"/>
          </p:cNvSpPr>
          <p:nvPr>
            <p:ph idx="1"/>
          </p:nvPr>
        </p:nvSpPr>
        <p:spPr/>
        <p:txBody>
          <a:bodyPr/>
          <a:lstStyle/>
          <a:p>
            <a:r>
              <a:rPr lang="zh-CN" altLang="en-US" sz="2800" dirty="0"/>
              <a:t>对于</a:t>
            </a:r>
            <a:r>
              <a:rPr lang="en-US" altLang="zh-CN" sz="2800" dirty="0"/>
              <a:t>XML</a:t>
            </a:r>
            <a:r>
              <a:rPr lang="zh-CN" altLang="en-US" sz="2800" dirty="0"/>
              <a:t>文档的存储和处理目前已经出现了很多可用的软件包或系统，使得每种编程语言都具有了处理</a:t>
            </a:r>
            <a:r>
              <a:rPr lang="en-US" altLang="zh-CN" sz="2800" dirty="0"/>
              <a:t>XML</a:t>
            </a:r>
            <a:r>
              <a:rPr lang="zh-CN" altLang="en-US" sz="2800" dirty="0"/>
              <a:t>文档的能力。</a:t>
            </a:r>
            <a:endParaRPr lang="en-US" altLang="zh-CN" sz="2800" dirty="0"/>
          </a:p>
          <a:p>
            <a:r>
              <a:rPr lang="en-US" altLang="zh-CN" sz="2800" dirty="0"/>
              <a:t>XML</a:t>
            </a:r>
            <a:r>
              <a:rPr lang="zh-CN" altLang="en-US" sz="2800" dirty="0"/>
              <a:t>的处理方式一般有两种：文档对象模型（</a:t>
            </a:r>
            <a:r>
              <a:rPr lang="en-US" altLang="zh-CN" sz="2800" dirty="0"/>
              <a:t>DOM</a:t>
            </a:r>
            <a:r>
              <a:rPr lang="zh-CN" altLang="en-US" sz="2800" dirty="0"/>
              <a:t>）或用于</a:t>
            </a:r>
            <a:r>
              <a:rPr lang="en-US" altLang="zh-CN" sz="2800" dirty="0"/>
              <a:t>XML</a:t>
            </a:r>
            <a:r>
              <a:rPr lang="zh-CN" altLang="en-US" sz="2800" dirty="0"/>
              <a:t>的简单</a:t>
            </a:r>
            <a:r>
              <a:rPr lang="en-US" altLang="zh-CN" sz="2800" dirty="0"/>
              <a:t>API</a:t>
            </a:r>
            <a:r>
              <a:rPr lang="zh-CN" altLang="en-US" sz="2800" dirty="0"/>
              <a:t>（</a:t>
            </a:r>
            <a:r>
              <a:rPr lang="en-US" altLang="zh-CN" sz="2800" dirty="0"/>
              <a:t>SAX</a:t>
            </a:r>
            <a:r>
              <a:rPr lang="zh-CN" altLang="en-US" sz="2800" dirty="0"/>
              <a:t>）。</a:t>
            </a:r>
            <a:endParaRPr lang="en-US" altLang="zh-CN" sz="2800" dirty="0"/>
          </a:p>
          <a:p>
            <a:r>
              <a:rPr lang="en-US" altLang="zh-CN" sz="2800" dirty="0"/>
              <a:t>DOM</a:t>
            </a:r>
            <a:r>
              <a:rPr lang="zh-CN" altLang="en-US" sz="2800" dirty="0"/>
              <a:t>是复杂对象处理的首选，比如当</a:t>
            </a:r>
            <a:r>
              <a:rPr lang="en-US" altLang="zh-CN" sz="2800" dirty="0"/>
              <a:t>XML</a:t>
            </a:r>
            <a:r>
              <a:rPr lang="zh-CN" altLang="en-US" sz="2800" dirty="0"/>
              <a:t>比较复杂的时候，或者当需要随机处理文档中数据的时候。</a:t>
            </a:r>
            <a:endParaRPr lang="en-US" altLang="zh-CN" sz="2800" dirty="0"/>
          </a:p>
          <a:p>
            <a:r>
              <a:rPr lang="en-US" altLang="zh-CN" sz="2800" dirty="0"/>
              <a:t>SAX</a:t>
            </a:r>
            <a:r>
              <a:rPr lang="zh-CN" altLang="en-US" sz="2800" dirty="0"/>
              <a:t>则是以流的方式从文档的开始通过每一节点进行移动，以定位一个特定的节点。</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2019/11/30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9</a:t>
            </a:fld>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3685</Words>
  <Application>Microsoft Office PowerPoint</Application>
  <PresentationFormat>全屏显示(4:3)</PresentationFormat>
  <Paragraphs>349</Paragraphs>
  <Slides>36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굴림</vt:lpstr>
      <vt:lpstr>Arial</vt:lpstr>
      <vt:lpstr>Calibri</vt:lpstr>
      <vt:lpstr>Tahoma</vt:lpstr>
      <vt:lpstr>Times</vt:lpstr>
      <vt:lpstr>Times New Roman</vt:lpstr>
      <vt:lpstr>自定义设计方案</vt:lpstr>
      <vt:lpstr>软件工程</vt:lpstr>
      <vt:lpstr>第9章 实现技术</vt:lpstr>
      <vt:lpstr>非功能性需求的实现</vt:lpstr>
      <vt:lpstr>分布式系统</vt:lpstr>
      <vt:lpstr>同步与异步调用</vt:lpstr>
      <vt:lpstr>死锁、竞争与活锁</vt:lpstr>
      <vt:lpstr>胖客户、瘦客户、三层架构</vt:lpstr>
      <vt:lpstr>XML</vt:lpstr>
      <vt:lpstr>XML程序设计</vt:lpstr>
      <vt:lpstr>程序轮子</vt:lpstr>
      <vt:lpstr>有价值的轮子</vt:lpstr>
      <vt:lpstr>组件</vt:lpstr>
      <vt:lpstr>PowerPoint 演示文稿</vt:lpstr>
      <vt:lpstr>组件的开发</vt:lpstr>
      <vt:lpstr>组件的使用</vt:lpstr>
      <vt:lpstr>Java bean组件</vt:lpstr>
      <vt:lpstr>PowerPoint 演示文稿</vt:lpstr>
      <vt:lpstr>框架</vt:lpstr>
      <vt:lpstr>Java中的框架</vt:lpstr>
      <vt:lpstr>PowerPoint 演示文稿</vt:lpstr>
      <vt:lpstr>PowerPoint 演示文稿</vt:lpstr>
      <vt:lpstr>数据的持久化</vt:lpstr>
      <vt:lpstr>文件持久化</vt:lpstr>
      <vt:lpstr>PowerPoint 演示文稿</vt:lpstr>
      <vt:lpstr>数据库持久化</vt:lpstr>
      <vt:lpstr>领域特定语言</vt:lpstr>
      <vt:lpstr>PowerPoint 演示文稿</vt:lpstr>
      <vt:lpstr>模型驱动架构</vt:lpstr>
      <vt:lpstr>PowerPoint 演示文稿</vt:lpstr>
      <vt:lpstr>PowerPoint 演示文稿</vt:lpstr>
      <vt:lpstr>PowerPoint 演示文稿</vt:lpstr>
      <vt:lpstr>PowerPoint 演示文稿</vt:lpstr>
      <vt:lpstr>重构</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dc:title>
  <dc:creator>Yong PIAO</dc:creator>
  <cp:lastModifiedBy>PIAO Yong</cp:lastModifiedBy>
  <cp:revision>795</cp:revision>
  <cp:lastPrinted>2019-11-30T05:51:37Z</cp:lastPrinted>
  <dcterms:created xsi:type="dcterms:W3CDTF">2001-07-18T23:57:00Z</dcterms:created>
  <dcterms:modified xsi:type="dcterms:W3CDTF">2019-11-30T05:54:42Z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