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6"/>
  </p:handoutMasterIdLst>
  <p:sldIdLst>
    <p:sldId id="256" r:id="rId3"/>
    <p:sldId id="258" r:id="rId4"/>
    <p:sldId id="371" r:id="rId6"/>
    <p:sldId id="378" r:id="rId7"/>
    <p:sldId id="379" r:id="rId8"/>
    <p:sldId id="387" r:id="rId9"/>
    <p:sldId id="388" r:id="rId10"/>
    <p:sldId id="389" r:id="rId11"/>
    <p:sldId id="390" r:id="rId12"/>
    <p:sldId id="391" r:id="rId13"/>
    <p:sldId id="392" r:id="rId14"/>
    <p:sldId id="393" r:id="rId15"/>
    <p:sldId id="394" r:id="rId16"/>
    <p:sldId id="398" r:id="rId17"/>
    <p:sldId id="395" r:id="rId18"/>
    <p:sldId id="396" r:id="rId19"/>
    <p:sldId id="397" r:id="rId20"/>
    <p:sldId id="399" r:id="rId21"/>
    <p:sldId id="400" r:id="rId22"/>
    <p:sldId id="401" r:id="rId23"/>
    <p:sldId id="402" r:id="rId24"/>
    <p:sldId id="370" r:id="rId25"/>
  </p:sldIdLst>
  <p:sldSz cx="9144000" cy="6858000" type="screen4x3"/>
  <p:notesSz cx="10234295"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5394" autoAdjust="0"/>
  </p:normalViewPr>
  <p:slideViewPr>
    <p:cSldViewPr>
      <p:cViewPr varScale="1">
        <p:scale>
          <a:sx n="69" d="100"/>
          <a:sy n="69" d="100"/>
        </p:scale>
        <p:origin x="136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endParaRPr lang="zh-CN" altLang="en-US"/>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314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4067175"/>
            <a:ext cx="8229600" cy="2314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5"/>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endParaRPr lang="en-US" altLang="zh-CN"/>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smtClean="0"/>
              <a:t>大连理工大学软件学院</a:t>
            </a:r>
            <a:endParaRPr lang="zh-CN" altLang="en-US" sz="2400" b="0" dirty="0" smtClean="0"/>
          </a:p>
        </p:txBody>
      </p:sp>
      <p:sp>
        <p:nvSpPr>
          <p:cNvPr id="6147" name="Rectangle 4"/>
          <p:cNvSpPr>
            <a:spLocks noGrp="1" noChangeArrowheads="1"/>
          </p:cNvSpPr>
          <p:nvPr>
            <p:ph type="ctrTitle"/>
          </p:nvPr>
        </p:nvSpPr>
        <p:spPr/>
        <p:txBody>
          <a:bodyPr/>
          <a:lstStyle/>
          <a:p>
            <a:pPr eaLnBrk="1" hangingPunct="1"/>
            <a:r>
              <a:rPr lang="zh-CN" altLang="en-US" sz="6600" b="0" smtClean="0"/>
              <a:t>软件工程</a:t>
            </a:r>
            <a:endParaRPr lang="zh-CN" altLang="en-US" sz="6600"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a:t>
            </a:r>
            <a:r>
              <a:rPr lang="zh-CN" altLang="en-US" dirty="0"/>
              <a:t>对话原则：自我描述性</a:t>
            </a:r>
            <a:endParaRPr lang="zh-CN" altLang="en-US" dirty="0"/>
          </a:p>
        </p:txBody>
      </p:sp>
      <p:sp>
        <p:nvSpPr>
          <p:cNvPr id="3" name="内容占位符 2"/>
          <p:cNvSpPr>
            <a:spLocks noGrp="1"/>
          </p:cNvSpPr>
          <p:nvPr>
            <p:ph idx="1"/>
          </p:nvPr>
        </p:nvSpPr>
        <p:spPr/>
        <p:txBody>
          <a:bodyPr/>
          <a:lstStyle/>
          <a:p>
            <a:r>
              <a:rPr lang="zh-CN" altLang="en-US" sz="2600" dirty="0"/>
              <a:t>一个界面被称为是自我描述的，如果从其结构上能够清晰的知道什么时间哪些交互可能发生，为什么以及哪些可能的结果会产生</a:t>
            </a:r>
            <a:r>
              <a:rPr lang="zh-CN" altLang="en-US" sz="2600" dirty="0" smtClean="0"/>
              <a:t>。</a:t>
            </a:r>
            <a:endParaRPr lang="en-US" altLang="zh-CN" sz="2600" dirty="0" smtClean="0"/>
          </a:p>
          <a:p>
            <a:r>
              <a:rPr lang="zh-CN" altLang="en-US" sz="2600" dirty="0" smtClean="0"/>
              <a:t>相应</a:t>
            </a:r>
            <a:r>
              <a:rPr lang="zh-CN" altLang="en-US" sz="2600" dirty="0"/>
              <a:t>的需要给出每个可能步骤的解释并清楚的说明为什么某个控件无法继续工作</a:t>
            </a:r>
            <a:r>
              <a:rPr lang="zh-CN" altLang="en-US" sz="2600" dirty="0" smtClean="0"/>
              <a:t>。</a:t>
            </a:r>
            <a:endParaRPr lang="en-US" altLang="zh-CN" sz="2600" dirty="0" smtClean="0"/>
          </a:p>
          <a:p>
            <a:r>
              <a:rPr lang="zh-CN" altLang="en-US" sz="2600" dirty="0"/>
              <a:t>对话过程</a:t>
            </a:r>
            <a:r>
              <a:rPr lang="zh-CN" altLang="en-US" sz="2600" dirty="0" smtClean="0"/>
              <a:t>中将</a:t>
            </a:r>
            <a:r>
              <a:rPr lang="zh-CN" altLang="en-US" sz="2600" dirty="0"/>
              <a:t>当前未满足条件而无法提供服务的元素置成灰色不可用的</a:t>
            </a:r>
            <a:r>
              <a:rPr lang="zh-CN" altLang="en-US" sz="2600" dirty="0" smtClean="0"/>
              <a:t>状态，并提供“气泡帮助”等机制根据上下文自我</a:t>
            </a:r>
            <a:r>
              <a:rPr lang="zh-CN" altLang="en-US" sz="2600" dirty="0"/>
              <a:t>解释</a:t>
            </a:r>
            <a:r>
              <a:rPr lang="zh-CN" altLang="en-US" sz="2600" dirty="0" smtClean="0"/>
              <a:t>。</a:t>
            </a:r>
            <a:endParaRPr lang="en-US" altLang="zh-CN" sz="2600" dirty="0" smtClean="0"/>
          </a:p>
          <a:p>
            <a:r>
              <a:rPr lang="zh-CN" altLang="en-US" sz="2600" dirty="0" smtClean="0"/>
              <a:t>上下文</a:t>
            </a:r>
            <a:r>
              <a:rPr lang="zh-CN" altLang="en-US" sz="2600" dirty="0"/>
              <a:t>相关是指依赖于当前的工作步骤和状态，交互系统能够动态的并且有针对性的给出有意义的提示。</a:t>
            </a: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zh-CN" altLang="en-US" sz="2400" dirty="0"/>
              <a:t>为使用户能够快速的熟悉和习惯对话的界面，系统采用的术语应尽量与用户熟悉的业务领域保持一致</a:t>
            </a:r>
            <a:r>
              <a:rPr lang="zh-CN" altLang="en-US" sz="2400" dirty="0" smtClean="0"/>
              <a:t>。</a:t>
            </a:r>
            <a:endParaRPr lang="en-US" altLang="zh-CN" sz="2400" dirty="0" smtClean="0"/>
          </a:p>
          <a:p>
            <a:r>
              <a:rPr lang="zh-CN" altLang="en-US" sz="2400" dirty="0" smtClean="0"/>
              <a:t>若</a:t>
            </a:r>
            <a:r>
              <a:rPr lang="zh-CN" altLang="en-US" sz="2400" dirty="0"/>
              <a:t>某种操作比如较为复杂的计算会耗时过长，系统应提示给用户该操作处理的时长和进度</a:t>
            </a:r>
            <a:r>
              <a:rPr lang="zh-CN" altLang="en-US" sz="2400" dirty="0" smtClean="0"/>
              <a:t>。</a:t>
            </a:r>
            <a:endParaRPr lang="en-US" altLang="zh-CN" sz="2400" dirty="0" smtClean="0"/>
          </a:p>
          <a:p>
            <a:r>
              <a:rPr lang="zh-CN" altLang="en-US" sz="2400" dirty="0" smtClean="0"/>
              <a:t>如果</a:t>
            </a:r>
            <a:r>
              <a:rPr lang="zh-CN" altLang="en-US" sz="2400" dirty="0"/>
              <a:t>用户需要手工录入某个字段的数据，系统应提示数据的格式，或者给出一个示例。同样，也可描述出期望的输入格式，比如“</a:t>
            </a:r>
            <a:r>
              <a:rPr lang="en-US" altLang="zh-CN" sz="2400" dirty="0"/>
              <a:t>TT.MM.JJ”</a:t>
            </a:r>
            <a:r>
              <a:rPr lang="zh-CN" altLang="en-US" sz="2400" dirty="0"/>
              <a:t>，使用户清晰符合要求的输入结构。</a:t>
            </a:r>
            <a:endParaRPr lang="zh-CN" altLang="en-US" sz="2400" dirty="0"/>
          </a:p>
          <a:p>
            <a:r>
              <a:rPr lang="zh-CN" altLang="en-US" sz="2400" dirty="0"/>
              <a:t>在嵌套的菜单控制中，给用户展示出如何到达菜单的层次位置有时也是非常方便和有用的</a:t>
            </a:r>
            <a:r>
              <a:rPr lang="zh-CN" altLang="en-US" sz="2400" dirty="0" smtClean="0"/>
              <a:t>。如在</a:t>
            </a:r>
            <a:r>
              <a:rPr lang="zh-CN" altLang="en-US" sz="2400" dirty="0"/>
              <a:t>一些</a:t>
            </a:r>
            <a:r>
              <a:rPr lang="en-US" altLang="zh-CN" sz="2400" dirty="0"/>
              <a:t>Web</a:t>
            </a:r>
            <a:r>
              <a:rPr lang="zh-CN" altLang="en-US" sz="2400" dirty="0"/>
              <a:t>页面的导航设计中经常应用，比如显示出当前页面的位置以及在网站中的层次，如“主页</a:t>
            </a:r>
            <a:r>
              <a:rPr lang="en-US" altLang="zh-CN" sz="2400" dirty="0"/>
              <a:t>-&gt;</a:t>
            </a:r>
            <a:r>
              <a:rPr lang="zh-CN" altLang="en-US" sz="2400" dirty="0"/>
              <a:t>专业</a:t>
            </a:r>
            <a:r>
              <a:rPr lang="en-US" altLang="zh-CN" sz="2400" dirty="0"/>
              <a:t>-&gt;</a:t>
            </a:r>
            <a:r>
              <a:rPr lang="zh-CN" altLang="en-US" sz="2400" dirty="0"/>
              <a:t>计算机科学</a:t>
            </a:r>
            <a:r>
              <a:rPr lang="en-US" altLang="zh-CN" sz="2400" dirty="0"/>
              <a:t>-&gt;</a:t>
            </a:r>
            <a:r>
              <a:rPr lang="zh-CN" altLang="en-US" sz="2400" dirty="0"/>
              <a:t>课程列表”，并且配合超链接的使用可以很清晰的显示出所处的位置以及方便的对网站内容的浏览。</a:t>
            </a:r>
            <a:endParaRPr lang="zh-CN" altLang="en-US" sz="2400" dirty="0"/>
          </a:p>
          <a:p>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110</a:t>
            </a:r>
            <a:r>
              <a:rPr lang="zh-CN" altLang="en-US" dirty="0"/>
              <a:t>对话原则：可控性</a:t>
            </a:r>
            <a:endParaRPr lang="zh-CN" altLang="en-US" dirty="0"/>
          </a:p>
        </p:txBody>
      </p:sp>
      <p:sp>
        <p:nvSpPr>
          <p:cNvPr id="7" name="内容占位符 6"/>
          <p:cNvSpPr>
            <a:spLocks noGrp="1"/>
          </p:cNvSpPr>
          <p:nvPr>
            <p:ph idx="1"/>
          </p:nvPr>
        </p:nvSpPr>
        <p:spPr/>
        <p:txBody>
          <a:bodyPr/>
          <a:lstStyle/>
          <a:p>
            <a:r>
              <a:rPr lang="zh-CN" altLang="en-US" sz="2600" dirty="0"/>
              <a:t>对话具有可控性是指用户能够初始化并控制输入的类型以及交互过程的走向、步骤和速度，直到达成目标为止。</a:t>
            </a:r>
            <a:endParaRPr lang="zh-CN" altLang="en-US" sz="2600" dirty="0"/>
          </a:p>
          <a:p>
            <a:r>
              <a:rPr lang="zh-CN" altLang="en-US" sz="2600" dirty="0" smtClean="0"/>
              <a:t>如果</a:t>
            </a:r>
            <a:r>
              <a:rPr lang="zh-CN" altLang="en-US" sz="2600" dirty="0"/>
              <a:t>输入的数据没有彼此依赖关系的存在，则它们的输入顺序不是强制性的</a:t>
            </a:r>
            <a:r>
              <a:rPr lang="zh-CN" altLang="en-US" sz="2600" dirty="0" smtClean="0"/>
              <a:t>。</a:t>
            </a:r>
            <a:endParaRPr lang="en-US" altLang="zh-CN" sz="2600" dirty="0" smtClean="0"/>
          </a:p>
          <a:p>
            <a:r>
              <a:rPr lang="zh-CN" altLang="en-US" sz="2600" dirty="0" smtClean="0"/>
              <a:t>应</a:t>
            </a:r>
            <a:r>
              <a:rPr lang="zh-CN" altLang="en-US" sz="2600" dirty="0"/>
              <a:t>提供多种方便的交互控制方式，如借助键盘或鼠标等</a:t>
            </a:r>
            <a:r>
              <a:rPr lang="zh-CN" altLang="en-US" sz="2600" dirty="0" smtClean="0"/>
              <a:t>。</a:t>
            </a:r>
            <a:endParaRPr lang="en-US" altLang="zh-CN" sz="2600" dirty="0" smtClean="0"/>
          </a:p>
          <a:p>
            <a:r>
              <a:rPr lang="zh-CN" altLang="en-US" sz="2600" dirty="0" smtClean="0"/>
              <a:t>如果</a:t>
            </a:r>
            <a:r>
              <a:rPr lang="zh-CN" altLang="en-US" sz="2600" dirty="0"/>
              <a:t>输入过程被中断，比如需要读取另外菜单项中得到的信息，那么会话应能从中断处恢复并完成余下的处理，已经录入的数据并不需要重新录入。</a:t>
            </a:r>
            <a:endParaRPr lang="zh-CN" altLang="en-US" sz="2600" dirty="0"/>
          </a:p>
          <a:p>
            <a:endParaRPr lang="zh-CN" altLang="en-US" sz="26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110</a:t>
            </a:r>
            <a:r>
              <a:rPr lang="zh-CN" altLang="en-US" sz="4000" dirty="0"/>
              <a:t>对话原则：与用户期望一致性</a:t>
            </a:r>
            <a:endParaRPr lang="zh-CN" altLang="en-US" sz="4000" dirty="0"/>
          </a:p>
        </p:txBody>
      </p:sp>
      <p:sp>
        <p:nvSpPr>
          <p:cNvPr id="3" name="内容占位符 2"/>
          <p:cNvSpPr>
            <a:spLocks noGrp="1"/>
          </p:cNvSpPr>
          <p:nvPr>
            <p:ph idx="1"/>
          </p:nvPr>
        </p:nvSpPr>
        <p:spPr/>
        <p:txBody>
          <a:bodyPr/>
          <a:lstStyle/>
          <a:p>
            <a:r>
              <a:rPr lang="zh-CN" altLang="en-US" sz="2600" dirty="0"/>
              <a:t>交互系统与用户期望一致是指对话行为与用户的期望相符，用户的期望来自用户对其它交互界面的经验以及用户的业务领域，与任务适合性具有清晰的联系</a:t>
            </a:r>
            <a:r>
              <a:rPr lang="zh-CN" altLang="en-US" sz="2600" dirty="0" smtClean="0"/>
              <a:t>。</a:t>
            </a:r>
            <a:endParaRPr lang="en-US" altLang="zh-CN" sz="2600" dirty="0" smtClean="0"/>
          </a:p>
          <a:p>
            <a:r>
              <a:rPr lang="zh-CN" altLang="en-US" sz="2600" dirty="0" smtClean="0"/>
              <a:t>对话</a:t>
            </a:r>
            <a:r>
              <a:rPr lang="zh-CN" altLang="en-US" sz="2600" dirty="0"/>
              <a:t>如果与用户可预见的场景需求及普遍沿用的管理保持一致，则称为“与用户期望一致”</a:t>
            </a:r>
            <a:r>
              <a:rPr lang="zh-CN" altLang="en-US" sz="2600" dirty="0" smtClean="0"/>
              <a:t>。</a:t>
            </a:r>
            <a:endParaRPr lang="en-US" altLang="zh-CN" sz="2600" dirty="0" smtClean="0"/>
          </a:p>
          <a:p>
            <a:r>
              <a:rPr lang="zh-CN" altLang="en-US" sz="2600" dirty="0"/>
              <a:t>交互界面在相同的条件下应该具有相同的行为，比如错误提示都在屏幕中间弹出的窗口中进行显示以及系统的当前状态都在窗口下部的状态栏中进行提示</a:t>
            </a:r>
            <a:r>
              <a:rPr lang="zh-CN" altLang="en-US" sz="2600" dirty="0" smtClean="0"/>
              <a:t>。</a:t>
            </a:r>
            <a:endParaRPr lang="en-US" altLang="zh-CN" sz="2600" dirty="0" smtClean="0"/>
          </a:p>
          <a:p>
            <a:r>
              <a:rPr lang="zh-CN" altLang="en-US" sz="2600" dirty="0"/>
              <a:t>交互系统能够快速提示用户是否可以录入以及录入的数据是否合理正确。</a:t>
            </a: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pic>
        <p:nvPicPr>
          <p:cNvPr id="7" name="图片 6" descr="C:\Users\Yong\AppData\Roaming\Tencent\Users\1238942\QQ\WinTemp\RichOle\TW4TAY@F{A_UW~QTLWBN7)K.jpg"/>
          <p:cNvPicPr/>
          <p:nvPr/>
        </p:nvPicPr>
        <p:blipFill>
          <a:blip r:embed="rId1">
            <a:extLst>
              <a:ext uri="{28A0092B-C50C-407E-A947-70E740481C1C}">
                <a14:useLocalDpi xmlns:a14="http://schemas.microsoft.com/office/drawing/2010/main" val="0"/>
              </a:ext>
            </a:extLst>
          </a:blip>
          <a:srcRect/>
          <a:stretch>
            <a:fillRect/>
          </a:stretch>
        </p:blipFill>
        <p:spPr bwMode="auto">
          <a:xfrm>
            <a:off x="683568" y="836712"/>
            <a:ext cx="7912735" cy="2088232"/>
          </a:xfrm>
          <a:prstGeom prst="rect">
            <a:avLst/>
          </a:prstGeom>
          <a:noFill/>
          <a:ln>
            <a:noFill/>
          </a:ln>
        </p:spPr>
      </p:pic>
      <p:pic>
        <p:nvPicPr>
          <p:cNvPr id="8" name="图片 7" descr="C:\Users\eric\AppData\Roaming\Tencent\Users\1238942\QQ\WinTemp\RichOle\_Z}[PPZ$@3]`IJA]@W@`Q02.jpg"/>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61048"/>
            <a:ext cx="7912735" cy="2448272"/>
          </a:xfrm>
          <a:prstGeom prst="rect">
            <a:avLst/>
          </a:prstGeom>
          <a:noFill/>
          <a:ln>
            <a:noFill/>
          </a:ln>
        </p:spPr>
      </p:pic>
      <p:sp>
        <p:nvSpPr>
          <p:cNvPr id="9" name="矩形 8"/>
          <p:cNvSpPr/>
          <p:nvPr/>
        </p:nvSpPr>
        <p:spPr>
          <a:xfrm>
            <a:off x="2870441" y="260648"/>
            <a:ext cx="3717684" cy="523220"/>
          </a:xfrm>
          <a:prstGeom prst="rect">
            <a:avLst/>
          </a:prstGeom>
        </p:spPr>
        <p:txBody>
          <a:bodyPr wrap="none">
            <a:spAutoFit/>
          </a:bodyPr>
          <a:lstStyle/>
          <a:p>
            <a:r>
              <a:rPr lang="zh-CN" altLang="en-US" dirty="0"/>
              <a:t>传统风格的</a:t>
            </a:r>
            <a:r>
              <a:rPr lang="en-US" altLang="zh-CN" dirty="0"/>
              <a:t>office</a:t>
            </a:r>
            <a:r>
              <a:rPr lang="zh-CN" altLang="en-US" dirty="0"/>
              <a:t>界面</a:t>
            </a:r>
            <a:endParaRPr lang="zh-CN" altLang="en-US" dirty="0"/>
          </a:p>
        </p:txBody>
      </p:sp>
      <p:sp>
        <p:nvSpPr>
          <p:cNvPr id="10" name="矩形 9"/>
          <p:cNvSpPr/>
          <p:nvPr/>
        </p:nvSpPr>
        <p:spPr>
          <a:xfrm>
            <a:off x="2435838" y="3265820"/>
            <a:ext cx="4272323" cy="523220"/>
          </a:xfrm>
          <a:prstGeom prst="rect">
            <a:avLst/>
          </a:prstGeom>
        </p:spPr>
        <p:txBody>
          <a:bodyPr wrap="none">
            <a:spAutoFit/>
          </a:bodyPr>
          <a:lstStyle/>
          <a:p>
            <a:r>
              <a:rPr lang="en-US" altLang="zh-CN" dirty="0"/>
              <a:t>Ribbon</a:t>
            </a:r>
            <a:r>
              <a:rPr lang="zh-CN" altLang="en-US" dirty="0"/>
              <a:t>风格的</a:t>
            </a:r>
            <a:r>
              <a:rPr lang="en-US" altLang="zh-CN" dirty="0"/>
              <a:t>office</a:t>
            </a:r>
            <a:r>
              <a:rPr lang="zh-CN" altLang="en-US" dirty="0"/>
              <a:t>界面</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a:t>
            </a:r>
            <a:r>
              <a:rPr lang="zh-CN" altLang="en-US" dirty="0"/>
              <a:t>对话原则：易学性</a:t>
            </a:r>
            <a:endParaRPr lang="zh-CN" altLang="en-US" dirty="0"/>
          </a:p>
        </p:txBody>
      </p:sp>
      <p:sp>
        <p:nvSpPr>
          <p:cNvPr id="3" name="内容占位符 2"/>
          <p:cNvSpPr>
            <a:spLocks noGrp="1"/>
          </p:cNvSpPr>
          <p:nvPr>
            <p:ph idx="1"/>
          </p:nvPr>
        </p:nvSpPr>
        <p:spPr/>
        <p:txBody>
          <a:bodyPr/>
          <a:lstStyle/>
          <a:p>
            <a:r>
              <a:rPr lang="zh-CN" altLang="en-US" sz="2600" dirty="0"/>
              <a:t>对话的易学性意味着对话应支持和指导用户学习使用该系统</a:t>
            </a:r>
            <a:r>
              <a:rPr lang="zh-CN" altLang="en-US" sz="2600" dirty="0" smtClean="0"/>
              <a:t>。</a:t>
            </a:r>
            <a:endParaRPr lang="en-US" altLang="zh-CN" sz="2600" dirty="0"/>
          </a:p>
          <a:p>
            <a:r>
              <a:rPr lang="zh-CN" altLang="en-US" sz="2600" dirty="0" smtClean="0"/>
              <a:t>前面</a:t>
            </a:r>
            <a:r>
              <a:rPr lang="zh-CN" altLang="en-US" sz="2600" dirty="0"/>
              <a:t>提到的一些原则也属于该范畴的要求，</a:t>
            </a:r>
            <a:r>
              <a:rPr lang="zh-CN" altLang="en-US" sz="2600" dirty="0" smtClean="0"/>
              <a:t>交互系统要</a:t>
            </a:r>
            <a:r>
              <a:rPr lang="zh-CN" altLang="en-US" sz="2600" dirty="0"/>
              <a:t>使用用户的业务术语并且提供给用户认识和学习该系统的机会。比如允许用户在对话中尝试可能的工作步骤并能够回到之前的状态</a:t>
            </a:r>
            <a:r>
              <a:rPr lang="zh-CN" altLang="en-US" sz="2600" dirty="0" smtClean="0"/>
              <a:t>。</a:t>
            </a:r>
            <a:endParaRPr lang="en-US" altLang="zh-CN" sz="2600" dirty="0" smtClean="0"/>
          </a:p>
          <a:p>
            <a:r>
              <a:rPr lang="zh-CN" altLang="en-US" sz="2600" dirty="0" smtClean="0"/>
              <a:t>与</a:t>
            </a:r>
            <a:r>
              <a:rPr lang="zh-CN" altLang="en-US" sz="2600" dirty="0"/>
              <a:t>易学性直接相关的还有系统提供的文档以及附属的培训</a:t>
            </a:r>
            <a:r>
              <a:rPr lang="zh-CN" altLang="en-US" sz="2600" dirty="0" smtClean="0"/>
              <a:t>材料，如一些</a:t>
            </a:r>
            <a:r>
              <a:rPr lang="zh-CN" altLang="en-US" sz="2600" dirty="0"/>
              <a:t>具体</a:t>
            </a:r>
            <a:r>
              <a:rPr lang="zh-CN" altLang="en-US" sz="2600" dirty="0" smtClean="0"/>
              <a:t>的实例。</a:t>
            </a:r>
            <a:endParaRPr lang="zh-CN" altLang="en-US" sz="2600" dirty="0"/>
          </a:p>
          <a:p>
            <a:r>
              <a:rPr lang="zh-CN" altLang="en-US" sz="2600" dirty="0" smtClean="0"/>
              <a:t>还要</a:t>
            </a:r>
            <a:r>
              <a:rPr lang="zh-CN" altLang="en-US" sz="2600" dirty="0"/>
              <a:t>兼顾用户中不同的学习群体</a:t>
            </a:r>
            <a:r>
              <a:rPr lang="zh-CN" altLang="en-US" sz="2600" dirty="0" smtClean="0"/>
              <a:t>，如通过</a:t>
            </a:r>
            <a:r>
              <a:rPr lang="zh-CN" altLang="en-US" sz="2600" dirty="0"/>
              <a:t>具体的示例学习</a:t>
            </a:r>
            <a:r>
              <a:rPr lang="zh-CN" altLang="en-US" sz="2600" dirty="0" smtClean="0"/>
              <a:t>，或一种可</a:t>
            </a:r>
            <a:r>
              <a:rPr lang="zh-CN" altLang="en-US" sz="2600" dirty="0"/>
              <a:t>控的选择</a:t>
            </a:r>
            <a:r>
              <a:rPr lang="zh-CN" altLang="en-US" sz="2600" dirty="0" smtClean="0"/>
              <a:t>对话</a:t>
            </a:r>
            <a:r>
              <a:rPr lang="zh-CN" altLang="en-US" sz="2600" dirty="0"/>
              <a:t>（</a:t>
            </a:r>
            <a:r>
              <a:rPr lang="en-US" altLang="zh-CN" sz="2600" dirty="0" smtClean="0"/>
              <a:t>wizard</a:t>
            </a:r>
            <a:r>
              <a:rPr lang="zh-CN" altLang="en-US" sz="2600" dirty="0" smtClean="0"/>
              <a:t>）方式。</a:t>
            </a:r>
            <a:endParaRPr lang="zh-CN" altLang="en-US" sz="2600" dirty="0"/>
          </a:p>
          <a:p>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a:t>
            </a:r>
            <a:r>
              <a:rPr lang="zh-CN" altLang="en-US" dirty="0"/>
              <a:t>对话原则：容错性</a:t>
            </a:r>
            <a:endParaRPr lang="zh-CN" altLang="en-US" dirty="0"/>
          </a:p>
        </p:txBody>
      </p:sp>
      <p:sp>
        <p:nvSpPr>
          <p:cNvPr id="3" name="内容占位符 2"/>
          <p:cNvSpPr>
            <a:spLocks noGrp="1"/>
          </p:cNvSpPr>
          <p:nvPr>
            <p:ph idx="1"/>
          </p:nvPr>
        </p:nvSpPr>
        <p:spPr/>
        <p:txBody>
          <a:bodyPr/>
          <a:lstStyle/>
          <a:p>
            <a:r>
              <a:rPr lang="zh-CN" altLang="en-US" sz="2600" dirty="0"/>
              <a:t>交互系统被称为具有容错性是指即使有错误的输入，在系统错误及其类型的提示下只要进行很少的修改就能够得到正确的工作结果</a:t>
            </a:r>
            <a:r>
              <a:rPr lang="zh-CN" altLang="en-US" sz="2600" dirty="0" smtClean="0"/>
              <a:t>。</a:t>
            </a:r>
            <a:endParaRPr lang="en-US" altLang="zh-CN" sz="2600" dirty="0" smtClean="0"/>
          </a:p>
          <a:p>
            <a:r>
              <a:rPr lang="zh-CN" altLang="en-US" sz="2600" dirty="0" smtClean="0"/>
              <a:t>容错性</a:t>
            </a:r>
            <a:r>
              <a:rPr lang="zh-CN" altLang="en-US" sz="2600" dirty="0"/>
              <a:t>对于对话最基本的要求则是错误的输入不会导致数据的丢失或程序的</a:t>
            </a:r>
            <a:r>
              <a:rPr lang="zh-CN" altLang="en-US" sz="2600" dirty="0" smtClean="0"/>
              <a:t>崩溃。</a:t>
            </a:r>
            <a:endParaRPr lang="en-US" altLang="zh-CN" sz="2600" dirty="0" smtClean="0"/>
          </a:p>
          <a:p>
            <a:r>
              <a:rPr lang="zh-CN" altLang="en-US" sz="2600" dirty="0"/>
              <a:t>容错性要求软件系统能够检测出用户操作的关键步骤中的一些非典型情况</a:t>
            </a:r>
            <a:r>
              <a:rPr lang="zh-CN" altLang="en-US" sz="2600" dirty="0" smtClean="0"/>
              <a:t>。</a:t>
            </a:r>
            <a:endParaRPr lang="en-US" altLang="zh-CN" sz="2600" dirty="0" smtClean="0"/>
          </a:p>
          <a:p>
            <a:r>
              <a:rPr lang="zh-CN" altLang="en-US" sz="2600" dirty="0"/>
              <a:t>容错性还要求具有一个对发生错误上下文敏感的帮助系统，如果可能的话，这个帮助系统能够指示出成功完成该项任务的步骤和条件。错误提示要求具有较好的可读性和建设性。</a:t>
            </a:r>
            <a:endParaRPr lang="en-US" altLang="zh-CN" sz="2600" dirty="0" smtClean="0"/>
          </a:p>
          <a:p>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110</a:t>
            </a:r>
            <a:r>
              <a:rPr lang="zh-CN" altLang="en-US" dirty="0"/>
              <a:t>对话原则：可定制性</a:t>
            </a:r>
            <a:endParaRPr lang="zh-CN" altLang="en-US" dirty="0"/>
          </a:p>
        </p:txBody>
      </p:sp>
      <p:sp>
        <p:nvSpPr>
          <p:cNvPr id="3" name="内容占位符 2"/>
          <p:cNvSpPr>
            <a:spLocks noGrp="1"/>
          </p:cNvSpPr>
          <p:nvPr>
            <p:ph idx="1"/>
          </p:nvPr>
        </p:nvSpPr>
        <p:spPr/>
        <p:txBody>
          <a:bodyPr/>
          <a:lstStyle/>
          <a:p>
            <a:r>
              <a:rPr lang="zh-CN" altLang="en-US" sz="2600" dirty="0"/>
              <a:t>交互系统是可定制化的，</a:t>
            </a:r>
            <a:r>
              <a:rPr lang="zh-CN" altLang="en-US" sz="2600" dirty="0" smtClean="0"/>
              <a:t>如果具有</a:t>
            </a:r>
            <a:r>
              <a:rPr lang="zh-CN" altLang="en-US" sz="2600" dirty="0"/>
              <a:t>根据不同用户的能力和喜好进行设置的能力</a:t>
            </a:r>
            <a:r>
              <a:rPr lang="zh-CN" altLang="en-US" sz="2600" dirty="0" smtClean="0"/>
              <a:t>。</a:t>
            </a:r>
            <a:endParaRPr lang="en-US" altLang="zh-CN" sz="2600" dirty="0" smtClean="0"/>
          </a:p>
          <a:p>
            <a:r>
              <a:rPr lang="zh-CN" altLang="en-US" sz="2600" dirty="0" smtClean="0"/>
              <a:t>可</a:t>
            </a:r>
            <a:r>
              <a:rPr lang="zh-CN" altLang="en-US" sz="2600" dirty="0"/>
              <a:t>定制性同时也</a:t>
            </a:r>
            <a:r>
              <a:rPr lang="zh-CN" altLang="en-US" sz="2600" dirty="0" smtClean="0"/>
              <a:t>体现在以前的</a:t>
            </a:r>
            <a:r>
              <a:rPr lang="zh-CN" altLang="en-US" sz="2600" dirty="0"/>
              <a:t>可控性原则</a:t>
            </a:r>
            <a:r>
              <a:rPr lang="zh-CN" altLang="en-US" sz="2600" dirty="0" smtClean="0"/>
              <a:t>，如</a:t>
            </a:r>
            <a:r>
              <a:rPr lang="zh-CN" altLang="en-US" sz="2600" dirty="0"/>
              <a:t>用户可以将多个工作步骤定制合成到一个大的步骤来完成</a:t>
            </a:r>
            <a:r>
              <a:rPr lang="zh-CN" altLang="en-US" sz="2600" dirty="0" smtClean="0"/>
              <a:t>。</a:t>
            </a:r>
            <a:endParaRPr lang="en-US" altLang="zh-CN" sz="2600" dirty="0" smtClean="0"/>
          </a:p>
          <a:p>
            <a:r>
              <a:rPr lang="zh-CN" altLang="en-US" sz="2600" dirty="0" smtClean="0"/>
              <a:t>在</a:t>
            </a:r>
            <a:r>
              <a:rPr lang="zh-CN" altLang="en-US" sz="2600" dirty="0"/>
              <a:t>自我描述性的原则</a:t>
            </a:r>
            <a:r>
              <a:rPr lang="zh-CN" altLang="en-US" sz="2600" dirty="0" smtClean="0"/>
              <a:t>中提到的气泡式帮助</a:t>
            </a:r>
            <a:r>
              <a:rPr lang="zh-CN" altLang="en-US" sz="2600" dirty="0"/>
              <a:t>是一种有意义的实现方式，</a:t>
            </a:r>
            <a:r>
              <a:rPr lang="zh-CN" altLang="en-US" sz="2600" dirty="0" smtClean="0"/>
              <a:t>但应提供给用户，尤其是有经验</a:t>
            </a:r>
            <a:r>
              <a:rPr lang="zh-CN" altLang="en-US" sz="2600" dirty="0"/>
              <a:t>的使用</a:t>
            </a:r>
            <a:r>
              <a:rPr lang="zh-CN" altLang="en-US" sz="2600" dirty="0" smtClean="0"/>
              <a:t>者，灵活的开启</a:t>
            </a:r>
            <a:r>
              <a:rPr lang="zh-CN" altLang="en-US" sz="2600" dirty="0"/>
              <a:t>和关闭这种提示</a:t>
            </a:r>
            <a:r>
              <a:rPr lang="zh-CN" altLang="en-US" sz="2600" dirty="0" smtClean="0"/>
              <a:t>的设置。</a:t>
            </a:r>
            <a:endParaRPr lang="en-US" altLang="zh-CN" sz="2600" dirty="0" smtClean="0"/>
          </a:p>
          <a:p>
            <a:r>
              <a:rPr lang="zh-CN" altLang="en-US" sz="2600" dirty="0" smtClean="0"/>
              <a:t>交互系统</a:t>
            </a:r>
            <a:r>
              <a:rPr lang="zh-CN" altLang="en-US" sz="2600" dirty="0"/>
              <a:t>的可定制化的实现提供给个体工作风格和品位完全可定制的服务。</a:t>
            </a:r>
            <a:endParaRPr lang="zh-CN" altLang="en-US" sz="2600" dirty="0"/>
          </a:p>
          <a:p>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人机工程与软件过程</a:t>
            </a:r>
            <a:endParaRPr lang="zh-CN" altLang="en-US" dirty="0"/>
          </a:p>
        </p:txBody>
      </p:sp>
      <p:sp>
        <p:nvSpPr>
          <p:cNvPr id="3" name="内容占位符 2"/>
          <p:cNvSpPr>
            <a:spLocks noGrp="1"/>
          </p:cNvSpPr>
          <p:nvPr>
            <p:ph idx="1"/>
          </p:nvPr>
        </p:nvSpPr>
        <p:spPr/>
        <p:txBody>
          <a:bodyPr/>
          <a:lstStyle/>
          <a:p>
            <a:r>
              <a:rPr lang="zh-CN" altLang="en-US" sz="2600" dirty="0"/>
              <a:t>界面交互设计不仅对项目结果的接受程度具有较大的影响</a:t>
            </a:r>
            <a:r>
              <a:rPr lang="zh-CN" altLang="en-US" sz="2600" dirty="0" smtClean="0"/>
              <a:t>，对</a:t>
            </a:r>
            <a:r>
              <a:rPr lang="zh-CN" altLang="en-US" sz="2600" dirty="0"/>
              <a:t>整个软件开发过程同样具有影响</a:t>
            </a:r>
            <a:r>
              <a:rPr lang="zh-CN" altLang="en-US" sz="2600" dirty="0" smtClean="0"/>
              <a:t>。</a:t>
            </a:r>
            <a:endParaRPr lang="en-US" altLang="zh-CN" sz="2600" dirty="0" smtClean="0"/>
          </a:p>
          <a:p>
            <a:r>
              <a:rPr lang="zh-CN" altLang="en-US" sz="2600" dirty="0"/>
              <a:t>针对主要功能的设计是面向最终用户的，所以</a:t>
            </a:r>
            <a:r>
              <a:rPr lang="zh-CN" altLang="en-US" sz="2600" dirty="0" smtClean="0"/>
              <a:t>在交互设计</a:t>
            </a:r>
            <a:r>
              <a:rPr lang="zh-CN" altLang="en-US" sz="2600" dirty="0"/>
              <a:t>的过程中应充分考虑到如何尽量减少用户的操作步骤以完成工作</a:t>
            </a:r>
            <a:r>
              <a:rPr lang="zh-CN" altLang="en-US" sz="2600" dirty="0" smtClean="0"/>
              <a:t>。</a:t>
            </a:r>
            <a:endParaRPr lang="en-US" altLang="zh-CN" sz="2600" dirty="0" smtClean="0"/>
          </a:p>
          <a:p>
            <a:r>
              <a:rPr lang="zh-CN" altLang="en-US" sz="2600" dirty="0" smtClean="0"/>
              <a:t>需求分析中的数据分析一方面是理</a:t>
            </a:r>
            <a:r>
              <a:rPr lang="zh-CN" altLang="en-US" sz="2600" dirty="0"/>
              <a:t>清数据之间的逻辑关系，为业务功能做好准备；另一方面通过对数据流的分析了解如何对数据的处理过程进行分解</a:t>
            </a:r>
            <a:r>
              <a:rPr lang="zh-CN" altLang="en-US" sz="2600" dirty="0" smtClean="0"/>
              <a:t>。</a:t>
            </a:r>
            <a:endParaRPr lang="en-US" altLang="zh-CN" sz="2600" dirty="0" smtClean="0"/>
          </a:p>
          <a:p>
            <a:r>
              <a:rPr lang="zh-CN" altLang="en-US" sz="2600" dirty="0"/>
              <a:t>分析阶段的目标是决定典型终端用户具有的</a:t>
            </a:r>
            <a:r>
              <a:rPr lang="zh-CN" altLang="en-US" sz="2600" dirty="0" smtClean="0"/>
              <a:t>特征，在</a:t>
            </a:r>
            <a:r>
              <a:rPr lang="zh-CN" altLang="en-US" sz="2600" dirty="0"/>
              <a:t>软件的交互设计上同样需要满足实际操作的</a:t>
            </a:r>
            <a:r>
              <a:rPr lang="zh-CN" altLang="en-US" sz="2600" dirty="0" smtClean="0"/>
              <a:t>需要。</a:t>
            </a: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zh-CN" altLang="en-US" sz="2600" dirty="0" smtClean="0"/>
              <a:t>对</a:t>
            </a:r>
            <a:r>
              <a:rPr lang="zh-CN" altLang="en-US" sz="2600" dirty="0"/>
              <a:t>已有软件系统的重新开发</a:t>
            </a:r>
            <a:r>
              <a:rPr lang="zh-CN" altLang="en-US" sz="2600" dirty="0" smtClean="0"/>
              <a:t>，要考虑将</a:t>
            </a:r>
            <a:r>
              <a:rPr lang="zh-CN" altLang="en-US" sz="2600" dirty="0"/>
              <a:t>旧系统中用户已有的工作流程在新的系统中进行迁移。一个简单的方法是以原系统的界面为基础来熟悉并保持已有业务的实现方式并做进一步的扩展</a:t>
            </a:r>
            <a:r>
              <a:rPr lang="zh-CN" altLang="en-US" sz="2600" dirty="0" smtClean="0"/>
              <a:t>。</a:t>
            </a:r>
            <a:endParaRPr lang="en-US" altLang="zh-CN" sz="2600" dirty="0" smtClean="0"/>
          </a:p>
          <a:p>
            <a:r>
              <a:rPr lang="zh-CN" altLang="en-US" sz="2600" dirty="0" smtClean="0"/>
              <a:t>尽量通过接口和包减少系统核心业务功能与界面之间的耦合程度。</a:t>
            </a:r>
            <a:endParaRPr lang="en-US" altLang="zh-CN" sz="2600" dirty="0" smtClean="0"/>
          </a:p>
          <a:p>
            <a:r>
              <a:rPr lang="zh-CN" altLang="en-US" sz="2600" dirty="0" smtClean="0"/>
              <a:t>界面可以借助可视工具辅助实现，是系统原型化的起点。</a:t>
            </a:r>
            <a:endParaRPr lang="en-US" altLang="zh-CN" sz="2600" dirty="0" smtClean="0"/>
          </a:p>
          <a:p>
            <a:r>
              <a:rPr lang="zh-CN" altLang="en-US" sz="2600" dirty="0" smtClean="0"/>
              <a:t>界面原型可以起到与客户很好的沟通桥梁作用。</a:t>
            </a:r>
            <a:endParaRPr lang="en-US" altLang="zh-CN" sz="2600" dirty="0" smtClean="0"/>
          </a:p>
          <a:p>
            <a:r>
              <a:rPr lang="zh-CN" altLang="en-US" sz="2600" dirty="0" smtClean="0"/>
              <a:t>界面原型还可以进一步</a:t>
            </a:r>
            <a:r>
              <a:rPr lang="zh-CN" altLang="en-US" sz="2600" dirty="0"/>
              <a:t>启发和</a:t>
            </a:r>
            <a:r>
              <a:rPr lang="zh-CN" altLang="en-US" sz="2600" dirty="0" smtClean="0"/>
              <a:t>拓展客户的思路，</a:t>
            </a:r>
            <a:r>
              <a:rPr lang="zh-CN" altLang="en-US" sz="2600" dirty="0"/>
              <a:t>从而会产生额外的功能需求，进而造成需求的变更。</a:t>
            </a: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smtClean="0">
                <a:solidFill>
                  <a:schemeClr val="tx1"/>
                </a:solidFill>
              </a:rPr>
              <a:t>第</a:t>
            </a:r>
            <a:r>
              <a:rPr lang="en-US" altLang="zh-CN" dirty="0" smtClean="0">
                <a:solidFill>
                  <a:schemeClr val="tx1"/>
                </a:solidFill>
              </a:rPr>
              <a:t>10</a:t>
            </a:r>
            <a:r>
              <a:rPr lang="zh-CN" altLang="en-US" dirty="0" smtClean="0">
                <a:solidFill>
                  <a:schemeClr val="tx1"/>
                </a:solidFill>
              </a:rPr>
              <a:t>章 交互设计</a:t>
            </a:r>
            <a:endParaRPr lang="zh-CN" altLang="en-US" b="0" i="1" dirty="0" smtClean="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600" dirty="0"/>
              <a:t>软件的可用性决定了整个项目的成与败，即使一个在功能上正确的软件但不具备直观的可操作性，通常用户也是很难接受的</a:t>
            </a:r>
            <a:r>
              <a:rPr lang="zh-CN" altLang="en-US" sz="2600" dirty="0" smtClean="0"/>
              <a:t>。</a:t>
            </a:r>
            <a:endParaRPr lang="en-US" altLang="zh-CN" sz="2600" dirty="0" smtClean="0"/>
          </a:p>
          <a:p>
            <a:pPr eaLnBrk="1" hangingPunct="1">
              <a:lnSpc>
                <a:spcPct val="130000"/>
              </a:lnSpc>
            </a:pPr>
            <a:r>
              <a:rPr lang="zh-CN" altLang="en-US" sz="2600" dirty="0" smtClean="0"/>
              <a:t>本章针对可用性、可操作性等概念</a:t>
            </a:r>
            <a:r>
              <a:rPr lang="zh-CN" altLang="en-US" sz="2600" dirty="0"/>
              <a:t>进行介绍性的讲解，以使人们能够在某种程度上对它们进行理解并能够对其进行验证</a:t>
            </a:r>
            <a:r>
              <a:rPr lang="zh-CN" altLang="en-US" sz="2600" dirty="0" smtClean="0"/>
              <a:t>。</a:t>
            </a:r>
            <a:endParaRPr lang="en-US" altLang="zh-CN" sz="2600" dirty="0" smtClean="0"/>
          </a:p>
          <a:p>
            <a:pPr eaLnBrk="1" hangingPunct="1">
              <a:lnSpc>
                <a:spcPct val="130000"/>
              </a:lnSpc>
            </a:pPr>
            <a:r>
              <a:rPr lang="zh-CN" altLang="en-US" sz="2600" dirty="0" smtClean="0"/>
              <a:t>首先</a:t>
            </a:r>
            <a:r>
              <a:rPr lang="zh-CN" altLang="en-US" sz="2600" dirty="0"/>
              <a:t>对可用性的背景从不同方面进行了概述，然后逐步细化的讨论了可用性需求的形成及其描述，最后给出对可用性进行验证的方法。</a:t>
            </a:r>
            <a:endParaRPr lang="zh-CN" altLang="en-US" sz="26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可使用性的验证</a:t>
            </a:r>
            <a:endParaRPr lang="zh-CN" altLang="en-US" dirty="0"/>
          </a:p>
        </p:txBody>
      </p:sp>
      <p:sp>
        <p:nvSpPr>
          <p:cNvPr id="7" name="内容占位符 6"/>
          <p:cNvSpPr>
            <a:spLocks noGrp="1"/>
          </p:cNvSpPr>
          <p:nvPr>
            <p:ph idx="1"/>
          </p:nvPr>
        </p:nvSpPr>
        <p:spPr/>
        <p:txBody>
          <a:bodyPr/>
          <a:lstStyle/>
          <a:p>
            <a:r>
              <a:rPr lang="zh-CN" altLang="en-US" sz="2600" dirty="0" smtClean="0"/>
              <a:t>人机交互</a:t>
            </a:r>
            <a:r>
              <a:rPr lang="zh-CN" altLang="en-US" sz="2600" dirty="0"/>
              <a:t>的测试一般可以采用两类</a:t>
            </a:r>
            <a:r>
              <a:rPr lang="zh-CN" altLang="en-US" sz="2600" dirty="0" smtClean="0"/>
              <a:t>方法：</a:t>
            </a:r>
            <a:endParaRPr lang="en-US" altLang="zh-CN" sz="2600" dirty="0"/>
          </a:p>
          <a:p>
            <a:pPr lvl="1"/>
            <a:r>
              <a:rPr lang="zh-CN" altLang="en-US" sz="2400" dirty="0" smtClean="0"/>
              <a:t>以</a:t>
            </a:r>
            <a:r>
              <a:rPr lang="zh-CN" altLang="en-US" sz="2400" dirty="0"/>
              <a:t>领域专家为中心的方法，主要依赖人机交互专家的经验来进行评估</a:t>
            </a:r>
            <a:r>
              <a:rPr lang="zh-CN" altLang="en-US" sz="2400" dirty="0" smtClean="0"/>
              <a:t>；</a:t>
            </a:r>
            <a:endParaRPr lang="en-US" altLang="zh-CN" sz="2400" dirty="0" smtClean="0"/>
          </a:p>
          <a:p>
            <a:pPr lvl="1"/>
            <a:r>
              <a:rPr lang="zh-CN" altLang="en-US" sz="2400" dirty="0" smtClean="0"/>
              <a:t>基于</a:t>
            </a:r>
            <a:r>
              <a:rPr lang="zh-CN" altLang="en-US" sz="2400" dirty="0"/>
              <a:t>最终用户的方法，通过跟踪和调查最终用户对系统的使用情况来进行分析</a:t>
            </a:r>
            <a:r>
              <a:rPr lang="zh-CN" altLang="en-US" sz="2400" dirty="0" smtClean="0"/>
              <a:t>。</a:t>
            </a:r>
            <a:endParaRPr lang="en-US" altLang="zh-CN" sz="2400" dirty="0" smtClean="0"/>
          </a:p>
          <a:p>
            <a:r>
              <a:rPr lang="zh-CN" altLang="en-US" sz="2600" dirty="0" smtClean="0"/>
              <a:t>人机交互测试的目的：</a:t>
            </a:r>
            <a:endParaRPr lang="en-US" altLang="zh-CN" sz="2600" dirty="0" smtClean="0"/>
          </a:p>
          <a:p>
            <a:pPr lvl="1"/>
            <a:r>
              <a:rPr lang="zh-CN" altLang="en-US" sz="2400" dirty="0" smtClean="0"/>
              <a:t>对</a:t>
            </a:r>
            <a:r>
              <a:rPr lang="zh-CN" altLang="en-US" sz="2400" dirty="0"/>
              <a:t>最终</a:t>
            </a:r>
            <a:r>
              <a:rPr lang="zh-CN" altLang="en-US" sz="2400" dirty="0" smtClean="0"/>
              <a:t>用户业务</a:t>
            </a:r>
            <a:r>
              <a:rPr lang="zh-CN" altLang="en-US" sz="2400" dirty="0"/>
              <a:t>操作的工作</a:t>
            </a:r>
            <a:r>
              <a:rPr lang="zh-CN" altLang="en-US" sz="2400" dirty="0" smtClean="0"/>
              <a:t>流程进行最</a:t>
            </a:r>
            <a:r>
              <a:rPr lang="zh-CN" altLang="en-US" sz="2400" dirty="0"/>
              <a:t>优的</a:t>
            </a:r>
            <a:r>
              <a:rPr lang="zh-CN" altLang="en-US" sz="2400" dirty="0" smtClean="0"/>
              <a:t>支持</a:t>
            </a:r>
            <a:endParaRPr lang="en-US" altLang="zh-CN" sz="2400" dirty="0" smtClean="0"/>
          </a:p>
          <a:p>
            <a:pPr lvl="1"/>
            <a:r>
              <a:rPr lang="zh-CN" altLang="en-US" sz="2400" dirty="0" smtClean="0"/>
              <a:t>界面</a:t>
            </a:r>
            <a:r>
              <a:rPr lang="zh-CN" altLang="en-US" sz="2400" dirty="0"/>
              <a:t>整体</a:t>
            </a:r>
            <a:r>
              <a:rPr lang="zh-CN" altLang="en-US" sz="2400" dirty="0" smtClean="0"/>
              <a:t>上具有</a:t>
            </a:r>
            <a:r>
              <a:rPr lang="zh-CN" altLang="en-US" sz="2400" dirty="0"/>
              <a:t>统一的设计</a:t>
            </a:r>
            <a:r>
              <a:rPr lang="zh-CN" altLang="en-US" sz="2400" dirty="0" smtClean="0"/>
              <a:t>，适合</a:t>
            </a:r>
            <a:r>
              <a:rPr lang="zh-CN" altLang="en-US" sz="2400" dirty="0"/>
              <a:t>界面开发的软件或</a:t>
            </a:r>
            <a:r>
              <a:rPr lang="zh-CN" altLang="en-US" sz="2400" dirty="0" smtClean="0"/>
              <a:t>软件包</a:t>
            </a:r>
            <a:endParaRPr lang="en-US" altLang="zh-CN" sz="2400" dirty="0" smtClean="0"/>
          </a:p>
          <a:p>
            <a:pPr lvl="1"/>
            <a:r>
              <a:rPr lang="zh-CN" altLang="en-US" sz="2400" dirty="0" smtClean="0"/>
              <a:t>新</a:t>
            </a:r>
            <a:r>
              <a:rPr lang="zh-CN" altLang="en-US" sz="2400" dirty="0"/>
              <a:t>的软件</a:t>
            </a:r>
            <a:r>
              <a:rPr lang="zh-CN" altLang="en-US" sz="2400" dirty="0" smtClean="0"/>
              <a:t>系统能够</a:t>
            </a:r>
            <a:r>
              <a:rPr lang="zh-CN" altLang="en-US" sz="2400" dirty="0"/>
              <a:t>体现出边做业务边学习的</a:t>
            </a:r>
            <a:r>
              <a:rPr lang="zh-CN" altLang="en-US" sz="2400" dirty="0" smtClean="0"/>
              <a:t>特点</a:t>
            </a:r>
            <a:endParaRPr lang="en-US" altLang="zh-CN" sz="2400" dirty="0" smtClean="0"/>
          </a:p>
          <a:p>
            <a:pPr lvl="1"/>
            <a:r>
              <a:rPr lang="zh-CN" altLang="en-US" sz="2400" dirty="0" smtClean="0"/>
              <a:t>用户</a:t>
            </a:r>
            <a:r>
              <a:rPr lang="zh-CN" altLang="en-US" sz="2400" dirty="0"/>
              <a:t>重点强调的</a:t>
            </a:r>
            <a:r>
              <a:rPr lang="zh-CN" altLang="en-US" sz="2400" dirty="0" smtClean="0"/>
              <a:t>特征在</a:t>
            </a:r>
            <a:r>
              <a:rPr lang="zh-CN" altLang="en-US" sz="2400" dirty="0"/>
              <a:t>交互系统中得到了贯彻和</a:t>
            </a:r>
            <a:r>
              <a:rPr lang="zh-CN" altLang="en-US" sz="2400" dirty="0" smtClean="0"/>
              <a:t>实现</a:t>
            </a:r>
            <a:endParaRPr lang="zh-CN" altLang="en-US" sz="2400" dirty="0"/>
          </a:p>
          <a:p>
            <a:endParaRPr lang="zh-CN" altLang="en-US" sz="26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人机测试的方法</a:t>
            </a:r>
            <a:endParaRPr lang="zh-CN" altLang="en-US" dirty="0"/>
          </a:p>
        </p:txBody>
      </p:sp>
      <p:sp>
        <p:nvSpPr>
          <p:cNvPr id="3" name="内容占位符 2"/>
          <p:cNvSpPr>
            <a:spLocks noGrp="1"/>
          </p:cNvSpPr>
          <p:nvPr>
            <p:ph idx="1"/>
          </p:nvPr>
        </p:nvSpPr>
        <p:spPr/>
        <p:txBody>
          <a:bodyPr/>
          <a:lstStyle/>
          <a:p>
            <a:r>
              <a:rPr lang="zh-CN" altLang="en-US" sz="2400" dirty="0" smtClean="0"/>
              <a:t>启发式评估</a:t>
            </a:r>
            <a:endParaRPr lang="en-US" altLang="zh-CN" sz="2400" dirty="0" smtClean="0"/>
          </a:p>
          <a:p>
            <a:pPr lvl="1"/>
            <a:r>
              <a:rPr lang="zh-CN" altLang="en-US" sz="2000" dirty="0"/>
              <a:t>在基于领域专家的评估方法中主要是借助于外部的人机交互专家们的能力</a:t>
            </a:r>
            <a:endParaRPr lang="en-US" altLang="zh-CN" sz="2000" dirty="0" smtClean="0"/>
          </a:p>
          <a:p>
            <a:r>
              <a:rPr lang="zh-CN" altLang="en-US" sz="2400" dirty="0" smtClean="0"/>
              <a:t>准则</a:t>
            </a:r>
            <a:r>
              <a:rPr lang="zh-CN" altLang="en-US" sz="2400" dirty="0"/>
              <a:t>和检查</a:t>
            </a:r>
            <a:r>
              <a:rPr lang="zh-CN" altLang="en-US" sz="2400" dirty="0" smtClean="0"/>
              <a:t>表</a:t>
            </a:r>
            <a:endParaRPr lang="en-US" altLang="zh-CN" sz="2400" dirty="0" smtClean="0"/>
          </a:p>
          <a:p>
            <a:pPr lvl="1"/>
            <a:r>
              <a:rPr lang="zh-CN" altLang="en-US" sz="2000" dirty="0"/>
              <a:t>借助与可使用性相关的一份检查表来进行辅助的评估</a:t>
            </a:r>
            <a:endParaRPr lang="en-US" altLang="zh-CN" sz="2000" dirty="0" smtClean="0"/>
          </a:p>
          <a:p>
            <a:r>
              <a:rPr lang="zh-CN" altLang="en-US" sz="2400" dirty="0" smtClean="0"/>
              <a:t>用户调查</a:t>
            </a:r>
            <a:endParaRPr lang="en-US" altLang="zh-CN" sz="2400" dirty="0" smtClean="0"/>
          </a:p>
          <a:p>
            <a:pPr lvl="1"/>
            <a:r>
              <a:rPr lang="zh-CN" altLang="en-US" sz="2000" dirty="0"/>
              <a:t>基于用户的评估方法，通常提供给用户一份调查问卷</a:t>
            </a:r>
            <a:r>
              <a:rPr lang="zh-CN" altLang="en-US" sz="2000" dirty="0" smtClean="0"/>
              <a:t>，内容</a:t>
            </a:r>
            <a:r>
              <a:rPr lang="zh-CN" altLang="en-US" sz="2000" dirty="0"/>
              <a:t>类似于检查</a:t>
            </a:r>
            <a:r>
              <a:rPr lang="zh-CN" altLang="en-US" sz="2000" dirty="0" smtClean="0"/>
              <a:t>表，</a:t>
            </a:r>
            <a:r>
              <a:rPr lang="zh-CN" altLang="en-US" sz="2000" dirty="0"/>
              <a:t>也</a:t>
            </a:r>
            <a:r>
              <a:rPr lang="zh-CN" altLang="en-US" sz="2000" dirty="0" smtClean="0"/>
              <a:t>可补充</a:t>
            </a:r>
            <a:r>
              <a:rPr lang="zh-CN" altLang="en-US" sz="2000" dirty="0"/>
              <a:t>少部分的自由回答的问题</a:t>
            </a:r>
            <a:endParaRPr lang="en-US" altLang="zh-CN" sz="2000" dirty="0" smtClean="0"/>
          </a:p>
          <a:p>
            <a:r>
              <a:rPr lang="zh-CN" altLang="en-US" sz="2400" dirty="0" smtClean="0"/>
              <a:t>基于</a:t>
            </a:r>
            <a:r>
              <a:rPr lang="zh-CN" altLang="en-US" sz="2400" dirty="0"/>
              <a:t>任务的</a:t>
            </a:r>
            <a:r>
              <a:rPr lang="zh-CN" altLang="en-US" sz="2400" dirty="0" smtClean="0"/>
              <a:t>测试</a:t>
            </a:r>
            <a:endParaRPr lang="en-US" altLang="zh-CN" sz="2400" dirty="0" smtClean="0"/>
          </a:p>
          <a:p>
            <a:pPr lvl="1"/>
            <a:r>
              <a:rPr lang="zh-CN" altLang="en-US" sz="2000" dirty="0"/>
              <a:t>基于使用者的测试方法</a:t>
            </a:r>
            <a:r>
              <a:rPr lang="zh-CN" altLang="en-US" sz="2000" dirty="0" smtClean="0"/>
              <a:t>，针对</a:t>
            </a:r>
            <a:r>
              <a:rPr lang="zh-CN" altLang="en-US" sz="2000" dirty="0"/>
              <a:t>系统提供的典型功能的最终</a:t>
            </a:r>
            <a:r>
              <a:rPr lang="zh-CN" altLang="en-US" sz="2000" dirty="0" smtClean="0"/>
              <a:t>用户</a:t>
            </a:r>
            <a:endParaRPr lang="en-US" altLang="zh-CN" sz="2000" dirty="0" smtClean="0"/>
          </a:p>
          <a:p>
            <a:r>
              <a:rPr lang="en-US" altLang="zh-CN" sz="2400" dirty="0" err="1" smtClean="0"/>
              <a:t>Thinking·Al</a:t>
            </a:r>
            <a:r>
              <a:rPr lang="en-US" altLang="zh-CN" sz="2000" dirty="0" err="1" smtClean="0"/>
              <a:t>oud·Tests</a:t>
            </a:r>
            <a:endParaRPr lang="en-US" altLang="zh-CN" sz="2000" dirty="0" smtClean="0"/>
          </a:p>
          <a:p>
            <a:pPr lvl="1"/>
            <a:r>
              <a:rPr lang="zh-CN" altLang="en-US" sz="2000" dirty="0"/>
              <a:t>基于任务测试</a:t>
            </a:r>
            <a:r>
              <a:rPr lang="zh-CN" altLang="en-US" sz="2000" dirty="0"/>
              <a:t>的变种，除了</a:t>
            </a:r>
            <a:r>
              <a:rPr lang="zh-CN" altLang="en-US" sz="2000" dirty="0"/>
              <a:t>要求记录每个测试人员的行为外，还</a:t>
            </a:r>
            <a:r>
              <a:rPr lang="zh-CN" altLang="en-US" sz="2000" dirty="0"/>
              <a:t>需要解释每个</a:t>
            </a:r>
            <a:r>
              <a:rPr lang="zh-CN" altLang="en-US" sz="2000" dirty="0"/>
              <a:t>步骤的确切</a:t>
            </a:r>
            <a:r>
              <a:rPr lang="zh-CN" altLang="en-US" sz="2000" dirty="0"/>
              <a:t>想法</a:t>
            </a:r>
            <a:endParaRPr lang="zh-CN" altLang="en-US" sz="20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fld>
            <a:endParaRPr lang="en-US" altLang="zh-CN"/>
          </a:p>
        </p:txBody>
      </p:sp>
      <p:sp>
        <p:nvSpPr>
          <p:cNvPr id="57349" name="Rectangle 2"/>
          <p:cNvSpPr>
            <a:spLocks noGrp="1" noChangeArrowheads="1"/>
          </p:cNvSpPr>
          <p:nvPr>
            <p:ph type="title"/>
          </p:nvPr>
        </p:nvSpPr>
        <p:spPr/>
        <p:txBody>
          <a:bodyPr/>
          <a:lstStyle/>
          <a:p>
            <a:pPr eaLnBrk="1" hangingPunct="1"/>
            <a:r>
              <a:rPr lang="zh-CN" altLang="en-US" smtClean="0"/>
              <a:t>作业</a:t>
            </a:r>
            <a:endParaRPr lang="zh-CN" altLang="en-US" smtClean="0"/>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smtClean="0"/>
              <a:t>习题</a:t>
            </a:r>
            <a:r>
              <a:rPr lang="en-US" altLang="zh-CN" dirty="0" smtClean="0"/>
              <a:t>1</a:t>
            </a:r>
            <a:r>
              <a:rPr lang="zh-CN" altLang="en-US" dirty="0" smtClean="0"/>
              <a:t>、</a:t>
            </a:r>
            <a:r>
              <a:rPr lang="en-US" altLang="zh-CN" dirty="0" smtClean="0"/>
              <a:t>2</a:t>
            </a:r>
            <a:endParaRPr lang="zh-CN" altLang="en-US" dirty="0" smtClean="0"/>
          </a:p>
        </p:txBody>
      </p:sp>
      <p:pic>
        <p:nvPicPr>
          <p:cNvPr id="57351" name="Picture 4" descr="pairprogrammers"/>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心理学</a:t>
            </a:r>
            <a:endParaRPr lang="zh-CN" altLang="en-US" dirty="0"/>
          </a:p>
        </p:txBody>
      </p:sp>
      <p:sp>
        <p:nvSpPr>
          <p:cNvPr id="3" name="内容占位符 2"/>
          <p:cNvSpPr>
            <a:spLocks noGrp="1"/>
          </p:cNvSpPr>
          <p:nvPr>
            <p:ph idx="1"/>
          </p:nvPr>
        </p:nvSpPr>
        <p:spPr/>
        <p:txBody>
          <a:bodyPr/>
          <a:lstStyle/>
          <a:p>
            <a:r>
              <a:rPr lang="zh-CN" altLang="en-US" sz="2000" dirty="0" smtClean="0"/>
              <a:t>设计</a:t>
            </a:r>
            <a:r>
              <a:rPr lang="zh-CN" altLang="en-US" sz="2000" dirty="0"/>
              <a:t>心理学</a:t>
            </a:r>
            <a:r>
              <a:rPr lang="zh-CN" altLang="en-US" sz="2000" dirty="0" smtClean="0"/>
              <a:t>中颜色</a:t>
            </a:r>
            <a:r>
              <a:rPr lang="zh-CN" altLang="en-US" sz="2000" dirty="0"/>
              <a:t>和形状</a:t>
            </a:r>
            <a:r>
              <a:rPr lang="zh-CN" altLang="en-US" sz="2000" dirty="0" smtClean="0"/>
              <a:t>的影响需要</a:t>
            </a:r>
            <a:r>
              <a:rPr lang="zh-CN" altLang="en-US" sz="2000" dirty="0"/>
              <a:t>结合具体环境来进行考虑的</a:t>
            </a:r>
            <a:r>
              <a:rPr lang="zh-CN" altLang="en-US" sz="2000" dirty="0" smtClean="0"/>
              <a:t>。比如说</a:t>
            </a:r>
            <a:r>
              <a:rPr lang="zh-CN" altLang="en-US" sz="2000" dirty="0"/>
              <a:t>黑色通常可以表示严谨或严肃的气氛，但网页中的黑色背景也可以传达一种哀思</a:t>
            </a:r>
            <a:r>
              <a:rPr lang="zh-CN" altLang="en-US" sz="2000" dirty="0" smtClean="0"/>
              <a:t>。</a:t>
            </a:r>
            <a:endParaRPr lang="en-US" altLang="zh-CN" sz="2000" dirty="0" smtClean="0"/>
          </a:p>
          <a:p>
            <a:r>
              <a:rPr lang="zh-CN" altLang="en-US" sz="2000" dirty="0" smtClean="0"/>
              <a:t>另外，颜色</a:t>
            </a:r>
            <a:r>
              <a:rPr lang="zh-CN" altLang="en-US" sz="2000" dirty="0"/>
              <a:t>在</a:t>
            </a:r>
            <a:r>
              <a:rPr lang="zh-CN" altLang="en-US" sz="2000" dirty="0" smtClean="0"/>
              <a:t>不同文化</a:t>
            </a:r>
            <a:r>
              <a:rPr lang="zh-CN" altLang="en-US" sz="2000" dirty="0"/>
              <a:t>中也可能会有着完全不同的含义，比如白色在西方国家的文化中多代表纯洁之意，但在亚洲大多数国家中则多表示哀悼之情</a:t>
            </a:r>
            <a:r>
              <a:rPr lang="zh-CN" altLang="en-US" sz="2000" dirty="0" smtClean="0"/>
              <a:t>。</a:t>
            </a:r>
            <a:endParaRPr lang="en-US" altLang="zh-CN" sz="2000" dirty="0" smtClean="0"/>
          </a:p>
          <a:p>
            <a:r>
              <a:rPr lang="zh-CN" altLang="en-US" sz="2000" dirty="0" smtClean="0"/>
              <a:t>颜色组合</a:t>
            </a:r>
            <a:r>
              <a:rPr lang="zh-CN" altLang="en-US" sz="2000" dirty="0"/>
              <a:t>情况，比如绿色背景上使用桔黄色的字迹读起来要比白色背景上蓝色的字迹不舒服的多</a:t>
            </a:r>
            <a:r>
              <a:rPr lang="zh-CN" altLang="en-US" sz="2000" dirty="0" smtClean="0"/>
              <a:t>。</a:t>
            </a:r>
            <a:endParaRPr lang="en-US" altLang="zh-CN" sz="2000" dirty="0" smtClean="0"/>
          </a:p>
          <a:p>
            <a:r>
              <a:rPr lang="zh-CN" altLang="en-US" sz="2000" dirty="0" smtClean="0"/>
              <a:t>通过</a:t>
            </a:r>
            <a:r>
              <a:rPr lang="zh-CN" altLang="en-US" sz="2000" dirty="0"/>
              <a:t>相同的颜色以及边框能够将逻辑上相近的功能拉近或进行视觉上的分组，与其它功能形成对比并区分开来</a:t>
            </a:r>
            <a:r>
              <a:rPr lang="zh-CN" altLang="en-US" sz="2000" dirty="0" smtClean="0"/>
              <a:t>。</a:t>
            </a:r>
            <a:endParaRPr lang="en-US" altLang="zh-CN" sz="2000" dirty="0" smtClean="0"/>
          </a:p>
          <a:p>
            <a:r>
              <a:rPr lang="zh-CN" altLang="en-US" sz="2000" dirty="0" smtClean="0"/>
              <a:t>另外</a:t>
            </a:r>
            <a:r>
              <a:rPr lang="zh-CN" altLang="en-US" sz="2000" dirty="0"/>
              <a:t>，形状也可以对观者带来情绪上的影响，比如粗线条会使得人们具有粗糙的感觉而细线条则显得高贵和细致</a:t>
            </a:r>
            <a:r>
              <a:rPr lang="zh-CN" altLang="en-US" sz="2000" dirty="0" smtClean="0"/>
              <a:t>。</a:t>
            </a:r>
            <a:endParaRPr lang="en-US" altLang="zh-CN" sz="2000" dirty="0" smtClean="0"/>
          </a:p>
          <a:p>
            <a:r>
              <a:rPr lang="zh-CN" altLang="en-US" sz="2000" dirty="0" smtClean="0"/>
              <a:t>总之</a:t>
            </a:r>
            <a:r>
              <a:rPr lang="zh-CN" altLang="en-US" sz="2000" dirty="0"/>
              <a:t>，设计心理学最初为广告设计领域提供了一些指导和规则，其中的大部分在软件的界面设计中也是同样适用</a:t>
            </a:r>
            <a:r>
              <a:rPr lang="zh-CN" altLang="en-US" sz="2000" dirty="0" smtClean="0"/>
              <a:t>的。</a:t>
            </a:r>
            <a:endParaRPr lang="en-US" altLang="zh-CN" sz="2000" dirty="0" smtClean="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人</a:t>
            </a:r>
            <a:r>
              <a:rPr lang="zh-CN" altLang="en-US" dirty="0"/>
              <a:t>机工程学</a:t>
            </a:r>
            <a:endParaRPr lang="zh-CN" altLang="en-US" dirty="0"/>
          </a:p>
        </p:txBody>
      </p:sp>
      <p:sp>
        <p:nvSpPr>
          <p:cNvPr id="2" name="内容占位符 1"/>
          <p:cNvSpPr>
            <a:spLocks noGrp="1"/>
          </p:cNvSpPr>
          <p:nvPr>
            <p:ph idx="1"/>
          </p:nvPr>
        </p:nvSpPr>
        <p:spPr/>
        <p:txBody>
          <a:bodyPr/>
          <a:lstStyle/>
          <a:p>
            <a:r>
              <a:rPr lang="zh-CN" altLang="en-US" sz="2400" dirty="0"/>
              <a:t>人机工程学的一部分工作是对工作空间进行设计，其中一项最主要</a:t>
            </a:r>
            <a:r>
              <a:rPr lang="zh-CN" altLang="en-US" sz="2400" dirty="0" smtClean="0"/>
              <a:t>的</a:t>
            </a:r>
            <a:r>
              <a:rPr lang="zh-CN" altLang="en-US" sz="2400" dirty="0"/>
              <a:t>任务</a:t>
            </a:r>
            <a:r>
              <a:rPr lang="zh-CN" altLang="en-US" sz="2400" dirty="0" smtClean="0"/>
              <a:t>是</a:t>
            </a:r>
            <a:r>
              <a:rPr lang="zh-CN" altLang="en-US" sz="2400" dirty="0"/>
              <a:t>使得工作环境和工作设备要适合工作</a:t>
            </a:r>
            <a:r>
              <a:rPr lang="zh-CN" altLang="en-US" sz="2400" dirty="0" smtClean="0"/>
              <a:t>。</a:t>
            </a:r>
            <a:endParaRPr lang="en-US" altLang="zh-CN" sz="2400" dirty="0" smtClean="0"/>
          </a:p>
          <a:p>
            <a:r>
              <a:rPr lang="zh-CN" altLang="en-US" sz="2400" dirty="0" smtClean="0"/>
              <a:t>软件</a:t>
            </a:r>
            <a:r>
              <a:rPr lang="zh-CN" altLang="en-US" sz="2400" dirty="0"/>
              <a:t>的使用者来自不同的</a:t>
            </a:r>
            <a:r>
              <a:rPr lang="zh-CN" altLang="en-US" sz="2400" dirty="0" smtClean="0"/>
              <a:t>领域，</a:t>
            </a:r>
            <a:r>
              <a:rPr lang="zh-CN" altLang="en-US" sz="2400" dirty="0"/>
              <a:t>但</a:t>
            </a:r>
            <a:r>
              <a:rPr lang="zh-CN" altLang="en-US" sz="2400" dirty="0" smtClean="0"/>
              <a:t>由于</a:t>
            </a:r>
            <a:r>
              <a:rPr lang="zh-CN" altLang="en-US" sz="2400" dirty="0"/>
              <a:t>他们</a:t>
            </a:r>
            <a:r>
              <a:rPr lang="zh-CN" altLang="en-US" sz="2400" dirty="0" smtClean="0"/>
              <a:t>往往</a:t>
            </a:r>
            <a:r>
              <a:rPr lang="zh-CN" altLang="en-US" sz="2400" dirty="0"/>
              <a:t>并不直接参与软件系统的开发，因此必须要提供给他们迈入</a:t>
            </a:r>
            <a:r>
              <a:rPr lang="en-US" altLang="zh-CN" sz="2400" dirty="0"/>
              <a:t>IT</a:t>
            </a:r>
            <a:r>
              <a:rPr lang="zh-CN" altLang="en-US" sz="2400" dirty="0"/>
              <a:t>大门的直观方式</a:t>
            </a:r>
            <a:r>
              <a:rPr lang="en-US" altLang="zh-CN" sz="2400" dirty="0"/>
              <a:t>——</a:t>
            </a:r>
            <a:r>
              <a:rPr lang="zh-CN" altLang="en-US" sz="2400" dirty="0"/>
              <a:t>界面</a:t>
            </a:r>
            <a:r>
              <a:rPr lang="zh-CN" altLang="en-US" sz="2400" dirty="0" smtClean="0"/>
              <a:t>。</a:t>
            </a:r>
            <a:endParaRPr lang="en-US" altLang="zh-CN" sz="2400" dirty="0" smtClean="0"/>
          </a:p>
          <a:p>
            <a:r>
              <a:rPr lang="zh-CN" altLang="en-US" sz="2400" dirty="0" smtClean="0"/>
              <a:t>通过</a:t>
            </a:r>
            <a:r>
              <a:rPr lang="zh-CN" altLang="en-US" sz="2400" dirty="0"/>
              <a:t>需求分析明确了开发的具体任务，而</a:t>
            </a:r>
            <a:r>
              <a:rPr lang="zh-CN" altLang="en-US" sz="2400" dirty="0" smtClean="0"/>
              <a:t>现在要</a:t>
            </a:r>
            <a:r>
              <a:rPr lang="zh-CN" altLang="en-US" sz="2400" dirty="0"/>
              <a:t>围绕这些业务流程设计出合理组织的图形界面，用以组织这些实实在在的具体功能，这也是交互设计的主要内容</a:t>
            </a:r>
            <a:r>
              <a:rPr lang="zh-CN" altLang="en-US" sz="2400" dirty="0" smtClean="0"/>
              <a:t>。</a:t>
            </a:r>
            <a:endParaRPr lang="en-US" altLang="zh-CN" sz="2400" dirty="0" smtClean="0"/>
          </a:p>
          <a:p>
            <a:r>
              <a:rPr lang="zh-CN" altLang="en-US" sz="2400" dirty="0" smtClean="0"/>
              <a:t>另外</a:t>
            </a:r>
            <a:r>
              <a:rPr lang="zh-CN" altLang="en-US" sz="2400" dirty="0"/>
              <a:t>，还要注意软件中的主要设置功能应能容易访问，并且错误能够得到很好的捕捉并给出提示，使得用户不会淹没在信息的海洋中。</a:t>
            </a:r>
            <a:endParaRPr lang="en-US" altLang="zh-CN" sz="2400" dirty="0" smtClean="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a:t>
            </a:r>
            <a:r>
              <a:rPr lang="zh-CN" altLang="en-US" dirty="0"/>
              <a:t>人机工程学</a:t>
            </a:r>
            <a:endParaRPr lang="zh-CN" altLang="en-US" dirty="0"/>
          </a:p>
        </p:txBody>
      </p:sp>
      <p:sp>
        <p:nvSpPr>
          <p:cNvPr id="3" name="内容占位符 2"/>
          <p:cNvSpPr>
            <a:spLocks noGrp="1"/>
          </p:cNvSpPr>
          <p:nvPr>
            <p:ph idx="1"/>
          </p:nvPr>
        </p:nvSpPr>
        <p:spPr>
          <a:xfrm>
            <a:off x="457200" y="1600200"/>
            <a:ext cx="8229600" cy="4637112"/>
          </a:xfrm>
        </p:spPr>
        <p:txBody>
          <a:bodyPr/>
          <a:lstStyle/>
          <a:p>
            <a:pPr>
              <a:lnSpc>
                <a:spcPct val="110000"/>
              </a:lnSpc>
            </a:pPr>
            <a:r>
              <a:rPr lang="zh-CN" altLang="en-US" sz="2400" dirty="0"/>
              <a:t>作为计算机科学的一个学科，软件人机工程学主要是</a:t>
            </a:r>
            <a:r>
              <a:rPr lang="zh-CN" altLang="en-US" sz="2400" dirty="0" smtClean="0"/>
              <a:t>对人机工程学在</a:t>
            </a:r>
            <a:r>
              <a:rPr lang="zh-CN" altLang="en-US" sz="2400" dirty="0"/>
              <a:t>实际软件中的实现，可以认为是在已有的设计思想上加入了特殊的边界条件</a:t>
            </a:r>
            <a:r>
              <a:rPr lang="zh-CN" altLang="en-US" sz="2400" dirty="0" smtClean="0"/>
              <a:t>。</a:t>
            </a:r>
            <a:endParaRPr lang="en-US" altLang="zh-CN" sz="2400" dirty="0" smtClean="0"/>
          </a:p>
          <a:p>
            <a:pPr>
              <a:lnSpc>
                <a:spcPct val="110000"/>
              </a:lnSpc>
            </a:pPr>
            <a:r>
              <a:rPr lang="zh-CN" altLang="en-US" sz="2400" dirty="0" smtClean="0"/>
              <a:t>如果通过具体人机交互</a:t>
            </a:r>
            <a:r>
              <a:rPr lang="zh-CN" altLang="en-US" sz="2400" dirty="0"/>
              <a:t>的类库来实现交互的界面，则可能不是所有</a:t>
            </a:r>
            <a:r>
              <a:rPr lang="zh-CN" altLang="en-US" sz="2400" dirty="0" smtClean="0"/>
              <a:t>理论上的</a:t>
            </a:r>
            <a:r>
              <a:rPr lang="zh-CN" altLang="en-US" sz="2400" dirty="0"/>
              <a:t>交互技术都会得到支持和使用</a:t>
            </a:r>
            <a:r>
              <a:rPr lang="zh-CN" altLang="en-US" sz="2400" dirty="0" smtClean="0"/>
              <a:t>。</a:t>
            </a:r>
            <a:endParaRPr lang="en-US" altLang="zh-CN" sz="2400" dirty="0" smtClean="0"/>
          </a:p>
          <a:p>
            <a:pPr>
              <a:lnSpc>
                <a:spcPct val="110000"/>
              </a:lnSpc>
            </a:pPr>
            <a:r>
              <a:rPr lang="zh-CN" altLang="en-US" sz="2400" dirty="0" smtClean="0"/>
              <a:t>软件</a:t>
            </a:r>
            <a:r>
              <a:rPr lang="zh-CN" altLang="en-US" sz="2400" dirty="0"/>
              <a:t>人机工程的目的就是在进行人机工程的实现过程中在技术上和经济上提供保证</a:t>
            </a:r>
            <a:r>
              <a:rPr lang="zh-CN" altLang="en-US" sz="2400" dirty="0" smtClean="0"/>
              <a:t>。</a:t>
            </a:r>
            <a:endParaRPr lang="en-US" altLang="zh-CN" sz="2400" dirty="0" smtClean="0"/>
          </a:p>
          <a:p>
            <a:pPr>
              <a:lnSpc>
                <a:spcPct val="110000"/>
              </a:lnSpc>
            </a:pPr>
            <a:r>
              <a:rPr lang="zh-CN" altLang="en-US" sz="2400" dirty="0" smtClean="0"/>
              <a:t>软件</a:t>
            </a:r>
            <a:r>
              <a:rPr lang="zh-CN" altLang="en-US" sz="2400" dirty="0"/>
              <a:t>人机工</a:t>
            </a:r>
            <a:r>
              <a:rPr lang="zh-CN" altLang="en-US" sz="2400" dirty="0" smtClean="0"/>
              <a:t>程不能教条，要尊重市场，如客户公司的</a:t>
            </a:r>
            <a:r>
              <a:rPr lang="en-US" altLang="zh-CN" sz="2400" dirty="0" smtClean="0"/>
              <a:t>logo</a:t>
            </a:r>
            <a:r>
              <a:rPr lang="zh-CN" altLang="en-US" sz="2400" dirty="0" smtClean="0"/>
              <a:t>或者颜色，虽然技术上认为不是</a:t>
            </a:r>
            <a:r>
              <a:rPr lang="zh-CN" altLang="en-US" sz="2400" dirty="0"/>
              <a:t>最佳</a:t>
            </a:r>
            <a:r>
              <a:rPr lang="zh-CN" altLang="en-US" sz="2400" dirty="0" smtClean="0"/>
              <a:t>搭配，但可能是公司</a:t>
            </a:r>
            <a:r>
              <a:rPr lang="zh-CN" altLang="en-US" sz="2400" dirty="0"/>
              <a:t>文化的一部分。</a:t>
            </a:r>
            <a:endParaRPr lang="zh-CN" altLang="en-US" sz="2400" dirty="0"/>
          </a:p>
          <a:p>
            <a:pPr>
              <a:lnSpc>
                <a:spcPct val="110000"/>
              </a:lnSpc>
            </a:pPr>
            <a:endParaRPr lang="en-US" altLang="zh-CN" sz="2400" dirty="0" smtClean="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70657" y="548680"/>
            <a:ext cx="8229600" cy="5314602"/>
          </a:xfrm>
        </p:spPr>
        <p:txBody>
          <a:bodyPr/>
          <a:lstStyle/>
          <a:p>
            <a:r>
              <a:rPr lang="zh-CN" altLang="en-US" sz="2600" dirty="0" smtClean="0"/>
              <a:t>界面设计还要考虑时尚。比如二十世纪</a:t>
            </a:r>
            <a:r>
              <a:rPr lang="en-US" altLang="zh-CN" sz="2600" dirty="0" smtClean="0"/>
              <a:t>90</a:t>
            </a:r>
            <a:r>
              <a:rPr lang="zh-CN" altLang="en-US" sz="2600" dirty="0" smtClean="0"/>
              <a:t>年代开始流行的视窗系统，为人们带来操作上的便利的同时，也</a:t>
            </a:r>
            <a:r>
              <a:rPr lang="zh-CN" altLang="en-US" sz="2600" dirty="0"/>
              <a:t>受到了</a:t>
            </a:r>
            <a:r>
              <a:rPr lang="zh-CN" altLang="en-US" sz="2600" dirty="0" smtClean="0"/>
              <a:t>一些来自人</a:t>
            </a:r>
            <a:r>
              <a:rPr lang="zh-CN" altLang="en-US" sz="2600" dirty="0"/>
              <a:t>机工程方面的</a:t>
            </a:r>
            <a:r>
              <a:rPr lang="zh-CN" altLang="en-US" sz="2600" dirty="0" smtClean="0"/>
              <a:t>批评：窗口</a:t>
            </a:r>
            <a:r>
              <a:rPr lang="zh-CN" altLang="en-US" sz="2600" dirty="0"/>
              <a:t>的千篇一律会给很多用户带来审美疲劳，影响了用户体验</a:t>
            </a:r>
            <a:r>
              <a:rPr lang="zh-CN" altLang="en-US" sz="2600" dirty="0" smtClean="0"/>
              <a:t>。</a:t>
            </a:r>
            <a:endParaRPr lang="en-US" altLang="zh-CN" sz="2600" dirty="0" smtClean="0"/>
          </a:p>
          <a:p>
            <a:r>
              <a:rPr lang="zh-CN" altLang="en-US" sz="2600" dirty="0" smtClean="0"/>
              <a:t>因此在</a:t>
            </a:r>
            <a:r>
              <a:rPr lang="zh-CN" altLang="en-US" sz="2600" dirty="0"/>
              <a:t>窗口的设计上又发展了一些多样性的处理方式，比如圆角的窗口和半透明的窗口，由此也出现了一些专门的窗口设计工具供有经验的开发人员使用</a:t>
            </a:r>
            <a:r>
              <a:rPr lang="zh-CN" altLang="en-US" sz="2600" dirty="0" smtClean="0"/>
              <a:t>。</a:t>
            </a:r>
            <a:endParaRPr lang="en-US" altLang="zh-CN" sz="2600" dirty="0" smtClean="0"/>
          </a:p>
          <a:p>
            <a:r>
              <a:rPr lang="zh-CN" altLang="en-US" sz="2600" dirty="0" smtClean="0"/>
              <a:t>还有</a:t>
            </a:r>
            <a:r>
              <a:rPr lang="zh-CN" altLang="en-US" sz="2600" dirty="0"/>
              <a:t>衍生出了另外一种基本的界面设计理念，就是允许用户动态的根据喜好来改变界面元素的布局或形状等，又称为“皮肤”</a:t>
            </a:r>
            <a:r>
              <a:rPr lang="zh-CN" altLang="en-US" sz="2600" dirty="0" smtClean="0"/>
              <a:t>。</a:t>
            </a:r>
            <a:endParaRPr lang="en-US" altLang="zh-CN" sz="2600" dirty="0" smtClean="0"/>
          </a:p>
          <a:p>
            <a:r>
              <a:rPr lang="zh-CN" altLang="en-US" sz="2600" dirty="0" smtClean="0"/>
              <a:t>总之</a:t>
            </a:r>
            <a:r>
              <a:rPr lang="zh-CN" altLang="en-US" sz="2600" dirty="0"/>
              <a:t>，桌面的定制使得用户体验在上升，给用户带来了亲切感，从而拉近了用户与软件的距离。</a:t>
            </a:r>
            <a:endParaRPr lang="zh-CN" altLang="en-US" sz="2600" dirty="0"/>
          </a:p>
          <a:p>
            <a:endParaRPr lang="zh-CN" altLang="en-US" sz="26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可用性</a:t>
            </a:r>
            <a:endParaRPr lang="zh-CN" altLang="en-US" dirty="0"/>
          </a:p>
        </p:txBody>
      </p:sp>
      <p:sp>
        <p:nvSpPr>
          <p:cNvPr id="9" name="内容占位符 8"/>
          <p:cNvSpPr>
            <a:spLocks noGrp="1"/>
          </p:cNvSpPr>
          <p:nvPr>
            <p:ph idx="1"/>
          </p:nvPr>
        </p:nvSpPr>
        <p:spPr/>
        <p:txBody>
          <a:bodyPr/>
          <a:lstStyle/>
          <a:p>
            <a:r>
              <a:rPr lang="zh-CN" altLang="en-US" sz="2800" dirty="0"/>
              <a:t>对于“可用性”的理解很大程度上依赖于每个软件使用者的知识背景和专业技能，因此对可用性的一个正式的并且对于所有使用群体都适合的定义是不现实的</a:t>
            </a:r>
            <a:r>
              <a:rPr lang="zh-CN" altLang="en-US" sz="2800" dirty="0" smtClean="0"/>
              <a:t>。</a:t>
            </a:r>
            <a:endParaRPr lang="en-US" altLang="zh-CN" sz="2800" dirty="0" smtClean="0"/>
          </a:p>
          <a:p>
            <a:r>
              <a:rPr lang="zh-CN" altLang="en-US" sz="2800" dirty="0" smtClean="0"/>
              <a:t>因此，</a:t>
            </a:r>
            <a:r>
              <a:rPr lang="zh-CN" altLang="en-US" sz="2800" dirty="0"/>
              <a:t>可以</a:t>
            </a:r>
            <a:r>
              <a:rPr lang="zh-CN" altLang="en-US" sz="2800" dirty="0" smtClean="0"/>
              <a:t>考虑</a:t>
            </a:r>
            <a:r>
              <a:rPr lang="zh-CN" altLang="en-US" sz="2800" dirty="0"/>
              <a:t>首先将不同的用户进行分组，然后针对具体类别的用户对可用性进行更为一般性的定义</a:t>
            </a:r>
            <a:r>
              <a:rPr lang="zh-CN" altLang="en-US" sz="2800" dirty="0" smtClean="0"/>
              <a:t>。</a:t>
            </a:r>
            <a:endParaRPr lang="en-US" altLang="zh-CN" sz="2800" dirty="0" smtClean="0"/>
          </a:p>
          <a:p>
            <a:r>
              <a:rPr lang="zh-CN" altLang="en-US" sz="2800" dirty="0"/>
              <a:t>很多标准和规范也是以这样的方式对可用性进行阐述的</a:t>
            </a:r>
            <a:r>
              <a:rPr lang="zh-CN" altLang="en-US" sz="2800" dirty="0" smtClean="0"/>
              <a:t>。以下主要</a:t>
            </a:r>
            <a:r>
              <a:rPr lang="zh-CN" altLang="en-US" sz="2800" dirty="0"/>
              <a:t>考虑广泛使用的</a:t>
            </a:r>
            <a:r>
              <a:rPr lang="en-US" altLang="zh-CN" sz="2800" dirty="0"/>
              <a:t>ISO 9241</a:t>
            </a:r>
            <a:r>
              <a:rPr lang="zh-CN" altLang="en-US" sz="2800" dirty="0"/>
              <a:t>中的</a:t>
            </a:r>
            <a:r>
              <a:rPr lang="en-US" altLang="zh-CN" sz="2800" dirty="0"/>
              <a:t>110</a:t>
            </a:r>
            <a:r>
              <a:rPr lang="zh-CN" altLang="en-US" sz="2800" dirty="0"/>
              <a:t>部分。</a:t>
            </a:r>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323528" y="242590"/>
            <a:ext cx="4320480" cy="6107112"/>
          </a:xfrm>
        </p:spPr>
        <p:txBody>
          <a:bodyPr/>
          <a:lstStyle/>
          <a:p>
            <a:r>
              <a:rPr lang="en-US" altLang="zh-CN" sz="2400" dirty="0"/>
              <a:t>ISO 9241</a:t>
            </a:r>
            <a:r>
              <a:rPr lang="zh-CN" altLang="en-US" sz="2400" dirty="0"/>
              <a:t>是关于办公室环境下交互式计算机系统的人类工效学</a:t>
            </a:r>
            <a:r>
              <a:rPr lang="zh-CN" altLang="en-US" sz="2400" dirty="0" smtClean="0"/>
              <a:t>国际标准</a:t>
            </a:r>
            <a:endParaRPr lang="en-US" altLang="zh-CN" sz="2400" dirty="0" smtClean="0"/>
          </a:p>
          <a:p>
            <a:r>
              <a:rPr lang="zh-CN" altLang="en-US" sz="2400" dirty="0" smtClean="0"/>
              <a:t>由</a:t>
            </a:r>
            <a:r>
              <a:rPr lang="en-US" altLang="zh-CN" sz="2400" dirty="0"/>
              <a:t>17</a:t>
            </a:r>
            <a:r>
              <a:rPr lang="zh-CN" altLang="en-US" sz="2400" dirty="0"/>
              <a:t>个部分组成，根据人类工效学和可用性原理，分别对各种硬件交互设备属性和软件用户界面设计问题作了详细的规定和建议，并且可以对一个产品设计符合该标准的程度进行评估和认证</a:t>
            </a:r>
            <a:r>
              <a:rPr lang="zh-CN" altLang="en-US" sz="2400" dirty="0" smtClean="0"/>
              <a:t>。</a:t>
            </a:r>
            <a:endParaRPr lang="en-US" altLang="zh-CN" sz="2400" dirty="0" smtClean="0"/>
          </a:p>
          <a:p>
            <a:r>
              <a:rPr lang="zh-CN" altLang="en-US" sz="2400" dirty="0"/>
              <a:t>部分</a:t>
            </a:r>
            <a:r>
              <a:rPr lang="en-US" altLang="zh-CN" sz="2400" dirty="0" smtClean="0"/>
              <a:t>110</a:t>
            </a:r>
            <a:r>
              <a:rPr lang="zh-CN" altLang="en-US" sz="2400" dirty="0" smtClean="0"/>
              <a:t>是因为早期</a:t>
            </a:r>
            <a:r>
              <a:rPr lang="zh-CN" altLang="en-US" sz="2400" dirty="0"/>
              <a:t>版本</a:t>
            </a:r>
            <a:r>
              <a:rPr lang="en-US" altLang="zh-CN" sz="2400" dirty="0"/>
              <a:t>10</a:t>
            </a:r>
            <a:r>
              <a:rPr lang="zh-CN" altLang="en-US" sz="2400" dirty="0"/>
              <a:t>的修订版本</a:t>
            </a:r>
            <a:r>
              <a:rPr lang="zh-CN" altLang="en-US" sz="2400" dirty="0" smtClean="0"/>
              <a:t>。</a:t>
            </a:r>
            <a:endParaRPr lang="en-US" altLang="zh-CN" sz="2400" dirty="0" smtClean="0"/>
          </a:p>
          <a:p>
            <a:r>
              <a:rPr lang="zh-CN" altLang="en-US" sz="2400" dirty="0" smtClean="0"/>
              <a:t>其余</a:t>
            </a:r>
            <a:r>
              <a:rPr lang="en-US" altLang="zh-CN" sz="2400" dirty="0"/>
              <a:t>7</a:t>
            </a:r>
            <a:r>
              <a:rPr lang="zh-CN" altLang="en-US" sz="2400" dirty="0"/>
              <a:t>个部分没有进行大范围的本质上的修改，只是在旧版本的基础上进行了细化和具体化。</a:t>
            </a:r>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fld>
            <a:endParaRPr lang="en-US" altLang="zh-CN"/>
          </a:p>
        </p:txBody>
      </p:sp>
      <p:pic>
        <p:nvPicPr>
          <p:cNvPr id="8" name="图片 7"/>
          <p:cNvPicPr/>
          <p:nvPr/>
        </p:nvPicPr>
        <p:blipFill>
          <a:blip r:embed="rId1" cstate="print">
            <a:extLst>
              <a:ext uri="{28A0092B-C50C-407E-A947-70E740481C1C}">
                <a14:useLocalDpi xmlns:a14="http://schemas.microsoft.com/office/drawing/2010/main" val="0"/>
              </a:ext>
            </a:extLst>
          </a:blip>
          <a:stretch>
            <a:fillRect/>
          </a:stretch>
        </p:blipFill>
        <p:spPr>
          <a:xfrm>
            <a:off x="4716016" y="541940"/>
            <a:ext cx="4176464" cy="550841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110</a:t>
            </a:r>
            <a:r>
              <a:rPr lang="zh-CN" altLang="en-US" dirty="0"/>
              <a:t>对话原则：任务适合性</a:t>
            </a:r>
            <a:endParaRPr lang="zh-CN" altLang="en-US" dirty="0"/>
          </a:p>
        </p:txBody>
      </p:sp>
      <p:sp>
        <p:nvSpPr>
          <p:cNvPr id="7" name="内容占位符 6"/>
          <p:cNvSpPr>
            <a:spLocks noGrp="1"/>
          </p:cNvSpPr>
          <p:nvPr>
            <p:ph idx="1"/>
          </p:nvPr>
        </p:nvSpPr>
        <p:spPr>
          <a:xfrm>
            <a:off x="457200" y="1600200"/>
            <a:ext cx="8229600" cy="3701008"/>
          </a:xfrm>
        </p:spPr>
        <p:txBody>
          <a:bodyPr/>
          <a:lstStyle/>
          <a:p>
            <a:r>
              <a:rPr lang="zh-CN" altLang="en-US" sz="2600" dirty="0"/>
              <a:t>交互系统在支持用户完成任务时应适合任务</a:t>
            </a:r>
            <a:r>
              <a:rPr lang="zh-CN" altLang="en-US" sz="2600" dirty="0" smtClean="0"/>
              <a:t>，即功能</a:t>
            </a:r>
            <a:r>
              <a:rPr lang="zh-CN" altLang="en-US" sz="2600" dirty="0"/>
              <a:t>和对话是基于任务特征，而不是基于用于实现任务的技术</a:t>
            </a:r>
            <a:r>
              <a:rPr lang="zh-CN" altLang="en-US" sz="2600" dirty="0" smtClean="0"/>
              <a:t>。</a:t>
            </a:r>
            <a:endParaRPr lang="en-US" altLang="zh-CN" sz="2600" dirty="0" smtClean="0"/>
          </a:p>
          <a:p>
            <a:r>
              <a:rPr lang="zh-CN" altLang="en-US" sz="2600" dirty="0" smtClean="0"/>
              <a:t>支持</a:t>
            </a:r>
            <a:r>
              <a:rPr lang="zh-CN" altLang="en-US" sz="2600" dirty="0"/>
              <a:t>任务</a:t>
            </a:r>
            <a:r>
              <a:rPr lang="zh-CN" altLang="en-US" sz="2600" dirty="0" smtClean="0"/>
              <a:t>的高效完成，而不</a:t>
            </a:r>
            <a:r>
              <a:rPr lang="zh-CN" altLang="en-US" sz="2600" dirty="0"/>
              <a:t>需要用户来关注界面的</a:t>
            </a:r>
            <a:r>
              <a:rPr lang="zh-CN" altLang="en-US" sz="2600" dirty="0" smtClean="0"/>
              <a:t>特性。</a:t>
            </a:r>
            <a:r>
              <a:rPr lang="zh-CN" altLang="en-US" sz="2600" dirty="0"/>
              <a:t>比如在录入一个新的项目数据</a:t>
            </a:r>
            <a:r>
              <a:rPr lang="zh-CN" altLang="en-US" sz="2600" dirty="0" smtClean="0"/>
              <a:t>时，</a:t>
            </a:r>
            <a:r>
              <a:rPr lang="zh-CN" altLang="en-US" sz="2600" dirty="0"/>
              <a:t>交互系统可以提供快捷方式迅速的在数据项间切换</a:t>
            </a:r>
            <a:r>
              <a:rPr lang="zh-CN" altLang="en-US" sz="2600" dirty="0" smtClean="0"/>
              <a:t>，而不是依赖鼠标点击获取焦点。</a:t>
            </a:r>
            <a:endParaRPr lang="en-US" altLang="zh-CN" sz="2600" dirty="0" smtClean="0"/>
          </a:p>
          <a:p>
            <a:r>
              <a:rPr lang="zh-CN" altLang="en-US" sz="2600" dirty="0"/>
              <a:t>界面的复杂程度</a:t>
            </a:r>
            <a:r>
              <a:rPr lang="zh-CN" altLang="en-US" sz="2600" dirty="0" smtClean="0"/>
              <a:t>，应对需要大量显示</a:t>
            </a:r>
            <a:r>
              <a:rPr lang="zh-CN" altLang="en-US" sz="2600" dirty="0"/>
              <a:t>的</a:t>
            </a:r>
            <a:r>
              <a:rPr lang="zh-CN" altLang="en-US" sz="2600" dirty="0" smtClean="0"/>
              <a:t>信息量进行</a:t>
            </a:r>
            <a:r>
              <a:rPr lang="zh-CN" altLang="en-US" sz="2600" dirty="0"/>
              <a:t>合理的编排和</a:t>
            </a:r>
            <a:r>
              <a:rPr lang="zh-CN" altLang="en-US" sz="2600" dirty="0" smtClean="0"/>
              <a:t>构造，以避免界面的过度“饱和”。</a:t>
            </a:r>
            <a:endParaRPr lang="en-US" altLang="zh-CN" sz="2600" dirty="0" smtClean="0"/>
          </a:p>
          <a:p>
            <a:r>
              <a:rPr lang="zh-CN" altLang="en-US" sz="2600" dirty="0" smtClean="0"/>
              <a:t>重复内容的“默认”处理等。</a:t>
            </a:r>
            <a:endParaRPr lang="en-US" altLang="zh-CN" sz="2600" dirty="0" smtClean="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fld>
            <a:endParaRPr lang="en-US" altLang="zh-CN"/>
          </a:p>
        </p:txBody>
      </p:sp>
      <p:sp>
        <p:nvSpPr>
          <p:cNvPr id="4" name="页脚占位符 3"/>
          <p:cNvSpPr>
            <a:spLocks noGrp="1"/>
          </p:cNvSpPr>
          <p:nvPr>
            <p:ph type="ftr" sz="quarter" idx="11"/>
          </p:nvPr>
        </p:nvSpPr>
        <p:spPr/>
        <p:txBody>
          <a:bodyPr/>
          <a:lstStyle/>
          <a:p>
            <a:pPr>
              <a:defRPr/>
            </a:pPr>
            <a:r>
              <a:rPr lang="en-US" altLang="zh-CN" smtClean="0"/>
              <a:t>大连理工大学软件学院</a:t>
            </a:r>
            <a:endParaRPr lang="en-US" altLang="zh-CN"/>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4443</Words>
  <Application>WPS 演示</Application>
  <PresentationFormat>全屏显示(4:3)</PresentationFormat>
  <Paragraphs>282</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Tahoma</vt:lpstr>
      <vt:lpstr>굴림</vt:lpstr>
      <vt:lpstr>Times New Roman</vt:lpstr>
      <vt:lpstr>Times</vt:lpstr>
      <vt:lpstr>微软雅黑</vt:lpstr>
      <vt:lpstr>Arial Unicode MS</vt:lpstr>
      <vt:lpstr>Adobe Myungjo Std M</vt:lpstr>
      <vt:lpstr>自定义设计方案</vt:lpstr>
      <vt:lpstr>软件工程</vt:lpstr>
      <vt:lpstr>第9章 交互设计</vt:lpstr>
      <vt:lpstr>心理学</vt:lpstr>
      <vt:lpstr>人机工程学</vt:lpstr>
      <vt:lpstr>软件人机工程学</vt:lpstr>
      <vt:lpstr>PowerPoint 演示文稿</vt:lpstr>
      <vt:lpstr>可用性</vt:lpstr>
      <vt:lpstr>PowerPoint 演示文稿</vt:lpstr>
      <vt:lpstr>110对话原则：任务适合性</vt:lpstr>
      <vt:lpstr>110对话原则：自我描述性</vt:lpstr>
      <vt:lpstr>PowerPoint 演示文稿</vt:lpstr>
      <vt:lpstr>110对话原则：可控性</vt:lpstr>
      <vt:lpstr>110对话原则：与用户期望一致性</vt:lpstr>
      <vt:lpstr>PowerPoint 演示文稿</vt:lpstr>
      <vt:lpstr>110对话原则：易学性</vt:lpstr>
      <vt:lpstr>110对话原则：容错性</vt:lpstr>
      <vt:lpstr>110对话原则：可定制性</vt:lpstr>
      <vt:lpstr>人机工程与软件过程</vt:lpstr>
      <vt:lpstr>PowerPoint 演示文稿</vt:lpstr>
      <vt:lpstr>可使用性的验证</vt:lpstr>
      <vt:lpstr>人机测试的方法</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交互设计</dc:title>
  <dc:creator>Yong PIAO</dc:creator>
  <cp:lastModifiedBy>eric_piao@163.com</cp:lastModifiedBy>
  <cp:revision>821</cp:revision>
  <dcterms:created xsi:type="dcterms:W3CDTF">2001-07-18T23:57:00Z</dcterms:created>
  <dcterms:modified xsi:type="dcterms:W3CDTF">2019-08-11T09:08:30Z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