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8" r:id="rId3"/>
    <p:sldId id="371" r:id="rId4"/>
    <p:sldId id="372" r:id="rId5"/>
    <p:sldId id="373" r:id="rId6"/>
    <p:sldId id="415" r:id="rId7"/>
    <p:sldId id="411" r:id="rId8"/>
    <p:sldId id="412" r:id="rId9"/>
    <p:sldId id="413" r:id="rId10"/>
    <p:sldId id="414" r:id="rId11"/>
    <p:sldId id="416" r:id="rId12"/>
    <p:sldId id="417" r:id="rId13"/>
    <p:sldId id="418" r:id="rId14"/>
    <p:sldId id="424" r:id="rId15"/>
    <p:sldId id="419" r:id="rId16"/>
    <p:sldId id="425" r:id="rId17"/>
    <p:sldId id="420" r:id="rId18"/>
    <p:sldId id="421" r:id="rId19"/>
    <p:sldId id="422" r:id="rId20"/>
    <p:sldId id="426" r:id="rId21"/>
    <p:sldId id="427" r:id="rId22"/>
    <p:sldId id="428" r:id="rId23"/>
    <p:sldId id="429" r:id="rId24"/>
    <p:sldId id="430" r:id="rId25"/>
    <p:sldId id="431" r:id="rId26"/>
    <p:sldId id="432" r:id="rId27"/>
    <p:sldId id="433" r:id="rId28"/>
    <p:sldId id="436" r:id="rId29"/>
    <p:sldId id="437" r:id="rId30"/>
    <p:sldId id="438" r:id="rId31"/>
    <p:sldId id="434" r:id="rId32"/>
    <p:sldId id="439" r:id="rId33"/>
    <p:sldId id="440" r:id="rId34"/>
    <p:sldId id="441" r:id="rId35"/>
    <p:sldId id="374" r:id="rId36"/>
    <p:sldId id="375" r:id="rId37"/>
    <p:sldId id="379" r:id="rId38"/>
    <p:sldId id="380" r:id="rId39"/>
    <p:sldId id="381" r:id="rId40"/>
    <p:sldId id="382" r:id="rId41"/>
    <p:sldId id="383" r:id="rId42"/>
    <p:sldId id="442" r:id="rId43"/>
    <p:sldId id="443" r:id="rId44"/>
    <p:sldId id="444" r:id="rId45"/>
    <p:sldId id="445" r:id="rId46"/>
    <p:sldId id="446" r:id="rId47"/>
    <p:sldId id="406" r:id="rId48"/>
    <p:sldId id="407" r:id="rId49"/>
    <p:sldId id="408" r:id="rId50"/>
    <p:sldId id="370" r:id="rId51"/>
  </p:sldIdLst>
  <p:sldSz cx="9144000" cy="6858000" type="screen4x3"/>
  <p:notesSz cx="10234613"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0066"/>
    <a:srgbClr val="9900CC"/>
    <a:srgbClr val="0000CC"/>
    <a:srgbClr val="00FF00"/>
    <a:srgbClr val="663300"/>
    <a:srgbClr val="FFFFFF"/>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5394" autoAdjust="0"/>
  </p:normalViewPr>
  <p:slideViewPr>
    <p:cSldViewPr>
      <p:cViewPr varScale="1">
        <p:scale>
          <a:sx n="113" d="100"/>
          <a:sy n="113" d="100"/>
        </p:scale>
        <p:origin x="18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3172" name="Rectangle 4">
            <a:extLst>
              <a:ext uri="{FF2B5EF4-FFF2-40B4-BE49-F238E27FC236}">
                <a16:creationId xmlns:a16="http://schemas.microsoft.com/office/drawing/2014/main" id="{3252A432-B246-4126-BFCE-FA46590C16E9}"/>
              </a:ext>
            </a:extLst>
          </p:cNvPr>
          <p:cNvSpPr>
            <a:spLocks noGrp="1" noChangeArrowheads="1"/>
          </p:cNvSpPr>
          <p:nvPr>
            <p:ph type="ftr" sz="quarter" idx="2"/>
          </p:nvPr>
        </p:nvSpPr>
        <p:spPr bwMode="auto">
          <a:xfrm>
            <a:off x="0" y="6742113"/>
            <a:ext cx="4435475" cy="355600"/>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algn="ctr" latinLnBrk="1">
              <a:defRPr sz="1300" b="0">
                <a:solidFill>
                  <a:schemeClr val="tx1"/>
                </a:solidFill>
                <a:latin typeface="Gulim" panose="020B0600000101010101" pitchFamily="34" charset="-127"/>
                <a:ea typeface="Gulim" panose="020B0600000101010101" pitchFamily="34" charset="-127"/>
              </a:defRPr>
            </a:lvl1pPr>
          </a:lstStyle>
          <a:p>
            <a:endParaRPr lang="en-US" altLang="zh-CN"/>
          </a:p>
        </p:txBody>
      </p:sp>
      <p:sp>
        <p:nvSpPr>
          <p:cNvPr id="263173" name="Rectangle 5">
            <a:extLst>
              <a:ext uri="{FF2B5EF4-FFF2-40B4-BE49-F238E27FC236}">
                <a16:creationId xmlns:a16="http://schemas.microsoft.com/office/drawing/2014/main" id="{2121D365-C1D8-4152-9B6B-5D8E96687096}"/>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algn="r" latinLnBrk="1">
              <a:defRPr sz="1300" b="0">
                <a:solidFill>
                  <a:schemeClr val="tx1"/>
                </a:solidFill>
                <a:latin typeface="Gulim" panose="020B0600000101010101" pitchFamily="34" charset="-127"/>
                <a:ea typeface="Gulim" panose="020B0600000101010101" pitchFamily="34" charset="-127"/>
              </a:defRPr>
            </a:lvl1pPr>
          </a:lstStyle>
          <a:p>
            <a:fld id="{DB149AC9-58D8-4763-8998-D1BC1F7E7C39}"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BF380347-3519-4C97-942E-4EF1E68C6061}"/>
              </a:ext>
            </a:extLst>
          </p:cNvPr>
          <p:cNvSpPr>
            <a:spLocks noGrp="1" noChangeArrowheads="1"/>
          </p:cNvSpPr>
          <p:nvPr>
            <p:ph type="hdr" sz="quarter"/>
          </p:nvPr>
        </p:nvSpPr>
        <p:spPr bwMode="auto">
          <a:xfrm>
            <a:off x="0" y="0"/>
            <a:ext cx="4435475" cy="355600"/>
          </a:xfrm>
          <a:prstGeom prst="rect">
            <a:avLst/>
          </a:prstGeom>
          <a:noFill/>
          <a:ln w="9525">
            <a:noFill/>
            <a:miter lim="800000"/>
          </a:ln>
          <a:effectLst/>
        </p:spPr>
        <p:txBody>
          <a:bodyPr vert="horz" wrap="square" lIns="99048" tIns="49524" rIns="99048" bIns="49524" numCol="1" anchor="t" anchorCtr="0" compatLnSpc="1">
            <a:prstTxWarp prst="textNoShape">
              <a:avLst/>
            </a:prstTxWarp>
          </a:bodyPr>
          <a:lstStyle>
            <a:lvl1pPr latinLnBrk="1">
              <a:defRPr sz="1300" b="0">
                <a:solidFill>
                  <a:schemeClr val="tx1"/>
                </a:solidFill>
                <a:latin typeface="Gulim" panose="020B0600000101010101" pitchFamily="34" charset="-127"/>
                <a:ea typeface="Gulim" panose="020B0600000101010101" pitchFamily="34" charset="-127"/>
              </a:defRPr>
            </a:lvl1pPr>
          </a:lstStyle>
          <a:p>
            <a:endParaRPr lang="zh-CN" altLang="en-US"/>
          </a:p>
        </p:txBody>
      </p:sp>
      <p:sp>
        <p:nvSpPr>
          <p:cNvPr id="277507" name="Rectangle 3">
            <a:extLst>
              <a:ext uri="{FF2B5EF4-FFF2-40B4-BE49-F238E27FC236}">
                <a16:creationId xmlns:a16="http://schemas.microsoft.com/office/drawing/2014/main" id="{4FCAF1B5-B4E2-4D46-BE88-220B851D87E2}"/>
              </a:ext>
            </a:extLst>
          </p:cNvPr>
          <p:cNvSpPr>
            <a:spLocks noGrp="1" noChangeArrowheads="1"/>
          </p:cNvSpPr>
          <p:nvPr>
            <p:ph type="dt" idx="1"/>
          </p:nvPr>
        </p:nvSpPr>
        <p:spPr bwMode="auto">
          <a:xfrm>
            <a:off x="5797550" y="0"/>
            <a:ext cx="4435475" cy="355600"/>
          </a:xfrm>
          <a:prstGeom prst="rect">
            <a:avLst/>
          </a:prstGeom>
          <a:noFill/>
          <a:ln w="9525">
            <a:noFill/>
            <a:miter lim="800000"/>
          </a:ln>
          <a:effectLst/>
        </p:spPr>
        <p:txBody>
          <a:bodyPr vert="horz" wrap="square" lIns="99048" tIns="49524" rIns="99048" bIns="49524" numCol="1" anchor="t" anchorCtr="0" compatLnSpc="1">
            <a:prstTxWarp prst="textNoShape">
              <a:avLst/>
            </a:prstTxWarp>
          </a:bodyPr>
          <a:lstStyle>
            <a:lvl1pPr algn="r" latinLnBrk="1">
              <a:defRPr sz="1300" b="0">
                <a:solidFill>
                  <a:schemeClr val="tx1"/>
                </a:solidFill>
                <a:latin typeface="Gulim" panose="020B0600000101010101" pitchFamily="34" charset="-127"/>
                <a:ea typeface="Gulim" panose="020B0600000101010101" pitchFamily="34" charset="-127"/>
              </a:defRPr>
            </a:lvl1pPr>
          </a:lstStyle>
          <a:p>
            <a:endParaRPr lang="en-US" altLang="zh-CN"/>
          </a:p>
        </p:txBody>
      </p:sp>
      <p:sp>
        <p:nvSpPr>
          <p:cNvPr id="4100" name="Rectangle 4">
            <a:extLst>
              <a:ext uri="{FF2B5EF4-FFF2-40B4-BE49-F238E27FC236}">
                <a16:creationId xmlns:a16="http://schemas.microsoft.com/office/drawing/2014/main" id="{6C383897-8A7B-4931-A433-483EB6998A43}"/>
              </a:ext>
            </a:extLst>
          </p:cNvPr>
          <p:cNvSpPr>
            <a:spLocks noGrp="1" noRot="1" noChangeAspect="1" noChangeArrowheads="1" noTextEdit="1"/>
          </p:cNvSpPr>
          <p:nvPr>
            <p:ph type="sldImg" idx="4294967295"/>
          </p:nvPr>
        </p:nvSpPr>
        <p:spPr bwMode="auto">
          <a:xfrm>
            <a:off x="3341688" y="531813"/>
            <a:ext cx="3551237"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775C4FDD-44FE-4B39-A975-75F6A1B289CB}"/>
              </a:ext>
            </a:extLst>
          </p:cNvPr>
          <p:cNvSpPr>
            <a:spLocks noGrp="1" noChangeArrowheads="1"/>
          </p:cNvSpPr>
          <p:nvPr>
            <p:ph type="body" sz="quarter" idx="4294967295"/>
          </p:nvPr>
        </p:nvSpPr>
        <p:spPr bwMode="auto">
          <a:xfrm>
            <a:off x="1023938" y="3371850"/>
            <a:ext cx="8186737"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7510" name="Rectangle 6">
            <a:extLst>
              <a:ext uri="{FF2B5EF4-FFF2-40B4-BE49-F238E27FC236}">
                <a16:creationId xmlns:a16="http://schemas.microsoft.com/office/drawing/2014/main" id="{9AFE67B5-B485-4E85-85FB-AED9F3810D35}"/>
              </a:ext>
            </a:extLst>
          </p:cNvPr>
          <p:cNvSpPr>
            <a:spLocks noGrp="1" noChangeArrowheads="1"/>
          </p:cNvSpPr>
          <p:nvPr>
            <p:ph type="ftr" sz="quarter" idx="4"/>
          </p:nvPr>
        </p:nvSpPr>
        <p:spPr bwMode="auto">
          <a:xfrm>
            <a:off x="0" y="6742113"/>
            <a:ext cx="4435475" cy="355600"/>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latinLnBrk="1">
              <a:defRPr sz="1300" b="0">
                <a:solidFill>
                  <a:schemeClr val="tx1"/>
                </a:solidFill>
                <a:latin typeface="Gulim" panose="020B0600000101010101" pitchFamily="34" charset="-127"/>
                <a:ea typeface="Gulim" panose="020B0600000101010101" pitchFamily="34" charset="-127"/>
              </a:defRPr>
            </a:lvl1pPr>
          </a:lstStyle>
          <a:p>
            <a:endParaRPr lang="en-US" altLang="zh-CN"/>
          </a:p>
        </p:txBody>
      </p:sp>
      <p:sp>
        <p:nvSpPr>
          <p:cNvPr id="277511" name="Rectangle 7">
            <a:extLst>
              <a:ext uri="{FF2B5EF4-FFF2-40B4-BE49-F238E27FC236}">
                <a16:creationId xmlns:a16="http://schemas.microsoft.com/office/drawing/2014/main" id="{67F5DF34-ABD1-430C-AAB5-AAA833628F91}"/>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algn="r" latinLnBrk="1">
              <a:defRPr sz="1300" b="0">
                <a:solidFill>
                  <a:schemeClr val="tx1"/>
                </a:solidFill>
                <a:latin typeface="Gulim" panose="020B0600000101010101" pitchFamily="34" charset="-127"/>
                <a:ea typeface="Gulim" panose="020B0600000101010101" pitchFamily="34" charset="-127"/>
              </a:defRPr>
            </a:lvl1pPr>
          </a:lstStyle>
          <a:p>
            <a:fld id="{259848F0-A461-419E-97C8-5E29B123216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a:extLst>
              <a:ext uri="{FF2B5EF4-FFF2-40B4-BE49-F238E27FC236}">
                <a16:creationId xmlns:a16="http://schemas.microsoft.com/office/drawing/2014/main" id="{D5B1F153-447D-4AE3-885F-C241AF3B6ECB}"/>
              </a:ext>
            </a:extLst>
          </p:cNvPr>
          <p:cNvSpPr>
            <a:spLocks noGrp="1" noRot="1" noChangeAspect="1" noChangeArrowheads="1"/>
          </p:cNvSpPr>
          <p:nvPr>
            <p:ph type="sldImg" idx="4294967295"/>
          </p:nvPr>
        </p:nvSpPr>
        <p:spPr>
          <a:ln/>
        </p:spPr>
      </p:sp>
      <p:sp>
        <p:nvSpPr>
          <p:cNvPr id="7170" name="备注占位符 2">
            <a:extLst>
              <a:ext uri="{FF2B5EF4-FFF2-40B4-BE49-F238E27FC236}">
                <a16:creationId xmlns:a16="http://schemas.microsoft.com/office/drawing/2014/main" id="{55A6E5E6-5D60-40A4-8EC3-BF5E4DEAF929}"/>
              </a:ext>
            </a:extLst>
          </p:cNvPr>
          <p:cNvSpPr>
            <a:spLocks noGrp="1" noChangeArrowheads="1"/>
          </p:cNvSpPr>
          <p:nvPr>
            <p:ph type="body" idx="4294967295"/>
          </p:nvPr>
        </p:nvSpPr>
        <p:spPr/>
        <p:txBody>
          <a:bodyPr/>
          <a:lstStyle/>
          <a:p>
            <a:endParaRPr lang="zh-CN" altLang="en-US"/>
          </a:p>
        </p:txBody>
      </p:sp>
      <p:sp>
        <p:nvSpPr>
          <p:cNvPr id="7171" name="灯片编号占位符 3">
            <a:extLst>
              <a:ext uri="{FF2B5EF4-FFF2-40B4-BE49-F238E27FC236}">
                <a16:creationId xmlns:a16="http://schemas.microsoft.com/office/drawing/2014/main" id="{CAECED5C-319F-4415-8A5E-1C1BF6426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D18E527-B00A-463E-82EA-26359A29E659}" type="slidenum">
              <a:rPr lang="zh-CN" altLang="en-US"/>
              <a:pPr/>
              <a:t>2</a:t>
            </a:fld>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BB10">
            <a:extLst>
              <a:ext uri="{FF2B5EF4-FFF2-40B4-BE49-F238E27FC236}">
                <a16:creationId xmlns:a16="http://schemas.microsoft.com/office/drawing/2014/main" id="{8C1D2D9E-B9CB-4C3F-B6F1-1D3AAB64CCF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noProof="1"/>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noProof="1"/>
              <a:t>单击此处编辑母版副标题样式</a:t>
            </a:r>
          </a:p>
        </p:txBody>
      </p:sp>
    </p:spTree>
    <p:extLst>
      <p:ext uri="{BB962C8B-B14F-4D97-AF65-F5344CB8AC3E}">
        <p14:creationId xmlns:p14="http://schemas.microsoft.com/office/powerpoint/2010/main" val="221459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9B87380D-B659-445F-80CE-DA1C3B7629FF}"/>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5" name="Rectangle 13">
            <a:extLst>
              <a:ext uri="{FF2B5EF4-FFF2-40B4-BE49-F238E27FC236}">
                <a16:creationId xmlns:a16="http://schemas.microsoft.com/office/drawing/2014/main" id="{D76763D6-C134-44C1-A0BE-4072319D4591}"/>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6" name="Rectangle 14">
            <a:extLst>
              <a:ext uri="{FF2B5EF4-FFF2-40B4-BE49-F238E27FC236}">
                <a16:creationId xmlns:a16="http://schemas.microsoft.com/office/drawing/2014/main" id="{9A8BC2A2-BFF6-4AF7-A1A0-11CE13E4896E}"/>
              </a:ext>
            </a:extLst>
          </p:cNvPr>
          <p:cNvSpPr>
            <a:spLocks noGrp="1" noChangeArrowheads="1"/>
          </p:cNvSpPr>
          <p:nvPr>
            <p:ph type="sldNum" sz="quarter" idx="12"/>
          </p:nvPr>
        </p:nvSpPr>
        <p:spPr>
          <a:ln/>
        </p:spPr>
        <p:txBody>
          <a:bodyPr/>
          <a:lstStyle>
            <a:lvl1pPr>
              <a:defRPr/>
            </a:lvl1pPr>
          </a:lstStyle>
          <a:p>
            <a:fld id="{85301319-4594-494F-A972-EC2CB59EE40B}" type="slidenum">
              <a:rPr lang="zh-CN" altLang="en-US"/>
              <a:pPr/>
              <a:t>‹#›</a:t>
            </a:fld>
            <a:endParaRPr lang="en-US" altLang="zh-CN"/>
          </a:p>
        </p:txBody>
      </p:sp>
    </p:spTree>
    <p:extLst>
      <p:ext uri="{BB962C8B-B14F-4D97-AF65-F5344CB8AC3E}">
        <p14:creationId xmlns:p14="http://schemas.microsoft.com/office/powerpoint/2010/main" val="149156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B6AFD2D3-84BB-43CE-8383-D2E2BC21B274}"/>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5" name="Rectangle 13">
            <a:extLst>
              <a:ext uri="{FF2B5EF4-FFF2-40B4-BE49-F238E27FC236}">
                <a16:creationId xmlns:a16="http://schemas.microsoft.com/office/drawing/2014/main" id="{6D7E74A4-9DF5-4185-8F8A-A77433539EB4}"/>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6" name="Rectangle 14">
            <a:extLst>
              <a:ext uri="{FF2B5EF4-FFF2-40B4-BE49-F238E27FC236}">
                <a16:creationId xmlns:a16="http://schemas.microsoft.com/office/drawing/2014/main" id="{9972C0CC-4A47-4191-A1E7-2551ADC75F00}"/>
              </a:ext>
            </a:extLst>
          </p:cNvPr>
          <p:cNvSpPr>
            <a:spLocks noGrp="1" noChangeArrowheads="1"/>
          </p:cNvSpPr>
          <p:nvPr>
            <p:ph type="sldNum" sz="quarter" idx="12"/>
          </p:nvPr>
        </p:nvSpPr>
        <p:spPr>
          <a:ln/>
        </p:spPr>
        <p:txBody>
          <a:bodyPr/>
          <a:lstStyle>
            <a:lvl1pPr>
              <a:defRPr/>
            </a:lvl1pPr>
          </a:lstStyle>
          <a:p>
            <a:fld id="{80D29C04-4CD5-40D9-9654-6A01C39C9660}" type="slidenum">
              <a:rPr lang="zh-CN" altLang="en-US"/>
              <a:pPr/>
              <a:t>‹#›</a:t>
            </a:fld>
            <a:endParaRPr lang="en-US" altLang="zh-CN"/>
          </a:p>
        </p:txBody>
      </p:sp>
    </p:spTree>
    <p:extLst>
      <p:ext uri="{BB962C8B-B14F-4D97-AF65-F5344CB8AC3E}">
        <p14:creationId xmlns:p14="http://schemas.microsoft.com/office/powerpoint/2010/main" val="569306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12">
            <a:extLst>
              <a:ext uri="{FF2B5EF4-FFF2-40B4-BE49-F238E27FC236}">
                <a16:creationId xmlns:a16="http://schemas.microsoft.com/office/drawing/2014/main" id="{4B542AD3-76DC-446D-9EE8-C93119348BA5}"/>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4" name="Rectangle 13">
            <a:extLst>
              <a:ext uri="{FF2B5EF4-FFF2-40B4-BE49-F238E27FC236}">
                <a16:creationId xmlns:a16="http://schemas.microsoft.com/office/drawing/2014/main" id="{A69E258F-AF03-44D4-93C1-6F224EEABA69}"/>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5" name="Rectangle 14">
            <a:extLst>
              <a:ext uri="{FF2B5EF4-FFF2-40B4-BE49-F238E27FC236}">
                <a16:creationId xmlns:a16="http://schemas.microsoft.com/office/drawing/2014/main" id="{03F84696-81FF-47F2-B894-E20524854EDD}"/>
              </a:ext>
            </a:extLst>
          </p:cNvPr>
          <p:cNvSpPr>
            <a:spLocks noGrp="1" noChangeArrowheads="1"/>
          </p:cNvSpPr>
          <p:nvPr>
            <p:ph type="sldNum" sz="quarter" idx="12"/>
          </p:nvPr>
        </p:nvSpPr>
        <p:spPr>
          <a:ln/>
        </p:spPr>
        <p:txBody>
          <a:bodyPr/>
          <a:lstStyle>
            <a:lvl1pPr>
              <a:defRPr/>
            </a:lvl1pPr>
          </a:lstStyle>
          <a:p>
            <a:fld id="{6724E4C0-A258-4162-9499-C8CB0D3F1904}" type="slidenum">
              <a:rPr lang="zh-CN" altLang="en-US"/>
              <a:pPr/>
              <a:t>‹#›</a:t>
            </a:fld>
            <a:endParaRPr lang="en-US" altLang="zh-CN"/>
          </a:p>
        </p:txBody>
      </p:sp>
    </p:spTree>
    <p:extLst>
      <p:ext uri="{BB962C8B-B14F-4D97-AF65-F5344CB8AC3E}">
        <p14:creationId xmlns:p14="http://schemas.microsoft.com/office/powerpoint/2010/main" val="3428198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600200"/>
            <a:ext cx="8229600" cy="231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 y="4067175"/>
            <a:ext cx="8229600" cy="231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2">
            <a:extLst>
              <a:ext uri="{FF2B5EF4-FFF2-40B4-BE49-F238E27FC236}">
                <a16:creationId xmlns:a16="http://schemas.microsoft.com/office/drawing/2014/main" id="{741CF840-C1C8-4125-A926-E4AF86F2A715}"/>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6" name="Rectangle 13">
            <a:extLst>
              <a:ext uri="{FF2B5EF4-FFF2-40B4-BE49-F238E27FC236}">
                <a16:creationId xmlns:a16="http://schemas.microsoft.com/office/drawing/2014/main" id="{B09E0403-ED35-40E4-8246-1C770785920E}"/>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7" name="Rectangle 14">
            <a:extLst>
              <a:ext uri="{FF2B5EF4-FFF2-40B4-BE49-F238E27FC236}">
                <a16:creationId xmlns:a16="http://schemas.microsoft.com/office/drawing/2014/main" id="{00831495-8ADB-4562-B8D4-F392BD31D691}"/>
              </a:ext>
            </a:extLst>
          </p:cNvPr>
          <p:cNvSpPr>
            <a:spLocks noGrp="1" noChangeArrowheads="1"/>
          </p:cNvSpPr>
          <p:nvPr>
            <p:ph type="sldNum" sz="quarter" idx="12"/>
          </p:nvPr>
        </p:nvSpPr>
        <p:spPr>
          <a:ln/>
        </p:spPr>
        <p:txBody>
          <a:bodyPr/>
          <a:lstStyle>
            <a:lvl1pPr>
              <a:defRPr/>
            </a:lvl1pPr>
          </a:lstStyle>
          <a:p>
            <a:fld id="{FF58B0FB-3391-4BF6-9E5F-433DC7F8AF7E}" type="slidenum">
              <a:rPr lang="zh-CN" altLang="en-US"/>
              <a:pPr/>
              <a:t>‹#›</a:t>
            </a:fld>
            <a:endParaRPr lang="en-US" altLang="zh-CN"/>
          </a:p>
        </p:txBody>
      </p:sp>
    </p:spTree>
    <p:extLst>
      <p:ext uri="{BB962C8B-B14F-4D97-AF65-F5344CB8AC3E}">
        <p14:creationId xmlns:p14="http://schemas.microsoft.com/office/powerpoint/2010/main" val="2971739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79DBB86E-5250-4414-8576-03F9B9866FAC}"/>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5" name="Rectangle 13">
            <a:extLst>
              <a:ext uri="{FF2B5EF4-FFF2-40B4-BE49-F238E27FC236}">
                <a16:creationId xmlns:a16="http://schemas.microsoft.com/office/drawing/2014/main" id="{6E747A5B-B241-4597-831E-45431E9FA610}"/>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6" name="Rectangle 14">
            <a:extLst>
              <a:ext uri="{FF2B5EF4-FFF2-40B4-BE49-F238E27FC236}">
                <a16:creationId xmlns:a16="http://schemas.microsoft.com/office/drawing/2014/main" id="{4D0CA6A7-B0E2-451E-9382-2AA54F86190E}"/>
              </a:ext>
            </a:extLst>
          </p:cNvPr>
          <p:cNvSpPr>
            <a:spLocks noGrp="1" noChangeArrowheads="1"/>
          </p:cNvSpPr>
          <p:nvPr>
            <p:ph type="sldNum" sz="quarter" idx="12"/>
          </p:nvPr>
        </p:nvSpPr>
        <p:spPr>
          <a:ln/>
        </p:spPr>
        <p:txBody>
          <a:bodyPr/>
          <a:lstStyle>
            <a:lvl1pPr>
              <a:defRPr/>
            </a:lvl1pPr>
          </a:lstStyle>
          <a:p>
            <a:fld id="{134F3487-EA5E-4771-84EF-B1E597C2EBE8}" type="slidenum">
              <a:rPr lang="zh-CN" altLang="en-US"/>
              <a:pPr/>
              <a:t>‹#›</a:t>
            </a:fld>
            <a:endParaRPr lang="en-US" altLang="zh-CN"/>
          </a:p>
        </p:txBody>
      </p:sp>
    </p:spTree>
    <p:extLst>
      <p:ext uri="{BB962C8B-B14F-4D97-AF65-F5344CB8AC3E}">
        <p14:creationId xmlns:p14="http://schemas.microsoft.com/office/powerpoint/2010/main" val="21176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2">
            <a:extLst>
              <a:ext uri="{FF2B5EF4-FFF2-40B4-BE49-F238E27FC236}">
                <a16:creationId xmlns:a16="http://schemas.microsoft.com/office/drawing/2014/main" id="{555A324F-FFE8-4D87-A1FD-A4E9DEDDAD89}"/>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5" name="Rectangle 13">
            <a:extLst>
              <a:ext uri="{FF2B5EF4-FFF2-40B4-BE49-F238E27FC236}">
                <a16:creationId xmlns:a16="http://schemas.microsoft.com/office/drawing/2014/main" id="{8ED6879E-C0FF-424B-9C0F-A6E7244FA6F4}"/>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6" name="Rectangle 14">
            <a:extLst>
              <a:ext uri="{FF2B5EF4-FFF2-40B4-BE49-F238E27FC236}">
                <a16:creationId xmlns:a16="http://schemas.microsoft.com/office/drawing/2014/main" id="{F904A812-38FC-49A9-A156-73979929A50B}"/>
              </a:ext>
            </a:extLst>
          </p:cNvPr>
          <p:cNvSpPr>
            <a:spLocks noGrp="1" noChangeArrowheads="1"/>
          </p:cNvSpPr>
          <p:nvPr>
            <p:ph type="sldNum" sz="quarter" idx="12"/>
          </p:nvPr>
        </p:nvSpPr>
        <p:spPr>
          <a:ln/>
        </p:spPr>
        <p:txBody>
          <a:bodyPr/>
          <a:lstStyle>
            <a:lvl1pPr>
              <a:defRPr/>
            </a:lvl1pPr>
          </a:lstStyle>
          <a:p>
            <a:fld id="{4E3E524F-0EEC-4027-9F61-4C64479AC061}" type="slidenum">
              <a:rPr lang="zh-CN" altLang="en-US"/>
              <a:pPr/>
              <a:t>‹#›</a:t>
            </a:fld>
            <a:endParaRPr lang="en-US" altLang="zh-CN"/>
          </a:p>
        </p:txBody>
      </p:sp>
    </p:spTree>
    <p:extLst>
      <p:ext uri="{BB962C8B-B14F-4D97-AF65-F5344CB8AC3E}">
        <p14:creationId xmlns:p14="http://schemas.microsoft.com/office/powerpoint/2010/main" val="58774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2">
            <a:extLst>
              <a:ext uri="{FF2B5EF4-FFF2-40B4-BE49-F238E27FC236}">
                <a16:creationId xmlns:a16="http://schemas.microsoft.com/office/drawing/2014/main" id="{0037B8D9-A296-4B8D-BE4C-8A4806B42AA0}"/>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6" name="Rectangle 13">
            <a:extLst>
              <a:ext uri="{FF2B5EF4-FFF2-40B4-BE49-F238E27FC236}">
                <a16:creationId xmlns:a16="http://schemas.microsoft.com/office/drawing/2014/main" id="{BE40FAAD-EE41-4F92-8FD6-61BCE90C1B38}"/>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7" name="Rectangle 14">
            <a:extLst>
              <a:ext uri="{FF2B5EF4-FFF2-40B4-BE49-F238E27FC236}">
                <a16:creationId xmlns:a16="http://schemas.microsoft.com/office/drawing/2014/main" id="{CD7134F0-D0B1-4C84-8CAE-9585A2D4448D}"/>
              </a:ext>
            </a:extLst>
          </p:cNvPr>
          <p:cNvSpPr>
            <a:spLocks noGrp="1" noChangeArrowheads="1"/>
          </p:cNvSpPr>
          <p:nvPr>
            <p:ph type="sldNum" sz="quarter" idx="12"/>
          </p:nvPr>
        </p:nvSpPr>
        <p:spPr>
          <a:ln/>
        </p:spPr>
        <p:txBody>
          <a:bodyPr/>
          <a:lstStyle>
            <a:lvl1pPr>
              <a:defRPr/>
            </a:lvl1pPr>
          </a:lstStyle>
          <a:p>
            <a:fld id="{FA0ACA5C-FA3C-4F65-8D36-5AA729010C9B}" type="slidenum">
              <a:rPr lang="zh-CN" altLang="en-US"/>
              <a:pPr/>
              <a:t>‹#›</a:t>
            </a:fld>
            <a:endParaRPr lang="en-US" altLang="zh-CN"/>
          </a:p>
        </p:txBody>
      </p:sp>
    </p:spTree>
    <p:extLst>
      <p:ext uri="{BB962C8B-B14F-4D97-AF65-F5344CB8AC3E}">
        <p14:creationId xmlns:p14="http://schemas.microsoft.com/office/powerpoint/2010/main" val="91154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2">
            <a:extLst>
              <a:ext uri="{FF2B5EF4-FFF2-40B4-BE49-F238E27FC236}">
                <a16:creationId xmlns:a16="http://schemas.microsoft.com/office/drawing/2014/main" id="{0C24321B-EB57-4A74-A9FF-2F6854234F73}"/>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8" name="Rectangle 13">
            <a:extLst>
              <a:ext uri="{FF2B5EF4-FFF2-40B4-BE49-F238E27FC236}">
                <a16:creationId xmlns:a16="http://schemas.microsoft.com/office/drawing/2014/main" id="{B10831D5-BA8D-4EB5-9E41-42900E88EE2C}"/>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9" name="Rectangle 14">
            <a:extLst>
              <a:ext uri="{FF2B5EF4-FFF2-40B4-BE49-F238E27FC236}">
                <a16:creationId xmlns:a16="http://schemas.microsoft.com/office/drawing/2014/main" id="{5EF4EDA5-BE71-489A-A7D1-4B9B56F6DBFF}"/>
              </a:ext>
            </a:extLst>
          </p:cNvPr>
          <p:cNvSpPr>
            <a:spLocks noGrp="1" noChangeArrowheads="1"/>
          </p:cNvSpPr>
          <p:nvPr>
            <p:ph type="sldNum" sz="quarter" idx="12"/>
          </p:nvPr>
        </p:nvSpPr>
        <p:spPr>
          <a:ln/>
        </p:spPr>
        <p:txBody>
          <a:bodyPr/>
          <a:lstStyle>
            <a:lvl1pPr>
              <a:defRPr/>
            </a:lvl1pPr>
          </a:lstStyle>
          <a:p>
            <a:fld id="{5747D6A4-DD31-4D2A-B586-66EFE5C0C5B7}" type="slidenum">
              <a:rPr lang="zh-CN" altLang="en-US"/>
              <a:pPr/>
              <a:t>‹#›</a:t>
            </a:fld>
            <a:endParaRPr lang="en-US" altLang="zh-CN"/>
          </a:p>
        </p:txBody>
      </p:sp>
    </p:spTree>
    <p:extLst>
      <p:ext uri="{BB962C8B-B14F-4D97-AF65-F5344CB8AC3E}">
        <p14:creationId xmlns:p14="http://schemas.microsoft.com/office/powerpoint/2010/main" val="305419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2">
            <a:extLst>
              <a:ext uri="{FF2B5EF4-FFF2-40B4-BE49-F238E27FC236}">
                <a16:creationId xmlns:a16="http://schemas.microsoft.com/office/drawing/2014/main" id="{21A19BF2-904B-4C0E-822E-82AFAF8AD507}"/>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4" name="Rectangle 13">
            <a:extLst>
              <a:ext uri="{FF2B5EF4-FFF2-40B4-BE49-F238E27FC236}">
                <a16:creationId xmlns:a16="http://schemas.microsoft.com/office/drawing/2014/main" id="{0CA833D7-4E0A-496D-A192-50CF2D4755A0}"/>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5" name="Rectangle 14">
            <a:extLst>
              <a:ext uri="{FF2B5EF4-FFF2-40B4-BE49-F238E27FC236}">
                <a16:creationId xmlns:a16="http://schemas.microsoft.com/office/drawing/2014/main" id="{E810C131-0342-4B27-9B0F-C1FE5A54B840}"/>
              </a:ext>
            </a:extLst>
          </p:cNvPr>
          <p:cNvSpPr>
            <a:spLocks noGrp="1" noChangeArrowheads="1"/>
          </p:cNvSpPr>
          <p:nvPr>
            <p:ph type="sldNum" sz="quarter" idx="12"/>
          </p:nvPr>
        </p:nvSpPr>
        <p:spPr>
          <a:ln/>
        </p:spPr>
        <p:txBody>
          <a:bodyPr/>
          <a:lstStyle>
            <a:lvl1pPr>
              <a:defRPr/>
            </a:lvl1pPr>
          </a:lstStyle>
          <a:p>
            <a:fld id="{0254268C-5F8B-4A4A-AE1D-FB9AC63FC238}" type="slidenum">
              <a:rPr lang="zh-CN" altLang="en-US"/>
              <a:pPr/>
              <a:t>‹#›</a:t>
            </a:fld>
            <a:endParaRPr lang="en-US" altLang="zh-CN"/>
          </a:p>
        </p:txBody>
      </p:sp>
    </p:spTree>
    <p:extLst>
      <p:ext uri="{BB962C8B-B14F-4D97-AF65-F5344CB8AC3E}">
        <p14:creationId xmlns:p14="http://schemas.microsoft.com/office/powerpoint/2010/main" val="192673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36377926-0B20-451C-85D6-C37EFFF803B8}"/>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3" name="Rectangle 13">
            <a:extLst>
              <a:ext uri="{FF2B5EF4-FFF2-40B4-BE49-F238E27FC236}">
                <a16:creationId xmlns:a16="http://schemas.microsoft.com/office/drawing/2014/main" id="{93FDB784-0123-44D6-B6F8-27188B8C17EB}"/>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4" name="Rectangle 14">
            <a:extLst>
              <a:ext uri="{FF2B5EF4-FFF2-40B4-BE49-F238E27FC236}">
                <a16:creationId xmlns:a16="http://schemas.microsoft.com/office/drawing/2014/main" id="{9F5EA182-8DA6-46BE-9D57-173E67D0ED94}"/>
              </a:ext>
            </a:extLst>
          </p:cNvPr>
          <p:cNvSpPr>
            <a:spLocks noGrp="1" noChangeArrowheads="1"/>
          </p:cNvSpPr>
          <p:nvPr>
            <p:ph type="sldNum" sz="quarter" idx="12"/>
          </p:nvPr>
        </p:nvSpPr>
        <p:spPr>
          <a:ln/>
        </p:spPr>
        <p:txBody>
          <a:bodyPr/>
          <a:lstStyle>
            <a:lvl1pPr>
              <a:defRPr/>
            </a:lvl1pPr>
          </a:lstStyle>
          <a:p>
            <a:fld id="{FBFD5524-8D54-4BF4-A6A0-918F24ABE85F}" type="slidenum">
              <a:rPr lang="zh-CN" altLang="en-US"/>
              <a:pPr/>
              <a:t>‹#›</a:t>
            </a:fld>
            <a:endParaRPr lang="en-US" altLang="zh-CN"/>
          </a:p>
        </p:txBody>
      </p:sp>
    </p:spTree>
    <p:extLst>
      <p:ext uri="{BB962C8B-B14F-4D97-AF65-F5344CB8AC3E}">
        <p14:creationId xmlns:p14="http://schemas.microsoft.com/office/powerpoint/2010/main" val="1513687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207B0946-5869-4B3F-9516-487CA0A6CA20}"/>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6" name="Rectangle 13">
            <a:extLst>
              <a:ext uri="{FF2B5EF4-FFF2-40B4-BE49-F238E27FC236}">
                <a16:creationId xmlns:a16="http://schemas.microsoft.com/office/drawing/2014/main" id="{4488BC72-C40A-4298-AB43-CD1F6234CE50}"/>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7" name="Rectangle 14">
            <a:extLst>
              <a:ext uri="{FF2B5EF4-FFF2-40B4-BE49-F238E27FC236}">
                <a16:creationId xmlns:a16="http://schemas.microsoft.com/office/drawing/2014/main" id="{820CB1EC-42E2-43F5-9617-7FBBA0102F34}"/>
              </a:ext>
            </a:extLst>
          </p:cNvPr>
          <p:cNvSpPr>
            <a:spLocks noGrp="1" noChangeArrowheads="1"/>
          </p:cNvSpPr>
          <p:nvPr>
            <p:ph type="sldNum" sz="quarter" idx="12"/>
          </p:nvPr>
        </p:nvSpPr>
        <p:spPr>
          <a:ln/>
        </p:spPr>
        <p:txBody>
          <a:bodyPr/>
          <a:lstStyle>
            <a:lvl1pPr>
              <a:defRPr/>
            </a:lvl1pPr>
          </a:lstStyle>
          <a:p>
            <a:fld id="{A1F20B30-CE18-4082-948B-4ED26B467373}" type="slidenum">
              <a:rPr lang="zh-CN" altLang="en-US"/>
              <a:pPr/>
              <a:t>‹#›</a:t>
            </a:fld>
            <a:endParaRPr lang="en-US" altLang="zh-CN"/>
          </a:p>
        </p:txBody>
      </p:sp>
    </p:spTree>
    <p:extLst>
      <p:ext uri="{BB962C8B-B14F-4D97-AF65-F5344CB8AC3E}">
        <p14:creationId xmlns:p14="http://schemas.microsoft.com/office/powerpoint/2010/main" val="367268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2ED2C329-AFAF-4038-90C9-A72C5AD5E080}"/>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2019/12/15</a:t>
            </a:fld>
            <a:endParaRPr lang="en-US" altLang="zh-CN"/>
          </a:p>
        </p:txBody>
      </p:sp>
      <p:sp>
        <p:nvSpPr>
          <p:cNvPr id="6" name="Rectangle 13">
            <a:extLst>
              <a:ext uri="{FF2B5EF4-FFF2-40B4-BE49-F238E27FC236}">
                <a16:creationId xmlns:a16="http://schemas.microsoft.com/office/drawing/2014/main" id="{5AF7FB56-F2D8-4EBF-BD14-E8471022587B}"/>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7" name="Rectangle 14">
            <a:extLst>
              <a:ext uri="{FF2B5EF4-FFF2-40B4-BE49-F238E27FC236}">
                <a16:creationId xmlns:a16="http://schemas.microsoft.com/office/drawing/2014/main" id="{670D7AB5-155D-4770-9211-A9980C76137A}"/>
              </a:ext>
            </a:extLst>
          </p:cNvPr>
          <p:cNvSpPr>
            <a:spLocks noGrp="1" noChangeArrowheads="1"/>
          </p:cNvSpPr>
          <p:nvPr>
            <p:ph type="sldNum" sz="quarter" idx="12"/>
          </p:nvPr>
        </p:nvSpPr>
        <p:spPr>
          <a:ln/>
        </p:spPr>
        <p:txBody>
          <a:bodyPr/>
          <a:lstStyle>
            <a:lvl1pPr>
              <a:defRPr/>
            </a:lvl1pPr>
          </a:lstStyle>
          <a:p>
            <a:fld id="{F9C60883-590B-4B09-9F52-02ED85044F50}" type="slidenum">
              <a:rPr lang="zh-CN" altLang="en-US"/>
              <a:pPr/>
              <a:t>‹#›</a:t>
            </a:fld>
            <a:endParaRPr lang="en-US" altLang="zh-CN"/>
          </a:p>
        </p:txBody>
      </p:sp>
    </p:spTree>
    <p:extLst>
      <p:ext uri="{BB962C8B-B14F-4D97-AF65-F5344CB8AC3E}">
        <p14:creationId xmlns:p14="http://schemas.microsoft.com/office/powerpoint/2010/main" val="400567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7" descr="nbg10_2">
            <a:extLst>
              <a:ext uri="{FF2B5EF4-FFF2-40B4-BE49-F238E27FC236}">
                <a16:creationId xmlns:a16="http://schemas.microsoft.com/office/drawing/2014/main" id="{5F96E9B1-6F3D-48AF-AB52-23551D892E1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nbg10_2_1">
            <a:extLst>
              <a:ext uri="{FF2B5EF4-FFF2-40B4-BE49-F238E27FC236}">
                <a16:creationId xmlns:a16="http://schemas.microsoft.com/office/drawing/2014/main" id="{B60EE720-53A2-40A2-9EED-A8F2E3958B28}"/>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847725"/>
            <a:ext cx="26606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0EF23D08-CBBD-4637-AB0E-7AC0E3648506}"/>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a:extLst>
              <a:ext uri="{FF2B5EF4-FFF2-40B4-BE49-F238E27FC236}">
                <a16:creationId xmlns:a16="http://schemas.microsoft.com/office/drawing/2014/main" id="{F321AE2F-8FB4-4D64-8FFA-84E20874DEF9}"/>
              </a:ext>
            </a:extLst>
          </p:cNvPr>
          <p:cNvSpPr>
            <a:spLocks noGrp="1" noChangeArrowheads="1"/>
          </p:cNvSpPr>
          <p:nvPr>
            <p:ph type="body" idx="4294967295"/>
          </p:nvPr>
        </p:nvSpPr>
        <p:spPr bwMode="auto">
          <a:xfrm>
            <a:off x="457200" y="1600200"/>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a:extLst>
              <a:ext uri="{FF2B5EF4-FFF2-40B4-BE49-F238E27FC236}">
                <a16:creationId xmlns:a16="http://schemas.microsoft.com/office/drawing/2014/main" id="{05F5EB28-A46F-41F8-B9DE-7B27D03EAA98}"/>
              </a:ext>
            </a:extLst>
          </p:cNvPr>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noProof="1">
                <a:solidFill>
                  <a:schemeClr val="tx1"/>
                </a:solidFill>
              </a:defRPr>
            </a:lvl1pPr>
          </a:lstStyle>
          <a:p>
            <a:pPr>
              <a:defRPr/>
            </a:pPr>
            <a:fld id="{F8833998-D455-4C11-9F9D-6D136A6A6126}" type="datetime1">
              <a:rPr lang="zh-CN" altLang="en-US"/>
              <a:pPr>
                <a:defRPr/>
              </a:pPr>
              <a:t>2019/12/15</a:t>
            </a:fld>
            <a:endParaRPr lang="en-US" altLang="zh-CN"/>
          </a:p>
        </p:txBody>
      </p:sp>
      <p:sp>
        <p:nvSpPr>
          <p:cNvPr id="257037" name="Rectangle 13">
            <a:extLst>
              <a:ext uri="{FF2B5EF4-FFF2-40B4-BE49-F238E27FC236}">
                <a16:creationId xmlns:a16="http://schemas.microsoft.com/office/drawing/2014/main" id="{A8054333-6E17-45B5-B976-445D2124F70F}"/>
              </a:ext>
            </a:extLst>
          </p:cNvPr>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noProof="1">
                <a:solidFill>
                  <a:schemeClr val="tx1"/>
                </a:solidFill>
                <a:latin typeface="굴림" pitchFamily="34" charset="-127"/>
              </a:defRPr>
            </a:lvl1pPr>
          </a:lstStyle>
          <a:p>
            <a:pPr>
              <a:defRPr/>
            </a:pPr>
            <a:r>
              <a:rPr lang="en-US" altLang="zh-CN"/>
              <a:t>大连理工大学软件学院</a:t>
            </a:r>
          </a:p>
        </p:txBody>
      </p:sp>
      <p:sp>
        <p:nvSpPr>
          <p:cNvPr id="257038" name="Rectangle 14">
            <a:extLst>
              <a:ext uri="{FF2B5EF4-FFF2-40B4-BE49-F238E27FC236}">
                <a16:creationId xmlns:a16="http://schemas.microsoft.com/office/drawing/2014/main" id="{D8E2A71D-6E77-4906-AAE9-20D15640D093}"/>
              </a:ext>
            </a:extLst>
          </p:cNvPr>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latinLnBrk="1">
              <a:defRPr sz="1400" b="0">
                <a:solidFill>
                  <a:schemeClr val="tx1"/>
                </a:solidFill>
                <a:latin typeface="Times New Roman" panose="02020603050405020304" pitchFamily="18" charset="0"/>
                <a:ea typeface="Gulim" panose="020B0600000101010101" pitchFamily="34" charset="-127"/>
              </a:defRPr>
            </a:lvl1pPr>
          </a:lstStyle>
          <a:p>
            <a:fld id="{4D3BE937-2B77-44D7-B029-D60702923574}"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11.StrongEC.docx"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hyperlink" Target="11.OOTestCredit.docx"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emf"/><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11.assertation2.docx" TargetMode="External"/><Relationship Id="rId2" Type="http://schemas.openxmlformats.org/officeDocument/2006/relationships/hyperlink" Target="11.assertation1.docx" TargetMode="Externa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11.DiscountTest.docx" TargetMode="External"/><Relationship Id="rId2" Type="http://schemas.openxmlformats.org/officeDocument/2006/relationships/hyperlink" Target="11.Discount.doc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11.JUnit4.docx" TargetMode="External"/><Relationship Id="rId2" Type="http://schemas.openxmlformats.org/officeDocument/2006/relationships/hyperlink" Target="11.TestSuite.docx" TargetMode="Externa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hyperlink" Target="11.TransactionMock.doc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3">
            <a:extLst>
              <a:ext uri="{FF2B5EF4-FFF2-40B4-BE49-F238E27FC236}">
                <a16:creationId xmlns:a16="http://schemas.microsoft.com/office/drawing/2014/main" id="{5722E7EA-651B-4F6D-B450-E15922CA6CE7}"/>
              </a:ext>
            </a:extLst>
          </p:cNvPr>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a:t>大连理工大学软件学院</a:t>
            </a:r>
          </a:p>
        </p:txBody>
      </p:sp>
      <p:sp>
        <p:nvSpPr>
          <p:cNvPr id="5122" name="Rectangle 4">
            <a:extLst>
              <a:ext uri="{FF2B5EF4-FFF2-40B4-BE49-F238E27FC236}">
                <a16:creationId xmlns:a16="http://schemas.microsoft.com/office/drawing/2014/main" id="{48EF337D-77BA-4C93-ACE5-929F0747C636}"/>
              </a:ext>
            </a:extLst>
          </p:cNvPr>
          <p:cNvSpPr>
            <a:spLocks noGrp="1" noChangeArrowheads="1"/>
          </p:cNvSpPr>
          <p:nvPr>
            <p:ph type="ctrTitle"/>
          </p:nvPr>
        </p:nvSpPr>
        <p:spPr/>
        <p:txBody>
          <a:bodyPr/>
          <a:lstStyle/>
          <a:p>
            <a:pPr eaLnBrk="1" hangingPunct="1"/>
            <a:r>
              <a:rPr lang="zh-CN" altLang="en-US" sz="6600" b="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日期占位符 1">
            <a:extLst>
              <a:ext uri="{FF2B5EF4-FFF2-40B4-BE49-F238E27FC236}">
                <a16:creationId xmlns:a16="http://schemas.microsoft.com/office/drawing/2014/main" id="{6700B31B-B03E-43F1-AAE6-2CEE88D6441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0134644-76C8-4B90-AADE-818D22892060}" type="datetime1">
              <a:rPr kumimoji="0" lang="zh-CN" altLang="en-US" smtClean="0"/>
              <a:pPr/>
              <a:t>2019/12/15</a:t>
            </a:fld>
            <a:endParaRPr kumimoji="0" lang="en-US" altLang="zh-CN"/>
          </a:p>
        </p:txBody>
      </p:sp>
      <p:sp>
        <p:nvSpPr>
          <p:cNvPr id="15362" name="页脚占位符 2">
            <a:extLst>
              <a:ext uri="{FF2B5EF4-FFF2-40B4-BE49-F238E27FC236}">
                <a16:creationId xmlns:a16="http://schemas.microsoft.com/office/drawing/2014/main" id="{CB3FA74D-1B58-402C-9F1D-07546F601E4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5363" name="灯片编号占位符 3">
            <a:extLst>
              <a:ext uri="{FF2B5EF4-FFF2-40B4-BE49-F238E27FC236}">
                <a16:creationId xmlns:a16="http://schemas.microsoft.com/office/drawing/2014/main" id="{822EA2E5-0800-42D1-8C0B-CC35F1067D6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CC243EA-800F-427C-BDF3-9949CE362E47}" type="slidenum">
              <a:rPr lang="zh-CN" altLang="en-US"/>
              <a:pPr/>
              <a:t>10</a:t>
            </a:fld>
            <a:endParaRPr lang="en-US" altLang="zh-CN">
              <a:ea typeface="宋体" panose="02010600030101010101" pitchFamily="2" charset="-122"/>
            </a:endParaRPr>
          </a:p>
        </p:txBody>
      </p:sp>
      <p:pic>
        <p:nvPicPr>
          <p:cNvPr id="15364" name="图片 4">
            <a:extLst>
              <a:ext uri="{FF2B5EF4-FFF2-40B4-BE49-F238E27FC236}">
                <a16:creationId xmlns:a16="http://schemas.microsoft.com/office/drawing/2014/main" id="{0DC0C859-F24B-48C7-B805-A3E5927A967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0350"/>
            <a:ext cx="4110038"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矩形 5">
            <a:extLst>
              <a:ext uri="{FF2B5EF4-FFF2-40B4-BE49-F238E27FC236}">
                <a16:creationId xmlns:a16="http://schemas.microsoft.com/office/drawing/2014/main" id="{02119B0F-5267-4AE7-8F37-43B1C8DF6110}"/>
              </a:ext>
            </a:extLst>
          </p:cNvPr>
          <p:cNvSpPr>
            <a:spLocks noChangeArrowheads="1"/>
          </p:cNvSpPr>
          <p:nvPr/>
        </p:nvSpPr>
        <p:spPr bwMode="auto">
          <a:xfrm>
            <a:off x="4606925" y="704850"/>
            <a:ext cx="4348163"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lnSpc>
                <a:spcPct val="120000"/>
              </a:lnSpc>
              <a:buFont typeface="Arial" panose="020B0604020202020204" pitchFamily="34" charset="0"/>
              <a:buChar char="•"/>
            </a:pPr>
            <a:r>
              <a:rPr lang="zh-CN" altLang="en-US" sz="2000">
                <a:solidFill>
                  <a:schemeClr val="tx1"/>
                </a:solidFill>
              </a:rPr>
              <a:t>所有的测试用例都应该集中管理，需要为每个测试具体指定执行的条件以及预期的结果等。</a:t>
            </a:r>
            <a:endParaRPr lang="en-US" altLang="zh-CN" sz="2000">
              <a:solidFill>
                <a:schemeClr val="tx1"/>
              </a:solidFill>
            </a:endParaRPr>
          </a:p>
          <a:p>
            <a:pPr>
              <a:lnSpc>
                <a:spcPct val="120000"/>
              </a:lnSpc>
              <a:buFont typeface="Arial" panose="020B0604020202020204" pitchFamily="34" charset="0"/>
              <a:buChar char="•"/>
            </a:pPr>
            <a:r>
              <a:rPr lang="zh-CN" altLang="en-US" sz="2000">
                <a:solidFill>
                  <a:schemeClr val="tx1"/>
                </a:solidFill>
              </a:rPr>
              <a:t>这在增量式的开发过程中是非常必要的，因为上个迭代周期中的测试用例需要在本次的开发迭代测试中重新执行以确保对原有功能没有引入新的缺陷，这是一种回归测试的方式。</a:t>
            </a:r>
            <a:endParaRPr lang="en-US" altLang="zh-CN" sz="2000">
              <a:solidFill>
                <a:schemeClr val="tx1"/>
              </a:solidFill>
            </a:endParaRPr>
          </a:p>
          <a:p>
            <a:pPr>
              <a:lnSpc>
                <a:spcPct val="120000"/>
              </a:lnSpc>
              <a:buFont typeface="Arial" panose="020B0604020202020204" pitchFamily="34" charset="0"/>
              <a:buChar char="•"/>
            </a:pPr>
            <a:r>
              <a:rPr lang="zh-CN" altLang="en-US" sz="2000">
                <a:solidFill>
                  <a:schemeClr val="tx1"/>
                </a:solidFill>
              </a:rPr>
              <a:t>测试数据库在每次迭代中会加入新的测试用例并且要求其中所有的测试都要成功通过。</a:t>
            </a:r>
          </a:p>
          <a:p>
            <a:pPr>
              <a:lnSpc>
                <a:spcPct val="120000"/>
              </a:lnSpc>
              <a:buFont typeface="Arial" panose="020B0604020202020204" pitchFamily="34" charset="0"/>
              <a:buChar char="•"/>
            </a:pPr>
            <a:r>
              <a:rPr lang="zh-CN" altLang="en-US" sz="2000">
                <a:solidFill>
                  <a:schemeClr val="tx1"/>
                </a:solidFill>
              </a:rPr>
              <a:t>每次迭代的测试用例数量在逐渐增加，并且需要新旧测试用例共同执行完成本轮测试。</a:t>
            </a:r>
          </a:p>
        </p:txBody>
      </p:sp>
      <p:pic>
        <p:nvPicPr>
          <p:cNvPr id="15366" name="图片 6">
            <a:extLst>
              <a:ext uri="{FF2B5EF4-FFF2-40B4-BE49-F238E27FC236}">
                <a16:creationId xmlns:a16="http://schemas.microsoft.com/office/drawing/2014/main" id="{1E2E61E3-7BDB-4AC8-A15A-63CF66B0B8B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3657600"/>
            <a:ext cx="3851275"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矩形 7">
            <a:extLst>
              <a:ext uri="{FF2B5EF4-FFF2-40B4-BE49-F238E27FC236}">
                <a16:creationId xmlns:a16="http://schemas.microsoft.com/office/drawing/2014/main" id="{6DCFC0A9-6F2A-42C1-8D2E-721D90FD4672}"/>
              </a:ext>
            </a:extLst>
          </p:cNvPr>
          <p:cNvSpPr>
            <a:spLocks noChangeArrowheads="1"/>
          </p:cNvSpPr>
          <p:nvPr/>
        </p:nvSpPr>
        <p:spPr bwMode="auto">
          <a:xfrm>
            <a:off x="3419475" y="3646488"/>
            <a:ext cx="10080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t>测试迭代过程</a:t>
            </a:r>
          </a:p>
        </p:txBody>
      </p:sp>
      <p:sp>
        <p:nvSpPr>
          <p:cNvPr id="15368" name="矩形 8">
            <a:extLst>
              <a:ext uri="{FF2B5EF4-FFF2-40B4-BE49-F238E27FC236}">
                <a16:creationId xmlns:a16="http://schemas.microsoft.com/office/drawing/2014/main" id="{07410792-BDBD-40A0-B3B3-31E6087C197C}"/>
              </a:ext>
            </a:extLst>
          </p:cNvPr>
          <p:cNvSpPr>
            <a:spLocks noChangeArrowheads="1"/>
          </p:cNvSpPr>
          <p:nvPr/>
        </p:nvSpPr>
        <p:spPr bwMode="auto">
          <a:xfrm>
            <a:off x="3348038" y="152400"/>
            <a:ext cx="911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t>测试用例管理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4">
            <a:extLst>
              <a:ext uri="{FF2B5EF4-FFF2-40B4-BE49-F238E27FC236}">
                <a16:creationId xmlns:a16="http://schemas.microsoft.com/office/drawing/2014/main" id="{FC68C08E-C9AE-4798-86FF-C2022000B8EA}"/>
              </a:ext>
            </a:extLst>
          </p:cNvPr>
          <p:cNvSpPr>
            <a:spLocks noGrp="1" noChangeArrowheads="1"/>
          </p:cNvSpPr>
          <p:nvPr>
            <p:ph type="title"/>
          </p:nvPr>
        </p:nvSpPr>
        <p:spPr/>
        <p:txBody>
          <a:bodyPr/>
          <a:lstStyle/>
          <a:p>
            <a:r>
              <a:rPr lang="zh-CN" altLang="en-US"/>
              <a:t>非功能测试</a:t>
            </a:r>
          </a:p>
        </p:txBody>
      </p:sp>
      <p:sp>
        <p:nvSpPr>
          <p:cNvPr id="16386" name="日期占位符 1">
            <a:extLst>
              <a:ext uri="{FF2B5EF4-FFF2-40B4-BE49-F238E27FC236}">
                <a16:creationId xmlns:a16="http://schemas.microsoft.com/office/drawing/2014/main" id="{A668C230-D3F4-4B5B-B628-35E8034B3A9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5387889-2EEA-4B6D-B182-BF883F153C18}" type="datetime1">
              <a:rPr kumimoji="0" lang="zh-CN" altLang="en-US" smtClean="0"/>
              <a:pPr/>
              <a:t>2019/12/15</a:t>
            </a:fld>
            <a:endParaRPr kumimoji="0" lang="en-US" altLang="zh-CN"/>
          </a:p>
        </p:txBody>
      </p:sp>
      <p:sp>
        <p:nvSpPr>
          <p:cNvPr id="16387" name="页脚占位符 2">
            <a:extLst>
              <a:ext uri="{FF2B5EF4-FFF2-40B4-BE49-F238E27FC236}">
                <a16:creationId xmlns:a16="http://schemas.microsoft.com/office/drawing/2014/main" id="{29725E50-A6B8-44EA-8197-804D5904936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6388" name="灯片编号占位符 3">
            <a:extLst>
              <a:ext uri="{FF2B5EF4-FFF2-40B4-BE49-F238E27FC236}">
                <a16:creationId xmlns:a16="http://schemas.microsoft.com/office/drawing/2014/main" id="{9DD837A3-2D6B-4806-ABE7-BD1CB93AC72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F531C5C-2D50-4947-84B2-B5DA81C0120D}" type="slidenum">
              <a:rPr lang="zh-CN" altLang="en-US"/>
              <a:pPr/>
              <a:t>11</a:t>
            </a:fld>
            <a:endParaRPr lang="en-US" altLang="zh-CN">
              <a:ea typeface="宋体" panose="02010600030101010101" pitchFamily="2" charset="-122"/>
            </a:endParaRPr>
          </a:p>
        </p:txBody>
      </p:sp>
      <p:sp>
        <p:nvSpPr>
          <p:cNvPr id="16389" name="内容占位符 6">
            <a:extLst>
              <a:ext uri="{FF2B5EF4-FFF2-40B4-BE49-F238E27FC236}">
                <a16:creationId xmlns:a16="http://schemas.microsoft.com/office/drawing/2014/main" id="{64D328E9-B580-4A3E-BBD5-E1AB05065AB8}"/>
              </a:ext>
            </a:extLst>
          </p:cNvPr>
          <p:cNvSpPr>
            <a:spLocks noGrp="1" noChangeArrowheads="1"/>
          </p:cNvSpPr>
          <p:nvPr>
            <p:ph idx="1"/>
          </p:nvPr>
        </p:nvSpPr>
        <p:spPr>
          <a:xfrm>
            <a:off x="457200" y="4664075"/>
            <a:ext cx="8229600" cy="1789113"/>
          </a:xfrm>
        </p:spPr>
        <p:txBody>
          <a:bodyPr/>
          <a:lstStyle/>
          <a:p>
            <a:r>
              <a:rPr lang="zh-CN" altLang="en-US" sz="2000"/>
              <a:t>除功能性测试，对软件系统的测试还包括非功能性测试，如性能测试、安全测试、安装测试、配置测试、界面测试、容量测试等。</a:t>
            </a:r>
          </a:p>
          <a:p>
            <a:r>
              <a:rPr lang="zh-CN" altLang="en-US" sz="2000"/>
              <a:t>性能测试需要模拟实际用户负载来测试系统，包括反应速度、最大用户数、系统最优配置、软硬件性能、处理精度等。</a:t>
            </a:r>
          </a:p>
          <a:p>
            <a:r>
              <a:rPr lang="zh-CN" altLang="en-US" sz="2000"/>
              <a:t>性能测试一般结合压力测试、负载测试等手段。</a:t>
            </a:r>
          </a:p>
        </p:txBody>
      </p:sp>
      <p:pic>
        <p:nvPicPr>
          <p:cNvPr id="16390" name="图片 325" descr="performance_testing">
            <a:extLst>
              <a:ext uri="{FF2B5EF4-FFF2-40B4-BE49-F238E27FC236}">
                <a16:creationId xmlns:a16="http://schemas.microsoft.com/office/drawing/2014/main" id="{933CCC20-D6C2-43CF-A033-FD2EE9D6B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1530350"/>
            <a:ext cx="6107112" cy="306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4">
            <a:extLst>
              <a:ext uri="{FF2B5EF4-FFF2-40B4-BE49-F238E27FC236}">
                <a16:creationId xmlns:a16="http://schemas.microsoft.com/office/drawing/2014/main" id="{8D3B13FC-13D0-4BBA-8BF2-D6D3144BEB5B}"/>
              </a:ext>
            </a:extLst>
          </p:cNvPr>
          <p:cNvSpPr>
            <a:spLocks noGrp="1" noChangeArrowheads="1"/>
          </p:cNvSpPr>
          <p:nvPr>
            <p:ph type="title"/>
          </p:nvPr>
        </p:nvSpPr>
        <p:spPr/>
        <p:txBody>
          <a:bodyPr/>
          <a:lstStyle/>
          <a:p>
            <a:r>
              <a:rPr lang="zh-CN" altLang="en-US"/>
              <a:t>界面测试</a:t>
            </a:r>
          </a:p>
        </p:txBody>
      </p:sp>
      <p:sp>
        <p:nvSpPr>
          <p:cNvPr id="17410" name="内容占位符 5">
            <a:extLst>
              <a:ext uri="{FF2B5EF4-FFF2-40B4-BE49-F238E27FC236}">
                <a16:creationId xmlns:a16="http://schemas.microsoft.com/office/drawing/2014/main" id="{D11F10CD-E48B-41D6-A6D9-A6917DDBDC82}"/>
              </a:ext>
            </a:extLst>
          </p:cNvPr>
          <p:cNvSpPr>
            <a:spLocks noGrp="1" noChangeArrowheads="1"/>
          </p:cNvSpPr>
          <p:nvPr>
            <p:ph idx="1"/>
          </p:nvPr>
        </p:nvSpPr>
        <p:spPr/>
        <p:txBody>
          <a:bodyPr/>
          <a:lstStyle/>
          <a:p>
            <a:r>
              <a:rPr lang="zh-CN" altLang="en-US" sz="2800"/>
              <a:t>界面测试比较适合使用等价类的方法来建立对应的测试类。</a:t>
            </a:r>
          </a:p>
          <a:p>
            <a:r>
              <a:rPr lang="zh-CN" altLang="en-US" sz="2800"/>
              <a:t>界面测试常采用“捕捉和回放”（</a:t>
            </a:r>
            <a:r>
              <a:rPr lang="en-US" altLang="zh-CN" sz="2800"/>
              <a:t>Capture-and-Replay</a:t>
            </a:r>
            <a:r>
              <a:rPr lang="zh-CN" altLang="en-US" sz="2800"/>
              <a:t>）工具。部分工具支持对输出屏幕的比较。</a:t>
            </a:r>
          </a:p>
          <a:p>
            <a:r>
              <a:rPr lang="zh-CN" altLang="en-US" sz="2800"/>
              <a:t>测试用例的生成需要使用工具对被测界面通过一组标准的操作进行录制，然后在每个新的发布后对用例脚本进行回放，从而实现测试自动化的执行。</a:t>
            </a:r>
          </a:p>
        </p:txBody>
      </p:sp>
      <p:sp>
        <p:nvSpPr>
          <p:cNvPr id="17411" name="日期占位符 1">
            <a:extLst>
              <a:ext uri="{FF2B5EF4-FFF2-40B4-BE49-F238E27FC236}">
                <a16:creationId xmlns:a16="http://schemas.microsoft.com/office/drawing/2014/main" id="{CAB789F5-C2A4-450C-B1BD-6B7DE750B3D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F7A82EA-AAB0-4E26-867A-502A2EBFC834}" type="datetime1">
              <a:rPr kumimoji="0" lang="zh-CN" altLang="en-US" smtClean="0"/>
              <a:pPr/>
              <a:t>2019/12/15</a:t>
            </a:fld>
            <a:endParaRPr kumimoji="0" lang="en-US" altLang="zh-CN"/>
          </a:p>
        </p:txBody>
      </p:sp>
      <p:sp>
        <p:nvSpPr>
          <p:cNvPr id="17412" name="页脚占位符 2">
            <a:extLst>
              <a:ext uri="{FF2B5EF4-FFF2-40B4-BE49-F238E27FC236}">
                <a16:creationId xmlns:a16="http://schemas.microsoft.com/office/drawing/2014/main" id="{20A0CC5B-BA8E-4E52-9EFB-23E7A38FC36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7413" name="灯片编号占位符 3">
            <a:extLst>
              <a:ext uri="{FF2B5EF4-FFF2-40B4-BE49-F238E27FC236}">
                <a16:creationId xmlns:a16="http://schemas.microsoft.com/office/drawing/2014/main" id="{6C91C267-44D5-4A7A-8F19-E01403803C7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52E325E-63B8-49E8-AC1D-D95149A45C21}" type="slidenum">
              <a:rPr lang="zh-CN" altLang="en-US"/>
              <a:pPr/>
              <a:t>12</a:t>
            </a:fld>
            <a:endParaRPr lang="en-US" altLang="zh-CN">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3CFAB72F-F7FA-4C66-8E2D-59A717949064}"/>
              </a:ext>
            </a:extLst>
          </p:cNvPr>
          <p:cNvSpPr>
            <a:spLocks noGrp="1" noChangeArrowheads="1"/>
          </p:cNvSpPr>
          <p:nvPr>
            <p:ph type="title"/>
          </p:nvPr>
        </p:nvSpPr>
        <p:spPr/>
        <p:txBody>
          <a:bodyPr/>
          <a:lstStyle/>
          <a:p>
            <a:r>
              <a:rPr lang="zh-CN" altLang="en-US"/>
              <a:t>软件度量</a:t>
            </a:r>
          </a:p>
        </p:txBody>
      </p:sp>
      <p:sp>
        <p:nvSpPr>
          <p:cNvPr id="18434" name="内容占位符 2">
            <a:extLst>
              <a:ext uri="{FF2B5EF4-FFF2-40B4-BE49-F238E27FC236}">
                <a16:creationId xmlns:a16="http://schemas.microsoft.com/office/drawing/2014/main" id="{C149CAA0-5889-4A89-A7A3-F4A36F05D9E8}"/>
              </a:ext>
            </a:extLst>
          </p:cNvPr>
          <p:cNvSpPr>
            <a:spLocks noGrp="1" noChangeArrowheads="1"/>
          </p:cNvSpPr>
          <p:nvPr>
            <p:ph idx="1"/>
          </p:nvPr>
        </p:nvSpPr>
        <p:spPr/>
        <p:txBody>
          <a:bodyPr/>
          <a:lstStyle/>
          <a:p>
            <a:r>
              <a:rPr lang="zh-CN" altLang="en-US" sz="2400"/>
              <a:t>度量是确定软件质量的一种有价值的辅助手段。</a:t>
            </a:r>
            <a:endParaRPr lang="en-US" altLang="zh-CN" sz="2400"/>
          </a:p>
          <a:p>
            <a:r>
              <a:rPr lang="zh-CN" altLang="en-US" sz="2400"/>
              <a:t>一些质量度量相关的指标及作用：</a:t>
            </a:r>
            <a:endParaRPr lang="en-US" altLang="zh-CN" sz="2400"/>
          </a:p>
          <a:p>
            <a:pPr lvl="1"/>
            <a:r>
              <a:rPr lang="zh-CN" altLang="en-US" sz="2000"/>
              <a:t>注释行数与代码行数的比例反映注释强度</a:t>
            </a:r>
            <a:endParaRPr lang="en-US" altLang="zh-CN" sz="2000"/>
          </a:p>
          <a:p>
            <a:pPr lvl="1"/>
            <a:r>
              <a:rPr lang="zh-CN" altLang="en-US" sz="2000"/>
              <a:t>利用统计方法计算代码行数与方法数的比值确定出方法的平均长度</a:t>
            </a:r>
            <a:endParaRPr lang="en-US" altLang="zh-CN" sz="2000"/>
          </a:p>
          <a:p>
            <a:pPr lvl="1"/>
            <a:r>
              <a:rPr lang="zh-CN" altLang="en-US" sz="2000"/>
              <a:t>保持变量和方法名适当的长度以提高程序的可读性</a:t>
            </a:r>
          </a:p>
          <a:p>
            <a:pPr lvl="1"/>
            <a:r>
              <a:rPr lang="zh-CN" altLang="en-US" sz="2000"/>
              <a:t>方法中参数个数反映了方法的复杂程度</a:t>
            </a:r>
          </a:p>
          <a:p>
            <a:pPr lvl="1"/>
            <a:r>
              <a:rPr lang="zh-CN" altLang="en-US" sz="2000"/>
              <a:t>类中实例变量的数目决定了该类信息的丰富程度</a:t>
            </a:r>
          </a:p>
          <a:p>
            <a:pPr lvl="1"/>
            <a:r>
              <a:rPr lang="zh-CN" altLang="en-US" sz="2000"/>
              <a:t>继承深度提供了对继承使用是否恰当的信息，过多的继承对应深度的增加，并使得重用变得困难</a:t>
            </a:r>
            <a:endParaRPr lang="en-US" altLang="zh-CN" sz="2000"/>
          </a:p>
          <a:p>
            <a:r>
              <a:rPr lang="zh-CN" altLang="en-US" sz="2400"/>
              <a:t>方法复杂程度的度量：</a:t>
            </a:r>
            <a:r>
              <a:rPr lang="en-US" altLang="zh-CN" sz="2400"/>
              <a:t>McCabe</a:t>
            </a:r>
            <a:r>
              <a:rPr lang="zh-CN" altLang="en-US" sz="2400"/>
              <a:t>指标</a:t>
            </a:r>
            <a:endParaRPr lang="en-US" altLang="zh-CN" sz="2400"/>
          </a:p>
          <a:p>
            <a:r>
              <a:rPr lang="zh-CN" altLang="en-US" sz="2400"/>
              <a:t>类的内聚性的度量：</a:t>
            </a:r>
            <a:r>
              <a:rPr lang="en-US" altLang="zh-CN" sz="2400"/>
              <a:t>LCOM*</a:t>
            </a:r>
            <a:r>
              <a:rPr lang="zh-CN" altLang="en-US" sz="2400"/>
              <a:t>指标</a:t>
            </a:r>
          </a:p>
          <a:p>
            <a:pPr lvl="1"/>
            <a:endParaRPr lang="en-US" altLang="zh-CN" sz="2000"/>
          </a:p>
          <a:p>
            <a:endParaRPr lang="zh-CN" altLang="en-US" sz="2400"/>
          </a:p>
        </p:txBody>
      </p:sp>
      <p:sp>
        <p:nvSpPr>
          <p:cNvPr id="18435" name="日期占位符 3">
            <a:extLst>
              <a:ext uri="{FF2B5EF4-FFF2-40B4-BE49-F238E27FC236}">
                <a16:creationId xmlns:a16="http://schemas.microsoft.com/office/drawing/2014/main" id="{3B3009AD-9768-4561-8BF1-327BF97214D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1BE0713-B8D5-418D-9111-A1DD7A4B5D97}" type="datetime1">
              <a:rPr kumimoji="0" lang="zh-CN" altLang="en-US" smtClean="0"/>
              <a:pPr/>
              <a:t>2019/12/15</a:t>
            </a:fld>
            <a:endParaRPr kumimoji="0" lang="en-US" altLang="zh-CN"/>
          </a:p>
        </p:txBody>
      </p:sp>
      <p:sp>
        <p:nvSpPr>
          <p:cNvPr id="18436" name="页脚占位符 4">
            <a:extLst>
              <a:ext uri="{FF2B5EF4-FFF2-40B4-BE49-F238E27FC236}">
                <a16:creationId xmlns:a16="http://schemas.microsoft.com/office/drawing/2014/main" id="{B4C8926E-AF90-476A-BFAC-3AA1FCEA509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8437" name="灯片编号占位符 5">
            <a:extLst>
              <a:ext uri="{FF2B5EF4-FFF2-40B4-BE49-F238E27FC236}">
                <a16:creationId xmlns:a16="http://schemas.microsoft.com/office/drawing/2014/main" id="{03CC1EEA-FAA1-4E41-A10A-DE7E4FC3D5B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8867A6-5EE4-4825-B7EC-ABEE5ED5BC54}" type="slidenum">
              <a:rPr lang="zh-CN" altLang="en-US"/>
              <a:pPr/>
              <a:t>13</a:t>
            </a:fld>
            <a:endParaRPr lang="en-US" altLang="zh-CN">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内容占位符 6">
            <a:extLst>
              <a:ext uri="{FF2B5EF4-FFF2-40B4-BE49-F238E27FC236}">
                <a16:creationId xmlns:a16="http://schemas.microsoft.com/office/drawing/2014/main" id="{C8F4ADA6-BA5D-4BD5-8526-1CB748052131}"/>
              </a:ext>
            </a:extLst>
          </p:cNvPr>
          <p:cNvSpPr>
            <a:spLocks noGrp="1" noChangeArrowheads="1"/>
          </p:cNvSpPr>
          <p:nvPr>
            <p:ph/>
          </p:nvPr>
        </p:nvSpPr>
        <p:spPr>
          <a:xfrm>
            <a:off x="323850" y="417513"/>
            <a:ext cx="5472113" cy="4090987"/>
          </a:xfrm>
        </p:spPr>
        <p:txBody>
          <a:bodyPr/>
          <a:lstStyle/>
          <a:p>
            <a:pPr marL="0" indent="0">
              <a:buFontTx/>
              <a:buNone/>
            </a:pPr>
            <a:r>
              <a:rPr lang="en-US" altLang="zh-CN" sz="2000"/>
              <a:t>public int test (int input) {</a:t>
            </a:r>
          </a:p>
          <a:p>
            <a:pPr marL="0" indent="0">
              <a:buFontTx/>
              <a:buNone/>
            </a:pPr>
            <a:r>
              <a:rPr lang="en-US" altLang="zh-CN" sz="2000"/>
              <a:t>	int result = -input/2;		//0</a:t>
            </a:r>
          </a:p>
          <a:p>
            <a:pPr marL="0" indent="0">
              <a:buFontTx/>
              <a:buNone/>
            </a:pPr>
            <a:r>
              <a:rPr lang="en-US" altLang="zh-CN" sz="2000"/>
              <a:t>	int i=input;			//1</a:t>
            </a:r>
          </a:p>
          <a:p>
            <a:pPr marL="0" indent="0">
              <a:buFontTx/>
              <a:buNone/>
            </a:pPr>
            <a:r>
              <a:rPr lang="en-US" altLang="zh-CN" sz="2000"/>
              <a:t>	while (i&gt;0) {			//2</a:t>
            </a:r>
          </a:p>
          <a:p>
            <a:pPr marL="0" indent="0">
              <a:buFontTx/>
              <a:buNone/>
            </a:pPr>
            <a:r>
              <a:rPr lang="en-US" altLang="zh-CN" sz="2000"/>
              <a:t>		result = result + </a:t>
            </a:r>
            <a:r>
              <a:rPr lang="en-US" altLang="zh-CN" sz="2000">
                <a:solidFill>
                  <a:srgbClr val="FF0000"/>
                </a:solidFill>
              </a:rPr>
              <a:t>(i--)</a:t>
            </a:r>
            <a:r>
              <a:rPr lang="en-US" altLang="zh-CN" sz="2000"/>
              <a:t>;	//3</a:t>
            </a:r>
          </a:p>
          <a:p>
            <a:pPr marL="0" indent="0">
              <a:buFontTx/>
              <a:buNone/>
            </a:pPr>
            <a:r>
              <a:rPr lang="en-US" altLang="zh-CN" sz="2000"/>
              <a:t>	}</a:t>
            </a:r>
          </a:p>
          <a:p>
            <a:pPr marL="0" indent="0">
              <a:buFontTx/>
              <a:buNone/>
            </a:pPr>
            <a:r>
              <a:rPr lang="en-US" altLang="zh-CN" sz="2000"/>
              <a:t>	if (input &lt; 0 || input%2 == 1) {	//4</a:t>
            </a:r>
          </a:p>
          <a:p>
            <a:pPr marL="0" indent="0">
              <a:buFontTx/>
              <a:buNone/>
            </a:pPr>
            <a:r>
              <a:rPr lang="en-US" altLang="zh-CN" sz="2000"/>
              <a:t>		result = 0;		//5</a:t>
            </a:r>
          </a:p>
          <a:p>
            <a:pPr marL="0" indent="0">
              <a:buFontTx/>
              <a:buNone/>
            </a:pPr>
            <a:r>
              <a:rPr lang="en-US" altLang="zh-CN" sz="2000"/>
              <a:t>	}</a:t>
            </a:r>
          </a:p>
          <a:p>
            <a:pPr marL="0" indent="0">
              <a:buFontTx/>
              <a:buNone/>
            </a:pPr>
            <a:r>
              <a:rPr lang="en-US" altLang="zh-CN" sz="2000"/>
              <a:t>	return result*2;			//6</a:t>
            </a:r>
          </a:p>
          <a:p>
            <a:pPr marL="0" indent="0">
              <a:buFontTx/>
              <a:buNone/>
            </a:pPr>
            <a:r>
              <a:rPr lang="en-US" altLang="zh-CN" sz="2000"/>
              <a:t>} //</a:t>
            </a:r>
            <a:r>
              <a:rPr lang="zh-CN" altLang="en-US" sz="1600"/>
              <a:t>正偶数求平方，其它返回零</a:t>
            </a:r>
            <a:endParaRPr lang="en-US" altLang="zh-CN" sz="1600"/>
          </a:p>
          <a:p>
            <a:pPr marL="0" indent="0">
              <a:buFontTx/>
              <a:buNone/>
            </a:pPr>
            <a:endParaRPr lang="zh-CN" altLang="en-US" sz="2000"/>
          </a:p>
        </p:txBody>
      </p:sp>
      <p:sp>
        <p:nvSpPr>
          <p:cNvPr id="19458" name="日期占位符 3">
            <a:extLst>
              <a:ext uri="{FF2B5EF4-FFF2-40B4-BE49-F238E27FC236}">
                <a16:creationId xmlns:a16="http://schemas.microsoft.com/office/drawing/2014/main" id="{1FDFBD09-F1AE-4280-B700-96458130C2E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1700D0C-D20F-4B53-AFC2-3981C524A09E}" type="datetime1">
              <a:rPr kumimoji="0" lang="zh-CN" altLang="en-US" smtClean="0"/>
              <a:pPr/>
              <a:t>2019/12/15</a:t>
            </a:fld>
            <a:endParaRPr kumimoji="0" lang="en-US" altLang="zh-CN"/>
          </a:p>
        </p:txBody>
      </p:sp>
      <p:sp>
        <p:nvSpPr>
          <p:cNvPr id="19459" name="页脚占位符 4">
            <a:extLst>
              <a:ext uri="{FF2B5EF4-FFF2-40B4-BE49-F238E27FC236}">
                <a16:creationId xmlns:a16="http://schemas.microsoft.com/office/drawing/2014/main" id="{9F2C5DF8-FC6C-4887-A1FE-8CF9ADB85D2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9460" name="灯片编号占位符 5">
            <a:extLst>
              <a:ext uri="{FF2B5EF4-FFF2-40B4-BE49-F238E27FC236}">
                <a16:creationId xmlns:a16="http://schemas.microsoft.com/office/drawing/2014/main" id="{5B7E0D2D-9F4D-48BB-AB4B-3BB8A97656B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B26F5CD-3ECD-4330-93DC-09FBF8A93311}" type="slidenum">
              <a:rPr lang="zh-CN" altLang="en-US"/>
              <a:pPr/>
              <a:t>14</a:t>
            </a:fld>
            <a:endParaRPr lang="en-US" altLang="zh-CN">
              <a:ea typeface="宋体" panose="02010600030101010101" pitchFamily="2" charset="-122"/>
            </a:endParaRPr>
          </a:p>
        </p:txBody>
      </p:sp>
      <p:pic>
        <p:nvPicPr>
          <p:cNvPr id="19461" name="图片 10">
            <a:extLst>
              <a:ext uri="{FF2B5EF4-FFF2-40B4-BE49-F238E27FC236}">
                <a16:creationId xmlns:a16="http://schemas.microsoft.com/office/drawing/2014/main" id="{37831614-D5C6-47ED-B81C-B007F7D37A4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333375"/>
            <a:ext cx="936625"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图片 11">
            <a:extLst>
              <a:ext uri="{FF2B5EF4-FFF2-40B4-BE49-F238E27FC236}">
                <a16:creationId xmlns:a16="http://schemas.microsoft.com/office/drawing/2014/main" id="{795F4626-5A40-4357-9637-51164EA899A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333375"/>
            <a:ext cx="935038"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4D42C8F9-98C4-49C0-8973-4012EBC5CE89}"/>
              </a:ext>
            </a:extLst>
          </p:cNvPr>
          <p:cNvSpPr/>
          <p:nvPr/>
        </p:nvSpPr>
        <p:spPr>
          <a:xfrm>
            <a:off x="333375" y="4700588"/>
            <a:ext cx="8245475" cy="1785937"/>
          </a:xfrm>
          <a:prstGeom prst="rect">
            <a:avLst/>
          </a:prstGeom>
        </p:spPr>
        <p:txBody>
          <a:bodyPr>
            <a:spAutoFit/>
          </a:bodyPr>
          <a:lstStyle/>
          <a:p>
            <a:pPr algn="just">
              <a:lnSpc>
                <a:spcPct val="110000"/>
              </a:lnSpc>
              <a:spcAft>
                <a:spcPts val="0"/>
              </a:spcAft>
            </a:pPr>
            <a:r>
              <a:rPr lang="zh-CN" altLang="en-US" sz="2000" kern="100" noProof="1">
                <a:latin typeface="Calibri" panose="020F0502020204030204" pitchFamily="34" charset="0"/>
                <a:cs typeface="Times New Roman" panose="02020603050405020304" pitchFamily="18" charset="0"/>
              </a:rPr>
              <a:t>为尽量统一描述</a:t>
            </a:r>
            <a:r>
              <a:rPr lang="zh-CN" altLang="en-US" sz="2000" kern="100" noProof="1">
                <a:solidFill>
                  <a:srgbClr val="FF0000"/>
                </a:solidFill>
                <a:latin typeface="Calibri" panose="020F0502020204030204" pitchFamily="34" charset="0"/>
                <a:cs typeface="Times New Roman" panose="02020603050405020304" pitchFamily="18" charset="0"/>
              </a:rPr>
              <a:t>程序控制流图</a:t>
            </a:r>
            <a:r>
              <a:rPr lang="zh-CN" altLang="en-US" sz="2000" kern="100" noProof="1">
                <a:latin typeface="Calibri" panose="020F0502020204030204" pitchFamily="34" charset="0"/>
                <a:cs typeface="Times New Roman" panose="02020603050405020304" pitchFamily="18" charset="0"/>
              </a:rPr>
              <a:t>，如果指令对应的节点</a:t>
            </a:r>
            <a:r>
              <a:rPr lang="en-US" altLang="zh-CN" sz="2000" kern="100" noProof="1">
                <a:latin typeface="Calibri" panose="020F0502020204030204" pitchFamily="34" charset="0"/>
                <a:cs typeface="Times New Roman" panose="02020603050405020304" pitchFamily="18" charset="0"/>
              </a:rPr>
              <a:t>k1-&gt;k2-&gt;,...,-&gt;kn</a:t>
            </a:r>
            <a:r>
              <a:rPr lang="zh-CN" altLang="en-US" sz="2000" kern="100" noProof="1">
                <a:latin typeface="Calibri" panose="020F0502020204030204" pitchFamily="34" charset="0"/>
                <a:cs typeface="Times New Roman" panose="02020603050405020304" pitchFamily="18" charset="0"/>
              </a:rPr>
              <a:t>顺序出现，在以下情况将它们合并为一个节点进行处理：</a:t>
            </a:r>
            <a:endParaRPr lang="en-US" altLang="zh-CN" sz="2000" kern="100" noProof="1">
              <a:latin typeface="Calibri" panose="020F0502020204030204" pitchFamily="34" charset="0"/>
              <a:cs typeface="Times New Roman" panose="02020603050405020304" pitchFamily="18" charset="0"/>
            </a:endParaRPr>
          </a:p>
          <a:p>
            <a:pPr marL="342900" indent="-342900" algn="just">
              <a:lnSpc>
                <a:spcPct val="110000"/>
              </a:lnSpc>
              <a:spcAft>
                <a:spcPts val="0"/>
              </a:spcAft>
              <a:buFont typeface="+mj-lt"/>
              <a:buAutoNum type="arabicPeriod"/>
            </a:pPr>
            <a:r>
              <a:rPr lang="zh-CN" altLang="zh-CN" sz="2000" kern="100" noProof="1">
                <a:latin typeface="Calibri" panose="020F0502020204030204" pitchFamily="34" charset="0"/>
                <a:cs typeface="Times New Roman" panose="02020603050405020304" pitchFamily="18" charset="0"/>
              </a:rPr>
              <a:t>此序列的执行每次都是从</a:t>
            </a:r>
            <a:r>
              <a:rPr lang="en-US" altLang="zh-CN" sz="2000" kern="100" noProof="1">
                <a:latin typeface="Calibri" panose="020F0502020204030204" pitchFamily="34" charset="0"/>
                <a:cs typeface="Times New Roman" panose="02020603050405020304" pitchFamily="18" charset="0"/>
              </a:rPr>
              <a:t>K1</a:t>
            </a:r>
            <a:r>
              <a:rPr lang="zh-CN" altLang="zh-CN" sz="2000" kern="100" noProof="1">
                <a:latin typeface="Calibri" panose="020F0502020204030204" pitchFamily="34" charset="0"/>
                <a:cs typeface="Times New Roman" panose="02020603050405020304" pitchFamily="18" charset="0"/>
              </a:rPr>
              <a:t>开始，除此之外没有边终止于</a:t>
            </a:r>
            <a:r>
              <a:rPr lang="en-US" altLang="zh-CN" sz="2000" kern="100" noProof="1">
                <a:latin typeface="Calibri" panose="020F0502020204030204" pitchFamily="34" charset="0"/>
                <a:cs typeface="Times New Roman" panose="02020603050405020304" pitchFamily="18" charset="0"/>
              </a:rPr>
              <a:t>k2…kn</a:t>
            </a:r>
            <a:r>
              <a:rPr lang="zh-CN" altLang="zh-CN" sz="2000" kern="100" noProof="1">
                <a:latin typeface="Calibri" panose="020F0502020204030204" pitchFamily="34" charset="0"/>
                <a:cs typeface="Times New Roman" panose="02020603050405020304" pitchFamily="18" charset="0"/>
              </a:rPr>
              <a:t>；</a:t>
            </a:r>
          </a:p>
          <a:p>
            <a:pPr marL="342900" indent="-342900" algn="just">
              <a:lnSpc>
                <a:spcPct val="110000"/>
              </a:lnSpc>
              <a:spcAft>
                <a:spcPts val="0"/>
              </a:spcAft>
              <a:buFont typeface="+mj-lt"/>
              <a:buAutoNum type="arabicPeriod"/>
            </a:pPr>
            <a:r>
              <a:rPr lang="zh-CN" altLang="zh-CN" sz="2000" kern="100" noProof="1">
                <a:latin typeface="Calibri" panose="020F0502020204030204" pitchFamily="34" charset="0"/>
                <a:cs typeface="Times New Roman" panose="02020603050405020304" pitchFamily="18" charset="0"/>
              </a:rPr>
              <a:t>此序列的执行每次都是以</a:t>
            </a:r>
            <a:r>
              <a:rPr lang="en-US" altLang="zh-CN" sz="2000" kern="100" noProof="1">
                <a:latin typeface="Calibri" panose="020F0502020204030204" pitchFamily="34" charset="0"/>
                <a:cs typeface="Times New Roman" panose="02020603050405020304" pitchFamily="18" charset="0"/>
              </a:rPr>
              <a:t>Kn</a:t>
            </a:r>
            <a:r>
              <a:rPr lang="zh-CN" altLang="zh-CN" sz="2000" kern="100" noProof="1">
                <a:latin typeface="Calibri" panose="020F0502020204030204" pitchFamily="34" charset="0"/>
                <a:cs typeface="Times New Roman" panose="02020603050405020304" pitchFamily="18" charset="0"/>
              </a:rPr>
              <a:t>结尾，除此之外没有边始于</a:t>
            </a:r>
            <a:r>
              <a:rPr lang="en-US" altLang="zh-CN" sz="2000" kern="100" noProof="1">
                <a:latin typeface="Calibri" panose="020F0502020204030204" pitchFamily="34" charset="0"/>
                <a:cs typeface="Times New Roman" panose="02020603050405020304" pitchFamily="18" charset="0"/>
              </a:rPr>
              <a:t>k1…kn-1</a:t>
            </a:r>
            <a:r>
              <a:rPr lang="zh-CN" altLang="zh-CN" sz="2000" kern="100" noProof="1">
                <a:latin typeface="Calibri" panose="020F0502020204030204" pitchFamily="34" charset="0"/>
                <a:cs typeface="Times New Roman" panose="02020603050405020304" pitchFamily="18" charset="0"/>
              </a:rPr>
              <a:t>；</a:t>
            </a:r>
          </a:p>
          <a:p>
            <a:pPr marL="342900" indent="-342900" algn="just">
              <a:lnSpc>
                <a:spcPct val="110000"/>
              </a:lnSpc>
              <a:spcAft>
                <a:spcPts val="0"/>
              </a:spcAft>
              <a:buFont typeface="+mj-lt"/>
              <a:buAutoNum type="arabicPeriod"/>
            </a:pPr>
            <a:r>
              <a:rPr lang="zh-CN" altLang="zh-CN" sz="2000" kern="100" noProof="1">
                <a:latin typeface="Calibri" panose="020F0502020204030204" pitchFamily="34" charset="0"/>
                <a:cs typeface="Times New Roman" panose="02020603050405020304" pitchFamily="18" charset="0"/>
              </a:rPr>
              <a:t>满足</a:t>
            </a:r>
            <a:r>
              <a:rPr lang="en-US" altLang="zh-CN" sz="2000" kern="100" noProof="1">
                <a:latin typeface="Calibri" panose="020F0502020204030204" pitchFamily="34" charset="0"/>
                <a:cs typeface="Times New Roman" panose="02020603050405020304" pitchFamily="18" charset="0"/>
              </a:rPr>
              <a:t>1</a:t>
            </a:r>
            <a:r>
              <a:rPr lang="zh-CN" altLang="zh-CN" sz="2000" kern="100" noProof="1">
                <a:latin typeface="Calibri" panose="020F0502020204030204" pitchFamily="34" charset="0"/>
                <a:cs typeface="Times New Roman" panose="02020603050405020304" pitchFamily="18" charset="0"/>
              </a:rPr>
              <a:t>和</a:t>
            </a:r>
            <a:r>
              <a:rPr lang="en-US" altLang="zh-CN" sz="2000" kern="100" noProof="1">
                <a:latin typeface="Calibri" panose="020F0502020204030204" pitchFamily="34" charset="0"/>
                <a:cs typeface="Times New Roman" panose="02020603050405020304" pitchFamily="18" charset="0"/>
              </a:rPr>
              <a:t>2</a:t>
            </a:r>
            <a:r>
              <a:rPr lang="zh-CN" altLang="zh-CN" sz="2000" kern="100" noProof="1">
                <a:latin typeface="Calibri" panose="020F0502020204030204" pitchFamily="34" charset="0"/>
                <a:cs typeface="Times New Roman" panose="02020603050405020304" pitchFamily="18" charset="0"/>
              </a:rPr>
              <a:t>的最长节点序列。</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F70C0616-0D10-4DDC-A175-14CA86B095A1}"/>
              </a:ext>
            </a:extLst>
          </p:cNvPr>
          <p:cNvSpPr>
            <a:spLocks noGrp="1" noChangeArrowheads="1"/>
          </p:cNvSpPr>
          <p:nvPr>
            <p:ph type="title"/>
          </p:nvPr>
        </p:nvSpPr>
        <p:spPr/>
        <p:txBody>
          <a:bodyPr/>
          <a:lstStyle/>
          <a:p>
            <a:r>
              <a:rPr lang="en-US" altLang="zh-CN"/>
              <a:t>McCabe</a:t>
            </a:r>
            <a:r>
              <a:rPr lang="zh-CN" altLang="en-US"/>
              <a:t>指标</a:t>
            </a:r>
          </a:p>
        </p:txBody>
      </p:sp>
      <p:sp>
        <p:nvSpPr>
          <p:cNvPr id="20482" name="内容占位符 2">
            <a:extLst>
              <a:ext uri="{FF2B5EF4-FFF2-40B4-BE49-F238E27FC236}">
                <a16:creationId xmlns:a16="http://schemas.microsoft.com/office/drawing/2014/main" id="{F937A721-CF03-4FBA-B2D2-039A6642A689}"/>
              </a:ext>
            </a:extLst>
          </p:cNvPr>
          <p:cNvSpPr>
            <a:spLocks noGrp="1" noChangeArrowheads="1"/>
          </p:cNvSpPr>
          <p:nvPr>
            <p:ph idx="1"/>
          </p:nvPr>
        </p:nvSpPr>
        <p:spPr/>
        <p:txBody>
          <a:bodyPr/>
          <a:lstStyle/>
          <a:p>
            <a:r>
              <a:rPr lang="en-US" altLang="zh-CN" sz="2400"/>
              <a:t>McCabe</a:t>
            </a:r>
            <a:r>
              <a:rPr lang="zh-CN" altLang="en-US" sz="2400"/>
              <a:t>环形复杂度，以方法的控制流程图结构为基础进行计算：边数 </a:t>
            </a:r>
            <a:r>
              <a:rPr lang="en-US" altLang="zh-CN" sz="2400"/>
              <a:t>- </a:t>
            </a:r>
            <a:r>
              <a:rPr lang="zh-CN" altLang="en-US" sz="2400"/>
              <a:t>节点数 </a:t>
            </a:r>
            <a:r>
              <a:rPr lang="en-US" altLang="zh-CN" sz="2400"/>
              <a:t>+ 2</a:t>
            </a:r>
            <a:r>
              <a:rPr lang="zh-CN" altLang="en-US" sz="2400"/>
              <a:t>。</a:t>
            </a:r>
            <a:endParaRPr lang="en-US" altLang="zh-CN" sz="2400"/>
          </a:p>
          <a:p>
            <a:endParaRPr lang="en-US" altLang="zh-CN" sz="2400"/>
          </a:p>
          <a:p>
            <a:endParaRPr lang="en-US" altLang="zh-CN" sz="2400"/>
          </a:p>
          <a:p>
            <a:endParaRPr lang="en-US" altLang="zh-CN" sz="2400"/>
          </a:p>
          <a:p>
            <a:endParaRPr lang="en-US" altLang="zh-CN" sz="2400"/>
          </a:p>
          <a:p>
            <a:endParaRPr lang="en-US" altLang="zh-CN" sz="2400"/>
          </a:p>
          <a:p>
            <a:r>
              <a:rPr lang="zh-CN" altLang="en-US" sz="2400"/>
              <a:t>考虑到复合条件的情况，</a:t>
            </a:r>
            <a:r>
              <a:rPr lang="en-US" altLang="zh-CN" sz="2400"/>
              <a:t>McCabe</a:t>
            </a:r>
            <a:r>
              <a:rPr lang="zh-CN" altLang="en-US" sz="2400"/>
              <a:t>的计算实际上反映了方法中下列语句产生的分支结构：</a:t>
            </a:r>
            <a:r>
              <a:rPr lang="en-US" altLang="zh-CN" sz="2400"/>
              <a:t>if</a:t>
            </a:r>
            <a:r>
              <a:rPr lang="zh-CN" altLang="en-US" sz="2400"/>
              <a:t>语句、条件组合</a:t>
            </a:r>
            <a:r>
              <a:rPr lang="en-US" altLang="zh-CN" sz="2400"/>
              <a:t>&amp;&amp;</a:t>
            </a:r>
            <a:r>
              <a:rPr lang="zh-CN" altLang="en-US" sz="2400"/>
              <a:t>和</a:t>
            </a:r>
            <a:r>
              <a:rPr lang="en-US" altLang="zh-CN" sz="2400"/>
              <a:t>||</a:t>
            </a:r>
            <a:r>
              <a:rPr lang="zh-CN" altLang="en-US" sz="2400"/>
              <a:t>、</a:t>
            </a:r>
            <a:r>
              <a:rPr lang="en-US" altLang="zh-CN" sz="2400"/>
              <a:t>for</a:t>
            </a:r>
            <a:r>
              <a:rPr lang="zh-CN" altLang="en-US" sz="2400"/>
              <a:t>语句和</a:t>
            </a:r>
            <a:r>
              <a:rPr lang="en-US" altLang="zh-CN" sz="2400"/>
              <a:t>while </a:t>
            </a:r>
            <a:r>
              <a:rPr lang="zh-CN" altLang="en-US" sz="2400"/>
              <a:t>语句。</a:t>
            </a:r>
          </a:p>
          <a:p>
            <a:endParaRPr lang="zh-CN" altLang="en-US" sz="2400"/>
          </a:p>
        </p:txBody>
      </p:sp>
      <p:sp>
        <p:nvSpPr>
          <p:cNvPr id="20483" name="日期占位符 3">
            <a:extLst>
              <a:ext uri="{FF2B5EF4-FFF2-40B4-BE49-F238E27FC236}">
                <a16:creationId xmlns:a16="http://schemas.microsoft.com/office/drawing/2014/main" id="{9CE7C986-8B68-4C58-A950-3882F55F150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2D878C9-7849-4AAB-8049-05EE1372733A}" type="datetime1">
              <a:rPr kumimoji="0" lang="zh-CN" altLang="en-US" smtClean="0"/>
              <a:pPr/>
              <a:t>2019/12/15</a:t>
            </a:fld>
            <a:endParaRPr kumimoji="0" lang="en-US" altLang="zh-CN"/>
          </a:p>
        </p:txBody>
      </p:sp>
      <p:sp>
        <p:nvSpPr>
          <p:cNvPr id="20484" name="页脚占位符 4">
            <a:extLst>
              <a:ext uri="{FF2B5EF4-FFF2-40B4-BE49-F238E27FC236}">
                <a16:creationId xmlns:a16="http://schemas.microsoft.com/office/drawing/2014/main" id="{9FC1722E-B94E-44B3-84EE-0241998A9CE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0485" name="灯片编号占位符 5">
            <a:extLst>
              <a:ext uri="{FF2B5EF4-FFF2-40B4-BE49-F238E27FC236}">
                <a16:creationId xmlns:a16="http://schemas.microsoft.com/office/drawing/2014/main" id="{40C0EE8F-BD2B-4BC6-8378-B3DEC216FFB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1F3E01F-B09B-47C7-937D-F0D02323EB29}" type="slidenum">
              <a:rPr lang="zh-CN" altLang="en-US"/>
              <a:pPr/>
              <a:t>15</a:t>
            </a:fld>
            <a:endParaRPr lang="en-US" altLang="zh-CN">
              <a:ea typeface="宋体" panose="02010600030101010101" pitchFamily="2" charset="-122"/>
            </a:endParaRPr>
          </a:p>
        </p:txBody>
      </p:sp>
      <p:graphicFrame>
        <p:nvGraphicFramePr>
          <p:cNvPr id="7" name="表格 6">
            <a:extLst>
              <a:ext uri="{FF2B5EF4-FFF2-40B4-BE49-F238E27FC236}">
                <a16:creationId xmlns:a16="http://schemas.microsoft.com/office/drawing/2014/main" id="{96E4D2F5-FAFB-43DB-AE1F-8D9E37EDDB3A}"/>
              </a:ext>
            </a:extLst>
          </p:cNvPr>
          <p:cNvGraphicFramePr>
            <a:graphicFrameLocks noGrp="1"/>
          </p:cNvGraphicFramePr>
          <p:nvPr/>
        </p:nvGraphicFramePr>
        <p:xfrm>
          <a:off x="1474788" y="3686175"/>
          <a:ext cx="6264276" cy="822960"/>
        </p:xfrm>
        <a:graphic>
          <a:graphicData uri="http://schemas.openxmlformats.org/drawingml/2006/table">
            <a:tbl>
              <a:tblPr firstRow="1" firstCol="1" bandRow="1">
                <a:tableStyleId>{5DA37D80-6434-44D0-A028-1B22A696006F}</a:tableStyleId>
              </a:tblPr>
              <a:tblGrid>
                <a:gridCol w="1399949">
                  <a:extLst>
                    <a:ext uri="{9D8B030D-6E8A-4147-A177-3AD203B41FA5}">
                      <a16:colId xmlns:a16="http://schemas.microsoft.com/office/drawing/2014/main" val="20000"/>
                    </a:ext>
                  </a:extLst>
                </a:gridCol>
                <a:gridCol w="838983">
                  <a:extLst>
                    <a:ext uri="{9D8B030D-6E8A-4147-A177-3AD203B41FA5}">
                      <a16:colId xmlns:a16="http://schemas.microsoft.com/office/drawing/2014/main" val="20001"/>
                    </a:ext>
                  </a:extLst>
                </a:gridCol>
                <a:gridCol w="838983">
                  <a:extLst>
                    <a:ext uri="{9D8B030D-6E8A-4147-A177-3AD203B41FA5}">
                      <a16:colId xmlns:a16="http://schemas.microsoft.com/office/drawing/2014/main" val="20002"/>
                    </a:ext>
                  </a:extLst>
                </a:gridCol>
                <a:gridCol w="1045032">
                  <a:extLst>
                    <a:ext uri="{9D8B030D-6E8A-4147-A177-3AD203B41FA5}">
                      <a16:colId xmlns:a16="http://schemas.microsoft.com/office/drawing/2014/main" val="20003"/>
                    </a:ext>
                  </a:extLst>
                </a:gridCol>
                <a:gridCol w="893207">
                  <a:extLst>
                    <a:ext uri="{9D8B030D-6E8A-4147-A177-3AD203B41FA5}">
                      <a16:colId xmlns:a16="http://schemas.microsoft.com/office/drawing/2014/main" val="20004"/>
                    </a:ext>
                  </a:extLst>
                </a:gridCol>
                <a:gridCol w="1248122">
                  <a:extLst>
                    <a:ext uri="{9D8B030D-6E8A-4147-A177-3AD203B41FA5}">
                      <a16:colId xmlns:a16="http://schemas.microsoft.com/office/drawing/2014/main" val="20005"/>
                    </a:ext>
                  </a:extLst>
                </a:gridCol>
              </a:tblGrid>
              <a:tr h="274108">
                <a:tc>
                  <a:txBody>
                    <a:bodyPr/>
                    <a:lstStyle/>
                    <a:p>
                      <a:pPr algn="ctr">
                        <a:spcAft>
                          <a:spcPts val="0"/>
                        </a:spcAft>
                      </a:pPr>
                      <a:r>
                        <a:rPr lang="zh-CN" sz="1800" kern="0" dirty="0">
                          <a:effectLst/>
                        </a:rPr>
                        <a:t>边数</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dirty="0">
                          <a:effectLst/>
                        </a:rPr>
                        <a:t>0</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dirty="0">
                          <a:effectLst/>
                        </a:rPr>
                        <a:t>2</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dirty="0">
                          <a:effectLst/>
                        </a:rPr>
                        <a:t>4</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dirty="0">
                          <a:effectLst/>
                        </a:rPr>
                        <a:t>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dirty="0">
                          <a:effectLst/>
                        </a:rPr>
                        <a:t>6</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extLst>
                  <a:ext uri="{0D108BD9-81ED-4DB2-BD59-A6C34878D82A}">
                    <a16:rowId xmlns:a16="http://schemas.microsoft.com/office/drawing/2014/main" val="10000"/>
                  </a:ext>
                </a:extLst>
              </a:tr>
              <a:tr h="274108">
                <a:tc>
                  <a:txBody>
                    <a:bodyPr/>
                    <a:lstStyle/>
                    <a:p>
                      <a:pPr algn="ctr">
                        <a:spcAft>
                          <a:spcPts val="0"/>
                        </a:spcAft>
                      </a:pPr>
                      <a:r>
                        <a:rPr lang="zh-CN" sz="1800" kern="0">
                          <a:effectLst/>
                        </a:rPr>
                        <a:t>节点数</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dirty="0">
                          <a:effectLst/>
                        </a:rPr>
                        <a:t>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a:effectLst/>
                        </a:rPr>
                        <a:t>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a:effectLst/>
                        </a:rPr>
                        <a:t>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a:effectLst/>
                        </a:rPr>
                        <a:t>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extLst>
                  <a:ext uri="{0D108BD9-81ED-4DB2-BD59-A6C34878D82A}">
                    <a16:rowId xmlns:a16="http://schemas.microsoft.com/office/drawing/2014/main" val="10001"/>
                  </a:ext>
                </a:extLst>
              </a:tr>
              <a:tr h="274108">
                <a:tc>
                  <a:txBody>
                    <a:bodyPr/>
                    <a:lstStyle/>
                    <a:p>
                      <a:pPr algn="ctr">
                        <a:spcAft>
                          <a:spcPts val="0"/>
                        </a:spcAft>
                      </a:pPr>
                      <a:r>
                        <a:rPr lang="en-US" sz="1800" kern="0">
                          <a:effectLst/>
                        </a:rPr>
                        <a:t>McCabe</a:t>
                      </a:r>
                      <a:r>
                        <a:rPr lang="zh-CN" sz="1800" kern="0">
                          <a:effectLst/>
                        </a:rPr>
                        <a:t>值</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a:effectLst/>
                        </a:rPr>
                        <a:t>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a:effectLst/>
                        </a:rPr>
                        <a:t>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tc>
                  <a:txBody>
                    <a:bodyPr/>
                    <a:lstStyle/>
                    <a:p>
                      <a:pPr algn="ctr">
                        <a:spcAft>
                          <a:spcPts val="0"/>
                        </a:spcAft>
                      </a:pPr>
                      <a:r>
                        <a:rPr lang="en-US" sz="1800" kern="0" dirty="0">
                          <a:effectLst/>
                        </a:rPr>
                        <a:t>3</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75" marR="68575" marT="0" marB="0"/>
                </a:tc>
                <a:extLst>
                  <a:ext uri="{0D108BD9-81ED-4DB2-BD59-A6C34878D82A}">
                    <a16:rowId xmlns:a16="http://schemas.microsoft.com/office/drawing/2014/main" val="10002"/>
                  </a:ext>
                </a:extLst>
              </a:tr>
            </a:tbl>
          </a:graphicData>
        </a:graphic>
      </p:graphicFrame>
      <p:pic>
        <p:nvPicPr>
          <p:cNvPr id="20516" name="图片 21">
            <a:extLst>
              <a:ext uri="{FF2B5EF4-FFF2-40B4-BE49-F238E27FC236}">
                <a16:creationId xmlns:a16="http://schemas.microsoft.com/office/drawing/2014/main" id="{06F308D2-DB67-469F-982C-A03489736F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25" y="3073400"/>
            <a:ext cx="20955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7" name="图片 23">
            <a:extLst>
              <a:ext uri="{FF2B5EF4-FFF2-40B4-BE49-F238E27FC236}">
                <a16:creationId xmlns:a16="http://schemas.microsoft.com/office/drawing/2014/main" id="{62F15321-40D8-42CE-A06F-705ACF1229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2888" y="2711450"/>
            <a:ext cx="2095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8" name="图片 31">
            <a:extLst>
              <a:ext uri="{FF2B5EF4-FFF2-40B4-BE49-F238E27FC236}">
                <a16:creationId xmlns:a16="http://schemas.microsoft.com/office/drawing/2014/main" id="{2CF0AEBB-5F28-4F46-A381-D8D7E11E3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3313" y="2714625"/>
            <a:ext cx="533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9" name="图片 193">
            <a:extLst>
              <a:ext uri="{FF2B5EF4-FFF2-40B4-BE49-F238E27FC236}">
                <a16:creationId xmlns:a16="http://schemas.microsoft.com/office/drawing/2014/main" id="{238B48FA-F958-4494-AC9C-60709C709F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0413" y="2352675"/>
            <a:ext cx="4286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0" name="图片 192">
            <a:extLst>
              <a:ext uri="{FF2B5EF4-FFF2-40B4-BE49-F238E27FC236}">
                <a16:creationId xmlns:a16="http://schemas.microsoft.com/office/drawing/2014/main" id="{DF47A93E-FD3C-48B2-8EA0-EE45B5B5A5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1963" y="2266950"/>
            <a:ext cx="65722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7">
            <a:extLst>
              <a:ext uri="{FF2B5EF4-FFF2-40B4-BE49-F238E27FC236}">
                <a16:creationId xmlns:a16="http://schemas.microsoft.com/office/drawing/2014/main" id="{5D2CC8E4-0B97-46F1-B12C-42295164741D}"/>
              </a:ext>
            </a:extLst>
          </p:cNvPr>
          <p:cNvSpPr>
            <a:spLocks noGrp="1" noChangeArrowheads="1"/>
          </p:cNvSpPr>
          <p:nvPr>
            <p:ph type="title"/>
          </p:nvPr>
        </p:nvSpPr>
        <p:spPr/>
        <p:txBody>
          <a:bodyPr/>
          <a:lstStyle/>
          <a:p>
            <a:r>
              <a:rPr lang="en-US" altLang="zh-CN"/>
              <a:t>McCabe</a:t>
            </a:r>
            <a:r>
              <a:rPr lang="zh-CN" altLang="en-US"/>
              <a:t>计算</a:t>
            </a:r>
          </a:p>
        </p:txBody>
      </p:sp>
      <p:sp>
        <p:nvSpPr>
          <p:cNvPr id="21506" name="日期占位符 2">
            <a:extLst>
              <a:ext uri="{FF2B5EF4-FFF2-40B4-BE49-F238E27FC236}">
                <a16:creationId xmlns:a16="http://schemas.microsoft.com/office/drawing/2014/main" id="{8425520C-69CC-41F2-84E8-F2DD119DF05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94AD227-2975-406D-B2D1-10FCFF1F6785}" type="datetime1">
              <a:rPr kumimoji="0" lang="zh-CN" altLang="en-US" smtClean="0"/>
              <a:pPr/>
              <a:t>2019/12/15</a:t>
            </a:fld>
            <a:endParaRPr kumimoji="0" lang="en-US" altLang="zh-CN"/>
          </a:p>
        </p:txBody>
      </p:sp>
      <p:sp>
        <p:nvSpPr>
          <p:cNvPr id="21507" name="页脚占位符 3">
            <a:extLst>
              <a:ext uri="{FF2B5EF4-FFF2-40B4-BE49-F238E27FC236}">
                <a16:creationId xmlns:a16="http://schemas.microsoft.com/office/drawing/2014/main" id="{7AF82E17-2E4A-445F-91F5-3883138CE63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1508" name="灯片编号占位符 4">
            <a:extLst>
              <a:ext uri="{FF2B5EF4-FFF2-40B4-BE49-F238E27FC236}">
                <a16:creationId xmlns:a16="http://schemas.microsoft.com/office/drawing/2014/main" id="{BA356CE1-7556-456F-BE64-5F360A94AAD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A917F5F-C26E-4F29-8DA3-359706A618AC}" type="slidenum">
              <a:rPr lang="zh-CN" altLang="en-US"/>
              <a:pPr/>
              <a:t>16</a:t>
            </a:fld>
            <a:endParaRPr lang="en-US" altLang="zh-CN">
              <a:ea typeface="宋体" panose="02010600030101010101" pitchFamily="2" charset="-122"/>
            </a:endParaRPr>
          </a:p>
        </p:txBody>
      </p:sp>
      <p:sp>
        <p:nvSpPr>
          <p:cNvPr id="21509" name="内容占位符 8">
            <a:extLst>
              <a:ext uri="{FF2B5EF4-FFF2-40B4-BE49-F238E27FC236}">
                <a16:creationId xmlns:a16="http://schemas.microsoft.com/office/drawing/2014/main" id="{C91C77CB-8D32-4E96-84FC-005E3866C9EC}"/>
              </a:ext>
            </a:extLst>
          </p:cNvPr>
          <p:cNvSpPr>
            <a:spLocks noGrp="1" noChangeArrowheads="1"/>
          </p:cNvSpPr>
          <p:nvPr>
            <p:ph idx="1"/>
          </p:nvPr>
        </p:nvSpPr>
        <p:spPr>
          <a:xfrm>
            <a:off x="3470275" y="1600200"/>
            <a:ext cx="5216525" cy="4781550"/>
          </a:xfrm>
        </p:spPr>
        <p:txBody>
          <a:bodyPr/>
          <a:lstStyle/>
          <a:p>
            <a:r>
              <a:rPr lang="zh-CN" altLang="en-US" sz="2200"/>
              <a:t>控制结构中分支或者循环，McCabe值越大，这也是程序可读性的一个反映指标。</a:t>
            </a:r>
          </a:p>
          <a:p>
            <a:r>
              <a:rPr lang="zh-CN" altLang="en-US" sz="2200"/>
              <a:t>公式中的“+2”的主要作用是对McCabe值的归一化，以保证其最小值为1。</a:t>
            </a:r>
          </a:p>
          <a:p>
            <a:r>
              <a:rPr lang="zh-CN" altLang="en-US" sz="2200"/>
              <a:t>在计算环形复杂度时需要注意，如果判断语句中含有多个原子谓词组合成的复合条件，那么需要将复合条件拆分成多个判定，并保证每个判定中只含有一个原子谓词。</a:t>
            </a:r>
          </a:p>
          <a:p>
            <a:r>
              <a:rPr lang="zh-CN" altLang="en-US" sz="2200"/>
              <a:t>边数为9，节点数为7，环形复杂度V(G)=9</a:t>
            </a:r>
            <a:r>
              <a:rPr lang="en-US" altLang="zh-CN" sz="2200"/>
              <a:t>-</a:t>
            </a:r>
            <a:r>
              <a:rPr lang="zh-CN" altLang="en-US" sz="2200"/>
              <a:t>7+2=4。</a:t>
            </a:r>
          </a:p>
        </p:txBody>
      </p:sp>
      <p:pic>
        <p:nvPicPr>
          <p:cNvPr id="21510" name="图片 -2147482550" descr="11t11">
            <a:extLst>
              <a:ext uri="{FF2B5EF4-FFF2-40B4-BE49-F238E27FC236}">
                <a16:creationId xmlns:a16="http://schemas.microsoft.com/office/drawing/2014/main" id="{C504C2A5-9E45-47E2-8C81-A14D34FD2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722438"/>
            <a:ext cx="2392363"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内容占位符 6">
            <a:extLst>
              <a:ext uri="{FF2B5EF4-FFF2-40B4-BE49-F238E27FC236}">
                <a16:creationId xmlns:a16="http://schemas.microsoft.com/office/drawing/2014/main" id="{EE02C1EA-8D3E-41C0-BB7A-C582F1FB922F}"/>
              </a:ext>
            </a:extLst>
          </p:cNvPr>
          <p:cNvSpPr>
            <a:spLocks noGrp="1" noChangeArrowheads="1"/>
          </p:cNvSpPr>
          <p:nvPr>
            <p:ph/>
          </p:nvPr>
        </p:nvSpPr>
        <p:spPr>
          <a:xfrm>
            <a:off x="4427538" y="274638"/>
            <a:ext cx="4259262" cy="6107112"/>
          </a:xfrm>
        </p:spPr>
        <p:txBody>
          <a:bodyPr/>
          <a:lstStyle/>
          <a:p>
            <a:pPr>
              <a:lnSpc>
                <a:spcPct val="120000"/>
              </a:lnSpc>
            </a:pPr>
            <a:r>
              <a:rPr lang="zh-CN" altLang="en-US" sz="2000"/>
              <a:t>复杂度的计算过程的简化：</a:t>
            </a:r>
            <a:endParaRPr lang="en-US" altLang="zh-CN" sz="2000"/>
          </a:p>
          <a:p>
            <a:pPr lvl="1">
              <a:lnSpc>
                <a:spcPct val="120000"/>
              </a:lnSpc>
            </a:pPr>
            <a:r>
              <a:rPr lang="zh-CN" altLang="en-US" sz="1800"/>
              <a:t>每个代码段初始复杂度为</a:t>
            </a:r>
            <a:r>
              <a:rPr lang="en-US" altLang="zh-CN" sz="1800"/>
              <a:t>1</a:t>
            </a:r>
          </a:p>
          <a:p>
            <a:pPr lvl="1">
              <a:lnSpc>
                <a:spcPct val="120000"/>
              </a:lnSpc>
            </a:pPr>
            <a:r>
              <a:rPr lang="zh-CN" altLang="en-US" sz="1800"/>
              <a:t>遇到每个原子条件加</a:t>
            </a:r>
            <a:r>
              <a:rPr lang="en-US" altLang="zh-CN" sz="1800"/>
              <a:t>1</a:t>
            </a:r>
          </a:p>
          <a:p>
            <a:pPr lvl="1">
              <a:lnSpc>
                <a:spcPct val="120000"/>
              </a:lnSpc>
            </a:pPr>
            <a:r>
              <a:rPr lang="zh-CN" altLang="en-US" sz="1800"/>
              <a:t>每个</a:t>
            </a:r>
            <a:r>
              <a:rPr lang="en-US" altLang="zh-CN" sz="1800"/>
              <a:t>switch</a:t>
            </a:r>
            <a:r>
              <a:rPr lang="zh-CN" altLang="en-US" sz="1800"/>
              <a:t>中的</a:t>
            </a:r>
            <a:r>
              <a:rPr lang="en-US" altLang="zh-CN" sz="1800"/>
              <a:t>case</a:t>
            </a:r>
            <a:r>
              <a:rPr lang="zh-CN" altLang="en-US" sz="1800"/>
              <a:t>段加</a:t>
            </a:r>
            <a:r>
              <a:rPr lang="en-US" altLang="zh-CN" sz="1800"/>
              <a:t>1</a:t>
            </a:r>
          </a:p>
          <a:p>
            <a:pPr>
              <a:lnSpc>
                <a:spcPct val="120000"/>
              </a:lnSpc>
            </a:pPr>
            <a:r>
              <a:rPr lang="zh-CN" altLang="en-US" sz="2000"/>
              <a:t>如果复杂度大于</a:t>
            </a:r>
            <a:r>
              <a:rPr lang="en-US" altLang="zh-CN" sz="2000"/>
              <a:t>10</a:t>
            </a:r>
            <a:r>
              <a:rPr lang="zh-CN" altLang="en-US" sz="2000"/>
              <a:t>，应考虑将该方法简化，而类中的方法</a:t>
            </a:r>
            <a:r>
              <a:rPr lang="en-US" altLang="zh-CN" sz="2000"/>
              <a:t>McCabe</a:t>
            </a:r>
            <a:r>
              <a:rPr lang="zh-CN" altLang="en-US" sz="2000"/>
              <a:t>值一般限制在</a:t>
            </a:r>
            <a:r>
              <a:rPr lang="en-US" altLang="zh-CN" sz="2000"/>
              <a:t>5</a:t>
            </a:r>
            <a:r>
              <a:rPr lang="zh-CN" altLang="en-US" sz="2000"/>
              <a:t>以下。</a:t>
            </a:r>
            <a:endParaRPr lang="en-US" altLang="zh-CN" sz="2000"/>
          </a:p>
          <a:p>
            <a:pPr lvl="1">
              <a:lnSpc>
                <a:spcPct val="120000"/>
              </a:lnSpc>
            </a:pPr>
            <a:r>
              <a:rPr lang="zh-CN" altLang="en-US" sz="1600"/>
              <a:t>优化算法结构，使其尽可能简单</a:t>
            </a:r>
          </a:p>
          <a:p>
            <a:pPr lvl="1">
              <a:lnSpc>
                <a:spcPct val="120000"/>
              </a:lnSpc>
            </a:pPr>
            <a:r>
              <a:rPr lang="zh-CN" altLang="en-US" sz="1600"/>
              <a:t>对</a:t>
            </a:r>
            <a:r>
              <a:rPr lang="en-US" altLang="zh-CN" sz="1600"/>
              <a:t>if</a:t>
            </a:r>
            <a:r>
              <a:rPr lang="zh-CN" altLang="en-US" sz="1600"/>
              <a:t>嵌套结构进行分解，将外层的</a:t>
            </a:r>
            <a:r>
              <a:rPr lang="en-US" altLang="zh-CN" sz="1600"/>
              <a:t>if</a:t>
            </a:r>
            <a:r>
              <a:rPr lang="zh-CN" altLang="en-US" sz="1600"/>
              <a:t>语句包含的程序部分移到另外一个局部方法中</a:t>
            </a:r>
            <a:endParaRPr lang="en-US" altLang="zh-CN" sz="1600"/>
          </a:p>
          <a:p>
            <a:pPr lvl="1">
              <a:lnSpc>
                <a:spcPct val="120000"/>
              </a:lnSpc>
            </a:pPr>
            <a:r>
              <a:rPr lang="zh-CN" altLang="en-US" sz="1600"/>
              <a:t>利用多态性使得对于分支的选择不再受开发者代码逻辑的控制，而是根据程序运行时的实际选择</a:t>
            </a:r>
            <a:endParaRPr lang="en-US" altLang="zh-CN" sz="1600"/>
          </a:p>
          <a:p>
            <a:pPr>
              <a:lnSpc>
                <a:spcPct val="120000"/>
              </a:lnSpc>
            </a:pPr>
            <a:r>
              <a:rPr lang="zh-CN" altLang="en-US" sz="2000"/>
              <a:t>程序结构越复杂越难于测试和理解，复杂的逻辑条件同样会使方法的可理解性降低。</a:t>
            </a:r>
          </a:p>
        </p:txBody>
      </p:sp>
      <p:sp>
        <p:nvSpPr>
          <p:cNvPr id="22530" name="日期占位符 3">
            <a:extLst>
              <a:ext uri="{FF2B5EF4-FFF2-40B4-BE49-F238E27FC236}">
                <a16:creationId xmlns:a16="http://schemas.microsoft.com/office/drawing/2014/main" id="{0F478AA3-2BA0-45B9-BB86-AB5FE8AFB02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E6CF0DF-72FC-4F2A-B04B-46E897A7CFCB}" type="datetime1">
              <a:rPr kumimoji="0" lang="zh-CN" altLang="en-US" smtClean="0"/>
              <a:pPr/>
              <a:t>2019/12/15</a:t>
            </a:fld>
            <a:endParaRPr kumimoji="0" lang="en-US" altLang="zh-CN"/>
          </a:p>
        </p:txBody>
      </p:sp>
      <p:sp>
        <p:nvSpPr>
          <p:cNvPr id="22531" name="页脚占位符 4">
            <a:extLst>
              <a:ext uri="{FF2B5EF4-FFF2-40B4-BE49-F238E27FC236}">
                <a16:creationId xmlns:a16="http://schemas.microsoft.com/office/drawing/2014/main" id="{0DB64908-D02A-4BCD-BB7D-BEFE4012D04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2532" name="灯片编号占位符 5">
            <a:extLst>
              <a:ext uri="{FF2B5EF4-FFF2-40B4-BE49-F238E27FC236}">
                <a16:creationId xmlns:a16="http://schemas.microsoft.com/office/drawing/2014/main" id="{F7526F2A-E35E-488B-A4CF-19F6FAFBA75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C8E03E5-9A4A-4048-9AFF-208DBDADA42E}" type="slidenum">
              <a:rPr lang="zh-CN" altLang="en-US"/>
              <a:pPr/>
              <a:t>17</a:t>
            </a:fld>
            <a:endParaRPr lang="en-US" altLang="zh-CN">
              <a:ea typeface="宋体" panose="02010600030101010101" pitchFamily="2" charset="-122"/>
            </a:endParaRPr>
          </a:p>
        </p:txBody>
      </p:sp>
      <p:sp>
        <p:nvSpPr>
          <p:cNvPr id="9" name="矩形 8">
            <a:extLst>
              <a:ext uri="{FF2B5EF4-FFF2-40B4-BE49-F238E27FC236}">
                <a16:creationId xmlns:a16="http://schemas.microsoft.com/office/drawing/2014/main" id="{37819350-3249-49ED-861B-675FED453895}"/>
              </a:ext>
            </a:extLst>
          </p:cNvPr>
          <p:cNvSpPr/>
          <p:nvPr/>
        </p:nvSpPr>
        <p:spPr>
          <a:xfrm>
            <a:off x="250825" y="228600"/>
            <a:ext cx="5113338" cy="6556375"/>
          </a:xfrm>
          <a:prstGeom prst="rect">
            <a:avLst/>
          </a:prstGeom>
        </p:spPr>
        <p:txBody>
          <a:bodyPr>
            <a:spAutoFit/>
          </a:bodyPr>
          <a:lstStyle/>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 V(G) = 1</a:t>
            </a:r>
            <a:endParaRPr lang="zh-CN" altLang="zh-CN" sz="2000" kern="100" noProof="1">
              <a:solidFill>
                <a:schemeClr val="tx1"/>
              </a:solidFill>
              <a:latin typeface="Calibri" panose="020F0502020204030204" pitchFamily="34" charset="0"/>
              <a:cs typeface="Times New Roman" panose="02020603050405020304" pitchFamily="18" charset="0"/>
            </a:endParaRPr>
          </a:p>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 +2 conditions, V(G) = 3:</a:t>
            </a:r>
            <a:endParaRPr lang="zh-CN" altLang="zh-CN" sz="2000" kern="100" noProof="1">
              <a:solidFill>
                <a:schemeClr val="tx1"/>
              </a:solidFill>
              <a:latin typeface="Calibri" panose="020F0502020204030204" pitchFamily="34" charset="0"/>
              <a:cs typeface="Times New Roman" panose="02020603050405020304" pitchFamily="18" charset="0"/>
            </a:endParaRPr>
          </a:p>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if ((i &gt; 13) || (i &lt; 15)) {</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System.out.println("Hello, there!");</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 +3 conditions, V(G) = 6:</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while ((i &gt; 0) || ((i &gt; 100) </a:t>
            </a: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		&amp;&amp; (i &lt; 999))) {</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t>
            </a:r>
            <a:endParaRPr lang="zh-CN" altLang="zh-CN" sz="2000" kern="100" noProof="1">
              <a:solidFill>
                <a:schemeClr val="tx1"/>
              </a:solidFill>
              <a:latin typeface="Calibri" panose="020F0502020204030204" pitchFamily="34" charset="0"/>
              <a:cs typeface="Times New Roman" panose="02020603050405020304" pitchFamily="18" charset="0"/>
            </a:endParaRPr>
          </a:p>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t>
            </a:r>
            <a:endParaRPr lang="zh-CN" altLang="zh-CN" sz="2000" kern="100" noProof="1">
              <a:solidFill>
                <a:schemeClr val="tx1"/>
              </a:solidFill>
              <a:latin typeface="Calibri" panose="020F0502020204030204" pitchFamily="34" charset="0"/>
              <a:cs typeface="Times New Roman" panose="02020603050405020304" pitchFamily="18" charset="0"/>
            </a:endParaRPr>
          </a:p>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 +1 condition, V(G) = 7</a:t>
            </a:r>
            <a:endParaRPr lang="zh-CN" altLang="zh-CN" sz="2000" kern="100" noProof="1">
              <a:solidFill>
                <a:schemeClr val="tx1"/>
              </a:solidFill>
              <a:latin typeface="Calibri" panose="020F0502020204030204" pitchFamily="34" charset="0"/>
              <a:cs typeface="Times New Roman" panose="02020603050405020304" pitchFamily="18" charset="0"/>
            </a:endParaRPr>
          </a:p>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i = (i==10) ? 0:1;</a:t>
            </a:r>
            <a:endParaRPr lang="zh-CN" altLang="zh-CN" sz="2000" kern="100" noProof="1">
              <a:solidFill>
                <a:schemeClr val="tx1"/>
              </a:solidFill>
              <a:latin typeface="Calibri" panose="020F0502020204030204" pitchFamily="34" charset="0"/>
              <a:cs typeface="Times New Roman" panose="02020603050405020304" pitchFamily="18" charset="0"/>
            </a:endParaRPr>
          </a:p>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switch(a) {</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case 1: // +1, V(G)=8</a:t>
            </a:r>
            <a:endParaRPr lang="zh-CN" altLang="zh-CN" sz="2000" kern="100" noProof="1">
              <a:solidFill>
                <a:schemeClr val="tx1"/>
              </a:solidFill>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break;</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case 2: // +1, V(G)=9</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case 3: // +1, V(G)=10</a:t>
            </a:r>
            <a:endParaRPr lang="zh-CN" altLang="zh-CN" sz="2000" kern="100" noProof="1">
              <a:solidFill>
                <a:schemeClr val="tx1"/>
              </a:solidFill>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break;</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default:</a:t>
            </a:r>
            <a:endParaRPr lang="zh-CN" altLang="zh-CN" sz="2000" kern="100" noProof="1">
              <a:solidFill>
                <a:schemeClr val="tx1"/>
              </a:solidFill>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throw new </a:t>
            </a: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	RuntimeException("a = " + a);</a:t>
            </a:r>
            <a:endParaRPr lang="zh-CN" altLang="zh-CN" sz="2000" kern="100" noProof="1">
              <a:solidFill>
                <a:schemeClr val="tx1"/>
              </a:solidFill>
              <a:latin typeface="Calibri" panose="020F0502020204030204" pitchFamily="34" charset="0"/>
              <a:cs typeface="Times New Roman" panose="02020603050405020304" pitchFamily="18" charset="0"/>
            </a:endParaRPr>
          </a:p>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t>
            </a:r>
            <a:endParaRPr lang="zh-CN" altLang="zh-CN" sz="2000" kern="100" noProof="1">
              <a:solidFill>
                <a:schemeClr val="tx1"/>
              </a:solidFill>
              <a:latin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5">
            <a:extLst>
              <a:ext uri="{FF2B5EF4-FFF2-40B4-BE49-F238E27FC236}">
                <a16:creationId xmlns:a16="http://schemas.microsoft.com/office/drawing/2014/main" id="{FDB575A6-6D71-41BE-A9EC-F32C9CC7AB92}"/>
              </a:ext>
            </a:extLst>
          </p:cNvPr>
          <p:cNvSpPr>
            <a:spLocks noGrp="1" noChangeArrowheads="1"/>
          </p:cNvSpPr>
          <p:nvPr>
            <p:ph type="title"/>
          </p:nvPr>
        </p:nvSpPr>
        <p:spPr/>
        <p:txBody>
          <a:bodyPr/>
          <a:lstStyle/>
          <a:p>
            <a:r>
              <a:rPr lang="en-US" altLang="zh-CN"/>
              <a:t>LCOM*</a:t>
            </a:r>
            <a:r>
              <a:rPr lang="zh-CN" altLang="en-US"/>
              <a:t>指标</a:t>
            </a:r>
          </a:p>
        </p:txBody>
      </p:sp>
      <p:sp>
        <p:nvSpPr>
          <p:cNvPr id="23554" name="内容占位符 6">
            <a:extLst>
              <a:ext uri="{FF2B5EF4-FFF2-40B4-BE49-F238E27FC236}">
                <a16:creationId xmlns:a16="http://schemas.microsoft.com/office/drawing/2014/main" id="{5FE31894-2EFD-4ACF-AF82-0D4AC9FEB14E}"/>
              </a:ext>
            </a:extLst>
          </p:cNvPr>
          <p:cNvSpPr>
            <a:spLocks noGrp="1" noChangeArrowheads="1"/>
          </p:cNvSpPr>
          <p:nvPr>
            <p:ph idx="1"/>
          </p:nvPr>
        </p:nvSpPr>
        <p:spPr/>
        <p:txBody>
          <a:bodyPr/>
          <a:lstStyle/>
          <a:p>
            <a:r>
              <a:rPr lang="zh-CN" altLang="en-US" sz="2400" dirty="0"/>
              <a:t>度量</a:t>
            </a:r>
            <a:r>
              <a:rPr lang="en-US" altLang="zh-CN" sz="2400" dirty="0"/>
              <a:t>LCOM*</a:t>
            </a:r>
            <a:r>
              <a:rPr lang="zh-CN" altLang="en-US" sz="2400" dirty="0"/>
              <a:t>（</a:t>
            </a:r>
            <a:r>
              <a:rPr lang="en-US" altLang="zh-CN" sz="2400" dirty="0"/>
              <a:t>Lack of Cohesion in Methods</a:t>
            </a:r>
            <a:r>
              <a:rPr lang="zh-CN" altLang="en-US" sz="2400" dirty="0"/>
              <a:t>），分析每个类中方法与实例变量之间的关系，然后通过归一化公式进行计算。</a:t>
            </a:r>
            <a:endParaRPr lang="en-US" altLang="zh-CN" sz="2400" dirty="0"/>
          </a:p>
          <a:p>
            <a:endParaRPr lang="en-US" altLang="zh-CN" sz="2400" dirty="0"/>
          </a:p>
          <a:p>
            <a:endParaRPr lang="en-US" altLang="zh-CN" sz="2400" dirty="0"/>
          </a:p>
          <a:p>
            <a:endParaRPr lang="en-US" altLang="zh-CN" sz="2400" dirty="0"/>
          </a:p>
          <a:p>
            <a:r>
              <a:rPr lang="en-US" altLang="zh-CN" sz="2400" dirty="0"/>
              <a:t>m</a:t>
            </a:r>
            <a:r>
              <a:rPr lang="zh-CN" altLang="en-US" sz="2400" dirty="0"/>
              <a:t>为方法数，</a:t>
            </a:r>
            <a:r>
              <a:rPr lang="en-US" altLang="zh-CN" sz="2400" dirty="0"/>
              <a:t>a</a:t>
            </a:r>
            <a:r>
              <a:rPr lang="zh-CN" altLang="en-US" sz="2400" dirty="0"/>
              <a:t>为所含的实例变量数，        为访问每个实例变量的方法数。</a:t>
            </a:r>
            <a:endParaRPr lang="en-US" altLang="zh-CN" sz="2400" dirty="0"/>
          </a:p>
          <a:p>
            <a:r>
              <a:rPr lang="zh-CN" altLang="en-US" sz="2400" dirty="0"/>
              <a:t>当</a:t>
            </a:r>
            <a:r>
              <a:rPr lang="en-US" altLang="zh-CN" sz="2400" dirty="0"/>
              <a:t>LCOM*</a:t>
            </a:r>
            <a:r>
              <a:rPr lang="zh-CN" altLang="en-US" sz="2400" dirty="0"/>
              <a:t>为</a:t>
            </a:r>
            <a:r>
              <a:rPr lang="en-US" altLang="zh-CN" sz="2400" dirty="0"/>
              <a:t>0</a:t>
            </a:r>
            <a:r>
              <a:rPr lang="zh-CN" altLang="en-US" sz="2400" dirty="0"/>
              <a:t>时，该类的内聚性最佳，否则内聚性较差，需要考虑对其中的功能进行分解。当然如果该类只有一个唯一的实例变量，则不需要考虑它的</a:t>
            </a:r>
            <a:r>
              <a:rPr lang="en-US" altLang="zh-CN" sz="2400" dirty="0"/>
              <a:t>LCOM*</a:t>
            </a:r>
            <a:r>
              <a:rPr lang="zh-CN" altLang="en-US" sz="2400" dirty="0"/>
              <a:t>。</a:t>
            </a:r>
            <a:endParaRPr lang="en-US" altLang="zh-CN" sz="2400" dirty="0"/>
          </a:p>
        </p:txBody>
      </p:sp>
      <p:sp>
        <p:nvSpPr>
          <p:cNvPr id="23555" name="日期占位符 2">
            <a:extLst>
              <a:ext uri="{FF2B5EF4-FFF2-40B4-BE49-F238E27FC236}">
                <a16:creationId xmlns:a16="http://schemas.microsoft.com/office/drawing/2014/main" id="{28D66E60-3609-4B3D-B7B6-1338677B7CF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8A1A86D-ABEB-4D5D-A8E1-379143BA109B}" type="datetime1">
              <a:rPr kumimoji="0" lang="zh-CN" altLang="en-US" smtClean="0"/>
              <a:pPr/>
              <a:t>2019/12/15</a:t>
            </a:fld>
            <a:endParaRPr kumimoji="0" lang="en-US" altLang="zh-CN"/>
          </a:p>
        </p:txBody>
      </p:sp>
      <p:sp>
        <p:nvSpPr>
          <p:cNvPr id="23556" name="页脚占位符 3">
            <a:extLst>
              <a:ext uri="{FF2B5EF4-FFF2-40B4-BE49-F238E27FC236}">
                <a16:creationId xmlns:a16="http://schemas.microsoft.com/office/drawing/2014/main" id="{5F28BF3F-D1BA-4F60-AFF4-9E482B6DF65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3557" name="灯片编号占位符 4">
            <a:extLst>
              <a:ext uri="{FF2B5EF4-FFF2-40B4-BE49-F238E27FC236}">
                <a16:creationId xmlns:a16="http://schemas.microsoft.com/office/drawing/2014/main" id="{6DD2492F-2293-40B8-98C1-C6A1F3231F8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C71B09A-D115-4387-BE9E-D3384CED3008}" type="slidenum">
              <a:rPr lang="zh-CN" altLang="en-US"/>
              <a:pPr/>
              <a:t>18</a:t>
            </a:fld>
            <a:endParaRPr lang="en-US" altLang="zh-CN">
              <a:ea typeface="宋体" panose="02010600030101010101" pitchFamily="2" charset="-122"/>
            </a:endParaRPr>
          </a:p>
        </p:txBody>
      </p:sp>
      <p:graphicFrame>
        <p:nvGraphicFramePr>
          <p:cNvPr id="23558" name="对象 9">
            <a:extLst>
              <a:ext uri="{FF2B5EF4-FFF2-40B4-BE49-F238E27FC236}">
                <a16:creationId xmlns:a16="http://schemas.microsoft.com/office/drawing/2014/main" id="{DB836FA3-D4FE-4497-992D-7738EAB66184}"/>
              </a:ext>
            </a:extLst>
          </p:cNvPr>
          <p:cNvGraphicFramePr>
            <a:graphicFrameLocks noChangeAspect="1"/>
          </p:cNvGraphicFramePr>
          <p:nvPr/>
        </p:nvGraphicFramePr>
        <p:xfrm>
          <a:off x="5795963" y="4149725"/>
          <a:ext cx="677862" cy="393700"/>
        </p:xfrm>
        <a:graphic>
          <a:graphicData uri="http://schemas.openxmlformats.org/presentationml/2006/ole">
            <mc:AlternateContent xmlns:mc="http://schemas.openxmlformats.org/markup-compatibility/2006">
              <mc:Choice xmlns:v="urn:schemas-microsoft-com:vml" Requires="v">
                <p:oleObj spid="_x0000_s23568" r:id="rId3" imgW="406224" imgH="241195" progId="Equation.DSMT4">
                  <p:embed/>
                </p:oleObj>
              </mc:Choice>
              <mc:Fallback>
                <p:oleObj r:id="rId3" imgW="406224" imgH="241195"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4149725"/>
                        <a:ext cx="6778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23559" name="对象 11">
                <a:extLst>
                  <a:ext uri="{FF2B5EF4-FFF2-40B4-BE49-F238E27FC236}">
                    <a16:creationId xmlns:a16="http://schemas.microsoft.com/office/drawing/2014/main" id="{2A64389B-78AB-4751-942F-4BBEB026074A}"/>
                  </a:ext>
                </a:extLst>
              </p:cNvPr>
              <p:cNvSpPr txBox="1"/>
              <p:nvPr/>
            </p:nvSpPr>
            <p:spPr bwMode="auto">
              <a:xfrm>
                <a:off x="2915862" y="2562692"/>
                <a:ext cx="4428503" cy="1368114"/>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𝐿𝐶𝑂𝑀</m:t>
                      </m:r>
                      <m:r>
                        <a:rPr lang="zh-CN" altLang="en-US" sz="2400" i="1" baseline="3000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𝑎</m:t>
                                  </m:r>
                                </m:den>
                              </m:f>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𝑗</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𝑎</m:t>
                                  </m:r>
                                </m:sup>
                                <m:e>
                                  <m:r>
                                    <a:rPr lang="zh-CN" altLang="en-US" sz="2400" i="1">
                                      <a:solidFill>
                                        <a:srgbClr val="000000"/>
                                      </a:solidFill>
                                      <a:latin typeface="Cambria Math" panose="02040503050406030204" pitchFamily="18" charset="0"/>
                                    </a:rPr>
                                    <m:t>𝜇</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𝐴</m:t>
                                      </m:r>
                                    </m:e>
                                    <m:sub>
                                      <m:r>
                                        <a:rPr lang="zh-CN" altLang="en-US" sz="2400" i="1">
                                          <a:solidFill>
                                            <a:srgbClr val="000000"/>
                                          </a:solidFill>
                                          <a:latin typeface="Cambria Math" panose="02040503050406030204" pitchFamily="18" charset="0"/>
                                        </a:rPr>
                                        <m:t>𝑗</m:t>
                                      </m:r>
                                    </m:sub>
                                  </m:sSub>
                                  <m:r>
                                    <a:rPr lang="zh-CN" altLang="en-US" sz="2400" i="1">
                                      <a:solidFill>
                                        <a:srgbClr val="000000"/>
                                      </a:solidFill>
                                      <a:latin typeface="Cambria Math" panose="02040503050406030204" pitchFamily="18" charset="0"/>
                                    </a:rPr>
                                    <m:t>)</m:t>
                                  </m:r>
                                </m:e>
                              </m:nary>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𝑚</m:t>
                          </m:r>
                        </m:num>
                        <m:den>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𝑚</m:t>
                          </m:r>
                        </m:den>
                      </m:f>
                    </m:oMath>
                  </m:oMathPara>
                </a14:m>
                <a:endParaRPr lang="zh-CN" altLang="en-US" sz="2400" dirty="0"/>
              </a:p>
            </p:txBody>
          </p:sp>
        </mc:Choice>
        <mc:Fallback xmlns="">
          <p:sp>
            <p:nvSpPr>
              <p:cNvPr id="23559" name="对象 11">
                <a:extLst>
                  <a:ext uri="{FF2B5EF4-FFF2-40B4-BE49-F238E27FC236}">
                    <a16:creationId xmlns:a16="http://schemas.microsoft.com/office/drawing/2014/main" id="{2A64389B-78AB-4751-942F-4BBEB026074A}"/>
                  </a:ext>
                </a:extLst>
              </p:cNvPr>
              <p:cNvSpPr txBox="1">
                <a:spLocks noRot="1" noChangeAspect="1" noMove="1" noResize="1" noEditPoints="1" noAdjustHandles="1" noChangeArrowheads="1" noChangeShapeType="1" noTextEdit="1"/>
              </p:cNvSpPr>
              <p:nvPr/>
            </p:nvSpPr>
            <p:spPr bwMode="auto">
              <a:xfrm>
                <a:off x="2915862" y="2562692"/>
                <a:ext cx="4428503" cy="1368114"/>
              </a:xfrm>
              <a:prstGeom prst="rect">
                <a:avLst/>
              </a:prstGeom>
              <a:blipFill>
                <a:blip r:embed="rId5"/>
                <a:stretch>
                  <a:fillRect/>
                </a:stretch>
              </a:blipFill>
              <a:ln>
                <a:noFill/>
              </a:ln>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内容占位符 6">
            <a:extLst>
              <a:ext uri="{FF2B5EF4-FFF2-40B4-BE49-F238E27FC236}">
                <a16:creationId xmlns:a16="http://schemas.microsoft.com/office/drawing/2014/main" id="{38105F1E-982B-452F-80D6-7F94D0713242}"/>
              </a:ext>
            </a:extLst>
          </p:cNvPr>
          <p:cNvSpPr>
            <a:spLocks noGrp="1" noChangeArrowheads="1"/>
          </p:cNvSpPr>
          <p:nvPr>
            <p:ph/>
          </p:nvPr>
        </p:nvSpPr>
        <p:spPr>
          <a:xfrm>
            <a:off x="4500563" y="3860800"/>
            <a:ext cx="4186237" cy="2520950"/>
          </a:xfrm>
        </p:spPr>
        <p:txBody>
          <a:bodyPr/>
          <a:lstStyle/>
          <a:p>
            <a:r>
              <a:rPr lang="zh-CN" altLang="en-US" sz="2400"/>
              <a:t>由于</a:t>
            </a:r>
            <a:r>
              <a:rPr lang="en-US" altLang="zh-CN" sz="2400"/>
              <a:t>get</a:t>
            </a:r>
            <a:r>
              <a:rPr lang="zh-CN" altLang="en-US" sz="2400"/>
              <a:t>和</a:t>
            </a:r>
            <a:r>
              <a:rPr lang="en-US" altLang="zh-CN" sz="2400"/>
              <a:t>set</a:t>
            </a:r>
            <a:r>
              <a:rPr lang="zh-CN" altLang="en-US" sz="2400"/>
              <a:t>方法一般只对一个变量进行访问，为降低它们对</a:t>
            </a:r>
            <a:r>
              <a:rPr lang="en-US" altLang="zh-CN" sz="2400"/>
              <a:t>LCOM*</a:t>
            </a:r>
            <a:r>
              <a:rPr lang="zh-CN" altLang="en-US" sz="2400"/>
              <a:t>的影响，在计算时可不考虑类中的</a:t>
            </a:r>
            <a:r>
              <a:rPr lang="en-US" altLang="zh-CN" sz="2400"/>
              <a:t>set</a:t>
            </a:r>
            <a:r>
              <a:rPr lang="zh-CN" altLang="en-US" sz="2400"/>
              <a:t>和</a:t>
            </a:r>
            <a:r>
              <a:rPr lang="en-US" altLang="zh-CN" sz="2400"/>
              <a:t>get</a:t>
            </a:r>
            <a:r>
              <a:rPr lang="zh-CN" altLang="en-US" sz="2400"/>
              <a:t>方法。</a:t>
            </a:r>
          </a:p>
        </p:txBody>
      </p:sp>
      <p:sp>
        <p:nvSpPr>
          <p:cNvPr id="24578" name="日期占位符 3">
            <a:extLst>
              <a:ext uri="{FF2B5EF4-FFF2-40B4-BE49-F238E27FC236}">
                <a16:creationId xmlns:a16="http://schemas.microsoft.com/office/drawing/2014/main" id="{CE319CE4-3AA5-45FA-9B22-40CBF6371A6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947F62C-7200-4F79-8F30-07FBF7819857}" type="datetime1">
              <a:rPr kumimoji="0" lang="zh-CN" altLang="en-US" smtClean="0"/>
              <a:pPr/>
              <a:t>2019/12/15</a:t>
            </a:fld>
            <a:endParaRPr kumimoji="0" lang="en-US" altLang="zh-CN"/>
          </a:p>
        </p:txBody>
      </p:sp>
      <p:sp>
        <p:nvSpPr>
          <p:cNvPr id="24579" name="页脚占位符 4">
            <a:extLst>
              <a:ext uri="{FF2B5EF4-FFF2-40B4-BE49-F238E27FC236}">
                <a16:creationId xmlns:a16="http://schemas.microsoft.com/office/drawing/2014/main" id="{DFEB9CC8-8326-4377-8E9F-88EA1726083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4580" name="灯片编号占位符 5">
            <a:extLst>
              <a:ext uri="{FF2B5EF4-FFF2-40B4-BE49-F238E27FC236}">
                <a16:creationId xmlns:a16="http://schemas.microsoft.com/office/drawing/2014/main" id="{DB975D87-D2EB-4145-A078-D704FD058E5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CC02E62-ABDF-4310-9AE5-E4E9C6432302}" type="slidenum">
              <a:rPr lang="zh-CN" altLang="en-US"/>
              <a:pPr/>
              <a:t>19</a:t>
            </a:fld>
            <a:endParaRPr lang="en-US" altLang="zh-CN">
              <a:ea typeface="宋体" panose="02010600030101010101" pitchFamily="2" charset="-122"/>
            </a:endParaRPr>
          </a:p>
        </p:txBody>
      </p:sp>
      <p:pic>
        <p:nvPicPr>
          <p:cNvPr id="24581" name="图片 7">
            <a:extLst>
              <a:ext uri="{FF2B5EF4-FFF2-40B4-BE49-F238E27FC236}">
                <a16:creationId xmlns:a16="http://schemas.microsoft.com/office/drawing/2014/main" id="{EAEAA765-ECB5-49B8-8AFE-A5C39442BFF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738" y="620713"/>
            <a:ext cx="194151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图片 8">
            <a:extLst>
              <a:ext uri="{FF2B5EF4-FFF2-40B4-BE49-F238E27FC236}">
                <a16:creationId xmlns:a16="http://schemas.microsoft.com/office/drawing/2014/main" id="{6A32EF81-FCCE-4CF3-869F-F66D09E131F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350838"/>
            <a:ext cx="2087562"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152ED82B-DF59-46D8-9971-5A059FB279EE}"/>
              </a:ext>
            </a:extLst>
          </p:cNvPr>
          <p:cNvSpPr/>
          <p:nvPr/>
        </p:nvSpPr>
        <p:spPr>
          <a:xfrm>
            <a:off x="179388" y="260350"/>
            <a:ext cx="4572000" cy="5324535"/>
          </a:xfrm>
          <a:prstGeom prst="rect">
            <a:avLst/>
          </a:prstGeom>
        </p:spPr>
        <p:txBody>
          <a:bodyPr>
            <a:spAutoFit/>
          </a:bodyPr>
          <a:lstStyle/>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public class LCOMExample {</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private int a;</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private int b;</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private int c;</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public void do1(int x){</a:t>
            </a:r>
            <a:endParaRPr lang="zh-CN" altLang="zh-CN" sz="2000" kern="100" noProof="1">
              <a:solidFill>
                <a:schemeClr val="tx1"/>
              </a:solidFill>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a=a+x;</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public void do2(int x){</a:t>
            </a:r>
            <a:endParaRPr lang="zh-CN" altLang="zh-CN" sz="2000" kern="100" noProof="1">
              <a:solidFill>
                <a:schemeClr val="tx1"/>
              </a:solidFill>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a=a+x;</a:t>
            </a:r>
            <a:endParaRPr lang="zh-CN" altLang="zh-CN" sz="2000" kern="100" noProof="1">
              <a:solidFill>
                <a:schemeClr val="tx1"/>
              </a:solidFill>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b=b-x;</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public void do3(int x){</a:t>
            </a:r>
            <a:endParaRPr lang="zh-CN" altLang="zh-CN" sz="2000" kern="100" noProof="1">
              <a:solidFill>
                <a:schemeClr val="tx1"/>
              </a:solidFill>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a=a+x;</a:t>
            </a:r>
            <a:endParaRPr lang="zh-CN" altLang="zh-CN" sz="2000" kern="100" noProof="1">
              <a:solidFill>
                <a:schemeClr val="tx1"/>
              </a:solidFill>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b=b-x;</a:t>
            </a:r>
            <a:endParaRPr lang="zh-CN" altLang="zh-CN" sz="2000" kern="100" noProof="1">
              <a:solidFill>
                <a:schemeClr val="tx1"/>
              </a:solidFill>
              <a:latin typeface="Calibri" panose="020F0502020204030204" pitchFamily="34" charset="0"/>
              <a:cs typeface="Times New Roman" panose="02020603050405020304" pitchFamily="18" charset="0"/>
            </a:endParaRPr>
          </a:p>
          <a:p>
            <a:pPr marL="266700"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c=c+x;</a:t>
            </a:r>
            <a:endParaRPr lang="zh-CN" altLang="zh-CN" sz="2000" kern="100" noProof="1">
              <a:solidFill>
                <a:schemeClr val="tx1"/>
              </a:solidFill>
              <a:latin typeface="Calibri" panose="020F0502020204030204" pitchFamily="34" charset="0"/>
              <a:cs typeface="Times New Roman" panose="02020603050405020304" pitchFamily="18" charset="0"/>
            </a:endParaRPr>
          </a:p>
          <a:p>
            <a:pPr indent="266700"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t>
            </a:r>
            <a:endParaRPr lang="zh-CN" altLang="zh-CN" sz="2000" kern="100" noProof="1">
              <a:solidFill>
                <a:schemeClr val="tx1"/>
              </a:solidFill>
              <a:latin typeface="Calibri" panose="020F0502020204030204" pitchFamily="34" charset="0"/>
              <a:cs typeface="Times New Roman" panose="02020603050405020304" pitchFamily="18" charset="0"/>
            </a:endParaRPr>
          </a:p>
          <a:p>
            <a:pPr algn="just">
              <a:spcAft>
                <a:spcPts val="0"/>
              </a:spcAft>
            </a:pPr>
            <a:r>
              <a:rPr lang="en-US" altLang="zh-CN" sz="2000" kern="100" noProof="1">
                <a:solidFill>
                  <a:schemeClr val="tx1"/>
                </a:solidFill>
                <a:latin typeface="Calibri" panose="020F0502020204030204" pitchFamily="34" charset="0"/>
                <a:cs typeface="Times New Roman" panose="02020603050405020304" pitchFamily="18" charset="0"/>
              </a:rPr>
              <a:t>}</a:t>
            </a:r>
            <a:endParaRPr lang="zh-CN" altLang="zh-CN" sz="2000" kern="100" noProof="1">
              <a:solidFill>
                <a:schemeClr val="tx1"/>
              </a:solidFill>
              <a:latin typeface="Calibri" panose="020F0502020204030204" pitchFamily="34" charset="0"/>
              <a:cs typeface="Times New Roman" panose="02020603050405020304" pitchFamily="18" charset="0"/>
            </a:endParaRPr>
          </a:p>
        </p:txBody>
      </p:sp>
      <p:graphicFrame>
        <p:nvGraphicFramePr>
          <p:cNvPr id="24584" name="对象 11">
            <a:extLst>
              <a:ext uri="{FF2B5EF4-FFF2-40B4-BE49-F238E27FC236}">
                <a16:creationId xmlns:a16="http://schemas.microsoft.com/office/drawing/2014/main" id="{A62C9901-A888-4709-9BEB-E389AA9F5F1C}"/>
              </a:ext>
            </a:extLst>
          </p:cNvPr>
          <p:cNvGraphicFramePr>
            <a:graphicFrameLocks noChangeAspect="1"/>
          </p:cNvGraphicFramePr>
          <p:nvPr/>
        </p:nvGraphicFramePr>
        <p:xfrm>
          <a:off x="903288" y="5211763"/>
          <a:ext cx="3444875" cy="996950"/>
        </p:xfrm>
        <a:graphic>
          <a:graphicData uri="http://schemas.openxmlformats.org/presentationml/2006/ole">
            <mc:AlternateContent xmlns:mc="http://schemas.openxmlformats.org/markup-compatibility/2006">
              <mc:Choice xmlns:v="urn:schemas-microsoft-com:vml" Requires="v">
                <p:oleObj spid="_x0000_s24592" r:id="rId5" imgW="1955800" imgH="571500" progId="Equation.DSMT4">
                  <p:embed/>
                </p:oleObj>
              </mc:Choice>
              <mc:Fallback>
                <p:oleObj r:id="rId5" imgW="1955800" imgH="571500"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288" y="5211763"/>
                        <a:ext cx="3444875" cy="9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日期占位符 3">
            <a:extLst>
              <a:ext uri="{FF2B5EF4-FFF2-40B4-BE49-F238E27FC236}">
                <a16:creationId xmlns:a16="http://schemas.microsoft.com/office/drawing/2014/main" id="{3E9DE9A1-0685-4A54-84B9-FD3CAE39C9D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79662DB-3049-4B0B-A92B-C821BB263AD2}" type="datetime1">
              <a:rPr kumimoji="0" lang="zh-CN" altLang="en-US" smtClean="0"/>
              <a:pPr/>
              <a:t>2019/12/15</a:t>
            </a:fld>
            <a:endParaRPr kumimoji="0" lang="en-US" altLang="zh-CN"/>
          </a:p>
        </p:txBody>
      </p:sp>
      <p:sp>
        <p:nvSpPr>
          <p:cNvPr id="6146" name="页脚占位符 4">
            <a:extLst>
              <a:ext uri="{FF2B5EF4-FFF2-40B4-BE49-F238E27FC236}">
                <a16:creationId xmlns:a16="http://schemas.microsoft.com/office/drawing/2014/main" id="{7B22FBA9-5E87-4408-A51C-8B3381FE644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6147" name="灯片编号占位符 5">
            <a:extLst>
              <a:ext uri="{FF2B5EF4-FFF2-40B4-BE49-F238E27FC236}">
                <a16:creationId xmlns:a16="http://schemas.microsoft.com/office/drawing/2014/main" id="{FD804F28-B565-4263-927D-C02E8DBC079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8FD1003-0317-4FF4-8068-F749EBB45674}" type="slidenum">
              <a:rPr lang="zh-CN" altLang="en-US"/>
              <a:pPr/>
              <a:t>2</a:t>
            </a:fld>
            <a:endParaRPr lang="en-US" altLang="zh-CN">
              <a:ea typeface="宋体" panose="02010600030101010101" pitchFamily="2" charset="-122"/>
            </a:endParaRPr>
          </a:p>
        </p:txBody>
      </p:sp>
      <p:sp>
        <p:nvSpPr>
          <p:cNvPr id="6148" name="Rectangle 2">
            <a:extLst>
              <a:ext uri="{FF2B5EF4-FFF2-40B4-BE49-F238E27FC236}">
                <a16:creationId xmlns:a16="http://schemas.microsoft.com/office/drawing/2014/main" id="{62718528-0E5B-4BD7-8549-B57A253765F1}"/>
              </a:ext>
            </a:extLst>
          </p:cNvPr>
          <p:cNvSpPr>
            <a:spLocks noGrp="1" noChangeArrowheads="1"/>
          </p:cNvSpPr>
          <p:nvPr>
            <p:ph type="title"/>
          </p:nvPr>
        </p:nvSpPr>
        <p:spPr/>
        <p:txBody>
          <a:bodyPr/>
          <a:lstStyle/>
          <a:p>
            <a:pPr eaLnBrk="1" hangingPunct="1"/>
            <a:r>
              <a:rPr lang="zh-CN" altLang="en-US">
                <a:solidFill>
                  <a:schemeClr val="tx1"/>
                </a:solidFill>
              </a:rPr>
              <a:t>第</a:t>
            </a:r>
            <a:r>
              <a:rPr lang="en-US" altLang="zh-CN">
                <a:solidFill>
                  <a:schemeClr val="tx1"/>
                </a:solidFill>
              </a:rPr>
              <a:t>11</a:t>
            </a:r>
            <a:r>
              <a:rPr lang="zh-CN" altLang="en-US">
                <a:solidFill>
                  <a:schemeClr val="tx1"/>
                </a:solidFill>
              </a:rPr>
              <a:t>章 软件测试</a:t>
            </a:r>
            <a:endParaRPr lang="zh-CN" altLang="en-US" b="0" i="1">
              <a:solidFill>
                <a:schemeClr val="tx1"/>
              </a:solidFill>
            </a:endParaRPr>
          </a:p>
        </p:txBody>
      </p:sp>
      <p:sp>
        <p:nvSpPr>
          <p:cNvPr id="6149" name="Rectangle 3">
            <a:extLst>
              <a:ext uri="{FF2B5EF4-FFF2-40B4-BE49-F238E27FC236}">
                <a16:creationId xmlns:a16="http://schemas.microsoft.com/office/drawing/2014/main" id="{04974596-271F-4E99-AEDF-8D4F7D6C799E}"/>
              </a:ext>
            </a:extLst>
          </p:cNvPr>
          <p:cNvSpPr>
            <a:spLocks noGrp="1" noChangeArrowheads="1"/>
          </p:cNvSpPr>
          <p:nvPr>
            <p:ph type="body" idx="1"/>
          </p:nvPr>
        </p:nvSpPr>
        <p:spPr>
          <a:xfrm>
            <a:off x="404813" y="1619250"/>
            <a:ext cx="8281987" cy="4781550"/>
          </a:xfrm>
        </p:spPr>
        <p:txBody>
          <a:bodyPr/>
          <a:lstStyle/>
          <a:p>
            <a:pPr eaLnBrk="1" hangingPunct="1">
              <a:lnSpc>
                <a:spcPct val="130000"/>
              </a:lnSpc>
            </a:pPr>
            <a:r>
              <a:rPr lang="en-US" altLang="zh-CN" sz="2400" dirty="0" err="1"/>
              <a:t>质量保证</a:t>
            </a:r>
            <a:r>
              <a:rPr lang="zh-CN" altLang="zh-CN" sz="2400" dirty="0"/>
              <a:t>：</a:t>
            </a:r>
            <a:r>
              <a:rPr lang="en-US" altLang="zh-CN" sz="2400" dirty="0" err="1"/>
              <a:t>产品保证和过程保证</a:t>
            </a:r>
            <a:endParaRPr lang="en-US" altLang="zh-CN" sz="2400" dirty="0"/>
          </a:p>
          <a:p>
            <a:pPr eaLnBrk="1" hangingPunct="1">
              <a:lnSpc>
                <a:spcPct val="130000"/>
              </a:lnSpc>
            </a:pPr>
            <a:r>
              <a:rPr lang="en-US" altLang="zh-CN" sz="2400" dirty="0" err="1"/>
              <a:t>软件</a:t>
            </a:r>
            <a:r>
              <a:rPr lang="zh-CN" altLang="en-US" sz="2400" dirty="0"/>
              <a:t>测试确保</a:t>
            </a:r>
            <a:r>
              <a:rPr lang="en-US" altLang="zh-CN" sz="2400" dirty="0" err="1"/>
              <a:t>开发的软件满足用户需求</a:t>
            </a:r>
            <a:endParaRPr lang="en-US" altLang="zh-CN" sz="2400" dirty="0"/>
          </a:p>
          <a:p>
            <a:pPr eaLnBrk="1" hangingPunct="1">
              <a:lnSpc>
                <a:spcPct val="130000"/>
              </a:lnSpc>
            </a:pPr>
            <a:r>
              <a:rPr lang="en-US" altLang="zh-CN" sz="2400" dirty="0" err="1"/>
              <a:t>形式化验证方法，系统正确性验证的理论和技术</a:t>
            </a:r>
            <a:endParaRPr lang="en-US" altLang="zh-CN" sz="2400" dirty="0"/>
          </a:p>
          <a:p>
            <a:pPr eaLnBrk="1" hangingPunct="1">
              <a:lnSpc>
                <a:spcPct val="130000"/>
              </a:lnSpc>
            </a:pPr>
            <a:r>
              <a:rPr lang="en-US" altLang="zh-CN" sz="2400" dirty="0" err="1"/>
              <a:t>测试分类、测试策略</a:t>
            </a:r>
            <a:r>
              <a:rPr lang="zh-CN" altLang="en-US" sz="2400" dirty="0"/>
              <a:t>、</a:t>
            </a:r>
            <a:r>
              <a:rPr lang="en-US" altLang="zh-CN" sz="2400" dirty="0" err="1"/>
              <a:t>软件度量</a:t>
            </a:r>
            <a:endParaRPr lang="en-US" altLang="zh-CN" sz="2400" dirty="0"/>
          </a:p>
          <a:p>
            <a:pPr eaLnBrk="1" hangingPunct="1">
              <a:lnSpc>
                <a:spcPct val="130000"/>
              </a:lnSpc>
            </a:pPr>
            <a:r>
              <a:rPr lang="en-US" altLang="zh-CN" sz="2400" dirty="0" err="1"/>
              <a:t>等价类分析和基于控制流的测试</a:t>
            </a:r>
            <a:endParaRPr lang="en-US" altLang="zh-CN" sz="2400" dirty="0"/>
          </a:p>
          <a:p>
            <a:pPr eaLnBrk="1" hangingPunct="1">
              <a:lnSpc>
                <a:spcPct val="130000"/>
              </a:lnSpc>
            </a:pPr>
            <a:r>
              <a:rPr lang="en-US" altLang="zh-CN" sz="2400" dirty="0" err="1"/>
              <a:t>断言机制和测试框架是两种基本的测试实现技术</a:t>
            </a:r>
            <a:endParaRPr lang="en-US" altLang="zh-CN" sz="2400" dirty="0"/>
          </a:p>
          <a:p>
            <a:pPr eaLnBrk="1" hangingPunct="1">
              <a:lnSpc>
                <a:spcPct val="130000"/>
              </a:lnSpc>
            </a:pPr>
            <a:r>
              <a:rPr lang="en-US" altLang="zh-CN" sz="2400" dirty="0" err="1"/>
              <a:t>可测试性</a:t>
            </a:r>
            <a:endParaRPr lang="en-US" altLang="zh-CN"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5">
            <a:extLst>
              <a:ext uri="{FF2B5EF4-FFF2-40B4-BE49-F238E27FC236}">
                <a16:creationId xmlns:a16="http://schemas.microsoft.com/office/drawing/2014/main" id="{7544F84B-8047-47CF-8F93-03C9B9F9C61F}"/>
              </a:ext>
            </a:extLst>
          </p:cNvPr>
          <p:cNvSpPr>
            <a:spLocks noGrp="1" noChangeArrowheads="1"/>
          </p:cNvSpPr>
          <p:nvPr>
            <p:ph type="title"/>
          </p:nvPr>
        </p:nvSpPr>
        <p:spPr/>
        <p:txBody>
          <a:bodyPr/>
          <a:lstStyle/>
          <a:p>
            <a:r>
              <a:rPr lang="zh-CN" altLang="en-US"/>
              <a:t>等价类测试</a:t>
            </a:r>
          </a:p>
        </p:txBody>
      </p:sp>
      <p:sp>
        <p:nvSpPr>
          <p:cNvPr id="25602" name="内容占位符 6">
            <a:extLst>
              <a:ext uri="{FF2B5EF4-FFF2-40B4-BE49-F238E27FC236}">
                <a16:creationId xmlns:a16="http://schemas.microsoft.com/office/drawing/2014/main" id="{4E0CFABB-0C17-41CA-9364-35777447708A}"/>
              </a:ext>
            </a:extLst>
          </p:cNvPr>
          <p:cNvSpPr>
            <a:spLocks noGrp="1" noChangeArrowheads="1"/>
          </p:cNvSpPr>
          <p:nvPr>
            <p:ph idx="1"/>
          </p:nvPr>
        </p:nvSpPr>
        <p:spPr/>
        <p:txBody>
          <a:bodyPr/>
          <a:lstStyle/>
          <a:p>
            <a:r>
              <a:rPr lang="zh-CN" altLang="en-US" sz="2400"/>
              <a:t>等价类是离散数学中的一个概念，其基本思想是将一个集合按照一定的标准划分为若干个子集合，其中每个元素的归属依赖于指定功能下具体的行为。</a:t>
            </a:r>
            <a:endParaRPr lang="en-US" altLang="zh-CN" sz="2400"/>
          </a:p>
          <a:p>
            <a:r>
              <a:rPr lang="zh-CN" altLang="en-US" sz="2400"/>
              <a:t>对于数值型的集合，可根据输入变量的取值范围，产生一个有效等价类和两个无效等价类。</a:t>
            </a:r>
            <a:endParaRPr lang="en-US" altLang="zh-CN" sz="2400"/>
          </a:p>
          <a:p>
            <a:r>
              <a:rPr lang="zh-CN" altLang="en-US" sz="2400"/>
              <a:t>对于非数值类型的集合稍微复杂一些，比如对于枚举类型，假设合理的取值包括</a:t>
            </a:r>
            <a:r>
              <a:rPr lang="en-US" altLang="zh-CN" sz="2400"/>
              <a:t>red</a:t>
            </a:r>
            <a:r>
              <a:rPr lang="zh-CN" altLang="en-US" sz="2400"/>
              <a:t>、</a:t>
            </a:r>
            <a:r>
              <a:rPr lang="en-US" altLang="zh-CN" sz="2400"/>
              <a:t>yellow</a:t>
            </a:r>
            <a:r>
              <a:rPr lang="zh-CN" altLang="en-US" sz="2400"/>
              <a:t>和</a:t>
            </a:r>
            <a:r>
              <a:rPr lang="en-US" altLang="zh-CN" sz="2400"/>
              <a:t>blue</a:t>
            </a:r>
            <a:r>
              <a:rPr lang="zh-CN" altLang="en-US" sz="2400"/>
              <a:t>，则可以简单的将这些取值分别对应一个等价类，如果不允许其它值作为输入数据，则不存在它的无效等价类，例如</a:t>
            </a:r>
            <a:r>
              <a:rPr lang="en-US" altLang="zh-CN" sz="2400"/>
              <a:t>Enumeration</a:t>
            </a:r>
            <a:r>
              <a:rPr lang="zh-CN" altLang="en-US" sz="2400"/>
              <a:t>类型就是这样的情况。否则可以将所有其它输入对应一个无效等价类，例如包含任何符号的文本输入。</a:t>
            </a:r>
            <a:endParaRPr lang="en-US" altLang="zh-CN" sz="2400"/>
          </a:p>
          <a:p>
            <a:endParaRPr lang="zh-CN" altLang="en-US" sz="2400"/>
          </a:p>
        </p:txBody>
      </p:sp>
      <p:sp>
        <p:nvSpPr>
          <p:cNvPr id="25603" name="日期占位符 2">
            <a:extLst>
              <a:ext uri="{FF2B5EF4-FFF2-40B4-BE49-F238E27FC236}">
                <a16:creationId xmlns:a16="http://schemas.microsoft.com/office/drawing/2014/main" id="{ED170646-B305-4C68-9B11-95022D0708C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9326226-B9FA-4F62-8256-C44A4FB960D1}" type="datetime1">
              <a:rPr kumimoji="0" lang="zh-CN" altLang="en-US" smtClean="0"/>
              <a:pPr/>
              <a:t>2019/12/15</a:t>
            </a:fld>
            <a:endParaRPr kumimoji="0" lang="en-US" altLang="zh-CN"/>
          </a:p>
        </p:txBody>
      </p:sp>
      <p:sp>
        <p:nvSpPr>
          <p:cNvPr id="25604" name="页脚占位符 3">
            <a:extLst>
              <a:ext uri="{FF2B5EF4-FFF2-40B4-BE49-F238E27FC236}">
                <a16:creationId xmlns:a16="http://schemas.microsoft.com/office/drawing/2014/main" id="{D2A8F99B-AB1E-4796-8842-DBDE215F830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5605" name="灯片编号占位符 4">
            <a:extLst>
              <a:ext uri="{FF2B5EF4-FFF2-40B4-BE49-F238E27FC236}">
                <a16:creationId xmlns:a16="http://schemas.microsoft.com/office/drawing/2014/main" id="{C4ECEFA6-74B5-46A6-9FE6-EA1761A6F9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C2A9AF9-2F78-42BA-9358-425A3B95BD26}" type="slidenum">
              <a:rPr lang="zh-CN" altLang="en-US"/>
              <a:pPr/>
              <a:t>20</a:t>
            </a:fld>
            <a:endParaRPr lang="en-US" altLang="zh-CN">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28F047C6-0309-49C4-89E9-7BEF59344022}"/>
              </a:ext>
            </a:extLst>
          </p:cNvPr>
          <p:cNvSpPr>
            <a:spLocks noGrp="1"/>
          </p:cNvSpPr>
          <p:nvPr>
            <p:ph/>
          </p:nvPr>
        </p:nvSpPr>
        <p:spPr/>
        <p:txBody>
          <a:bodyPr/>
          <a:lstStyle/>
          <a:p>
            <a:r>
              <a:rPr lang="zh-CN" altLang="en-US" sz="2400" noProof="1"/>
              <a:t>考查一个类的构造方法，用来创建某学生对象的数据，具有名字、出生年份和专业</a:t>
            </a:r>
            <a:r>
              <a:rPr lang="en-US" altLang="zh-CN" sz="2400" noProof="1"/>
              <a:t>3</a:t>
            </a:r>
            <a:r>
              <a:rPr lang="zh-CN" altLang="en-US" sz="2400" noProof="1"/>
              <a:t>个属性。名字属性要求不能为空，出生年份要求介于</a:t>
            </a:r>
            <a:r>
              <a:rPr lang="en-US" altLang="zh-CN" sz="2400" noProof="1"/>
              <a:t>1900</a:t>
            </a:r>
            <a:r>
              <a:rPr lang="zh-CN" altLang="en-US" sz="2400" noProof="1"/>
              <a:t>和</a:t>
            </a:r>
            <a:r>
              <a:rPr lang="en-US" altLang="zh-CN" sz="2400" noProof="1"/>
              <a:t>2000</a:t>
            </a:r>
            <a:r>
              <a:rPr lang="zh-CN" altLang="en-US" sz="2400" noProof="1"/>
              <a:t>之间；专业取值只能是枚举类型，包括“贸易（</a:t>
            </a:r>
            <a:r>
              <a:rPr lang="en-US" altLang="zh-CN" sz="2400" noProof="1"/>
              <a:t>TRADE</a:t>
            </a:r>
            <a:r>
              <a:rPr lang="zh-CN" altLang="en-US" sz="2400" noProof="1"/>
              <a:t>）、计算机（</a:t>
            </a:r>
            <a:r>
              <a:rPr lang="en-US" altLang="zh-CN" sz="2400" noProof="1"/>
              <a:t>CS</a:t>
            </a:r>
            <a:r>
              <a:rPr lang="zh-CN" altLang="en-US" sz="2400" noProof="1"/>
              <a:t>）、数学（</a:t>
            </a:r>
            <a:r>
              <a:rPr lang="en-US" altLang="zh-CN" sz="2400" noProof="1"/>
              <a:t>MATH</a:t>
            </a:r>
            <a:r>
              <a:rPr lang="zh-CN" altLang="en-US" sz="2400" noProof="1"/>
              <a:t>）”中的一个元素。则对于输入数据可产生如下的等价类：</a:t>
            </a:r>
            <a:endParaRPr lang="en-US" altLang="zh-CN" sz="2400" noProof="1"/>
          </a:p>
          <a:p>
            <a:pPr marL="0" indent="0">
              <a:buFontTx/>
              <a:buNone/>
            </a:pPr>
            <a:r>
              <a:rPr lang="en-US" altLang="zh-CN" sz="2400" noProof="1"/>
              <a:t>	</a:t>
            </a:r>
          </a:p>
          <a:p>
            <a:pPr marL="0" indent="0">
              <a:buFontTx/>
              <a:buNone/>
            </a:pPr>
            <a:r>
              <a:rPr lang="en-US" altLang="zh-CN" sz="2400" noProof="1"/>
              <a:t>	</a:t>
            </a:r>
            <a:r>
              <a:rPr lang="en-US" altLang="zh-CN" sz="2000" noProof="1"/>
              <a:t>E1) </a:t>
            </a:r>
            <a:r>
              <a:rPr lang="zh-CN" altLang="en-US" sz="2000" noProof="1"/>
              <a:t>名字非空（有效）</a:t>
            </a:r>
          </a:p>
          <a:p>
            <a:pPr marL="0" indent="0">
              <a:buFontTx/>
              <a:buNone/>
            </a:pPr>
            <a:r>
              <a:rPr lang="en-US" altLang="zh-CN" sz="2000" noProof="1"/>
              <a:t>	E2) </a:t>
            </a:r>
            <a:r>
              <a:rPr lang="zh-CN" altLang="en-US" sz="2000" noProof="1"/>
              <a:t>名字为空（无效）</a:t>
            </a:r>
          </a:p>
          <a:p>
            <a:pPr marL="0" indent="0">
              <a:buFontTx/>
              <a:buNone/>
            </a:pPr>
            <a:r>
              <a:rPr lang="en-US" altLang="zh-CN" sz="2000" noProof="1"/>
              <a:t>	E3) </a:t>
            </a:r>
            <a:r>
              <a:rPr lang="zh-CN" altLang="en-US" sz="2000" noProof="1"/>
              <a:t>出生年份小于</a:t>
            </a:r>
            <a:r>
              <a:rPr lang="en-US" altLang="zh-CN" sz="2000" noProof="1"/>
              <a:t>1900</a:t>
            </a:r>
            <a:r>
              <a:rPr lang="zh-CN" altLang="en-US" sz="2000" noProof="1"/>
              <a:t>（无效）</a:t>
            </a:r>
          </a:p>
          <a:p>
            <a:pPr marL="0" indent="0">
              <a:buFontTx/>
              <a:buNone/>
            </a:pPr>
            <a:r>
              <a:rPr lang="en-US" altLang="zh-CN" sz="2000" noProof="1"/>
              <a:t>	E4) </a:t>
            </a:r>
            <a:r>
              <a:rPr lang="zh-CN" altLang="en-US" sz="2000" noProof="1"/>
              <a:t>出生年份大于等于</a:t>
            </a:r>
            <a:r>
              <a:rPr lang="en-US" altLang="zh-CN" sz="2000" noProof="1"/>
              <a:t>1900</a:t>
            </a:r>
            <a:r>
              <a:rPr lang="zh-CN" altLang="en-US" sz="2000" noProof="1"/>
              <a:t>并且小于等于</a:t>
            </a:r>
            <a:r>
              <a:rPr lang="en-US" altLang="zh-CN" sz="2000" noProof="1"/>
              <a:t>2000</a:t>
            </a:r>
            <a:r>
              <a:rPr lang="zh-CN" altLang="en-US" sz="2000" noProof="1"/>
              <a:t>（有效）</a:t>
            </a:r>
          </a:p>
          <a:p>
            <a:pPr marL="0" indent="0">
              <a:buFontTx/>
              <a:buNone/>
            </a:pPr>
            <a:r>
              <a:rPr lang="en-US" altLang="zh-CN" sz="2000" noProof="1"/>
              <a:t>	E5) </a:t>
            </a:r>
            <a:r>
              <a:rPr lang="zh-CN" altLang="en-US" sz="2000" noProof="1"/>
              <a:t>出生年份大于</a:t>
            </a:r>
            <a:r>
              <a:rPr lang="en-US" altLang="zh-CN" sz="2000" noProof="1"/>
              <a:t>2000</a:t>
            </a:r>
            <a:r>
              <a:rPr lang="zh-CN" altLang="en-US" sz="2000" noProof="1"/>
              <a:t>（无效）</a:t>
            </a:r>
          </a:p>
          <a:p>
            <a:pPr marL="0" indent="0">
              <a:buFontTx/>
              <a:buNone/>
            </a:pPr>
            <a:r>
              <a:rPr lang="en-US" altLang="zh-CN" sz="2000" noProof="1"/>
              <a:t>	E6) </a:t>
            </a:r>
            <a:r>
              <a:rPr lang="zh-CN" altLang="en-US" sz="2000" noProof="1"/>
              <a:t>专业为国际贸易（有效）</a:t>
            </a:r>
          </a:p>
          <a:p>
            <a:pPr marL="0" indent="0">
              <a:buFontTx/>
              <a:buNone/>
            </a:pPr>
            <a:r>
              <a:rPr lang="en-US" altLang="zh-CN" sz="2000" noProof="1"/>
              <a:t>	E7) </a:t>
            </a:r>
            <a:r>
              <a:rPr lang="zh-CN" altLang="en-US" sz="2000" noProof="1"/>
              <a:t>专业为计算机科学（有效）</a:t>
            </a:r>
          </a:p>
          <a:p>
            <a:pPr marL="0" indent="0">
              <a:buFontTx/>
              <a:buNone/>
            </a:pPr>
            <a:r>
              <a:rPr lang="en-US" altLang="zh-CN" sz="2000" noProof="1"/>
              <a:t>	E8) </a:t>
            </a:r>
            <a:r>
              <a:rPr lang="zh-CN" altLang="en-US" sz="2000" noProof="1"/>
              <a:t>专业为工科数学（有效）</a:t>
            </a:r>
          </a:p>
          <a:p>
            <a:endParaRPr lang="zh-CN" altLang="en-US" sz="2400" noProof="1"/>
          </a:p>
        </p:txBody>
      </p:sp>
      <p:sp>
        <p:nvSpPr>
          <p:cNvPr id="26626" name="日期占位符 3">
            <a:extLst>
              <a:ext uri="{FF2B5EF4-FFF2-40B4-BE49-F238E27FC236}">
                <a16:creationId xmlns:a16="http://schemas.microsoft.com/office/drawing/2014/main" id="{32F9844C-F362-4DB9-B82A-8915BBBDE0A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500DEDD-5ACB-4ADA-9D5A-1DDBB0F537A2}" type="datetime1">
              <a:rPr kumimoji="0" lang="zh-CN" altLang="en-US" smtClean="0"/>
              <a:pPr/>
              <a:t>2019/12/15</a:t>
            </a:fld>
            <a:endParaRPr kumimoji="0" lang="en-US" altLang="zh-CN"/>
          </a:p>
        </p:txBody>
      </p:sp>
      <p:sp>
        <p:nvSpPr>
          <p:cNvPr id="26627" name="页脚占位符 4">
            <a:extLst>
              <a:ext uri="{FF2B5EF4-FFF2-40B4-BE49-F238E27FC236}">
                <a16:creationId xmlns:a16="http://schemas.microsoft.com/office/drawing/2014/main" id="{6774782D-7A95-4F70-9B5B-3676FDDDE01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6628" name="灯片编号占位符 5">
            <a:extLst>
              <a:ext uri="{FF2B5EF4-FFF2-40B4-BE49-F238E27FC236}">
                <a16:creationId xmlns:a16="http://schemas.microsoft.com/office/drawing/2014/main" id="{3F55200F-F335-4C62-A4A2-69CC6C5B58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62F52E-10DB-40F3-BF80-C73B1C969C15}" type="slidenum">
              <a:rPr lang="zh-CN" altLang="en-US"/>
              <a:pPr/>
              <a:t>21</a:t>
            </a:fld>
            <a:endParaRPr lang="en-US" altLang="zh-CN">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59A7020-301B-41C6-BA1C-588BF9D4F4F1}"/>
              </a:ext>
            </a:extLst>
          </p:cNvPr>
          <p:cNvSpPr>
            <a:spLocks noGrp="1"/>
          </p:cNvSpPr>
          <p:nvPr>
            <p:ph/>
          </p:nvPr>
        </p:nvSpPr>
        <p:spPr>
          <a:xfrm>
            <a:off x="457200" y="561975"/>
            <a:ext cx="8229600" cy="3302000"/>
          </a:xfrm>
        </p:spPr>
        <p:txBody>
          <a:bodyPr/>
          <a:lstStyle/>
          <a:p>
            <a:r>
              <a:rPr lang="zh-CN" altLang="en-US" sz="2400" noProof="1"/>
              <a:t>该方法有三个输入，进行调用时要同时指定这些参数，因此总的测试用例的数量与这些等价类的组合相关。</a:t>
            </a:r>
            <a:endParaRPr lang="en-US" altLang="zh-CN" sz="2400" noProof="1"/>
          </a:p>
          <a:p>
            <a:r>
              <a:rPr lang="zh-CN" altLang="en-US" sz="2400" noProof="1"/>
              <a:t>一种组合方式是对于有效等价类要尽可能采用少的测试用例进行覆盖，比如对于</a:t>
            </a:r>
            <a:r>
              <a:rPr lang="en-US" altLang="zh-CN" sz="2400" noProof="1"/>
              <a:t>E1</a:t>
            </a:r>
            <a:r>
              <a:rPr lang="zh-CN" altLang="en-US" sz="2400" noProof="1"/>
              <a:t>、</a:t>
            </a:r>
            <a:r>
              <a:rPr lang="en-US" altLang="zh-CN" sz="2400" noProof="1"/>
              <a:t>E4</a:t>
            </a:r>
            <a:r>
              <a:rPr lang="zh-CN" altLang="en-US" sz="2400" noProof="1"/>
              <a:t>和</a:t>
            </a:r>
            <a:r>
              <a:rPr lang="en-US" altLang="zh-CN" sz="2400" noProof="1"/>
              <a:t>E6</a:t>
            </a:r>
            <a:r>
              <a:rPr lang="zh-CN" altLang="en-US" sz="2400" noProof="1"/>
              <a:t>三个有效等价类可使用一个测试用例同时覆盖。</a:t>
            </a:r>
            <a:endParaRPr lang="en-US" altLang="zh-CN" sz="2400" noProof="1"/>
          </a:p>
          <a:p>
            <a:r>
              <a:rPr lang="zh-CN" altLang="en-US" sz="2400" noProof="1"/>
              <a:t>对于无效等价类则要慎重一些，其覆盖的规则是每个无效等价类必须与其它有效等价类组合测试，以此保证能够触发该无效值对应的专门处理过程。</a:t>
            </a:r>
            <a:endParaRPr lang="en-US" altLang="zh-CN" sz="2400" noProof="1"/>
          </a:p>
          <a:p>
            <a:pPr marL="0" indent="0">
              <a:buFontTx/>
              <a:buNone/>
            </a:pPr>
            <a:endParaRPr lang="zh-CN" altLang="en-US" sz="2400" noProof="1"/>
          </a:p>
        </p:txBody>
      </p:sp>
      <p:sp>
        <p:nvSpPr>
          <p:cNvPr id="27650" name="日期占位符 2">
            <a:extLst>
              <a:ext uri="{FF2B5EF4-FFF2-40B4-BE49-F238E27FC236}">
                <a16:creationId xmlns:a16="http://schemas.microsoft.com/office/drawing/2014/main" id="{32430079-A8D7-4868-8098-A1EA4D3999D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DF39872-FA6C-4430-8902-2DFF0A1BF654}" type="datetime1">
              <a:rPr kumimoji="0" lang="zh-CN" altLang="en-US" smtClean="0"/>
              <a:pPr/>
              <a:t>2019/12/15</a:t>
            </a:fld>
            <a:endParaRPr kumimoji="0" lang="en-US" altLang="zh-CN"/>
          </a:p>
        </p:txBody>
      </p:sp>
      <p:sp>
        <p:nvSpPr>
          <p:cNvPr id="27651" name="页脚占位符 3">
            <a:extLst>
              <a:ext uri="{FF2B5EF4-FFF2-40B4-BE49-F238E27FC236}">
                <a16:creationId xmlns:a16="http://schemas.microsoft.com/office/drawing/2014/main" id="{FCB87E9B-656A-4E83-8C28-DE6A3E28498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7652" name="灯片编号占位符 4">
            <a:extLst>
              <a:ext uri="{FF2B5EF4-FFF2-40B4-BE49-F238E27FC236}">
                <a16:creationId xmlns:a16="http://schemas.microsoft.com/office/drawing/2014/main" id="{48786906-DCB7-4744-B16B-AD3823154A4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1B62145-A7E7-4004-BFB9-E6B38A9DF6DF}" type="slidenum">
              <a:rPr lang="zh-CN" altLang="en-US"/>
              <a:pPr/>
              <a:t>22</a:t>
            </a:fld>
            <a:endParaRPr lang="en-US" altLang="zh-CN">
              <a:ea typeface="宋体" panose="02010600030101010101" pitchFamily="2" charset="-122"/>
            </a:endParaRPr>
          </a:p>
        </p:txBody>
      </p:sp>
      <p:graphicFrame>
        <p:nvGraphicFramePr>
          <p:cNvPr id="6" name="内容占位符 5">
            <a:extLst>
              <a:ext uri="{FF2B5EF4-FFF2-40B4-BE49-F238E27FC236}">
                <a16:creationId xmlns:a16="http://schemas.microsoft.com/office/drawing/2014/main" id="{5C2D0B1A-CAF0-402E-8A87-752D1C2958EC}"/>
              </a:ext>
            </a:extLst>
          </p:cNvPr>
          <p:cNvGraphicFramePr/>
          <p:nvPr/>
        </p:nvGraphicFramePr>
        <p:xfrm>
          <a:off x="492125" y="4110038"/>
          <a:ext cx="8229599" cy="2194560"/>
        </p:xfrm>
        <a:graphic>
          <a:graphicData uri="http://schemas.openxmlformats.org/drawingml/2006/table">
            <a:tbl>
              <a:tblPr firstRow="1" firstCol="1" bandRow="1">
                <a:tableStyleId>{93296810-A885-4BE3-A3E7-6D5BEEA58F35}</a:tableStyleId>
              </a:tblPr>
              <a:tblGrid>
                <a:gridCol w="1636755">
                  <a:extLst>
                    <a:ext uri="{9D8B030D-6E8A-4147-A177-3AD203B41FA5}">
                      <a16:colId xmlns:a16="http://schemas.microsoft.com/office/drawing/2014/main" val="20000"/>
                    </a:ext>
                  </a:extLst>
                </a:gridCol>
                <a:gridCol w="1071587">
                  <a:extLst>
                    <a:ext uri="{9D8B030D-6E8A-4147-A177-3AD203B41FA5}">
                      <a16:colId xmlns:a16="http://schemas.microsoft.com/office/drawing/2014/main" val="20001"/>
                    </a:ext>
                  </a:extLst>
                </a:gridCol>
                <a:gridCol w="1283084">
                  <a:extLst>
                    <a:ext uri="{9D8B030D-6E8A-4147-A177-3AD203B41FA5}">
                      <a16:colId xmlns:a16="http://schemas.microsoft.com/office/drawing/2014/main" val="20002"/>
                    </a:ext>
                  </a:extLst>
                </a:gridCol>
                <a:gridCol w="1095086">
                  <a:extLst>
                    <a:ext uri="{9D8B030D-6E8A-4147-A177-3AD203B41FA5}">
                      <a16:colId xmlns:a16="http://schemas.microsoft.com/office/drawing/2014/main" val="20003"/>
                    </a:ext>
                  </a:extLst>
                </a:gridCol>
                <a:gridCol w="999913">
                  <a:extLst>
                    <a:ext uri="{9D8B030D-6E8A-4147-A177-3AD203B41FA5}">
                      <a16:colId xmlns:a16="http://schemas.microsoft.com/office/drawing/2014/main" val="20004"/>
                    </a:ext>
                  </a:extLst>
                </a:gridCol>
                <a:gridCol w="1071587">
                  <a:extLst>
                    <a:ext uri="{9D8B030D-6E8A-4147-A177-3AD203B41FA5}">
                      <a16:colId xmlns:a16="http://schemas.microsoft.com/office/drawing/2014/main" val="20005"/>
                    </a:ext>
                  </a:extLst>
                </a:gridCol>
                <a:gridCol w="1071587">
                  <a:extLst>
                    <a:ext uri="{9D8B030D-6E8A-4147-A177-3AD203B41FA5}">
                      <a16:colId xmlns:a16="http://schemas.microsoft.com/office/drawing/2014/main" val="20006"/>
                    </a:ext>
                  </a:extLst>
                </a:gridCol>
              </a:tblGrid>
              <a:tr h="274241">
                <a:tc>
                  <a:txBody>
                    <a:bodyPr/>
                    <a:lstStyle/>
                    <a:p>
                      <a:pPr algn="ctr">
                        <a:spcAft>
                          <a:spcPts val="0"/>
                        </a:spcAft>
                      </a:pPr>
                      <a:r>
                        <a:rPr lang="zh-CN" sz="1800" kern="100" dirty="0">
                          <a:effectLst/>
                        </a:rPr>
                        <a:t>测试用例</a:t>
                      </a:r>
                    </a:p>
                  </a:txBody>
                  <a:tcPr marL="69981" marR="69981" marT="0" marB="0" anchor="ctr"/>
                </a:tc>
                <a:tc>
                  <a:txBody>
                    <a:bodyPr/>
                    <a:lstStyle/>
                    <a:p>
                      <a:pPr algn="ctr">
                        <a:spcAft>
                          <a:spcPts val="0"/>
                        </a:spcAft>
                      </a:pPr>
                      <a:r>
                        <a:rPr lang="en-US" sz="1800" kern="100">
                          <a:effectLst/>
                        </a:rPr>
                        <a:t>1</a:t>
                      </a:r>
                    </a:p>
                  </a:txBody>
                  <a:tcPr marL="69981" marR="69981" marT="0" marB="0" anchor="ctr"/>
                </a:tc>
                <a:tc>
                  <a:txBody>
                    <a:bodyPr/>
                    <a:lstStyle/>
                    <a:p>
                      <a:pPr algn="ctr">
                        <a:spcAft>
                          <a:spcPts val="0"/>
                        </a:spcAft>
                      </a:pPr>
                      <a:r>
                        <a:rPr lang="en-US" sz="1800" kern="100">
                          <a:effectLst/>
                        </a:rPr>
                        <a:t>2</a:t>
                      </a:r>
                    </a:p>
                  </a:txBody>
                  <a:tcPr marL="69981" marR="69981" marT="0" marB="0" anchor="ctr"/>
                </a:tc>
                <a:tc>
                  <a:txBody>
                    <a:bodyPr/>
                    <a:lstStyle/>
                    <a:p>
                      <a:pPr algn="ctr">
                        <a:spcAft>
                          <a:spcPts val="0"/>
                        </a:spcAft>
                      </a:pPr>
                      <a:r>
                        <a:rPr lang="en-US" sz="1800" kern="100">
                          <a:effectLst/>
                        </a:rPr>
                        <a:t>3</a:t>
                      </a:r>
                    </a:p>
                  </a:txBody>
                  <a:tcPr marL="69981" marR="69981" marT="0" marB="0" anchor="ctr"/>
                </a:tc>
                <a:tc>
                  <a:txBody>
                    <a:bodyPr/>
                    <a:lstStyle/>
                    <a:p>
                      <a:pPr algn="ctr">
                        <a:spcAft>
                          <a:spcPts val="0"/>
                        </a:spcAft>
                      </a:pPr>
                      <a:r>
                        <a:rPr lang="en-US" sz="1800" kern="100">
                          <a:effectLst/>
                        </a:rPr>
                        <a:t>4</a:t>
                      </a:r>
                    </a:p>
                  </a:txBody>
                  <a:tcPr marL="69981" marR="69981" marT="0" marB="0" anchor="ctr"/>
                </a:tc>
                <a:tc>
                  <a:txBody>
                    <a:bodyPr/>
                    <a:lstStyle/>
                    <a:p>
                      <a:pPr algn="ctr">
                        <a:spcAft>
                          <a:spcPts val="0"/>
                        </a:spcAft>
                      </a:pPr>
                      <a:r>
                        <a:rPr lang="en-US" sz="1800" kern="100">
                          <a:effectLst/>
                        </a:rPr>
                        <a:t>5</a:t>
                      </a:r>
                    </a:p>
                  </a:txBody>
                  <a:tcPr marL="69981" marR="69981" marT="0" marB="0" anchor="ctr"/>
                </a:tc>
                <a:tc>
                  <a:txBody>
                    <a:bodyPr/>
                    <a:lstStyle/>
                    <a:p>
                      <a:pPr algn="ctr">
                        <a:spcAft>
                          <a:spcPts val="0"/>
                        </a:spcAft>
                      </a:pPr>
                      <a:r>
                        <a:rPr lang="en-US" sz="1800" kern="100">
                          <a:effectLst/>
                        </a:rPr>
                        <a:t>6</a:t>
                      </a:r>
                    </a:p>
                  </a:txBody>
                  <a:tcPr marL="69981" marR="69981" marT="0" marB="0" anchor="ctr"/>
                </a:tc>
                <a:extLst>
                  <a:ext uri="{0D108BD9-81ED-4DB2-BD59-A6C34878D82A}">
                    <a16:rowId xmlns:a16="http://schemas.microsoft.com/office/drawing/2014/main" val="10000"/>
                  </a:ext>
                </a:extLst>
              </a:tr>
              <a:tr h="822722">
                <a:tc>
                  <a:txBody>
                    <a:bodyPr/>
                    <a:lstStyle/>
                    <a:p>
                      <a:pPr algn="ctr">
                        <a:spcAft>
                          <a:spcPts val="0"/>
                        </a:spcAft>
                      </a:pPr>
                      <a:r>
                        <a:rPr lang="zh-CN" sz="1800" kern="100" dirty="0">
                          <a:effectLst/>
                        </a:rPr>
                        <a:t>覆盖的</a:t>
                      </a:r>
                      <a:endParaRPr lang="zh-CN" sz="2400" kern="100" dirty="0">
                        <a:effectLst/>
                      </a:endParaRPr>
                    </a:p>
                    <a:p>
                      <a:pPr algn="ctr">
                        <a:spcAft>
                          <a:spcPts val="0"/>
                        </a:spcAft>
                      </a:pPr>
                      <a:r>
                        <a:rPr lang="zh-CN" sz="1800" kern="100" dirty="0">
                          <a:effectLst/>
                        </a:rPr>
                        <a:t>等价类</a:t>
                      </a:r>
                    </a:p>
                  </a:txBody>
                  <a:tcPr marL="69981" marR="69981" marT="0" marB="0" anchor="ctr"/>
                </a:tc>
                <a:tc>
                  <a:txBody>
                    <a:bodyPr/>
                    <a:lstStyle/>
                    <a:p>
                      <a:pPr algn="ctr">
                        <a:spcAft>
                          <a:spcPts val="0"/>
                        </a:spcAft>
                      </a:pPr>
                      <a:r>
                        <a:rPr lang="en-US" sz="1800" kern="100">
                          <a:effectLst/>
                        </a:rPr>
                        <a:t>E1</a:t>
                      </a:r>
                      <a:endParaRPr lang="en-US" sz="1800" kern="100" dirty="0">
                        <a:effectLst/>
                      </a:endParaRPr>
                    </a:p>
                    <a:p>
                      <a:pPr algn="ctr">
                        <a:spcAft>
                          <a:spcPts val="0"/>
                        </a:spcAft>
                      </a:pPr>
                      <a:r>
                        <a:rPr lang="en-US" sz="1800" kern="100">
                          <a:effectLst/>
                        </a:rPr>
                        <a:t>E4</a:t>
                      </a:r>
                      <a:endParaRPr lang="zh-CN" sz="2400" kern="100">
                        <a:effectLst/>
                      </a:endParaRPr>
                    </a:p>
                    <a:p>
                      <a:pPr algn="ctr">
                        <a:spcAft>
                          <a:spcPts val="0"/>
                        </a:spcAft>
                      </a:pPr>
                      <a:r>
                        <a:rPr lang="en-US" sz="1800" kern="100">
                          <a:effectLst/>
                        </a:rPr>
                        <a:t>E6</a:t>
                      </a:r>
                    </a:p>
                  </a:txBody>
                  <a:tcPr marL="69981" marR="69981" marT="0" marB="0" anchor="ctr"/>
                </a:tc>
                <a:tc>
                  <a:txBody>
                    <a:bodyPr/>
                    <a:lstStyle/>
                    <a:p>
                      <a:pPr algn="ctr">
                        <a:spcAft>
                          <a:spcPts val="0"/>
                        </a:spcAft>
                      </a:pPr>
                      <a:r>
                        <a:rPr lang="en-US" sz="1800" kern="100">
                          <a:effectLst/>
                        </a:rPr>
                        <a:t>(E1)</a:t>
                      </a:r>
                      <a:endParaRPr lang="zh-CN" sz="2400" kern="100">
                        <a:effectLst/>
                      </a:endParaRPr>
                    </a:p>
                    <a:p>
                      <a:pPr algn="ctr">
                        <a:spcAft>
                          <a:spcPts val="0"/>
                        </a:spcAft>
                      </a:pPr>
                      <a:r>
                        <a:rPr lang="en-US" sz="1800" kern="100">
                          <a:effectLst/>
                        </a:rPr>
                        <a:t>(E4)</a:t>
                      </a:r>
                      <a:endParaRPr lang="zh-CN" sz="2400" kern="100">
                        <a:effectLst/>
                      </a:endParaRPr>
                    </a:p>
                    <a:p>
                      <a:pPr algn="ctr">
                        <a:spcAft>
                          <a:spcPts val="0"/>
                        </a:spcAft>
                      </a:pPr>
                      <a:r>
                        <a:rPr lang="en-US" sz="1800" kern="100">
                          <a:effectLst/>
                        </a:rPr>
                        <a:t>E7</a:t>
                      </a:r>
                    </a:p>
                  </a:txBody>
                  <a:tcPr marL="69981" marR="69981" marT="0" marB="0" anchor="ctr"/>
                </a:tc>
                <a:tc>
                  <a:txBody>
                    <a:bodyPr/>
                    <a:lstStyle/>
                    <a:p>
                      <a:pPr algn="ctr">
                        <a:spcAft>
                          <a:spcPts val="0"/>
                        </a:spcAft>
                      </a:pPr>
                      <a:r>
                        <a:rPr lang="en-US" sz="1800" kern="100">
                          <a:effectLst/>
                        </a:rPr>
                        <a:t>(E1)</a:t>
                      </a:r>
                      <a:endParaRPr lang="zh-CN" sz="2400" kern="100">
                        <a:effectLst/>
                      </a:endParaRPr>
                    </a:p>
                    <a:p>
                      <a:pPr algn="ctr">
                        <a:spcAft>
                          <a:spcPts val="0"/>
                        </a:spcAft>
                      </a:pPr>
                      <a:r>
                        <a:rPr lang="en-US" sz="1800" kern="100">
                          <a:effectLst/>
                        </a:rPr>
                        <a:t>(E4)</a:t>
                      </a:r>
                      <a:endParaRPr lang="zh-CN" sz="2400" kern="100">
                        <a:effectLst/>
                      </a:endParaRPr>
                    </a:p>
                    <a:p>
                      <a:pPr algn="ctr">
                        <a:spcAft>
                          <a:spcPts val="0"/>
                        </a:spcAft>
                      </a:pPr>
                      <a:r>
                        <a:rPr lang="en-US" sz="1800" kern="100">
                          <a:effectLst/>
                        </a:rPr>
                        <a:t>E8</a:t>
                      </a:r>
                    </a:p>
                  </a:txBody>
                  <a:tcPr marL="69981" marR="69981" marT="0" marB="0" anchor="ctr"/>
                </a:tc>
                <a:tc>
                  <a:txBody>
                    <a:bodyPr/>
                    <a:lstStyle/>
                    <a:p>
                      <a:pPr algn="ctr">
                        <a:spcAft>
                          <a:spcPts val="0"/>
                        </a:spcAft>
                      </a:pPr>
                      <a:r>
                        <a:rPr lang="en-US" sz="1800" kern="100">
                          <a:effectLst/>
                        </a:rPr>
                        <a:t>E2</a:t>
                      </a:r>
                    </a:p>
                  </a:txBody>
                  <a:tcPr marL="69981" marR="69981" marT="0" marB="0" anchor="ctr"/>
                </a:tc>
                <a:tc>
                  <a:txBody>
                    <a:bodyPr/>
                    <a:lstStyle/>
                    <a:p>
                      <a:pPr algn="ctr">
                        <a:spcAft>
                          <a:spcPts val="0"/>
                        </a:spcAft>
                      </a:pPr>
                      <a:r>
                        <a:rPr lang="en-US" sz="1800" kern="100">
                          <a:effectLst/>
                        </a:rPr>
                        <a:t>E3</a:t>
                      </a:r>
                    </a:p>
                  </a:txBody>
                  <a:tcPr marL="69981" marR="69981" marT="0" marB="0" anchor="ctr"/>
                </a:tc>
                <a:tc>
                  <a:txBody>
                    <a:bodyPr/>
                    <a:lstStyle/>
                    <a:p>
                      <a:pPr algn="ctr">
                        <a:spcAft>
                          <a:spcPts val="0"/>
                        </a:spcAft>
                      </a:pPr>
                      <a:r>
                        <a:rPr lang="en-US" sz="1800" kern="100">
                          <a:effectLst/>
                        </a:rPr>
                        <a:t>E5</a:t>
                      </a:r>
                    </a:p>
                  </a:txBody>
                  <a:tcPr marL="69981" marR="69981" marT="0" marB="0" anchor="ctr"/>
                </a:tc>
                <a:extLst>
                  <a:ext uri="{0D108BD9-81ED-4DB2-BD59-A6C34878D82A}">
                    <a16:rowId xmlns:a16="http://schemas.microsoft.com/office/drawing/2014/main" val="10001"/>
                  </a:ext>
                </a:extLst>
              </a:tr>
              <a:tr h="274241">
                <a:tc>
                  <a:txBody>
                    <a:bodyPr/>
                    <a:lstStyle/>
                    <a:p>
                      <a:pPr algn="ctr">
                        <a:spcAft>
                          <a:spcPts val="0"/>
                        </a:spcAft>
                      </a:pPr>
                      <a:r>
                        <a:rPr lang="zh-CN" sz="1800" kern="100" dirty="0">
                          <a:effectLst/>
                        </a:rPr>
                        <a:t>名字</a:t>
                      </a:r>
                    </a:p>
                  </a:txBody>
                  <a:tcPr marL="69981" marR="69981" marT="0" marB="0" anchor="ctr"/>
                </a:tc>
                <a:tc>
                  <a:txBody>
                    <a:bodyPr/>
                    <a:lstStyle/>
                    <a:p>
                      <a:pPr algn="ctr">
                        <a:spcAft>
                          <a:spcPts val="0"/>
                        </a:spcAft>
                      </a:pPr>
                      <a:r>
                        <a:rPr lang="en-US" sz="1800" kern="100">
                          <a:effectLst/>
                        </a:rPr>
                        <a:t>“</a:t>
                      </a:r>
                      <a:r>
                        <a:rPr lang="zh-CN" sz="1800" kern="100">
                          <a:effectLst/>
                        </a:rPr>
                        <a:t>杨楠</a:t>
                      </a:r>
                      <a:r>
                        <a:rPr lang="en-US" sz="1800" kern="100">
                          <a:effectLst/>
                        </a:rPr>
                        <a:t>”</a:t>
                      </a:r>
                    </a:p>
                  </a:txBody>
                  <a:tcPr marL="69981" marR="69981" marT="0" marB="0" anchor="ctr"/>
                </a:tc>
                <a:tc>
                  <a:txBody>
                    <a:bodyPr/>
                    <a:lstStyle/>
                    <a:p>
                      <a:pPr algn="ctr">
                        <a:spcAft>
                          <a:spcPts val="0"/>
                        </a:spcAft>
                      </a:pPr>
                      <a:r>
                        <a:rPr lang="en-US" sz="1800" kern="100">
                          <a:effectLst/>
                        </a:rPr>
                        <a:t>“</a:t>
                      </a:r>
                      <a:r>
                        <a:rPr lang="zh-CN" sz="1800" kern="100">
                          <a:effectLst/>
                        </a:rPr>
                        <a:t>田亮</a:t>
                      </a:r>
                      <a:r>
                        <a:rPr lang="en-US" sz="1800" kern="100">
                          <a:effectLst/>
                        </a:rPr>
                        <a:t>”</a:t>
                      </a:r>
                    </a:p>
                  </a:txBody>
                  <a:tcPr marL="69981" marR="69981" marT="0" marB="0" anchor="ctr"/>
                </a:tc>
                <a:tc>
                  <a:txBody>
                    <a:bodyPr/>
                    <a:lstStyle/>
                    <a:p>
                      <a:pPr algn="ctr">
                        <a:spcAft>
                          <a:spcPts val="0"/>
                        </a:spcAft>
                      </a:pPr>
                      <a:r>
                        <a:rPr lang="en-US" sz="1800" kern="100">
                          <a:effectLst/>
                        </a:rPr>
                        <a:t>“</a:t>
                      </a:r>
                      <a:r>
                        <a:rPr lang="zh-CN" sz="1800" kern="100">
                          <a:effectLst/>
                        </a:rPr>
                        <a:t>王东</a:t>
                      </a:r>
                      <a:r>
                        <a:rPr lang="en-US" sz="1800" kern="100">
                          <a:effectLst/>
                        </a:rPr>
                        <a:t>”</a:t>
                      </a:r>
                    </a:p>
                  </a:txBody>
                  <a:tcPr marL="69981" marR="69981" marT="0" marB="0" anchor="ctr"/>
                </a:tc>
                <a:tc>
                  <a:txBody>
                    <a:bodyPr/>
                    <a:lstStyle/>
                    <a:p>
                      <a:pPr algn="ctr">
                        <a:spcAft>
                          <a:spcPts val="0"/>
                        </a:spcAft>
                      </a:pPr>
                      <a:r>
                        <a:rPr lang="en-US" sz="1800" kern="100">
                          <a:effectLst/>
                        </a:rPr>
                        <a:t>“”</a:t>
                      </a:r>
                    </a:p>
                  </a:txBody>
                  <a:tcPr marL="69981" marR="69981" marT="0" marB="0" anchor="ctr"/>
                </a:tc>
                <a:tc>
                  <a:txBody>
                    <a:bodyPr/>
                    <a:lstStyle/>
                    <a:p>
                      <a:pPr algn="ctr">
                        <a:spcAft>
                          <a:spcPts val="0"/>
                        </a:spcAft>
                      </a:pPr>
                      <a:r>
                        <a:rPr lang="en-US" sz="1800" kern="100">
                          <a:effectLst/>
                        </a:rPr>
                        <a:t>“</a:t>
                      </a:r>
                      <a:r>
                        <a:rPr lang="zh-CN" sz="1800" kern="100">
                          <a:effectLst/>
                        </a:rPr>
                        <a:t>杨楠</a:t>
                      </a:r>
                      <a:r>
                        <a:rPr lang="en-US" sz="1800" kern="100">
                          <a:effectLst/>
                        </a:rPr>
                        <a:t>”</a:t>
                      </a:r>
                    </a:p>
                  </a:txBody>
                  <a:tcPr marL="69981" marR="69981" marT="0" marB="0" anchor="ctr"/>
                </a:tc>
                <a:tc>
                  <a:txBody>
                    <a:bodyPr/>
                    <a:lstStyle/>
                    <a:p>
                      <a:pPr algn="ctr">
                        <a:spcAft>
                          <a:spcPts val="0"/>
                        </a:spcAft>
                      </a:pPr>
                      <a:r>
                        <a:rPr lang="en-US" sz="1800" kern="100">
                          <a:effectLst/>
                        </a:rPr>
                        <a:t>“</a:t>
                      </a:r>
                      <a:r>
                        <a:rPr lang="zh-CN" sz="1800" kern="100">
                          <a:effectLst/>
                        </a:rPr>
                        <a:t>杨楠</a:t>
                      </a:r>
                      <a:r>
                        <a:rPr lang="en-US" sz="1800" kern="100">
                          <a:effectLst/>
                        </a:rPr>
                        <a:t>”</a:t>
                      </a:r>
                    </a:p>
                  </a:txBody>
                  <a:tcPr marL="69981" marR="69981" marT="0" marB="0" anchor="ctr"/>
                </a:tc>
                <a:extLst>
                  <a:ext uri="{0D108BD9-81ED-4DB2-BD59-A6C34878D82A}">
                    <a16:rowId xmlns:a16="http://schemas.microsoft.com/office/drawing/2014/main" val="10002"/>
                  </a:ext>
                </a:extLst>
              </a:tr>
              <a:tr h="274241">
                <a:tc>
                  <a:txBody>
                    <a:bodyPr/>
                    <a:lstStyle/>
                    <a:p>
                      <a:pPr algn="ctr">
                        <a:spcAft>
                          <a:spcPts val="0"/>
                        </a:spcAft>
                      </a:pPr>
                      <a:r>
                        <a:rPr lang="zh-CN" sz="1800" kern="100" dirty="0">
                          <a:effectLst/>
                        </a:rPr>
                        <a:t>出生年份</a:t>
                      </a:r>
                    </a:p>
                  </a:txBody>
                  <a:tcPr marL="69981" marR="69981" marT="0" marB="0" anchor="ctr"/>
                </a:tc>
                <a:tc>
                  <a:txBody>
                    <a:bodyPr/>
                    <a:lstStyle/>
                    <a:p>
                      <a:pPr algn="ctr">
                        <a:spcAft>
                          <a:spcPts val="0"/>
                        </a:spcAft>
                      </a:pPr>
                      <a:r>
                        <a:rPr lang="en-US" sz="1800" kern="100">
                          <a:effectLst/>
                        </a:rPr>
                        <a:t>1987</a:t>
                      </a:r>
                    </a:p>
                  </a:txBody>
                  <a:tcPr marL="69981" marR="69981" marT="0" marB="0" anchor="ctr"/>
                </a:tc>
                <a:tc>
                  <a:txBody>
                    <a:bodyPr/>
                    <a:lstStyle/>
                    <a:p>
                      <a:pPr algn="ctr">
                        <a:spcAft>
                          <a:spcPts val="0"/>
                        </a:spcAft>
                      </a:pPr>
                      <a:r>
                        <a:rPr lang="en-US" sz="1800" kern="100">
                          <a:effectLst/>
                        </a:rPr>
                        <a:t>1989</a:t>
                      </a:r>
                    </a:p>
                  </a:txBody>
                  <a:tcPr marL="69981" marR="69981" marT="0" marB="0" anchor="ctr"/>
                </a:tc>
                <a:tc>
                  <a:txBody>
                    <a:bodyPr/>
                    <a:lstStyle/>
                    <a:p>
                      <a:pPr algn="ctr">
                        <a:spcAft>
                          <a:spcPts val="0"/>
                        </a:spcAft>
                      </a:pPr>
                      <a:r>
                        <a:rPr lang="en-US" sz="1800" kern="100">
                          <a:effectLst/>
                        </a:rPr>
                        <a:t>1985</a:t>
                      </a:r>
                    </a:p>
                  </a:txBody>
                  <a:tcPr marL="69981" marR="69981" marT="0" marB="0" anchor="ctr"/>
                </a:tc>
                <a:tc>
                  <a:txBody>
                    <a:bodyPr/>
                    <a:lstStyle/>
                    <a:p>
                      <a:pPr algn="ctr">
                        <a:spcAft>
                          <a:spcPts val="0"/>
                        </a:spcAft>
                      </a:pPr>
                      <a:r>
                        <a:rPr lang="en-US" sz="1800" kern="100">
                          <a:effectLst/>
                        </a:rPr>
                        <a:t>1988</a:t>
                      </a:r>
                    </a:p>
                  </a:txBody>
                  <a:tcPr marL="69981" marR="69981" marT="0" marB="0" anchor="ctr"/>
                </a:tc>
                <a:tc>
                  <a:txBody>
                    <a:bodyPr/>
                    <a:lstStyle/>
                    <a:p>
                      <a:pPr algn="ctr">
                        <a:spcAft>
                          <a:spcPts val="0"/>
                        </a:spcAft>
                      </a:pPr>
                      <a:r>
                        <a:rPr lang="en-US" sz="1800" kern="100">
                          <a:effectLst/>
                        </a:rPr>
                        <a:t>1892</a:t>
                      </a:r>
                    </a:p>
                  </a:txBody>
                  <a:tcPr marL="69981" marR="69981" marT="0" marB="0" anchor="ctr"/>
                </a:tc>
                <a:tc>
                  <a:txBody>
                    <a:bodyPr/>
                    <a:lstStyle/>
                    <a:p>
                      <a:pPr algn="ctr">
                        <a:spcAft>
                          <a:spcPts val="0"/>
                        </a:spcAft>
                      </a:pPr>
                      <a:r>
                        <a:rPr lang="en-US" sz="1800" kern="100">
                          <a:effectLst/>
                        </a:rPr>
                        <a:t>2006</a:t>
                      </a:r>
                    </a:p>
                  </a:txBody>
                  <a:tcPr marL="69981" marR="69981" marT="0" marB="0" anchor="ctr"/>
                </a:tc>
                <a:extLst>
                  <a:ext uri="{0D108BD9-81ED-4DB2-BD59-A6C34878D82A}">
                    <a16:rowId xmlns:a16="http://schemas.microsoft.com/office/drawing/2014/main" val="10003"/>
                  </a:ext>
                </a:extLst>
              </a:tr>
              <a:tr h="274241">
                <a:tc>
                  <a:txBody>
                    <a:bodyPr/>
                    <a:lstStyle/>
                    <a:p>
                      <a:pPr algn="ctr">
                        <a:spcAft>
                          <a:spcPts val="0"/>
                        </a:spcAft>
                      </a:pPr>
                      <a:r>
                        <a:rPr lang="zh-CN" sz="1800" kern="100" dirty="0">
                          <a:effectLst/>
                        </a:rPr>
                        <a:t>专业</a:t>
                      </a:r>
                    </a:p>
                  </a:txBody>
                  <a:tcPr marL="69981" marR="69981" marT="0" marB="0" anchor="ctr"/>
                </a:tc>
                <a:tc>
                  <a:txBody>
                    <a:bodyPr/>
                    <a:lstStyle/>
                    <a:p>
                      <a:pPr algn="ctr">
                        <a:spcAft>
                          <a:spcPts val="0"/>
                        </a:spcAft>
                      </a:pPr>
                      <a:r>
                        <a:rPr lang="en-US" sz="1800" kern="100">
                          <a:effectLst/>
                        </a:rPr>
                        <a:t>TRADE</a:t>
                      </a:r>
                    </a:p>
                  </a:txBody>
                  <a:tcPr marL="69981" marR="69981" marT="0" marB="0" anchor="ctr"/>
                </a:tc>
                <a:tc>
                  <a:txBody>
                    <a:bodyPr/>
                    <a:lstStyle/>
                    <a:p>
                      <a:pPr algn="ctr">
                        <a:spcAft>
                          <a:spcPts val="0"/>
                        </a:spcAft>
                      </a:pPr>
                      <a:r>
                        <a:rPr lang="en-US" sz="1800" kern="100">
                          <a:effectLst/>
                        </a:rPr>
                        <a:t>CS</a:t>
                      </a:r>
                    </a:p>
                  </a:txBody>
                  <a:tcPr marL="69981" marR="69981" marT="0" marB="0" anchor="ctr"/>
                </a:tc>
                <a:tc>
                  <a:txBody>
                    <a:bodyPr/>
                    <a:lstStyle/>
                    <a:p>
                      <a:pPr algn="ctr">
                        <a:spcAft>
                          <a:spcPts val="0"/>
                        </a:spcAft>
                      </a:pPr>
                      <a:r>
                        <a:rPr lang="en-US" sz="1800" kern="100">
                          <a:effectLst/>
                        </a:rPr>
                        <a:t>MATH</a:t>
                      </a:r>
                    </a:p>
                  </a:txBody>
                  <a:tcPr marL="69981" marR="69981" marT="0" marB="0" anchor="ctr"/>
                </a:tc>
                <a:tc>
                  <a:txBody>
                    <a:bodyPr/>
                    <a:lstStyle/>
                    <a:p>
                      <a:pPr algn="ctr">
                        <a:spcAft>
                          <a:spcPts val="0"/>
                        </a:spcAft>
                      </a:pPr>
                      <a:r>
                        <a:rPr lang="en-US" sz="1800" kern="100">
                          <a:effectLst/>
                        </a:rPr>
                        <a:t>TRADE</a:t>
                      </a:r>
                    </a:p>
                  </a:txBody>
                  <a:tcPr marL="69981" marR="69981" marT="0" marB="0" anchor="ctr"/>
                </a:tc>
                <a:tc>
                  <a:txBody>
                    <a:bodyPr/>
                    <a:lstStyle/>
                    <a:p>
                      <a:pPr algn="ctr">
                        <a:spcAft>
                          <a:spcPts val="0"/>
                        </a:spcAft>
                      </a:pPr>
                      <a:r>
                        <a:rPr lang="en-US" sz="1800" kern="100">
                          <a:effectLst/>
                        </a:rPr>
                        <a:t>TRADE</a:t>
                      </a:r>
                    </a:p>
                  </a:txBody>
                  <a:tcPr marL="69981" marR="69981" marT="0" marB="0" anchor="ctr"/>
                </a:tc>
                <a:tc>
                  <a:txBody>
                    <a:bodyPr/>
                    <a:lstStyle/>
                    <a:p>
                      <a:pPr algn="ctr">
                        <a:spcAft>
                          <a:spcPts val="0"/>
                        </a:spcAft>
                      </a:pPr>
                      <a:r>
                        <a:rPr lang="en-US" sz="1800" kern="100">
                          <a:effectLst/>
                        </a:rPr>
                        <a:t>TRADE</a:t>
                      </a:r>
                    </a:p>
                  </a:txBody>
                  <a:tcPr marL="69981" marR="69981" marT="0" marB="0" anchor="ctr"/>
                </a:tc>
                <a:extLst>
                  <a:ext uri="{0D108BD9-81ED-4DB2-BD59-A6C34878D82A}">
                    <a16:rowId xmlns:a16="http://schemas.microsoft.com/office/drawing/2014/main" val="10004"/>
                  </a:ext>
                </a:extLst>
              </a:tr>
              <a:tr h="274241">
                <a:tc>
                  <a:txBody>
                    <a:bodyPr/>
                    <a:lstStyle/>
                    <a:p>
                      <a:pPr algn="ctr">
                        <a:spcAft>
                          <a:spcPts val="0"/>
                        </a:spcAft>
                      </a:pPr>
                      <a:r>
                        <a:rPr lang="zh-CN" sz="1800" kern="100" dirty="0">
                          <a:effectLst/>
                        </a:rPr>
                        <a:t>预期结果</a:t>
                      </a:r>
                    </a:p>
                  </a:txBody>
                  <a:tcPr marL="69981" marR="69981" marT="0" marB="0" anchor="ctr"/>
                </a:tc>
                <a:tc>
                  <a:txBody>
                    <a:bodyPr/>
                    <a:lstStyle/>
                    <a:p>
                      <a:pPr algn="ctr">
                        <a:spcAft>
                          <a:spcPts val="0"/>
                        </a:spcAft>
                      </a:pPr>
                      <a:r>
                        <a:rPr lang="en-US" sz="1800" kern="100">
                          <a:effectLst/>
                        </a:rPr>
                        <a:t>ok</a:t>
                      </a:r>
                    </a:p>
                  </a:txBody>
                  <a:tcPr marL="69981" marR="69981" marT="0" marB="0" anchor="ctr"/>
                </a:tc>
                <a:tc>
                  <a:txBody>
                    <a:bodyPr/>
                    <a:lstStyle/>
                    <a:p>
                      <a:pPr algn="ctr">
                        <a:spcAft>
                          <a:spcPts val="0"/>
                        </a:spcAft>
                      </a:pPr>
                      <a:r>
                        <a:rPr lang="en-US" sz="1800" kern="100">
                          <a:effectLst/>
                        </a:rPr>
                        <a:t>ok</a:t>
                      </a:r>
                    </a:p>
                  </a:txBody>
                  <a:tcPr marL="69981" marR="69981" marT="0" marB="0" anchor="ctr"/>
                </a:tc>
                <a:tc>
                  <a:txBody>
                    <a:bodyPr/>
                    <a:lstStyle/>
                    <a:p>
                      <a:pPr algn="ctr">
                        <a:spcAft>
                          <a:spcPts val="0"/>
                        </a:spcAft>
                      </a:pPr>
                      <a:r>
                        <a:rPr lang="en-US" sz="1800" kern="100">
                          <a:effectLst/>
                        </a:rPr>
                        <a:t>ok</a:t>
                      </a:r>
                    </a:p>
                  </a:txBody>
                  <a:tcPr marL="69981" marR="69981" marT="0" marB="0" anchor="ctr"/>
                </a:tc>
                <a:tc>
                  <a:txBody>
                    <a:bodyPr/>
                    <a:lstStyle/>
                    <a:p>
                      <a:pPr algn="ctr">
                        <a:spcAft>
                          <a:spcPts val="0"/>
                        </a:spcAft>
                      </a:pPr>
                      <a:r>
                        <a:rPr lang="en-US" sz="1800" kern="100">
                          <a:effectLst/>
                        </a:rPr>
                        <a:t>fail</a:t>
                      </a:r>
                    </a:p>
                  </a:txBody>
                  <a:tcPr marL="69981" marR="69981" marT="0" marB="0" anchor="ctr"/>
                </a:tc>
                <a:tc>
                  <a:txBody>
                    <a:bodyPr/>
                    <a:lstStyle/>
                    <a:p>
                      <a:pPr algn="ctr">
                        <a:spcAft>
                          <a:spcPts val="0"/>
                        </a:spcAft>
                      </a:pPr>
                      <a:r>
                        <a:rPr lang="en-US" sz="1800" kern="100">
                          <a:effectLst/>
                        </a:rPr>
                        <a:t>fail</a:t>
                      </a:r>
                    </a:p>
                  </a:txBody>
                  <a:tcPr marL="69981" marR="69981" marT="0" marB="0" anchor="ctr"/>
                </a:tc>
                <a:tc>
                  <a:txBody>
                    <a:bodyPr/>
                    <a:lstStyle/>
                    <a:p>
                      <a:pPr algn="ctr">
                        <a:spcAft>
                          <a:spcPts val="0"/>
                        </a:spcAft>
                      </a:pPr>
                      <a:r>
                        <a:rPr lang="en-US" sz="1800" kern="100" dirty="0">
                          <a:effectLst/>
                        </a:rPr>
                        <a:t>fail</a:t>
                      </a:r>
                    </a:p>
                  </a:txBody>
                  <a:tcPr marL="69981" marR="69981"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内容占位符 9">
            <a:extLst>
              <a:ext uri="{FF2B5EF4-FFF2-40B4-BE49-F238E27FC236}">
                <a16:creationId xmlns:a16="http://schemas.microsoft.com/office/drawing/2014/main" id="{305EB608-3A29-4163-8DE5-6179707F50C2}"/>
              </a:ext>
            </a:extLst>
          </p:cNvPr>
          <p:cNvSpPr>
            <a:spLocks noGrp="1" noChangeArrowheads="1"/>
          </p:cNvSpPr>
          <p:nvPr>
            <p:ph/>
          </p:nvPr>
        </p:nvSpPr>
        <p:spPr>
          <a:xfrm>
            <a:off x="457200" y="554038"/>
            <a:ext cx="8229600" cy="2559050"/>
          </a:xfrm>
        </p:spPr>
        <p:txBody>
          <a:bodyPr/>
          <a:lstStyle/>
          <a:p>
            <a:r>
              <a:rPr lang="zh-CN" altLang="en-US" sz="2400"/>
              <a:t>在等价类的基础上还可以继续应用边界值分析的方法</a:t>
            </a:r>
            <a:endParaRPr lang="en-US" altLang="zh-CN" sz="2400"/>
          </a:p>
          <a:p>
            <a:r>
              <a:rPr lang="zh-CN" altLang="en-US" sz="2400"/>
              <a:t>数值类型的等价类上下边界容易确定，如</a:t>
            </a:r>
            <a:r>
              <a:rPr lang="en-US" altLang="zh-CN" sz="2400"/>
              <a:t>E3</a:t>
            </a:r>
            <a:r>
              <a:rPr lang="zh-CN" altLang="en-US" sz="2400"/>
              <a:t>的上边界</a:t>
            </a:r>
            <a:r>
              <a:rPr lang="en-US" altLang="zh-CN" sz="2400"/>
              <a:t>1899</a:t>
            </a:r>
            <a:r>
              <a:rPr lang="zh-CN" altLang="en-US" sz="2400"/>
              <a:t>和</a:t>
            </a:r>
            <a:r>
              <a:rPr lang="en-US" altLang="zh-CN" sz="2400"/>
              <a:t>E5</a:t>
            </a:r>
            <a:r>
              <a:rPr lang="zh-CN" altLang="en-US" sz="2400"/>
              <a:t>的下边界</a:t>
            </a:r>
            <a:r>
              <a:rPr lang="en-US" altLang="zh-CN" sz="2400"/>
              <a:t>2001</a:t>
            </a:r>
            <a:r>
              <a:rPr lang="zh-CN" altLang="en-US" sz="2400"/>
              <a:t>，</a:t>
            </a:r>
            <a:r>
              <a:rPr lang="en-US" altLang="zh-CN" sz="2400"/>
              <a:t>E4</a:t>
            </a:r>
            <a:r>
              <a:rPr lang="zh-CN" altLang="en-US" sz="2400"/>
              <a:t>的下边界</a:t>
            </a:r>
            <a:r>
              <a:rPr lang="en-US" altLang="zh-CN" sz="2400"/>
              <a:t>1900</a:t>
            </a:r>
            <a:r>
              <a:rPr lang="zh-CN" altLang="en-US" sz="2400"/>
              <a:t>和上边界</a:t>
            </a:r>
            <a:r>
              <a:rPr lang="en-US" altLang="zh-CN" sz="2400"/>
              <a:t>2000</a:t>
            </a:r>
            <a:r>
              <a:rPr lang="zh-CN" altLang="en-US" sz="2400"/>
              <a:t>。</a:t>
            </a:r>
            <a:endParaRPr lang="en-US" altLang="zh-CN" sz="2400"/>
          </a:p>
          <a:p>
            <a:r>
              <a:rPr lang="zh-CN" altLang="en-US" sz="2400"/>
              <a:t>还需要注意计算机中对数值的表达方式，不同的数值类型其能够表达的最小值和最大值的能力也不尽相同。</a:t>
            </a:r>
            <a:endParaRPr lang="en-US" altLang="zh-CN" sz="2400"/>
          </a:p>
          <a:p>
            <a:pPr lvl="1"/>
            <a:r>
              <a:rPr lang="zh-CN" altLang="en-US" sz="2000"/>
              <a:t>比如，非零的最小数值</a:t>
            </a:r>
          </a:p>
        </p:txBody>
      </p:sp>
      <p:sp>
        <p:nvSpPr>
          <p:cNvPr id="28674" name="日期占位符 2">
            <a:extLst>
              <a:ext uri="{FF2B5EF4-FFF2-40B4-BE49-F238E27FC236}">
                <a16:creationId xmlns:a16="http://schemas.microsoft.com/office/drawing/2014/main" id="{DE85C383-D870-4093-BEF2-97BCA30C1F1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40E648D-EF49-4D12-9DB4-04FEAEB8C352}" type="datetime1">
              <a:rPr kumimoji="0" lang="zh-CN" altLang="en-US" smtClean="0"/>
              <a:pPr/>
              <a:t>2019/12/15</a:t>
            </a:fld>
            <a:endParaRPr kumimoji="0" lang="en-US" altLang="zh-CN"/>
          </a:p>
        </p:txBody>
      </p:sp>
      <p:sp>
        <p:nvSpPr>
          <p:cNvPr id="28675" name="页脚占位符 3">
            <a:extLst>
              <a:ext uri="{FF2B5EF4-FFF2-40B4-BE49-F238E27FC236}">
                <a16:creationId xmlns:a16="http://schemas.microsoft.com/office/drawing/2014/main" id="{F0FEAE2B-4B05-41C7-BB9C-D969ECBC1E0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8676" name="灯片编号占位符 4">
            <a:extLst>
              <a:ext uri="{FF2B5EF4-FFF2-40B4-BE49-F238E27FC236}">
                <a16:creationId xmlns:a16="http://schemas.microsoft.com/office/drawing/2014/main" id="{5F3D3E83-15EA-4D6C-BC97-FC8D94323E0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30C1F80-EEC1-45D0-823B-F64E5FA0DB56}" type="slidenum">
              <a:rPr lang="zh-CN" altLang="en-US"/>
              <a:pPr/>
              <a:t>23</a:t>
            </a:fld>
            <a:endParaRPr lang="en-US" altLang="zh-CN">
              <a:ea typeface="宋体" panose="02010600030101010101" pitchFamily="2" charset="-122"/>
            </a:endParaRPr>
          </a:p>
        </p:txBody>
      </p:sp>
      <p:graphicFrame>
        <p:nvGraphicFramePr>
          <p:cNvPr id="2" name="表格 1">
            <a:extLst>
              <a:ext uri="{FF2B5EF4-FFF2-40B4-BE49-F238E27FC236}">
                <a16:creationId xmlns:a16="http://schemas.microsoft.com/office/drawing/2014/main" id="{CE4FC6D9-ED7B-4B9A-B45F-6DFD68CB4A2C}"/>
              </a:ext>
            </a:extLst>
          </p:cNvPr>
          <p:cNvGraphicFramePr/>
          <p:nvPr/>
        </p:nvGraphicFramePr>
        <p:xfrm>
          <a:off x="534988" y="3041650"/>
          <a:ext cx="8229600" cy="3344864"/>
        </p:xfrm>
        <a:graphic>
          <a:graphicData uri="http://schemas.openxmlformats.org/drawingml/2006/table">
            <a:tbl>
              <a:tblPr firstRow="1" firstCol="1" bandRow="1">
                <a:tableStyleId>{93296810-A885-4BE3-A3E7-6D5BEEA58F35}</a:tableStyleId>
              </a:tblPr>
              <a:tblGrid>
                <a:gridCol w="685800">
                  <a:extLst>
                    <a:ext uri="{9D8B030D-6E8A-4147-A177-3AD203B41FA5}">
                      <a16:colId xmlns:a16="http://schemas.microsoft.com/office/drawing/2014/main" val="20000"/>
                    </a:ext>
                  </a:extLst>
                </a:gridCol>
                <a:gridCol w="753745">
                  <a:extLst>
                    <a:ext uri="{9D8B030D-6E8A-4147-A177-3AD203B41FA5}">
                      <a16:colId xmlns:a16="http://schemas.microsoft.com/office/drawing/2014/main" val="20001"/>
                    </a:ext>
                  </a:extLst>
                </a:gridCol>
                <a:gridCol w="754380">
                  <a:extLst>
                    <a:ext uri="{9D8B030D-6E8A-4147-A177-3AD203B41FA5}">
                      <a16:colId xmlns:a16="http://schemas.microsoft.com/office/drawing/2014/main" val="20002"/>
                    </a:ext>
                  </a:extLst>
                </a:gridCol>
                <a:gridCol w="755015">
                  <a:extLst>
                    <a:ext uri="{9D8B030D-6E8A-4147-A177-3AD203B41FA5}">
                      <a16:colId xmlns:a16="http://schemas.microsoft.com/office/drawing/2014/main" val="20003"/>
                    </a:ext>
                  </a:extLst>
                </a:gridCol>
                <a:gridCol w="754380">
                  <a:extLst>
                    <a:ext uri="{9D8B030D-6E8A-4147-A177-3AD203B41FA5}">
                      <a16:colId xmlns:a16="http://schemas.microsoft.com/office/drawing/2014/main" val="20004"/>
                    </a:ext>
                  </a:extLst>
                </a:gridCol>
                <a:gridCol w="753745">
                  <a:extLst>
                    <a:ext uri="{9D8B030D-6E8A-4147-A177-3AD203B41FA5}">
                      <a16:colId xmlns:a16="http://schemas.microsoft.com/office/drawing/2014/main" val="20005"/>
                    </a:ext>
                  </a:extLst>
                </a:gridCol>
                <a:gridCol w="755015">
                  <a:extLst>
                    <a:ext uri="{9D8B030D-6E8A-4147-A177-3AD203B41FA5}">
                      <a16:colId xmlns:a16="http://schemas.microsoft.com/office/drawing/2014/main" val="20006"/>
                    </a:ext>
                  </a:extLst>
                </a:gridCol>
                <a:gridCol w="754380">
                  <a:extLst>
                    <a:ext uri="{9D8B030D-6E8A-4147-A177-3AD203B41FA5}">
                      <a16:colId xmlns:a16="http://schemas.microsoft.com/office/drawing/2014/main" val="20007"/>
                    </a:ext>
                  </a:extLst>
                </a:gridCol>
                <a:gridCol w="754380">
                  <a:extLst>
                    <a:ext uri="{9D8B030D-6E8A-4147-A177-3AD203B41FA5}">
                      <a16:colId xmlns:a16="http://schemas.microsoft.com/office/drawing/2014/main" val="20008"/>
                    </a:ext>
                  </a:extLst>
                </a:gridCol>
                <a:gridCol w="754380">
                  <a:extLst>
                    <a:ext uri="{9D8B030D-6E8A-4147-A177-3AD203B41FA5}">
                      <a16:colId xmlns:a16="http://schemas.microsoft.com/office/drawing/2014/main" val="20009"/>
                    </a:ext>
                  </a:extLst>
                </a:gridCol>
                <a:gridCol w="754380">
                  <a:extLst>
                    <a:ext uri="{9D8B030D-6E8A-4147-A177-3AD203B41FA5}">
                      <a16:colId xmlns:a16="http://schemas.microsoft.com/office/drawing/2014/main" val="20010"/>
                    </a:ext>
                  </a:extLst>
                </a:gridCol>
              </a:tblGrid>
              <a:tr h="552398">
                <a:tc>
                  <a:txBody>
                    <a:bodyPr/>
                    <a:lstStyle/>
                    <a:p>
                      <a:pPr indent="0" algn="ctr">
                        <a:buNone/>
                      </a:pPr>
                      <a:r>
                        <a:rPr lang="en-US" sz="1800">
                          <a:ea typeface="宋体" panose="02010600030101010101" pitchFamily="2" charset="-122"/>
                        </a:rPr>
                        <a:t>测试用例</a:t>
                      </a:r>
                      <a:endParaRPr lang="en-US" altLang="en-US" sz="1800">
                        <a:ea typeface="宋体" panose="02010600030101010101" pitchFamily="2" charset="-122"/>
                      </a:endParaRPr>
                    </a:p>
                  </a:txBody>
                  <a:tcPr marL="68580" marR="68580" marT="0" marB="0" anchor="ctr"/>
                </a:tc>
                <a:tc>
                  <a:txBody>
                    <a:bodyPr/>
                    <a:lstStyle/>
                    <a:p>
                      <a:pPr indent="0" algn="ctr">
                        <a:buNone/>
                      </a:pPr>
                      <a:r>
                        <a:rPr lang="en-US" sz="1800">
                          <a:ea typeface="宋体" panose="02010600030101010101" pitchFamily="2" charset="-122"/>
                          <a:cs typeface="+mn-lt"/>
                        </a:rPr>
                        <a:t>1</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2</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3</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4</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5</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6</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7</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8</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9</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10</a:t>
                      </a:r>
                      <a:endParaRPr lang="en-US" altLang="en-US" sz="1800">
                        <a:ea typeface="宋体" panose="02010600030101010101" pitchFamily="2" charset="-122"/>
                        <a:cs typeface="+mn-lt"/>
                      </a:endParaRPr>
                    </a:p>
                  </a:txBody>
                  <a:tcPr marL="68580" marR="68580" marT="0" marB="0" anchor="ctr"/>
                </a:tc>
                <a:extLst>
                  <a:ext uri="{0D108BD9-81ED-4DB2-BD59-A6C34878D82A}">
                    <a16:rowId xmlns:a16="http://schemas.microsoft.com/office/drawing/2014/main" val="10000"/>
                  </a:ext>
                </a:extLst>
              </a:tr>
              <a:tr h="829231">
                <a:tc>
                  <a:txBody>
                    <a:bodyPr/>
                    <a:lstStyle/>
                    <a:p>
                      <a:pPr indent="0" algn="ctr">
                        <a:buNone/>
                      </a:pPr>
                      <a:r>
                        <a:rPr lang="en-US" sz="1800">
                          <a:ea typeface="宋体" panose="02010600030101010101" pitchFamily="2" charset="-122"/>
                        </a:rPr>
                        <a:t>覆盖的等价类</a:t>
                      </a:r>
                      <a:endParaRPr lang="en-US" altLang="en-US" sz="1800">
                        <a:ea typeface="宋体" panose="02010600030101010101" pitchFamily="2" charset="-122"/>
                      </a:endParaRPr>
                    </a:p>
                  </a:txBody>
                  <a:tcPr marL="68580" marR="68580" marT="0" marB="0" anchor="ctr"/>
                </a:tc>
                <a:tc>
                  <a:txBody>
                    <a:bodyPr/>
                    <a:lstStyle/>
                    <a:p>
                      <a:pPr indent="0" algn="ctr">
                        <a:buNone/>
                      </a:pPr>
                      <a:r>
                        <a:rPr lang="en-US" sz="1600">
                          <a:ea typeface="宋体" panose="02010600030101010101" pitchFamily="2" charset="-122"/>
                          <a:cs typeface="+mn-lt"/>
                        </a:rPr>
                        <a:t>E1</a:t>
                      </a:r>
                    </a:p>
                    <a:p>
                      <a:pPr indent="0" algn="ctr">
                        <a:buNone/>
                      </a:pPr>
                      <a:r>
                        <a:rPr lang="en-US" sz="1600">
                          <a:ea typeface="宋体" panose="02010600030101010101" pitchFamily="2" charset="-122"/>
                          <a:cs typeface="+mn-lt"/>
                        </a:rPr>
                        <a:t>E4D</a:t>
                      </a:r>
                    </a:p>
                    <a:p>
                      <a:pPr indent="0" algn="ctr">
                        <a:buNone/>
                      </a:pPr>
                      <a:r>
                        <a:rPr lang="en-US" sz="1600">
                          <a:ea typeface="宋体" panose="02010600030101010101" pitchFamily="2" charset="-122"/>
                          <a:cs typeface="+mn-lt"/>
                        </a:rPr>
                        <a:t>E6</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(E1)</a:t>
                      </a:r>
                    </a:p>
                    <a:p>
                      <a:pPr indent="0" algn="ctr">
                        <a:buNone/>
                      </a:pPr>
                      <a:r>
                        <a:rPr lang="en-US" sz="1600">
                          <a:ea typeface="宋体" panose="02010600030101010101" pitchFamily="2" charset="-122"/>
                          <a:cs typeface="+mn-lt"/>
                        </a:rPr>
                        <a:t>E4D+(E6)</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(E1)</a:t>
                      </a:r>
                    </a:p>
                    <a:p>
                      <a:pPr indent="0" algn="ctr">
                        <a:buNone/>
                      </a:pPr>
                      <a:r>
                        <a:rPr lang="en-US" sz="1600">
                          <a:ea typeface="宋体" panose="02010600030101010101" pitchFamily="2" charset="-122"/>
                          <a:cs typeface="+mn-lt"/>
                        </a:rPr>
                        <a:t>E4U</a:t>
                      </a:r>
                    </a:p>
                    <a:p>
                      <a:pPr indent="0" algn="ctr">
                        <a:buNone/>
                      </a:pPr>
                      <a:r>
                        <a:rPr lang="en-US" sz="1600">
                          <a:ea typeface="宋体" panose="02010600030101010101" pitchFamily="2" charset="-122"/>
                          <a:cs typeface="+mn-lt"/>
                        </a:rPr>
                        <a:t>E7</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(E1)</a:t>
                      </a:r>
                    </a:p>
                    <a:p>
                      <a:pPr indent="0" algn="ctr">
                        <a:buNone/>
                      </a:pPr>
                      <a:r>
                        <a:rPr lang="en-US" sz="1600">
                          <a:ea typeface="宋体" panose="02010600030101010101" pitchFamily="2" charset="-122"/>
                          <a:cs typeface="+mn-lt"/>
                        </a:rPr>
                        <a:t>E4U-</a:t>
                      </a:r>
                    </a:p>
                    <a:p>
                      <a:pPr indent="0" algn="ctr">
                        <a:buNone/>
                      </a:pPr>
                      <a:r>
                        <a:rPr lang="en-US" sz="1600">
                          <a:ea typeface="宋体" panose="02010600030101010101" pitchFamily="2" charset="-122"/>
                          <a:cs typeface="+mn-lt"/>
                        </a:rPr>
                        <a:t>(E7)</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(E1)</a:t>
                      </a:r>
                    </a:p>
                    <a:p>
                      <a:pPr indent="0" algn="ctr">
                        <a:buNone/>
                      </a:pPr>
                      <a:r>
                        <a:rPr lang="en-US" sz="1600">
                          <a:ea typeface="宋体" panose="02010600030101010101" pitchFamily="2" charset="-122"/>
                          <a:cs typeface="+mn-lt"/>
                        </a:rPr>
                        <a:t>E4</a:t>
                      </a:r>
                    </a:p>
                    <a:p>
                      <a:pPr indent="0" algn="ctr">
                        <a:buNone/>
                      </a:pPr>
                      <a:r>
                        <a:rPr lang="en-US" sz="1600">
                          <a:ea typeface="宋体" panose="02010600030101010101" pitchFamily="2" charset="-122"/>
                          <a:cs typeface="+mn-lt"/>
                        </a:rPr>
                        <a:t>E8</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(E1)</a:t>
                      </a:r>
                    </a:p>
                    <a:p>
                      <a:pPr indent="0" algn="ctr">
                        <a:buNone/>
                      </a:pPr>
                      <a:r>
                        <a:rPr lang="en-US" sz="1600">
                          <a:ea typeface="宋体" panose="02010600030101010101" pitchFamily="2" charset="-122"/>
                          <a:cs typeface="+mn-lt"/>
                        </a:rPr>
                        <a:t>E3U</a:t>
                      </a:r>
                    </a:p>
                    <a:p>
                      <a:pPr indent="0" algn="ctr">
                        <a:buNone/>
                      </a:pPr>
                      <a:r>
                        <a:rPr lang="en-US" sz="1600">
                          <a:ea typeface="宋体" panose="02010600030101010101" pitchFamily="2" charset="-122"/>
                          <a:cs typeface="+mn-lt"/>
                        </a:rPr>
                        <a:t>(E6)</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(E1)</a:t>
                      </a:r>
                    </a:p>
                    <a:p>
                      <a:pPr indent="0" algn="ctr">
                        <a:buNone/>
                      </a:pPr>
                      <a:r>
                        <a:rPr lang="en-US" sz="1600">
                          <a:ea typeface="宋体" panose="02010600030101010101" pitchFamily="2" charset="-122"/>
                          <a:cs typeface="+mn-lt"/>
                        </a:rPr>
                        <a:t>E3</a:t>
                      </a:r>
                    </a:p>
                    <a:p>
                      <a:pPr indent="0" algn="ctr">
                        <a:buNone/>
                      </a:pPr>
                      <a:r>
                        <a:rPr lang="en-US" sz="1600">
                          <a:ea typeface="宋体" panose="02010600030101010101" pitchFamily="2" charset="-122"/>
                          <a:cs typeface="+mn-lt"/>
                        </a:rPr>
                        <a:t>(E6)</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(E1)</a:t>
                      </a:r>
                    </a:p>
                    <a:p>
                      <a:pPr indent="0" algn="ctr">
                        <a:buNone/>
                      </a:pPr>
                      <a:r>
                        <a:rPr lang="en-US" sz="1600">
                          <a:ea typeface="宋体" panose="02010600030101010101" pitchFamily="2" charset="-122"/>
                          <a:cs typeface="+mn-lt"/>
                        </a:rPr>
                        <a:t>E5D</a:t>
                      </a:r>
                    </a:p>
                    <a:p>
                      <a:pPr indent="0" algn="ctr">
                        <a:buNone/>
                      </a:pPr>
                      <a:r>
                        <a:rPr lang="en-US" sz="1600">
                          <a:ea typeface="宋体" panose="02010600030101010101" pitchFamily="2" charset="-122"/>
                          <a:cs typeface="+mn-lt"/>
                        </a:rPr>
                        <a:t>(E6)</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(E1)</a:t>
                      </a:r>
                    </a:p>
                    <a:p>
                      <a:pPr indent="0" algn="ctr">
                        <a:buNone/>
                      </a:pPr>
                      <a:r>
                        <a:rPr lang="en-US" sz="1600">
                          <a:ea typeface="宋体" panose="02010600030101010101" pitchFamily="2" charset="-122"/>
                          <a:cs typeface="+mn-lt"/>
                        </a:rPr>
                        <a:t>E5</a:t>
                      </a:r>
                    </a:p>
                    <a:p>
                      <a:pPr indent="0" algn="ctr">
                        <a:buNone/>
                      </a:pPr>
                      <a:r>
                        <a:rPr lang="en-US" sz="1600">
                          <a:ea typeface="宋体" panose="02010600030101010101" pitchFamily="2" charset="-122"/>
                          <a:cs typeface="+mn-lt"/>
                        </a:rPr>
                        <a:t>(E6)</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E2</a:t>
                      </a:r>
                    </a:p>
                    <a:p>
                      <a:pPr indent="0" algn="ctr">
                        <a:buNone/>
                      </a:pPr>
                      <a:r>
                        <a:rPr lang="en-US" sz="1600">
                          <a:ea typeface="宋体" panose="02010600030101010101" pitchFamily="2" charset="-122"/>
                          <a:cs typeface="+mn-lt"/>
                        </a:rPr>
                        <a:t>(E4)</a:t>
                      </a:r>
                    </a:p>
                    <a:p>
                      <a:pPr indent="0" algn="ctr">
                        <a:buNone/>
                      </a:pPr>
                      <a:r>
                        <a:rPr lang="en-US" sz="1600">
                          <a:ea typeface="宋体" panose="02010600030101010101" pitchFamily="2" charset="-122"/>
                          <a:cs typeface="+mn-lt"/>
                        </a:rPr>
                        <a:t>(E6)</a:t>
                      </a:r>
                      <a:endParaRPr lang="en-US" altLang="en-US" sz="1600">
                        <a:ea typeface="宋体" panose="02010600030101010101" pitchFamily="2" charset="-122"/>
                        <a:cs typeface="+mn-lt"/>
                      </a:endParaRPr>
                    </a:p>
                  </a:txBody>
                  <a:tcPr marL="68580" marR="68580" marT="0" marB="0" anchor="ctr"/>
                </a:tc>
                <a:extLst>
                  <a:ext uri="{0D108BD9-81ED-4DB2-BD59-A6C34878D82A}">
                    <a16:rowId xmlns:a16="http://schemas.microsoft.com/office/drawing/2014/main" val="10001"/>
                  </a:ext>
                </a:extLst>
              </a:tr>
              <a:tr h="305406">
                <a:tc>
                  <a:txBody>
                    <a:bodyPr/>
                    <a:lstStyle/>
                    <a:p>
                      <a:pPr indent="0" algn="ctr">
                        <a:buNone/>
                      </a:pPr>
                      <a:r>
                        <a:rPr lang="en-US" sz="1800">
                          <a:ea typeface="宋体" panose="02010600030101010101" pitchFamily="2" charset="-122"/>
                        </a:rPr>
                        <a:t>名字</a:t>
                      </a:r>
                      <a:endParaRPr lang="en-US" altLang="en-US" sz="1800">
                        <a:ea typeface="宋体" panose="02010600030101010101" pitchFamily="2" charset="-122"/>
                      </a:endParaRPr>
                    </a:p>
                  </a:txBody>
                  <a:tcPr marL="68580" marR="68580" marT="0" marB="0" anchor="ctr"/>
                </a:tc>
                <a:tc>
                  <a:txBody>
                    <a:bodyPr/>
                    <a:lstStyle/>
                    <a:p>
                      <a:pPr indent="0" algn="ctr">
                        <a:buNone/>
                      </a:pPr>
                      <a:r>
                        <a:rPr lang="en-US" sz="1600">
                          <a:ea typeface="宋体" panose="02010600030101010101" pitchFamily="2" charset="-122"/>
                          <a:cs typeface="+mn-lt"/>
                        </a:rPr>
                        <a:t>“杨楠”</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“杨楠”</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“田亮”</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“田亮”</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“王东”</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“杨楠”</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“杨楠”</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“杨楠”</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“杨楠”</a:t>
                      </a:r>
                      <a:endParaRPr lang="en-US" altLang="en-US" sz="1600">
                        <a:ea typeface="宋体" panose="02010600030101010101" pitchFamily="2" charset="-122"/>
                        <a:cs typeface="+mn-lt"/>
                      </a:endParaRPr>
                    </a:p>
                  </a:txBody>
                  <a:tcPr marL="68580" marR="68580" marT="0" marB="0" anchor="ctr"/>
                </a:tc>
                <a:tc>
                  <a:txBody>
                    <a:bodyPr/>
                    <a:lstStyle/>
                    <a:p>
                      <a:pPr indent="0" algn="ctr">
                        <a:buNone/>
                      </a:pPr>
                      <a:r>
                        <a:rPr lang="en-US" sz="1600">
                          <a:ea typeface="宋体" panose="02010600030101010101" pitchFamily="2" charset="-122"/>
                          <a:cs typeface="+mn-lt"/>
                        </a:rPr>
                        <a:t>“”</a:t>
                      </a:r>
                      <a:endParaRPr lang="en-US" altLang="en-US" sz="1600">
                        <a:ea typeface="宋体" panose="02010600030101010101" pitchFamily="2" charset="-122"/>
                        <a:cs typeface="+mn-lt"/>
                      </a:endParaRPr>
                    </a:p>
                  </a:txBody>
                  <a:tcPr marL="68580" marR="68580" marT="0" marB="0" anchor="ctr"/>
                </a:tc>
                <a:extLst>
                  <a:ext uri="{0D108BD9-81ED-4DB2-BD59-A6C34878D82A}">
                    <a16:rowId xmlns:a16="http://schemas.microsoft.com/office/drawing/2014/main" val="10002"/>
                  </a:ext>
                </a:extLst>
              </a:tr>
              <a:tr h="552398">
                <a:tc>
                  <a:txBody>
                    <a:bodyPr/>
                    <a:lstStyle/>
                    <a:p>
                      <a:pPr indent="0" algn="ctr">
                        <a:buNone/>
                      </a:pPr>
                      <a:r>
                        <a:rPr lang="en-US" sz="1800">
                          <a:ea typeface="宋体" panose="02010600030101010101" pitchFamily="2" charset="-122"/>
                        </a:rPr>
                        <a:t>出生年份</a:t>
                      </a:r>
                      <a:endParaRPr lang="en-US" altLang="en-US" sz="1800">
                        <a:ea typeface="宋体" panose="02010600030101010101" pitchFamily="2" charset="-122"/>
                      </a:endParaRPr>
                    </a:p>
                  </a:txBody>
                  <a:tcPr marL="68580" marR="68580" marT="0" marB="0" anchor="ctr"/>
                </a:tc>
                <a:tc>
                  <a:txBody>
                    <a:bodyPr/>
                    <a:lstStyle/>
                    <a:p>
                      <a:pPr indent="0" algn="ctr">
                        <a:buNone/>
                      </a:pPr>
                      <a:r>
                        <a:rPr lang="en-US" sz="1800">
                          <a:ea typeface="宋体" panose="02010600030101010101" pitchFamily="2" charset="-122"/>
                          <a:cs typeface="+mn-lt"/>
                        </a:rPr>
                        <a:t>1900</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1901</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2000</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1999</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1985</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1899</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1892</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2001</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2006</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1988</a:t>
                      </a:r>
                      <a:endParaRPr lang="en-US" altLang="en-US" sz="1800">
                        <a:ea typeface="宋体" panose="02010600030101010101" pitchFamily="2" charset="-122"/>
                        <a:cs typeface="+mn-lt"/>
                      </a:endParaRPr>
                    </a:p>
                  </a:txBody>
                  <a:tcPr marL="68580" marR="68580" marT="0" marB="0" anchor="ctr"/>
                </a:tc>
                <a:extLst>
                  <a:ext uri="{0D108BD9-81ED-4DB2-BD59-A6C34878D82A}">
                    <a16:rowId xmlns:a16="http://schemas.microsoft.com/office/drawing/2014/main" val="10003"/>
                  </a:ext>
                </a:extLst>
              </a:tr>
              <a:tr h="553033">
                <a:tc>
                  <a:txBody>
                    <a:bodyPr/>
                    <a:lstStyle/>
                    <a:p>
                      <a:pPr indent="0" algn="ctr">
                        <a:buNone/>
                      </a:pPr>
                      <a:r>
                        <a:rPr lang="en-US" sz="1800">
                          <a:ea typeface="宋体" panose="02010600030101010101" pitchFamily="2" charset="-122"/>
                        </a:rPr>
                        <a:t>专业</a:t>
                      </a:r>
                      <a:endParaRPr lang="en-US" altLang="en-US" sz="1800">
                        <a:ea typeface="宋体" panose="02010600030101010101" pitchFamily="2" charset="-122"/>
                      </a:endParaRPr>
                    </a:p>
                  </a:txBody>
                  <a:tcPr marL="68580" marR="68580" marT="0" marB="0" anchor="ctr"/>
                </a:tc>
                <a:tc>
                  <a:txBody>
                    <a:bodyPr/>
                    <a:lstStyle/>
                    <a:p>
                      <a:pPr indent="0" algn="ctr">
                        <a:buNone/>
                      </a:pPr>
                      <a:r>
                        <a:rPr lang="en-US" sz="1400">
                          <a:ea typeface="宋体" panose="02010600030101010101" pitchFamily="2" charset="-122"/>
                          <a:cs typeface="+mn-lt"/>
                        </a:rPr>
                        <a:t>TRADE</a:t>
                      </a:r>
                      <a:endParaRPr lang="en-US" altLang="en-US" sz="1400">
                        <a:ea typeface="宋体" panose="02010600030101010101" pitchFamily="2" charset="-122"/>
                        <a:cs typeface="+mn-lt"/>
                      </a:endParaRPr>
                    </a:p>
                  </a:txBody>
                  <a:tcPr marL="68580" marR="68580" marT="0" marB="0" anchor="ctr"/>
                </a:tc>
                <a:tc>
                  <a:txBody>
                    <a:bodyPr/>
                    <a:lstStyle/>
                    <a:p>
                      <a:pPr indent="0" algn="ctr">
                        <a:buNone/>
                      </a:pPr>
                      <a:r>
                        <a:rPr lang="en-US" sz="1400">
                          <a:ea typeface="宋体" panose="02010600030101010101" pitchFamily="2" charset="-122"/>
                          <a:cs typeface="+mn-lt"/>
                        </a:rPr>
                        <a:t>TRADE</a:t>
                      </a:r>
                      <a:endParaRPr lang="en-US" altLang="en-US" sz="1400">
                        <a:ea typeface="宋体" panose="02010600030101010101" pitchFamily="2" charset="-122"/>
                        <a:cs typeface="+mn-lt"/>
                      </a:endParaRPr>
                    </a:p>
                  </a:txBody>
                  <a:tcPr marL="68580" marR="68580" marT="0" marB="0" anchor="ctr"/>
                </a:tc>
                <a:tc>
                  <a:txBody>
                    <a:bodyPr/>
                    <a:lstStyle/>
                    <a:p>
                      <a:pPr indent="0" algn="ctr">
                        <a:buNone/>
                      </a:pPr>
                      <a:r>
                        <a:rPr lang="en-US" sz="1400">
                          <a:ea typeface="宋体" panose="02010600030101010101" pitchFamily="2" charset="-122"/>
                          <a:cs typeface="+mn-lt"/>
                        </a:rPr>
                        <a:t>CS</a:t>
                      </a:r>
                      <a:endParaRPr lang="en-US" altLang="en-US" sz="1400">
                        <a:ea typeface="宋体" panose="02010600030101010101" pitchFamily="2" charset="-122"/>
                        <a:cs typeface="+mn-lt"/>
                      </a:endParaRPr>
                    </a:p>
                  </a:txBody>
                  <a:tcPr marL="68580" marR="68580" marT="0" marB="0" anchor="ctr"/>
                </a:tc>
                <a:tc>
                  <a:txBody>
                    <a:bodyPr/>
                    <a:lstStyle/>
                    <a:p>
                      <a:pPr indent="0" algn="ctr">
                        <a:buNone/>
                      </a:pPr>
                      <a:r>
                        <a:rPr lang="en-US" sz="1400">
                          <a:ea typeface="宋体" panose="02010600030101010101" pitchFamily="2" charset="-122"/>
                          <a:cs typeface="+mn-lt"/>
                        </a:rPr>
                        <a:t>CS</a:t>
                      </a:r>
                      <a:endParaRPr lang="en-US" altLang="en-US" sz="1400">
                        <a:ea typeface="宋体" panose="02010600030101010101" pitchFamily="2" charset="-122"/>
                        <a:cs typeface="+mn-lt"/>
                      </a:endParaRPr>
                    </a:p>
                  </a:txBody>
                  <a:tcPr marL="68580" marR="68580" marT="0" marB="0" anchor="ctr"/>
                </a:tc>
                <a:tc>
                  <a:txBody>
                    <a:bodyPr/>
                    <a:lstStyle/>
                    <a:p>
                      <a:pPr indent="0" algn="ctr">
                        <a:buNone/>
                      </a:pPr>
                      <a:r>
                        <a:rPr lang="en-US" sz="1400">
                          <a:ea typeface="宋体" panose="02010600030101010101" pitchFamily="2" charset="-122"/>
                          <a:cs typeface="+mn-lt"/>
                        </a:rPr>
                        <a:t>MATH</a:t>
                      </a:r>
                      <a:endParaRPr lang="en-US" altLang="en-US" sz="1400">
                        <a:ea typeface="宋体" panose="02010600030101010101" pitchFamily="2" charset="-122"/>
                        <a:cs typeface="+mn-lt"/>
                      </a:endParaRPr>
                    </a:p>
                  </a:txBody>
                  <a:tcPr marL="68580" marR="68580" marT="0" marB="0" anchor="ctr"/>
                </a:tc>
                <a:tc>
                  <a:txBody>
                    <a:bodyPr/>
                    <a:lstStyle/>
                    <a:p>
                      <a:pPr indent="0" algn="ctr">
                        <a:buNone/>
                      </a:pPr>
                      <a:r>
                        <a:rPr lang="en-US" sz="1400">
                          <a:ea typeface="宋体" panose="02010600030101010101" pitchFamily="2" charset="-122"/>
                          <a:cs typeface="+mn-lt"/>
                        </a:rPr>
                        <a:t>TRADE</a:t>
                      </a:r>
                      <a:endParaRPr lang="en-US" altLang="en-US" sz="1400">
                        <a:ea typeface="宋体" panose="02010600030101010101" pitchFamily="2" charset="-122"/>
                        <a:cs typeface="+mn-lt"/>
                      </a:endParaRPr>
                    </a:p>
                  </a:txBody>
                  <a:tcPr marL="68580" marR="68580" marT="0" marB="0" anchor="ctr"/>
                </a:tc>
                <a:tc>
                  <a:txBody>
                    <a:bodyPr/>
                    <a:lstStyle/>
                    <a:p>
                      <a:pPr indent="0" algn="ctr">
                        <a:buNone/>
                      </a:pPr>
                      <a:r>
                        <a:rPr lang="en-US" sz="1400">
                          <a:ea typeface="宋体" panose="02010600030101010101" pitchFamily="2" charset="-122"/>
                          <a:cs typeface="+mn-lt"/>
                        </a:rPr>
                        <a:t>TRADE</a:t>
                      </a:r>
                      <a:endParaRPr lang="en-US" altLang="en-US" sz="1400">
                        <a:ea typeface="宋体" panose="02010600030101010101" pitchFamily="2" charset="-122"/>
                        <a:cs typeface="+mn-lt"/>
                      </a:endParaRPr>
                    </a:p>
                  </a:txBody>
                  <a:tcPr marL="68580" marR="68580" marT="0" marB="0" anchor="ctr"/>
                </a:tc>
                <a:tc>
                  <a:txBody>
                    <a:bodyPr/>
                    <a:lstStyle/>
                    <a:p>
                      <a:pPr indent="0" algn="ctr">
                        <a:buNone/>
                      </a:pPr>
                      <a:r>
                        <a:rPr lang="en-US" sz="1400">
                          <a:ea typeface="宋体" panose="02010600030101010101" pitchFamily="2" charset="-122"/>
                          <a:cs typeface="+mn-lt"/>
                        </a:rPr>
                        <a:t>TRADE</a:t>
                      </a:r>
                      <a:endParaRPr lang="en-US" altLang="en-US" sz="1400">
                        <a:ea typeface="宋体" panose="02010600030101010101" pitchFamily="2" charset="-122"/>
                        <a:cs typeface="+mn-lt"/>
                      </a:endParaRPr>
                    </a:p>
                  </a:txBody>
                  <a:tcPr marL="68580" marR="68580" marT="0" marB="0" anchor="ctr"/>
                </a:tc>
                <a:tc>
                  <a:txBody>
                    <a:bodyPr/>
                    <a:lstStyle/>
                    <a:p>
                      <a:pPr indent="0" algn="ctr">
                        <a:buNone/>
                      </a:pPr>
                      <a:r>
                        <a:rPr lang="en-US" sz="1400">
                          <a:ea typeface="宋体" panose="02010600030101010101" pitchFamily="2" charset="-122"/>
                          <a:cs typeface="+mn-lt"/>
                        </a:rPr>
                        <a:t>TRADE</a:t>
                      </a:r>
                      <a:endParaRPr lang="en-US" altLang="en-US" sz="1400">
                        <a:ea typeface="宋体" panose="02010600030101010101" pitchFamily="2" charset="-122"/>
                        <a:cs typeface="+mn-lt"/>
                      </a:endParaRPr>
                    </a:p>
                  </a:txBody>
                  <a:tcPr marL="68580" marR="68580" marT="0" marB="0" anchor="ctr"/>
                </a:tc>
                <a:tc>
                  <a:txBody>
                    <a:bodyPr/>
                    <a:lstStyle/>
                    <a:p>
                      <a:pPr indent="0" algn="ctr">
                        <a:buNone/>
                      </a:pPr>
                      <a:r>
                        <a:rPr lang="en-US" sz="1400">
                          <a:ea typeface="宋体" panose="02010600030101010101" pitchFamily="2" charset="-122"/>
                          <a:cs typeface="+mn-lt"/>
                        </a:rPr>
                        <a:t>TRADE</a:t>
                      </a:r>
                      <a:endParaRPr lang="en-US" altLang="en-US" sz="1400">
                        <a:ea typeface="宋体" panose="02010600030101010101" pitchFamily="2" charset="-122"/>
                        <a:cs typeface="+mn-lt"/>
                      </a:endParaRPr>
                    </a:p>
                  </a:txBody>
                  <a:tcPr marL="68580" marR="68580" marT="0" marB="0" anchor="ctr"/>
                </a:tc>
                <a:extLst>
                  <a:ext uri="{0D108BD9-81ED-4DB2-BD59-A6C34878D82A}">
                    <a16:rowId xmlns:a16="http://schemas.microsoft.com/office/drawing/2014/main" val="10004"/>
                  </a:ext>
                </a:extLst>
              </a:tr>
              <a:tr h="552398">
                <a:tc>
                  <a:txBody>
                    <a:bodyPr/>
                    <a:lstStyle/>
                    <a:p>
                      <a:pPr indent="0" algn="ctr">
                        <a:buNone/>
                      </a:pPr>
                      <a:r>
                        <a:rPr lang="en-US" sz="1800">
                          <a:ea typeface="宋体" panose="02010600030101010101" pitchFamily="2" charset="-122"/>
                        </a:rPr>
                        <a:t>预期结果</a:t>
                      </a:r>
                      <a:endParaRPr lang="en-US" altLang="en-US" sz="1800">
                        <a:ea typeface="宋体" panose="02010600030101010101" pitchFamily="2" charset="-122"/>
                      </a:endParaRPr>
                    </a:p>
                  </a:txBody>
                  <a:tcPr marL="68580" marR="68580" marT="0" marB="0" anchor="ctr"/>
                </a:tc>
                <a:tc>
                  <a:txBody>
                    <a:bodyPr/>
                    <a:lstStyle/>
                    <a:p>
                      <a:pPr indent="0" algn="ctr">
                        <a:buNone/>
                      </a:pPr>
                      <a:r>
                        <a:rPr lang="en-US" sz="1800">
                          <a:ea typeface="宋体" panose="02010600030101010101" pitchFamily="2" charset="-122"/>
                          <a:cs typeface="+mn-lt"/>
                        </a:rPr>
                        <a:t>ok</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ok</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ok</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ok</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ok</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fail</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fail</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fail</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fail</a:t>
                      </a:r>
                      <a:endParaRPr lang="en-US" altLang="en-US" sz="1800">
                        <a:ea typeface="宋体" panose="02010600030101010101" pitchFamily="2" charset="-122"/>
                        <a:cs typeface="+mn-lt"/>
                      </a:endParaRPr>
                    </a:p>
                  </a:txBody>
                  <a:tcPr marL="68580" marR="68580" marT="0" marB="0" anchor="ctr"/>
                </a:tc>
                <a:tc>
                  <a:txBody>
                    <a:bodyPr/>
                    <a:lstStyle/>
                    <a:p>
                      <a:pPr indent="0" algn="ctr">
                        <a:buNone/>
                      </a:pPr>
                      <a:r>
                        <a:rPr lang="en-US" sz="1800">
                          <a:ea typeface="宋体" panose="02010600030101010101" pitchFamily="2" charset="-122"/>
                          <a:cs typeface="+mn-lt"/>
                        </a:rPr>
                        <a:t>fail</a:t>
                      </a:r>
                      <a:endParaRPr lang="en-US" altLang="en-US" sz="1800">
                        <a:ea typeface="宋体" panose="02010600030101010101" pitchFamily="2" charset="-122"/>
                        <a:cs typeface="+mn-lt"/>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内容占位符 1">
            <a:extLst>
              <a:ext uri="{FF2B5EF4-FFF2-40B4-BE49-F238E27FC236}">
                <a16:creationId xmlns:a16="http://schemas.microsoft.com/office/drawing/2014/main" id="{6A95E2CC-A0FF-4AB6-B914-5A8328F508E5}"/>
              </a:ext>
            </a:extLst>
          </p:cNvPr>
          <p:cNvSpPr>
            <a:spLocks noGrp="1" noChangeArrowheads="1"/>
          </p:cNvSpPr>
          <p:nvPr>
            <p:ph/>
          </p:nvPr>
        </p:nvSpPr>
        <p:spPr/>
        <p:txBody>
          <a:bodyPr/>
          <a:lstStyle/>
          <a:p>
            <a:r>
              <a:rPr lang="zh-CN" altLang="en-US" sz="2400" dirty="0"/>
              <a:t>另外的组合方式是将</a:t>
            </a:r>
            <a:r>
              <a:rPr lang="en-US" altLang="zh-CN" sz="2400" dirty="0"/>
              <a:t>3</a:t>
            </a:r>
            <a:r>
              <a:rPr lang="zh-CN" altLang="en-US" sz="2400" dirty="0"/>
              <a:t>个变量具有的等价类分别进行组合，就会产生</a:t>
            </a:r>
            <a:r>
              <a:rPr lang="en-US" altLang="zh-CN" sz="2400" dirty="0"/>
              <a:t>2*3*3=18</a:t>
            </a:r>
            <a:r>
              <a:rPr lang="zh-CN" altLang="en-US" sz="2400" dirty="0"/>
              <a:t>个测试用例，这将涵盖所有可能的输入情况，把这种组合方式称为</a:t>
            </a:r>
            <a:r>
              <a:rPr lang="zh-CN" altLang="en-US" sz="2400" dirty="0">
                <a:solidFill>
                  <a:srgbClr val="C00000"/>
                </a:solidFill>
              </a:rPr>
              <a:t>强等价类方法</a:t>
            </a:r>
            <a:r>
              <a:rPr lang="zh-CN" altLang="en-US" sz="2400" dirty="0"/>
              <a:t>。</a:t>
            </a:r>
            <a:endParaRPr lang="en-US" altLang="zh-CN" sz="2400" dirty="0"/>
          </a:p>
          <a:p>
            <a:r>
              <a:rPr lang="zh-CN" altLang="en-US" sz="2400" dirty="0"/>
              <a:t>这种测试用例的设计方法可以比较容易的实现，但前提条件是各个输入参数彼此独立并且随着等价类数目的增加所产生的测试用例数量也会急剧增加，因此在实际测试中这种方法并不很常用。</a:t>
            </a:r>
            <a:endParaRPr lang="en-US" altLang="zh-CN" sz="2400" dirty="0"/>
          </a:p>
          <a:p>
            <a:r>
              <a:rPr lang="zh-CN" altLang="en-US" sz="2400" dirty="0"/>
              <a:t>如果输入变量彼此间存在相互依赖的关系，则需要对业务规则进行仔细分析，才能达到最佳测试效果，比如对</a:t>
            </a:r>
            <a:r>
              <a:rPr lang="zh-CN" altLang="en-US" sz="2400" dirty="0">
                <a:hlinkClick r:id="rId2" action="ppaction://hlinkfile"/>
              </a:rPr>
              <a:t>这段程序的测试</a:t>
            </a:r>
            <a:r>
              <a:rPr lang="zh-CN" altLang="en-US" sz="2400" dirty="0"/>
              <a:t>。</a:t>
            </a:r>
            <a:endParaRPr lang="en-US" altLang="zh-CN" sz="2400" dirty="0"/>
          </a:p>
          <a:p>
            <a:r>
              <a:rPr lang="zh-CN" altLang="en-US" sz="2400" dirty="0"/>
              <a:t>这个简单的小例子说明了全面系统的设计出能够揭示所有问题的测试用例是一项复杂且耗时的工作。测试只是一种确认程序中在特定的形式下未存在缺陷的手段，但却不能用来作为程序正确性的保证，这种保证需要更为严谨和形式化的方法。</a:t>
            </a:r>
          </a:p>
        </p:txBody>
      </p:sp>
      <p:sp>
        <p:nvSpPr>
          <p:cNvPr id="29698" name="日期占位符 2">
            <a:extLst>
              <a:ext uri="{FF2B5EF4-FFF2-40B4-BE49-F238E27FC236}">
                <a16:creationId xmlns:a16="http://schemas.microsoft.com/office/drawing/2014/main" id="{65A4547A-8A45-4A0E-BFAC-D15FDD7F122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1002E9F-23F4-41B0-8E0B-A29649B710A2}" type="datetime1">
              <a:rPr kumimoji="0" lang="zh-CN" altLang="en-US" smtClean="0"/>
              <a:pPr/>
              <a:t>2019/12/15</a:t>
            </a:fld>
            <a:endParaRPr kumimoji="0" lang="en-US" altLang="zh-CN"/>
          </a:p>
        </p:txBody>
      </p:sp>
      <p:sp>
        <p:nvSpPr>
          <p:cNvPr id="29699" name="页脚占位符 3">
            <a:extLst>
              <a:ext uri="{FF2B5EF4-FFF2-40B4-BE49-F238E27FC236}">
                <a16:creationId xmlns:a16="http://schemas.microsoft.com/office/drawing/2014/main" id="{ACA08BE3-2DD8-4243-B6DD-05F19E4D0A4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9700" name="灯片编号占位符 4">
            <a:extLst>
              <a:ext uri="{FF2B5EF4-FFF2-40B4-BE49-F238E27FC236}">
                <a16:creationId xmlns:a16="http://schemas.microsoft.com/office/drawing/2014/main" id="{BDA53B08-B01D-4166-800B-721AD7E24D4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35E1F08-A858-42B7-A726-23E4D3E8E2BD}" type="slidenum">
              <a:rPr lang="zh-CN" altLang="en-US"/>
              <a:pPr/>
              <a:t>24</a:t>
            </a:fld>
            <a:endParaRPr lang="en-US" altLang="zh-CN">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5">
            <a:extLst>
              <a:ext uri="{FF2B5EF4-FFF2-40B4-BE49-F238E27FC236}">
                <a16:creationId xmlns:a16="http://schemas.microsoft.com/office/drawing/2014/main" id="{0D1D3486-ADE1-4605-935A-D285178F94A8}"/>
              </a:ext>
            </a:extLst>
          </p:cNvPr>
          <p:cNvSpPr>
            <a:spLocks noGrp="1" noChangeArrowheads="1"/>
          </p:cNvSpPr>
          <p:nvPr>
            <p:ph type="title"/>
          </p:nvPr>
        </p:nvSpPr>
        <p:spPr/>
        <p:txBody>
          <a:bodyPr/>
          <a:lstStyle/>
          <a:p>
            <a:r>
              <a:rPr lang="zh-CN" altLang="en-US"/>
              <a:t>面向对象中的等价类</a:t>
            </a:r>
          </a:p>
        </p:txBody>
      </p:sp>
      <p:sp>
        <p:nvSpPr>
          <p:cNvPr id="30722" name="内容占位符 6">
            <a:extLst>
              <a:ext uri="{FF2B5EF4-FFF2-40B4-BE49-F238E27FC236}">
                <a16:creationId xmlns:a16="http://schemas.microsoft.com/office/drawing/2014/main" id="{DFFB8172-C6F0-4A8F-BEDC-3424D496F707}"/>
              </a:ext>
            </a:extLst>
          </p:cNvPr>
          <p:cNvSpPr>
            <a:spLocks noGrp="1" noChangeArrowheads="1"/>
          </p:cNvSpPr>
          <p:nvPr>
            <p:ph idx="1"/>
          </p:nvPr>
        </p:nvSpPr>
        <p:spPr/>
        <p:txBody>
          <a:bodyPr/>
          <a:lstStyle/>
          <a:p>
            <a:r>
              <a:rPr lang="zh-CN" altLang="en-US" sz="2400"/>
              <a:t>类作为一个整体在使用等价类方法进行测试时要将状态作为一种输入参数进行考虑。</a:t>
            </a:r>
            <a:endParaRPr lang="en-US" altLang="zh-CN" sz="2400"/>
          </a:p>
          <a:p>
            <a:r>
              <a:rPr lang="zh-CN" altLang="en-US" sz="2400"/>
              <a:t>类的状态是由其静态属性确定的，即实例变量。实例变量的数量决定了类的状态数量及其等价类的复杂程度。</a:t>
            </a:r>
            <a:endParaRPr lang="en-US" altLang="zh-CN" sz="2400"/>
          </a:p>
          <a:p>
            <a:r>
              <a:rPr lang="zh-CN" altLang="en-US" sz="2400"/>
              <a:t>在</a:t>
            </a:r>
            <a:r>
              <a:rPr lang="zh-CN" altLang="en-US" sz="2400">
                <a:hlinkClick r:id="rId2" action="ppaction://hlinkfile"/>
              </a:rPr>
              <a:t>一个示例性的预定系统</a:t>
            </a:r>
            <a:r>
              <a:rPr lang="zh-CN" altLang="en-US" sz="2400"/>
              <a:t>中，每个客户的信用等级通过一个专门的类</a:t>
            </a:r>
            <a:r>
              <a:rPr lang="en-US" altLang="zh-CN" sz="2400"/>
              <a:t>Credit</a:t>
            </a:r>
            <a:r>
              <a:rPr lang="zh-CN" altLang="en-US" sz="2400"/>
              <a:t>进行管理，该信用等级与客户的支付行为相关。</a:t>
            </a:r>
            <a:endParaRPr lang="en-US" altLang="zh-CN" sz="2400"/>
          </a:p>
          <a:p>
            <a:r>
              <a:rPr lang="zh-CN" altLang="en-US" sz="2400"/>
              <a:t>对超过一定金额的订单要求按照客户信用情况进行资金流动性的检查。</a:t>
            </a:r>
            <a:endParaRPr lang="en-US" altLang="zh-CN" sz="2400"/>
          </a:p>
          <a:p>
            <a:r>
              <a:rPr lang="zh-CN" altLang="en-US" sz="2400"/>
              <a:t>在对该类进行测试时要考虑到</a:t>
            </a:r>
            <a:r>
              <a:rPr lang="en-US" altLang="zh-CN" sz="2400"/>
              <a:t>3</a:t>
            </a:r>
            <a:r>
              <a:rPr lang="zh-CN" altLang="en-US" sz="2400"/>
              <a:t>个状态对应的</a:t>
            </a:r>
            <a:r>
              <a:rPr lang="en-US" altLang="zh-CN" sz="2400"/>
              <a:t>3</a:t>
            </a:r>
            <a:r>
              <a:rPr lang="zh-CN" altLang="en-US" sz="2400"/>
              <a:t>个有效等价类和订单金额的组合情况。</a:t>
            </a:r>
          </a:p>
        </p:txBody>
      </p:sp>
      <p:sp>
        <p:nvSpPr>
          <p:cNvPr id="30723" name="日期占位符 2">
            <a:extLst>
              <a:ext uri="{FF2B5EF4-FFF2-40B4-BE49-F238E27FC236}">
                <a16:creationId xmlns:a16="http://schemas.microsoft.com/office/drawing/2014/main" id="{AD6807E5-D02A-4F76-B10A-8DA5C173944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D3B61A8-3817-494D-8892-A30E25C2E12F}" type="datetime1">
              <a:rPr kumimoji="0" lang="zh-CN" altLang="en-US" smtClean="0"/>
              <a:pPr/>
              <a:t>2019/12/15</a:t>
            </a:fld>
            <a:endParaRPr kumimoji="0" lang="en-US" altLang="zh-CN"/>
          </a:p>
        </p:txBody>
      </p:sp>
      <p:sp>
        <p:nvSpPr>
          <p:cNvPr id="30724" name="页脚占位符 3">
            <a:extLst>
              <a:ext uri="{FF2B5EF4-FFF2-40B4-BE49-F238E27FC236}">
                <a16:creationId xmlns:a16="http://schemas.microsoft.com/office/drawing/2014/main" id="{4EC63F55-5E79-4571-9736-48EEF77DC68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0725" name="灯片编号占位符 4">
            <a:extLst>
              <a:ext uri="{FF2B5EF4-FFF2-40B4-BE49-F238E27FC236}">
                <a16:creationId xmlns:a16="http://schemas.microsoft.com/office/drawing/2014/main" id="{8732D474-5E81-441F-AB14-7BD385D7A0C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88107A5-8F24-4163-84D8-064B70A6273B}" type="slidenum">
              <a:rPr lang="zh-CN" altLang="en-US"/>
              <a:pPr/>
              <a:t>25</a:t>
            </a:fld>
            <a:endParaRPr lang="en-US" altLang="zh-CN">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a:extLst>
              <a:ext uri="{FF2B5EF4-FFF2-40B4-BE49-F238E27FC236}">
                <a16:creationId xmlns:a16="http://schemas.microsoft.com/office/drawing/2014/main" id="{5CC3D6E3-95B0-408A-93E5-C71CE06C9EFA}"/>
              </a:ext>
            </a:extLst>
          </p:cNvPr>
          <p:cNvSpPr>
            <a:spLocks noGrp="1" noChangeArrowheads="1"/>
          </p:cNvSpPr>
          <p:nvPr>
            <p:ph type="title"/>
          </p:nvPr>
        </p:nvSpPr>
        <p:spPr/>
        <p:txBody>
          <a:bodyPr/>
          <a:lstStyle/>
          <a:p>
            <a:r>
              <a:rPr lang="zh-CN" altLang="en-US"/>
              <a:t>基于控制流的测试</a:t>
            </a:r>
          </a:p>
        </p:txBody>
      </p:sp>
      <p:sp>
        <p:nvSpPr>
          <p:cNvPr id="31746" name="内容占位符 2">
            <a:extLst>
              <a:ext uri="{FF2B5EF4-FFF2-40B4-BE49-F238E27FC236}">
                <a16:creationId xmlns:a16="http://schemas.microsoft.com/office/drawing/2014/main" id="{752CD7A8-C40F-442C-BA71-19B78A701185}"/>
              </a:ext>
            </a:extLst>
          </p:cNvPr>
          <p:cNvSpPr>
            <a:spLocks noGrp="1" noChangeArrowheads="1"/>
          </p:cNvSpPr>
          <p:nvPr>
            <p:ph idx="1"/>
          </p:nvPr>
        </p:nvSpPr>
        <p:spPr/>
        <p:txBody>
          <a:bodyPr/>
          <a:lstStyle/>
          <a:p>
            <a:r>
              <a:rPr lang="zh-CN" altLang="en-US" sz="2400"/>
              <a:t>等价类测试方法关注被测对象向外界提供的功能，测试用例设计并不依赖程序内部结构，被称为是一种</a:t>
            </a:r>
            <a:r>
              <a:rPr lang="zh-CN" altLang="en-US" sz="2400">
                <a:solidFill>
                  <a:srgbClr val="660066"/>
                </a:solidFill>
              </a:rPr>
              <a:t>黑盒测试</a:t>
            </a:r>
            <a:r>
              <a:rPr lang="zh-CN" altLang="en-US" sz="2400"/>
              <a:t>的方法。</a:t>
            </a:r>
            <a:endParaRPr lang="en-US" altLang="zh-CN" sz="2400"/>
          </a:p>
          <a:p>
            <a:r>
              <a:rPr lang="zh-CN" altLang="en-US" sz="2400">
                <a:solidFill>
                  <a:srgbClr val="660066"/>
                </a:solidFill>
              </a:rPr>
              <a:t>白盒测试</a:t>
            </a:r>
            <a:r>
              <a:rPr lang="zh-CN" altLang="en-US" sz="2400"/>
              <a:t>的思想是充分利用程序的结构信息来设计测试用例，以实现对每个程序块（代码）的覆盖。覆盖程度和指标在等价类方法中通常无法保证和度量。</a:t>
            </a:r>
            <a:endParaRPr lang="en-US" altLang="zh-CN" sz="2400"/>
          </a:p>
          <a:p>
            <a:r>
              <a:rPr lang="zh-CN" altLang="en-US" sz="2400"/>
              <a:t>基于控制流的测试将程序段使用一个有向控制流图进行描述。</a:t>
            </a:r>
            <a:endParaRPr lang="en-US" altLang="zh-CN" sz="2400"/>
          </a:p>
          <a:p>
            <a:pPr lvl="1"/>
            <a:r>
              <a:rPr lang="zh-CN" altLang="en-US" sz="2000"/>
              <a:t>流图中的节点表示代码指令，节点间通过有向直线进行连接，表示这些指令执行的先后顺序。</a:t>
            </a:r>
            <a:endParaRPr lang="en-US" altLang="zh-CN" sz="2000"/>
          </a:p>
          <a:p>
            <a:pPr lvl="1"/>
            <a:r>
              <a:rPr lang="en-US" altLang="zh-CN" sz="2000"/>
              <a:t>If</a:t>
            </a:r>
            <a:r>
              <a:rPr lang="zh-CN" altLang="en-US" sz="2000"/>
              <a:t>、</a:t>
            </a:r>
            <a:r>
              <a:rPr lang="en-US" altLang="zh-CN" sz="2000"/>
              <a:t>Switch</a:t>
            </a:r>
            <a:r>
              <a:rPr lang="zh-CN" altLang="en-US" sz="2000"/>
              <a:t>和循环指令会导致在图中对应节点处产生分支。</a:t>
            </a:r>
          </a:p>
        </p:txBody>
      </p:sp>
      <p:sp>
        <p:nvSpPr>
          <p:cNvPr id="31747" name="日期占位符 3">
            <a:extLst>
              <a:ext uri="{FF2B5EF4-FFF2-40B4-BE49-F238E27FC236}">
                <a16:creationId xmlns:a16="http://schemas.microsoft.com/office/drawing/2014/main" id="{1D41FDEE-0052-4F39-989E-E750639F380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24FA46A-4597-4AC1-8F47-811BF1A39086}" type="datetime1">
              <a:rPr kumimoji="0" lang="zh-CN" altLang="en-US" smtClean="0"/>
              <a:pPr/>
              <a:t>2019/12/15</a:t>
            </a:fld>
            <a:endParaRPr kumimoji="0" lang="en-US" altLang="zh-CN"/>
          </a:p>
        </p:txBody>
      </p:sp>
      <p:sp>
        <p:nvSpPr>
          <p:cNvPr id="31748" name="页脚占位符 4">
            <a:extLst>
              <a:ext uri="{FF2B5EF4-FFF2-40B4-BE49-F238E27FC236}">
                <a16:creationId xmlns:a16="http://schemas.microsoft.com/office/drawing/2014/main" id="{A15B7607-11A8-4B61-8291-72E52F45CB1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1749" name="灯片编号占位符 5">
            <a:extLst>
              <a:ext uri="{FF2B5EF4-FFF2-40B4-BE49-F238E27FC236}">
                <a16:creationId xmlns:a16="http://schemas.microsoft.com/office/drawing/2014/main" id="{5EE7A729-58C0-4F73-8730-84A14BCA814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A87E717-A924-4F16-B6D6-3C1CB5FDDCA7}" type="slidenum">
              <a:rPr lang="zh-CN" altLang="en-US"/>
              <a:pPr/>
              <a:t>26</a:t>
            </a:fld>
            <a:endParaRPr lang="en-US" altLang="zh-CN">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5">
            <a:extLst>
              <a:ext uri="{FF2B5EF4-FFF2-40B4-BE49-F238E27FC236}">
                <a16:creationId xmlns:a16="http://schemas.microsoft.com/office/drawing/2014/main" id="{E3CB8D38-5D7D-49EB-925D-C3662CBE583D}"/>
              </a:ext>
            </a:extLst>
          </p:cNvPr>
          <p:cNvSpPr>
            <a:spLocks noGrp="1" noChangeArrowheads="1"/>
          </p:cNvSpPr>
          <p:nvPr>
            <p:ph type="title"/>
          </p:nvPr>
        </p:nvSpPr>
        <p:spPr/>
        <p:txBody>
          <a:bodyPr/>
          <a:lstStyle/>
          <a:p>
            <a:r>
              <a:rPr lang="zh-CN" altLang="en-US"/>
              <a:t>覆盖指标</a:t>
            </a:r>
          </a:p>
        </p:txBody>
      </p:sp>
      <p:sp>
        <p:nvSpPr>
          <p:cNvPr id="7" name="内容占位符 6">
            <a:extLst>
              <a:ext uri="{FF2B5EF4-FFF2-40B4-BE49-F238E27FC236}">
                <a16:creationId xmlns:a16="http://schemas.microsoft.com/office/drawing/2014/main" id="{1D447880-B9E8-4782-85C3-317143544FF0}"/>
              </a:ext>
            </a:extLst>
          </p:cNvPr>
          <p:cNvSpPr>
            <a:spLocks noGrp="1"/>
          </p:cNvSpPr>
          <p:nvPr>
            <p:ph idx="1"/>
          </p:nvPr>
        </p:nvSpPr>
        <p:spPr/>
        <p:txBody>
          <a:bodyPr/>
          <a:lstStyle/>
          <a:p>
            <a:r>
              <a:rPr lang="zh-CN" altLang="en-US" sz="2800" noProof="1"/>
              <a:t>程序覆盖是提供一组测试用例尽可能使得覆盖率指标越大越好，或者说越接近</a:t>
            </a:r>
            <a:r>
              <a:rPr lang="en-US" altLang="zh-CN" sz="2800" noProof="1"/>
              <a:t>1</a:t>
            </a:r>
            <a:r>
              <a:rPr lang="zh-CN" altLang="en-US" sz="2800" noProof="1"/>
              <a:t>越好。</a:t>
            </a:r>
            <a:endParaRPr lang="en-US" altLang="zh-CN" sz="2800" noProof="1"/>
          </a:p>
          <a:p>
            <a:r>
              <a:rPr sz="2800" noProof="1"/>
              <a:t>覆盖率指标有很多计算标准，其中较基础的有语句覆盖(Statement Coverage)、分支覆盖(Branch Coverage)、条件覆盖(Condition Coverage)、多条件组合覆盖(Multiple Condition Coverage)及路径覆盖(Path Coverage)等</a:t>
            </a:r>
            <a:r>
              <a:rPr lang="zh-CN" altLang="en-US" sz="2800" noProof="1"/>
              <a:t>。</a:t>
            </a:r>
            <a:endParaRPr lang="en-US" altLang="zh-CN" sz="2800" noProof="1"/>
          </a:p>
          <a:p>
            <a:pPr marL="0" indent="0">
              <a:buFontTx/>
              <a:buNone/>
            </a:pPr>
            <a:endParaRPr lang="en-US" altLang="zh-CN" sz="2800" noProof="1"/>
          </a:p>
        </p:txBody>
      </p:sp>
      <p:sp>
        <p:nvSpPr>
          <p:cNvPr id="32771" name="日期占位符 2">
            <a:extLst>
              <a:ext uri="{FF2B5EF4-FFF2-40B4-BE49-F238E27FC236}">
                <a16:creationId xmlns:a16="http://schemas.microsoft.com/office/drawing/2014/main" id="{58CC966E-09B2-4458-B503-14D926789E8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E3741D8-9B58-4B42-81AE-0D42854DC673}" type="datetime1">
              <a:rPr kumimoji="0" lang="zh-CN" altLang="en-US" smtClean="0"/>
              <a:pPr/>
              <a:t>2019/12/15</a:t>
            </a:fld>
            <a:endParaRPr kumimoji="0" lang="en-US" altLang="zh-CN"/>
          </a:p>
        </p:txBody>
      </p:sp>
      <p:sp>
        <p:nvSpPr>
          <p:cNvPr id="32772" name="页脚占位符 3">
            <a:extLst>
              <a:ext uri="{FF2B5EF4-FFF2-40B4-BE49-F238E27FC236}">
                <a16:creationId xmlns:a16="http://schemas.microsoft.com/office/drawing/2014/main" id="{E32CA4D6-6069-42EA-BE45-E62B4B6FB7A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2773" name="灯片编号占位符 4">
            <a:extLst>
              <a:ext uri="{FF2B5EF4-FFF2-40B4-BE49-F238E27FC236}">
                <a16:creationId xmlns:a16="http://schemas.microsoft.com/office/drawing/2014/main" id="{9762B8F8-37DC-4459-9FC2-97B3CFDC792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BC4298D-FC23-4F54-8CF2-84E6E42A3176}" type="slidenum">
              <a:rPr lang="zh-CN" altLang="en-US"/>
              <a:pPr/>
              <a:t>27</a:t>
            </a:fld>
            <a:endParaRPr lang="en-US" altLang="zh-CN">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a:extLst>
              <a:ext uri="{FF2B5EF4-FFF2-40B4-BE49-F238E27FC236}">
                <a16:creationId xmlns:a16="http://schemas.microsoft.com/office/drawing/2014/main" id="{A8311E81-39C8-4353-AAAC-C88CFBED1777}"/>
              </a:ext>
            </a:extLst>
          </p:cNvPr>
          <p:cNvSpPr>
            <a:spLocks noGrp="1" noChangeArrowheads="1"/>
          </p:cNvSpPr>
          <p:nvPr>
            <p:ph type="title"/>
          </p:nvPr>
        </p:nvSpPr>
        <p:spPr/>
        <p:txBody>
          <a:bodyPr/>
          <a:lstStyle/>
          <a:p>
            <a:r>
              <a:rPr lang="zh-CN" altLang="en-US"/>
              <a:t>语句覆盖</a:t>
            </a:r>
          </a:p>
        </p:txBody>
      </p:sp>
      <p:sp>
        <p:nvSpPr>
          <p:cNvPr id="33794" name="内容占位符 2">
            <a:extLst>
              <a:ext uri="{FF2B5EF4-FFF2-40B4-BE49-F238E27FC236}">
                <a16:creationId xmlns:a16="http://schemas.microsoft.com/office/drawing/2014/main" id="{300A5C0E-15A3-4CF5-A140-2230350F011E}"/>
              </a:ext>
            </a:extLst>
          </p:cNvPr>
          <p:cNvSpPr>
            <a:spLocks noGrp="1" noChangeArrowheads="1"/>
          </p:cNvSpPr>
          <p:nvPr>
            <p:ph idx="1"/>
          </p:nvPr>
        </p:nvSpPr>
        <p:spPr>
          <a:xfrm>
            <a:off x="336550" y="1563688"/>
            <a:ext cx="8229600" cy="2066925"/>
          </a:xfrm>
        </p:spPr>
        <p:txBody>
          <a:bodyPr/>
          <a:lstStyle/>
          <a:p>
            <a:r>
              <a:rPr lang="zh-CN" altLang="en-US" sz="2400"/>
              <a:t>语句覆盖表示在程序控制流图中测试经过的节点数与所有节点数的比例</a:t>
            </a:r>
          </a:p>
        </p:txBody>
      </p:sp>
      <p:sp>
        <p:nvSpPr>
          <p:cNvPr id="33795" name="日期占位符 3">
            <a:extLst>
              <a:ext uri="{FF2B5EF4-FFF2-40B4-BE49-F238E27FC236}">
                <a16:creationId xmlns:a16="http://schemas.microsoft.com/office/drawing/2014/main" id="{AA38FEE5-92D3-459A-B1B5-88D8493FFF5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C5AD5DF-6CA8-42EF-BBFA-4C8E8843110D}" type="datetime1">
              <a:rPr kumimoji="0" lang="zh-CN" altLang="en-US" smtClean="0"/>
              <a:pPr/>
              <a:t>2019/12/15</a:t>
            </a:fld>
            <a:endParaRPr kumimoji="0" lang="en-US" altLang="zh-CN"/>
          </a:p>
        </p:txBody>
      </p:sp>
      <p:sp>
        <p:nvSpPr>
          <p:cNvPr id="33796" name="页脚占位符 4">
            <a:extLst>
              <a:ext uri="{FF2B5EF4-FFF2-40B4-BE49-F238E27FC236}">
                <a16:creationId xmlns:a16="http://schemas.microsoft.com/office/drawing/2014/main" id="{76EF13FD-AA78-4468-AA0F-8823A0E5C86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3797" name="灯片编号占位符 5">
            <a:extLst>
              <a:ext uri="{FF2B5EF4-FFF2-40B4-BE49-F238E27FC236}">
                <a16:creationId xmlns:a16="http://schemas.microsoft.com/office/drawing/2014/main" id="{4A5A0D95-70A5-47C4-885F-93B607C2C7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980DA2E-ED89-409B-BAB0-B76725C7BD62}" type="slidenum">
              <a:rPr lang="zh-CN" altLang="en-US"/>
              <a:pPr/>
              <a:t>28</a:t>
            </a:fld>
            <a:endParaRPr lang="en-US" altLang="zh-CN">
              <a:ea typeface="宋体" panose="02010600030101010101" pitchFamily="2" charset="-122"/>
            </a:endParaRPr>
          </a:p>
        </p:txBody>
      </p:sp>
      <p:graphicFrame>
        <p:nvGraphicFramePr>
          <p:cNvPr id="33798" name="对象 -2147482589">
            <a:extLst>
              <a:ext uri="{FF2B5EF4-FFF2-40B4-BE49-F238E27FC236}">
                <a16:creationId xmlns:a16="http://schemas.microsoft.com/office/drawing/2014/main" id="{E5403B78-1F3D-4C89-B3DC-CAAE69F5E202}"/>
              </a:ext>
            </a:extLst>
          </p:cNvPr>
          <p:cNvGraphicFramePr>
            <a:graphicFrameLocks noChangeAspect="1"/>
          </p:cNvGraphicFramePr>
          <p:nvPr/>
        </p:nvGraphicFramePr>
        <p:xfrm>
          <a:off x="4041775" y="2073275"/>
          <a:ext cx="3327400" cy="703263"/>
        </p:xfrm>
        <a:graphic>
          <a:graphicData uri="http://schemas.openxmlformats.org/presentationml/2006/ole">
            <mc:AlternateContent xmlns:mc="http://schemas.openxmlformats.org/markup-compatibility/2006">
              <mc:Choice xmlns:v="urn:schemas-microsoft-com:vml" Requires="v">
                <p:oleObj spid="_x0000_s33808" r:id="rId3" imgW="1802618" imgH="380835" progId="Equation.DSMT4">
                  <p:embed/>
                </p:oleObj>
              </mc:Choice>
              <mc:Fallback>
                <p:oleObj r:id="rId3" imgW="1802618" imgH="380835" progId="Equation.DSMT4">
                  <p:embed/>
                  <p:pic>
                    <p:nvPicPr>
                      <p:cNvPr id="0" name="对象 -21474825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1775" y="2073275"/>
                        <a:ext cx="3327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33799" name="图片 12">
            <a:extLst>
              <a:ext uri="{FF2B5EF4-FFF2-40B4-BE49-F238E27FC236}">
                <a16:creationId xmlns:a16="http://schemas.microsoft.com/office/drawing/2014/main" id="{56FCC73D-E98C-4D9D-9C42-FB58273FCC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9542" r="17662" b="10803"/>
          <a:stretch>
            <a:fillRect/>
          </a:stretch>
        </p:blipFill>
        <p:spPr bwMode="auto">
          <a:xfrm>
            <a:off x="709613" y="3119438"/>
            <a:ext cx="446405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矩形 13">
            <a:extLst>
              <a:ext uri="{FF2B5EF4-FFF2-40B4-BE49-F238E27FC236}">
                <a16:creationId xmlns:a16="http://schemas.microsoft.com/office/drawing/2014/main" id="{138AFEF9-9FA1-4468-827D-D57948BB130A}"/>
              </a:ext>
            </a:extLst>
          </p:cNvPr>
          <p:cNvSpPr>
            <a:spLocks noChangeArrowheads="1"/>
          </p:cNvSpPr>
          <p:nvPr/>
        </p:nvSpPr>
        <p:spPr bwMode="auto">
          <a:xfrm>
            <a:off x="5473700" y="4033838"/>
            <a:ext cx="313213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语句覆盖是一种很粗略的度量，因为它主要关注的是控制流图中的节点而非执行路径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id="{CC25C42B-B3F2-4CAF-920A-EBA42374C6BA}"/>
              </a:ext>
            </a:extLst>
          </p:cNvPr>
          <p:cNvSpPr>
            <a:spLocks noGrp="1" noChangeArrowheads="1"/>
          </p:cNvSpPr>
          <p:nvPr>
            <p:ph type="title"/>
          </p:nvPr>
        </p:nvSpPr>
        <p:spPr/>
        <p:txBody>
          <a:bodyPr/>
          <a:lstStyle/>
          <a:p>
            <a:r>
              <a:rPr lang="zh-CN" altLang="en-US"/>
              <a:t>分支覆盖</a:t>
            </a:r>
          </a:p>
        </p:txBody>
      </p:sp>
      <p:sp>
        <p:nvSpPr>
          <p:cNvPr id="34818" name="内容占位符 2">
            <a:extLst>
              <a:ext uri="{FF2B5EF4-FFF2-40B4-BE49-F238E27FC236}">
                <a16:creationId xmlns:a16="http://schemas.microsoft.com/office/drawing/2014/main" id="{A4553872-F662-4650-AE19-C2BA11A4191D}"/>
              </a:ext>
            </a:extLst>
          </p:cNvPr>
          <p:cNvSpPr>
            <a:spLocks noGrp="1" noChangeArrowheads="1"/>
          </p:cNvSpPr>
          <p:nvPr>
            <p:ph idx="1"/>
          </p:nvPr>
        </p:nvSpPr>
        <p:spPr>
          <a:xfrm>
            <a:off x="457200" y="1600200"/>
            <a:ext cx="8229600" cy="2571750"/>
          </a:xfrm>
        </p:spPr>
        <p:txBody>
          <a:bodyPr/>
          <a:lstStyle/>
          <a:p>
            <a:r>
              <a:rPr lang="zh-CN" altLang="en-US" sz="2400"/>
              <a:t>分支覆盖的目标是尽可能覆盖控制流图中所有的边。</a:t>
            </a:r>
          </a:p>
          <a:p>
            <a:endParaRPr lang="zh-CN" altLang="en-US" sz="2400"/>
          </a:p>
          <a:p>
            <a:endParaRPr lang="zh-CN" altLang="en-US" sz="2400"/>
          </a:p>
          <a:p>
            <a:r>
              <a:rPr lang="zh-CN" altLang="en-US" sz="2400"/>
              <a:t>分支覆盖的意义在于它要求对所有程序片段间的各种可能的连接至少执行一次，因此，满足分支覆盖要求一定会满足语句覆盖要求。</a:t>
            </a:r>
          </a:p>
        </p:txBody>
      </p:sp>
      <p:sp>
        <p:nvSpPr>
          <p:cNvPr id="34819" name="日期占位符 3">
            <a:extLst>
              <a:ext uri="{FF2B5EF4-FFF2-40B4-BE49-F238E27FC236}">
                <a16:creationId xmlns:a16="http://schemas.microsoft.com/office/drawing/2014/main" id="{6B054A2A-AA58-485A-B2CD-85BAA2BC055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6B907D7-E428-46BA-9E1D-EC890E540F97}" type="datetime1">
              <a:rPr kumimoji="0" lang="zh-CN" altLang="en-US" smtClean="0"/>
              <a:pPr/>
              <a:t>2019/12/15</a:t>
            </a:fld>
            <a:endParaRPr kumimoji="0" lang="en-US" altLang="zh-CN"/>
          </a:p>
        </p:txBody>
      </p:sp>
      <p:sp>
        <p:nvSpPr>
          <p:cNvPr id="34820" name="页脚占位符 4">
            <a:extLst>
              <a:ext uri="{FF2B5EF4-FFF2-40B4-BE49-F238E27FC236}">
                <a16:creationId xmlns:a16="http://schemas.microsoft.com/office/drawing/2014/main" id="{D668480F-7F7A-4812-B5D0-42FD973620B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4821" name="灯片编号占位符 5">
            <a:extLst>
              <a:ext uri="{FF2B5EF4-FFF2-40B4-BE49-F238E27FC236}">
                <a16:creationId xmlns:a16="http://schemas.microsoft.com/office/drawing/2014/main" id="{55B37252-5E0B-4607-9149-465E9D36242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4FC949-EA80-4FC9-B3A9-A9DAB73465A1}" type="slidenum">
              <a:rPr lang="zh-CN" altLang="en-US"/>
              <a:pPr/>
              <a:t>29</a:t>
            </a:fld>
            <a:endParaRPr lang="en-US" altLang="zh-CN">
              <a:ea typeface="宋体" panose="02010600030101010101" pitchFamily="2" charset="-122"/>
            </a:endParaRPr>
          </a:p>
        </p:txBody>
      </p:sp>
      <p:graphicFrame>
        <p:nvGraphicFramePr>
          <p:cNvPr id="34822" name="对象 -2147482587">
            <a:extLst>
              <a:ext uri="{FF2B5EF4-FFF2-40B4-BE49-F238E27FC236}">
                <a16:creationId xmlns:a16="http://schemas.microsoft.com/office/drawing/2014/main" id="{C7C73A1E-F824-4D04-9A53-45AE4B036A10}"/>
              </a:ext>
            </a:extLst>
          </p:cNvPr>
          <p:cNvGraphicFramePr>
            <a:graphicFrameLocks noChangeAspect="1"/>
          </p:cNvGraphicFramePr>
          <p:nvPr/>
        </p:nvGraphicFramePr>
        <p:xfrm>
          <a:off x="2841625" y="2093913"/>
          <a:ext cx="2932113" cy="671512"/>
        </p:xfrm>
        <a:graphic>
          <a:graphicData uri="http://schemas.openxmlformats.org/presentationml/2006/ole">
            <mc:AlternateContent xmlns:mc="http://schemas.openxmlformats.org/markup-compatibility/2006">
              <mc:Choice xmlns:v="urn:schemas-microsoft-com:vml" Requires="v">
                <p:oleObj spid="_x0000_s34862" r:id="rId3" imgW="1662978" imgH="380835" progId="Equation.DSMT4">
                  <p:embed/>
                </p:oleObj>
              </mc:Choice>
              <mc:Fallback>
                <p:oleObj r:id="rId3" imgW="1662978" imgH="380835" progId="Equation.DSMT4">
                  <p:embed/>
                  <p:pic>
                    <p:nvPicPr>
                      <p:cNvPr id="0" name="对象 -21474825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1625" y="2093913"/>
                        <a:ext cx="2932113"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表格 7">
            <a:extLst>
              <a:ext uri="{FF2B5EF4-FFF2-40B4-BE49-F238E27FC236}">
                <a16:creationId xmlns:a16="http://schemas.microsoft.com/office/drawing/2014/main" id="{E1A924CA-C0F3-4455-B9D7-40B9772FE4C6}"/>
              </a:ext>
            </a:extLst>
          </p:cNvPr>
          <p:cNvGraphicFramePr>
            <a:graphicFrameLocks noGrp="1"/>
          </p:cNvGraphicFramePr>
          <p:nvPr/>
        </p:nvGraphicFramePr>
        <p:xfrm>
          <a:off x="1173163" y="4267200"/>
          <a:ext cx="7200901" cy="549276"/>
        </p:xfrm>
        <a:graphic>
          <a:graphicData uri="http://schemas.openxmlformats.org/drawingml/2006/table">
            <a:tbl>
              <a:tblPr firstRow="1" firstCol="1" bandRow="1">
                <a:tableStyleId>{21E4AEA4-8DFA-4A89-87EB-49C32662AFE0}</a:tableStyleId>
              </a:tblPr>
              <a:tblGrid>
                <a:gridCol w="1301197">
                  <a:extLst>
                    <a:ext uri="{9D8B030D-6E8A-4147-A177-3AD203B41FA5}">
                      <a16:colId xmlns:a16="http://schemas.microsoft.com/office/drawing/2014/main" val="20000"/>
                    </a:ext>
                  </a:extLst>
                </a:gridCol>
                <a:gridCol w="737463">
                  <a:extLst>
                    <a:ext uri="{9D8B030D-6E8A-4147-A177-3AD203B41FA5}">
                      <a16:colId xmlns:a16="http://schemas.microsoft.com/office/drawing/2014/main" val="20001"/>
                    </a:ext>
                  </a:extLst>
                </a:gridCol>
                <a:gridCol w="737463">
                  <a:extLst>
                    <a:ext uri="{9D8B030D-6E8A-4147-A177-3AD203B41FA5}">
                      <a16:colId xmlns:a16="http://schemas.microsoft.com/office/drawing/2014/main" val="20002"/>
                    </a:ext>
                  </a:extLst>
                </a:gridCol>
                <a:gridCol w="737463">
                  <a:extLst>
                    <a:ext uri="{9D8B030D-6E8A-4147-A177-3AD203B41FA5}">
                      <a16:colId xmlns:a16="http://schemas.microsoft.com/office/drawing/2014/main" val="20003"/>
                    </a:ext>
                  </a:extLst>
                </a:gridCol>
                <a:gridCol w="737463">
                  <a:extLst>
                    <a:ext uri="{9D8B030D-6E8A-4147-A177-3AD203B41FA5}">
                      <a16:colId xmlns:a16="http://schemas.microsoft.com/office/drawing/2014/main" val="20004"/>
                    </a:ext>
                  </a:extLst>
                </a:gridCol>
                <a:gridCol w="737463">
                  <a:extLst>
                    <a:ext uri="{9D8B030D-6E8A-4147-A177-3AD203B41FA5}">
                      <a16:colId xmlns:a16="http://schemas.microsoft.com/office/drawing/2014/main" val="20005"/>
                    </a:ext>
                  </a:extLst>
                </a:gridCol>
                <a:gridCol w="737463">
                  <a:extLst>
                    <a:ext uri="{9D8B030D-6E8A-4147-A177-3AD203B41FA5}">
                      <a16:colId xmlns:a16="http://schemas.microsoft.com/office/drawing/2014/main" val="20006"/>
                    </a:ext>
                  </a:extLst>
                </a:gridCol>
                <a:gridCol w="737463">
                  <a:extLst>
                    <a:ext uri="{9D8B030D-6E8A-4147-A177-3AD203B41FA5}">
                      <a16:colId xmlns:a16="http://schemas.microsoft.com/office/drawing/2014/main" val="20007"/>
                    </a:ext>
                  </a:extLst>
                </a:gridCol>
                <a:gridCol w="737463">
                  <a:extLst>
                    <a:ext uri="{9D8B030D-6E8A-4147-A177-3AD203B41FA5}">
                      <a16:colId xmlns:a16="http://schemas.microsoft.com/office/drawing/2014/main" val="20008"/>
                    </a:ext>
                  </a:extLst>
                </a:gridCol>
              </a:tblGrid>
              <a:tr h="274638">
                <a:tc>
                  <a:txBody>
                    <a:bodyPr/>
                    <a:lstStyle/>
                    <a:p>
                      <a:pPr algn="ctr">
                        <a:spcAft>
                          <a:spcPts val="0"/>
                        </a:spcAft>
                      </a:pPr>
                      <a:r>
                        <a:rPr lang="zh-CN" sz="1800" kern="0">
                          <a:effectLst/>
                        </a:rPr>
                        <a:t>测试用例</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{-1,0}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{1,2}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extLst>
                  <a:ext uri="{0D108BD9-81ED-4DB2-BD59-A6C34878D82A}">
                    <a16:rowId xmlns:a16="http://schemas.microsoft.com/office/drawing/2014/main" val="10000"/>
                  </a:ext>
                </a:extLst>
              </a:tr>
              <a:tr h="274638">
                <a:tc>
                  <a:txBody>
                    <a:bodyPr/>
                    <a:lstStyle/>
                    <a:p>
                      <a:pPr algn="ctr">
                        <a:spcAft>
                          <a:spcPts val="0"/>
                        </a:spcAft>
                      </a:pPr>
                      <a:r>
                        <a:rPr lang="zh-CN" sz="1800" kern="0">
                          <a:effectLst/>
                        </a:rPr>
                        <a:t>分支覆盖</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4/7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3/7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6/7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5/7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5/7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7/7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a:effectLst/>
                        </a:rPr>
                        <a:t>7/7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tc>
                  <a:txBody>
                    <a:bodyPr/>
                    <a:lstStyle/>
                    <a:p>
                      <a:pPr algn="ctr">
                        <a:spcAft>
                          <a:spcPts val="0"/>
                        </a:spcAft>
                      </a:pPr>
                      <a:r>
                        <a:rPr lang="en-US" sz="1800" kern="0" dirty="0">
                          <a:effectLst/>
                        </a:rPr>
                        <a:t>6/7</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1" marR="68581"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AFA8243A-A804-4173-8C91-FACC484A62CC}"/>
              </a:ext>
            </a:extLst>
          </p:cNvPr>
          <p:cNvSpPr>
            <a:spLocks noGrp="1" noChangeArrowheads="1"/>
          </p:cNvSpPr>
          <p:nvPr>
            <p:ph type="title"/>
          </p:nvPr>
        </p:nvSpPr>
        <p:spPr/>
        <p:txBody>
          <a:bodyPr/>
          <a:lstStyle/>
          <a:p>
            <a:r>
              <a:rPr lang="zh-CN" altLang="en-US"/>
              <a:t>形式化验证</a:t>
            </a:r>
          </a:p>
        </p:txBody>
      </p:sp>
      <p:sp>
        <p:nvSpPr>
          <p:cNvPr id="8194" name="内容占位符 2">
            <a:extLst>
              <a:ext uri="{FF2B5EF4-FFF2-40B4-BE49-F238E27FC236}">
                <a16:creationId xmlns:a16="http://schemas.microsoft.com/office/drawing/2014/main" id="{160ECA3C-CD72-4113-801C-5BA1E5400293}"/>
              </a:ext>
            </a:extLst>
          </p:cNvPr>
          <p:cNvSpPr>
            <a:spLocks noGrp="1" noChangeArrowheads="1"/>
          </p:cNvSpPr>
          <p:nvPr>
            <p:ph idx="1"/>
          </p:nvPr>
        </p:nvSpPr>
        <p:spPr/>
        <p:txBody>
          <a:bodyPr/>
          <a:lstStyle/>
          <a:p>
            <a:r>
              <a:rPr lang="zh-CN" altLang="en-US" sz="2600"/>
              <a:t>软件测试的基本原理是根据用户需求的满足情况判断软件的质量情况。</a:t>
            </a:r>
            <a:endParaRPr lang="en-US" altLang="zh-CN" sz="2600"/>
          </a:p>
          <a:p>
            <a:r>
              <a:rPr lang="zh-CN" altLang="en-US" sz="2600"/>
              <a:t>为此可以根据不同的需求准备一系列的测试，让其以某种形式运行起来以实现对系统的检测。</a:t>
            </a:r>
            <a:endParaRPr lang="en-US" altLang="zh-CN" sz="2600"/>
          </a:p>
          <a:p>
            <a:r>
              <a:rPr lang="zh-CN" altLang="en-US" sz="2600"/>
              <a:t>测试的通过并不能用来证明整个系统是正确的，因为测试数量是有限的，测试内容的选择通常是对系统可能的缺陷进行分类并有针对性的让其表现出来，并不能代表全部可能的情况。（穷举测试不可行）</a:t>
            </a:r>
            <a:endParaRPr lang="en-US" altLang="zh-CN" sz="2600"/>
          </a:p>
          <a:p>
            <a:r>
              <a:rPr lang="zh-CN" altLang="en-US" sz="2600"/>
              <a:t>可计算性理论中的停机问题告诉我们不可能用一个单独的程序来判定任意程序的执行是否能够终止。</a:t>
            </a:r>
            <a:endParaRPr lang="en-US" altLang="zh-CN" sz="2600"/>
          </a:p>
        </p:txBody>
      </p:sp>
      <p:sp>
        <p:nvSpPr>
          <p:cNvPr id="8195" name="日期占位符 3">
            <a:extLst>
              <a:ext uri="{FF2B5EF4-FFF2-40B4-BE49-F238E27FC236}">
                <a16:creationId xmlns:a16="http://schemas.microsoft.com/office/drawing/2014/main" id="{BA512DAA-8CEC-46F7-9B7D-CE0713CF89E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65381BF-A897-4F6E-8A89-49B49FC78AED}" type="datetime1">
              <a:rPr kumimoji="0" lang="zh-CN" altLang="en-US" smtClean="0"/>
              <a:pPr/>
              <a:t>2019/12/15</a:t>
            </a:fld>
            <a:endParaRPr kumimoji="0" lang="en-US" altLang="zh-CN"/>
          </a:p>
        </p:txBody>
      </p:sp>
      <p:sp>
        <p:nvSpPr>
          <p:cNvPr id="8196" name="页脚占位符 4">
            <a:extLst>
              <a:ext uri="{FF2B5EF4-FFF2-40B4-BE49-F238E27FC236}">
                <a16:creationId xmlns:a16="http://schemas.microsoft.com/office/drawing/2014/main" id="{66708CF8-AE9F-4917-9AD4-30211509C5E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8197" name="灯片编号占位符 5">
            <a:extLst>
              <a:ext uri="{FF2B5EF4-FFF2-40B4-BE49-F238E27FC236}">
                <a16:creationId xmlns:a16="http://schemas.microsoft.com/office/drawing/2014/main" id="{59F6B66C-58F9-4804-84C3-B81DB0BD524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2935965-C03D-487C-B77E-4EB815B5FFFE}" type="slidenum">
              <a:rPr lang="zh-CN" altLang="en-US"/>
              <a:pPr/>
              <a:t>3</a:t>
            </a:fld>
            <a:endParaRPr lang="en-US" altLang="zh-CN">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EE826ECC-46E5-4C2A-9FB4-D043C1E106C5}"/>
              </a:ext>
            </a:extLst>
          </p:cNvPr>
          <p:cNvSpPr>
            <a:spLocks noGrp="1" noChangeArrowheads="1"/>
          </p:cNvSpPr>
          <p:nvPr>
            <p:ph type="title"/>
          </p:nvPr>
        </p:nvSpPr>
        <p:spPr/>
        <p:txBody>
          <a:bodyPr/>
          <a:lstStyle/>
          <a:p>
            <a:r>
              <a:rPr lang="zh-CN" altLang="en-US"/>
              <a:t>条件覆盖</a:t>
            </a:r>
          </a:p>
        </p:txBody>
      </p:sp>
      <p:sp>
        <p:nvSpPr>
          <p:cNvPr id="35842" name="内容占位符 2">
            <a:extLst>
              <a:ext uri="{FF2B5EF4-FFF2-40B4-BE49-F238E27FC236}">
                <a16:creationId xmlns:a16="http://schemas.microsoft.com/office/drawing/2014/main" id="{EDC50089-BD4B-4348-AF1F-BC1F9E007703}"/>
              </a:ext>
            </a:extLst>
          </p:cNvPr>
          <p:cNvSpPr>
            <a:spLocks noGrp="1" noChangeArrowheads="1"/>
          </p:cNvSpPr>
          <p:nvPr>
            <p:ph idx="1"/>
          </p:nvPr>
        </p:nvSpPr>
        <p:spPr/>
        <p:txBody>
          <a:bodyPr/>
          <a:lstStyle/>
          <a:p>
            <a:r>
              <a:rPr lang="zh-CN" altLang="en-US" sz="2400"/>
              <a:t>分支覆盖无法保证理论上所有可能的程序逻辑都会被测试到。</a:t>
            </a:r>
          </a:p>
          <a:p>
            <a:r>
              <a:rPr lang="zh-CN" altLang="en-US" sz="2400"/>
              <a:t>条件覆盖：要求每个原子谓词的真假两种取值都要取到。</a:t>
            </a:r>
          </a:p>
          <a:p>
            <a:r>
              <a:rPr lang="zh-CN" altLang="en-US" sz="2400"/>
              <a:t>条件覆盖不是根据程序的运行情况，而是根据出现的布尔条件进行测试用例的设计，条件覆盖与分支覆盖并没有直接的关系。</a:t>
            </a:r>
          </a:p>
        </p:txBody>
      </p:sp>
      <p:sp>
        <p:nvSpPr>
          <p:cNvPr id="35843" name="日期占位符 3">
            <a:extLst>
              <a:ext uri="{FF2B5EF4-FFF2-40B4-BE49-F238E27FC236}">
                <a16:creationId xmlns:a16="http://schemas.microsoft.com/office/drawing/2014/main" id="{7B1BC300-6E83-41F4-82DD-D1FAAD5E71D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F25EF99-F3A4-40C6-BFFA-B4D158CB88FA}" type="datetime1">
              <a:rPr kumimoji="0" lang="zh-CN" altLang="en-US" smtClean="0"/>
              <a:pPr/>
              <a:t>2019/12/15</a:t>
            </a:fld>
            <a:endParaRPr kumimoji="0" lang="en-US" altLang="zh-CN"/>
          </a:p>
        </p:txBody>
      </p:sp>
      <p:sp>
        <p:nvSpPr>
          <p:cNvPr id="35844" name="页脚占位符 4">
            <a:extLst>
              <a:ext uri="{FF2B5EF4-FFF2-40B4-BE49-F238E27FC236}">
                <a16:creationId xmlns:a16="http://schemas.microsoft.com/office/drawing/2014/main" id="{8AFC2C17-1A9D-46B8-9DBC-B1B7DB95995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5845" name="灯片编号占位符 5">
            <a:extLst>
              <a:ext uri="{FF2B5EF4-FFF2-40B4-BE49-F238E27FC236}">
                <a16:creationId xmlns:a16="http://schemas.microsoft.com/office/drawing/2014/main" id="{ED6395DA-0D42-4497-9C3A-DE472393B22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4FD9FF-17F0-466E-BC80-F8AEA201E3FC}" type="slidenum">
              <a:rPr lang="zh-CN" altLang="en-US"/>
              <a:pPr/>
              <a:t>30</a:t>
            </a:fld>
            <a:endParaRPr lang="en-US" altLang="zh-CN">
              <a:ea typeface="宋体" panose="02010600030101010101" pitchFamily="2" charset="-122"/>
            </a:endParaRPr>
          </a:p>
        </p:txBody>
      </p:sp>
      <p:graphicFrame>
        <p:nvGraphicFramePr>
          <p:cNvPr id="35846" name="对象 -2147482586">
            <a:extLst>
              <a:ext uri="{FF2B5EF4-FFF2-40B4-BE49-F238E27FC236}">
                <a16:creationId xmlns:a16="http://schemas.microsoft.com/office/drawing/2014/main" id="{5B4AE483-3AAA-4117-AB61-D8F887C7C6A9}"/>
              </a:ext>
            </a:extLst>
          </p:cNvPr>
          <p:cNvGraphicFramePr>
            <a:graphicFrameLocks noChangeAspect="1"/>
          </p:cNvGraphicFramePr>
          <p:nvPr/>
        </p:nvGraphicFramePr>
        <p:xfrm>
          <a:off x="3130550" y="3786188"/>
          <a:ext cx="4914900" cy="730250"/>
        </p:xfrm>
        <a:graphic>
          <a:graphicData uri="http://schemas.openxmlformats.org/presentationml/2006/ole">
            <mc:AlternateContent xmlns:mc="http://schemas.openxmlformats.org/markup-compatibility/2006">
              <mc:Choice xmlns:v="urn:schemas-microsoft-com:vml" Requires="v">
                <p:oleObj spid="_x0000_s35922" r:id="rId3" imgW="2564287" imgH="380835" progId="Equation.DSMT4">
                  <p:embed/>
                </p:oleObj>
              </mc:Choice>
              <mc:Fallback>
                <p:oleObj r:id="rId3" imgW="2564287" imgH="380835" progId="Equation.DSMT4">
                  <p:embed/>
                  <p:pic>
                    <p:nvPicPr>
                      <p:cNvPr id="0" name="对象 -21474825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550" y="3786188"/>
                        <a:ext cx="49149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表格 7">
            <a:extLst>
              <a:ext uri="{FF2B5EF4-FFF2-40B4-BE49-F238E27FC236}">
                <a16:creationId xmlns:a16="http://schemas.microsoft.com/office/drawing/2014/main" id="{27870C05-DAD1-40D4-95C4-3334E2CE73FD}"/>
              </a:ext>
            </a:extLst>
          </p:cNvPr>
          <p:cNvGraphicFramePr>
            <a:graphicFrameLocks noGrp="1"/>
          </p:cNvGraphicFramePr>
          <p:nvPr/>
        </p:nvGraphicFramePr>
        <p:xfrm>
          <a:off x="490538" y="4716463"/>
          <a:ext cx="8264523" cy="1463676"/>
        </p:xfrm>
        <a:graphic>
          <a:graphicData uri="http://schemas.openxmlformats.org/drawingml/2006/table">
            <a:tbl>
              <a:tblPr firstRow="1" firstCol="1" bandRow="1">
                <a:tableStyleId>{21E4AEA4-8DFA-4A89-87EB-49C32662AFE0}</a:tableStyleId>
              </a:tblPr>
              <a:tblGrid>
                <a:gridCol w="1234801">
                  <a:extLst>
                    <a:ext uri="{9D8B030D-6E8A-4147-A177-3AD203B41FA5}">
                      <a16:colId xmlns:a16="http://schemas.microsoft.com/office/drawing/2014/main" val="20000"/>
                    </a:ext>
                  </a:extLst>
                </a:gridCol>
                <a:gridCol w="699832">
                  <a:extLst>
                    <a:ext uri="{9D8B030D-6E8A-4147-A177-3AD203B41FA5}">
                      <a16:colId xmlns:a16="http://schemas.microsoft.com/office/drawing/2014/main" val="20001"/>
                    </a:ext>
                  </a:extLst>
                </a:gridCol>
                <a:gridCol w="699832">
                  <a:extLst>
                    <a:ext uri="{9D8B030D-6E8A-4147-A177-3AD203B41FA5}">
                      <a16:colId xmlns:a16="http://schemas.microsoft.com/office/drawing/2014/main" val="20002"/>
                    </a:ext>
                  </a:extLst>
                </a:gridCol>
                <a:gridCol w="699832">
                  <a:extLst>
                    <a:ext uri="{9D8B030D-6E8A-4147-A177-3AD203B41FA5}">
                      <a16:colId xmlns:a16="http://schemas.microsoft.com/office/drawing/2014/main" val="20003"/>
                    </a:ext>
                  </a:extLst>
                </a:gridCol>
                <a:gridCol w="699832">
                  <a:extLst>
                    <a:ext uri="{9D8B030D-6E8A-4147-A177-3AD203B41FA5}">
                      <a16:colId xmlns:a16="http://schemas.microsoft.com/office/drawing/2014/main" val="20004"/>
                    </a:ext>
                  </a:extLst>
                </a:gridCol>
                <a:gridCol w="842265">
                  <a:extLst>
                    <a:ext uri="{9D8B030D-6E8A-4147-A177-3AD203B41FA5}">
                      <a16:colId xmlns:a16="http://schemas.microsoft.com/office/drawing/2014/main" val="20005"/>
                    </a:ext>
                  </a:extLst>
                </a:gridCol>
                <a:gridCol w="763759">
                  <a:extLst>
                    <a:ext uri="{9D8B030D-6E8A-4147-A177-3AD203B41FA5}">
                      <a16:colId xmlns:a16="http://schemas.microsoft.com/office/drawing/2014/main" val="20006"/>
                    </a:ext>
                  </a:extLst>
                </a:gridCol>
                <a:gridCol w="763759">
                  <a:extLst>
                    <a:ext uri="{9D8B030D-6E8A-4147-A177-3AD203B41FA5}">
                      <a16:colId xmlns:a16="http://schemas.microsoft.com/office/drawing/2014/main" val="20007"/>
                    </a:ext>
                  </a:extLst>
                </a:gridCol>
                <a:gridCol w="842265">
                  <a:extLst>
                    <a:ext uri="{9D8B030D-6E8A-4147-A177-3AD203B41FA5}">
                      <a16:colId xmlns:a16="http://schemas.microsoft.com/office/drawing/2014/main" val="20008"/>
                    </a:ext>
                  </a:extLst>
                </a:gridCol>
                <a:gridCol w="1018346">
                  <a:extLst>
                    <a:ext uri="{9D8B030D-6E8A-4147-A177-3AD203B41FA5}">
                      <a16:colId xmlns:a16="http://schemas.microsoft.com/office/drawing/2014/main" val="20009"/>
                    </a:ext>
                  </a:extLst>
                </a:gridCol>
              </a:tblGrid>
              <a:tr h="243946">
                <a:tc>
                  <a:txBody>
                    <a:bodyPr/>
                    <a:lstStyle/>
                    <a:p>
                      <a:pPr algn="ctr">
                        <a:spcAft>
                          <a:spcPts val="0"/>
                        </a:spcAft>
                      </a:pPr>
                      <a:r>
                        <a:rPr lang="zh-CN" sz="1600" kern="100">
                          <a:effectLst/>
                        </a:rPr>
                        <a:t>测试用例</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{0,1}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{-1,1,2}</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43946">
                <a:tc>
                  <a:txBody>
                    <a:bodyPr/>
                    <a:lstStyle/>
                    <a:p>
                      <a:pPr algn="ctr">
                        <a:spcAft>
                          <a:spcPts val="0"/>
                        </a:spcAft>
                      </a:pPr>
                      <a:r>
                        <a:rPr lang="en-US" sz="1600" kern="100">
                          <a:effectLst/>
                        </a:rPr>
                        <a:t>i&gt;0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43946">
                <a:tc>
                  <a:txBody>
                    <a:bodyPr/>
                    <a:lstStyle/>
                    <a:p>
                      <a:pPr algn="ctr">
                        <a:spcAft>
                          <a:spcPts val="0"/>
                        </a:spcAft>
                      </a:pPr>
                      <a:r>
                        <a:rPr lang="en-US" sz="1600" kern="100">
                          <a:effectLst/>
                        </a:rPr>
                        <a:t>input&lt;0</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487892">
                <a:tc>
                  <a:txBody>
                    <a:bodyPr/>
                    <a:lstStyle/>
                    <a:p>
                      <a:pPr algn="ctr">
                        <a:spcAft>
                          <a:spcPts val="0"/>
                        </a:spcAft>
                      </a:pPr>
                      <a:r>
                        <a:rPr lang="en-US" sz="1600" kern="100">
                          <a:effectLst/>
                        </a:rPr>
                        <a:t>input%2==1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f,t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t,f</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43946">
                <a:tc>
                  <a:txBody>
                    <a:bodyPr/>
                    <a:lstStyle/>
                    <a:p>
                      <a:pPr algn="ctr">
                        <a:spcAft>
                          <a:spcPts val="0"/>
                        </a:spcAft>
                      </a:pPr>
                      <a:r>
                        <a:rPr lang="zh-CN" sz="1600" kern="100">
                          <a:effectLst/>
                        </a:rPr>
                        <a:t>条件覆盖</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3/8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4/8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5/8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5/8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6/8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7/8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7/8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a:effectLst/>
                        </a:rPr>
                        <a:t>6/8</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600" kern="100" dirty="0">
                          <a:effectLst/>
                        </a:rPr>
                        <a:t>8/8</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561782D7-0434-438F-82C3-191D1EA52F68}"/>
              </a:ext>
            </a:extLst>
          </p:cNvPr>
          <p:cNvSpPr>
            <a:spLocks noGrp="1" noChangeArrowheads="1"/>
          </p:cNvSpPr>
          <p:nvPr>
            <p:ph type="title"/>
          </p:nvPr>
        </p:nvSpPr>
        <p:spPr/>
        <p:txBody>
          <a:bodyPr/>
          <a:lstStyle/>
          <a:p>
            <a:r>
              <a:rPr lang="zh-CN" altLang="en-US"/>
              <a:t>条件覆盖</a:t>
            </a:r>
          </a:p>
        </p:txBody>
      </p:sp>
      <p:sp>
        <p:nvSpPr>
          <p:cNvPr id="36866" name="内容占位符 6">
            <a:extLst>
              <a:ext uri="{FF2B5EF4-FFF2-40B4-BE49-F238E27FC236}">
                <a16:creationId xmlns:a16="http://schemas.microsoft.com/office/drawing/2014/main" id="{29B05292-B34A-4229-82E6-6F595EEF1C75}"/>
              </a:ext>
            </a:extLst>
          </p:cNvPr>
          <p:cNvSpPr>
            <a:spLocks noGrp="1" noChangeArrowheads="1"/>
          </p:cNvSpPr>
          <p:nvPr>
            <p:ph idx="1"/>
          </p:nvPr>
        </p:nvSpPr>
        <p:spPr/>
        <p:txBody>
          <a:bodyPr/>
          <a:lstStyle/>
          <a:p>
            <a:r>
              <a:rPr lang="zh-CN" altLang="en-US" sz="2400"/>
              <a:t>高级编程语言中的短路（</a:t>
            </a:r>
            <a:r>
              <a:rPr lang="en-US" altLang="zh-CN" sz="2400"/>
              <a:t>short-circuit</a:t>
            </a:r>
            <a:r>
              <a:rPr lang="zh-CN" altLang="en-US" sz="2400"/>
              <a:t>）评估方式：</a:t>
            </a:r>
            <a:endParaRPr lang="en-US" altLang="zh-CN" sz="2400"/>
          </a:p>
          <a:p>
            <a:pPr lvl="1"/>
            <a:r>
              <a:rPr lang="en-US" altLang="zh-CN" sz="2000">
                <a:solidFill>
                  <a:srgbClr val="660066"/>
                </a:solidFill>
              </a:rPr>
              <a:t>if (x&lt;4 || x/0==2) </a:t>
            </a:r>
            <a:r>
              <a:rPr lang="zh-CN" altLang="en-US" sz="2000">
                <a:solidFill>
                  <a:srgbClr val="660066"/>
                </a:solidFill>
              </a:rPr>
              <a:t>→ </a:t>
            </a:r>
            <a:r>
              <a:rPr lang="en-US" altLang="zh-CN" sz="2000">
                <a:solidFill>
                  <a:srgbClr val="660066"/>
                </a:solidFill>
              </a:rPr>
              <a:t>if (x&lt;4 | x/0==2) [java]</a:t>
            </a:r>
          </a:p>
          <a:p>
            <a:r>
              <a:rPr lang="en-US" altLang="zh-CN" sz="2400"/>
              <a:t>条件覆盖与分支覆盖没有任何特别的联系，这表示分支的完全覆盖不能保证条件的完全覆盖，反之也成立，即完全的条件覆盖也不能保证分支的完全覆盖。</a:t>
            </a:r>
          </a:p>
          <a:p>
            <a:r>
              <a:rPr lang="en-US" altLang="zh-CN" sz="2400"/>
              <a:t>在分支覆盖和条件覆盖的基础上，还衍生出一种条件/分支覆盖标准，它是两种覆盖的混合，要求同时满足两种覆盖的要求。</a:t>
            </a:r>
          </a:p>
        </p:txBody>
      </p:sp>
      <p:sp>
        <p:nvSpPr>
          <p:cNvPr id="36867" name="日期占位符 3">
            <a:extLst>
              <a:ext uri="{FF2B5EF4-FFF2-40B4-BE49-F238E27FC236}">
                <a16:creationId xmlns:a16="http://schemas.microsoft.com/office/drawing/2014/main" id="{04D012AD-AD30-4AC0-8767-194C7BCB07C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6D185A7-44F3-49E0-9DC2-55D07659E507}" type="datetime1">
              <a:rPr kumimoji="0" lang="zh-CN" altLang="en-US" smtClean="0"/>
              <a:pPr/>
              <a:t>2019/12/15</a:t>
            </a:fld>
            <a:endParaRPr kumimoji="0" lang="en-US" altLang="zh-CN"/>
          </a:p>
        </p:txBody>
      </p:sp>
      <p:sp>
        <p:nvSpPr>
          <p:cNvPr id="36868" name="页脚占位符 4">
            <a:extLst>
              <a:ext uri="{FF2B5EF4-FFF2-40B4-BE49-F238E27FC236}">
                <a16:creationId xmlns:a16="http://schemas.microsoft.com/office/drawing/2014/main" id="{14B71711-794A-4D1F-8AC9-D669013D0CF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6869" name="灯片编号占位符 5">
            <a:extLst>
              <a:ext uri="{FF2B5EF4-FFF2-40B4-BE49-F238E27FC236}">
                <a16:creationId xmlns:a16="http://schemas.microsoft.com/office/drawing/2014/main" id="{B0BDC643-0081-4BBE-ABFA-159BB53D923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A81B872-9638-464C-A38E-297D1E6834D9}" type="slidenum">
              <a:rPr lang="zh-CN" altLang="en-US"/>
              <a:pPr/>
              <a:t>31</a:t>
            </a:fld>
            <a:endParaRPr lang="en-US" altLang="zh-CN">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0DC77733-2966-4A20-91A4-A73D64E19CB3}"/>
              </a:ext>
            </a:extLst>
          </p:cNvPr>
          <p:cNvSpPr>
            <a:spLocks noGrp="1" noChangeArrowheads="1"/>
          </p:cNvSpPr>
          <p:nvPr>
            <p:ph type="title"/>
          </p:nvPr>
        </p:nvSpPr>
        <p:spPr/>
        <p:txBody>
          <a:bodyPr/>
          <a:lstStyle/>
          <a:p>
            <a:r>
              <a:rPr lang="zh-CN" altLang="en-US"/>
              <a:t>多条件组合覆盖</a:t>
            </a:r>
          </a:p>
        </p:txBody>
      </p:sp>
      <p:sp>
        <p:nvSpPr>
          <p:cNvPr id="37890" name="内容占位符 2">
            <a:extLst>
              <a:ext uri="{FF2B5EF4-FFF2-40B4-BE49-F238E27FC236}">
                <a16:creationId xmlns:a16="http://schemas.microsoft.com/office/drawing/2014/main" id="{5D878990-D395-40E7-B1F7-9ED323002DBE}"/>
              </a:ext>
            </a:extLst>
          </p:cNvPr>
          <p:cNvSpPr>
            <a:spLocks noGrp="1" noChangeArrowheads="1"/>
          </p:cNvSpPr>
          <p:nvPr>
            <p:ph idx="1"/>
          </p:nvPr>
        </p:nvSpPr>
        <p:spPr>
          <a:xfrm>
            <a:off x="457200" y="1600200"/>
            <a:ext cx="8229600" cy="1566863"/>
          </a:xfrm>
        </p:spPr>
        <p:txBody>
          <a:bodyPr/>
          <a:lstStyle/>
          <a:p>
            <a:r>
              <a:rPr lang="zh-CN" altLang="en-US" sz="2400"/>
              <a:t>所有的覆盖要求在多条件组合覆盖标准中得到了综合，它要求所有在条件中出现的原子谓词的组合都要覆盖到。</a:t>
            </a:r>
          </a:p>
          <a:p>
            <a:endParaRPr lang="zh-CN" altLang="en-US" sz="2400"/>
          </a:p>
          <a:p>
            <a:endParaRPr lang="zh-CN" altLang="en-US" sz="2400"/>
          </a:p>
        </p:txBody>
      </p:sp>
      <p:sp>
        <p:nvSpPr>
          <p:cNvPr id="37891" name="日期占位符 3">
            <a:extLst>
              <a:ext uri="{FF2B5EF4-FFF2-40B4-BE49-F238E27FC236}">
                <a16:creationId xmlns:a16="http://schemas.microsoft.com/office/drawing/2014/main" id="{053D7CE9-F939-4AA3-96A6-43D5ECF167E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5637929-3F01-4716-9E16-457A423975E0}" type="datetime1">
              <a:rPr kumimoji="0" lang="zh-CN" altLang="en-US" smtClean="0"/>
              <a:pPr/>
              <a:t>2019/12/15</a:t>
            </a:fld>
            <a:endParaRPr kumimoji="0" lang="en-US" altLang="zh-CN"/>
          </a:p>
        </p:txBody>
      </p:sp>
      <p:sp>
        <p:nvSpPr>
          <p:cNvPr id="37892" name="页脚占位符 4">
            <a:extLst>
              <a:ext uri="{FF2B5EF4-FFF2-40B4-BE49-F238E27FC236}">
                <a16:creationId xmlns:a16="http://schemas.microsoft.com/office/drawing/2014/main" id="{E342DBC3-188D-4793-BCCC-377B4E08DA3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7893" name="灯片编号占位符 5">
            <a:extLst>
              <a:ext uri="{FF2B5EF4-FFF2-40B4-BE49-F238E27FC236}">
                <a16:creationId xmlns:a16="http://schemas.microsoft.com/office/drawing/2014/main" id="{3F1B5E0B-2B8C-4428-B6CB-28035A487C9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D7FA9B7-9D4E-407F-9939-D1862E5F6B13}" type="slidenum">
              <a:rPr lang="zh-CN" altLang="en-US"/>
              <a:pPr/>
              <a:t>32</a:t>
            </a:fld>
            <a:endParaRPr lang="en-US" altLang="zh-CN">
              <a:ea typeface="宋体" panose="02010600030101010101" pitchFamily="2" charset="-122"/>
            </a:endParaRPr>
          </a:p>
        </p:txBody>
      </p:sp>
      <p:graphicFrame>
        <p:nvGraphicFramePr>
          <p:cNvPr id="37894" name="对象 -2147482585">
            <a:extLst>
              <a:ext uri="{FF2B5EF4-FFF2-40B4-BE49-F238E27FC236}">
                <a16:creationId xmlns:a16="http://schemas.microsoft.com/office/drawing/2014/main" id="{0D4B0DAC-742A-4CF9-92D6-4E9D2A8A3AD2}"/>
              </a:ext>
            </a:extLst>
          </p:cNvPr>
          <p:cNvGraphicFramePr>
            <a:graphicFrameLocks noChangeAspect="1"/>
          </p:cNvGraphicFramePr>
          <p:nvPr/>
        </p:nvGraphicFramePr>
        <p:xfrm>
          <a:off x="2270125" y="2420938"/>
          <a:ext cx="4864100" cy="652462"/>
        </p:xfrm>
        <a:graphic>
          <a:graphicData uri="http://schemas.openxmlformats.org/presentationml/2006/ole">
            <mc:AlternateContent xmlns:mc="http://schemas.openxmlformats.org/markup-compatibility/2006">
              <mc:Choice xmlns:v="urn:schemas-microsoft-com:vml" Requires="v">
                <p:oleObj spid="_x0000_s37981" r:id="rId3" imgW="2843566" imgH="380835" progId="Equation.DSMT4">
                  <p:embed/>
                </p:oleObj>
              </mc:Choice>
              <mc:Fallback>
                <p:oleObj r:id="rId3" imgW="2843566" imgH="380835" progId="Equation.DSMT4">
                  <p:embed/>
                  <p:pic>
                    <p:nvPicPr>
                      <p:cNvPr id="0" name="对象 -21474825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0125" y="2420938"/>
                        <a:ext cx="48641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 name="表格 7">
            <a:extLst>
              <a:ext uri="{FF2B5EF4-FFF2-40B4-BE49-F238E27FC236}">
                <a16:creationId xmlns:a16="http://schemas.microsoft.com/office/drawing/2014/main" id="{FEF75E7E-DF0D-45FD-BC34-8FF5A7B5EDE3}"/>
              </a:ext>
            </a:extLst>
          </p:cNvPr>
          <p:cNvGraphicFramePr/>
          <p:nvPr/>
        </p:nvGraphicFramePr>
        <p:xfrm>
          <a:off x="758825" y="3168650"/>
          <a:ext cx="7985125" cy="3290941"/>
        </p:xfrm>
        <a:graphic>
          <a:graphicData uri="http://schemas.openxmlformats.org/drawingml/2006/table">
            <a:tbl>
              <a:tblPr firstRow="1" firstCol="1" bandRow="1">
                <a:tableStyleId>{93296810-A885-4BE3-A3E7-6D5BEEA58F35}</a:tableStyleId>
              </a:tblPr>
              <a:tblGrid>
                <a:gridCol w="1546983">
                  <a:extLst>
                    <a:ext uri="{9D8B030D-6E8A-4147-A177-3AD203B41FA5}">
                      <a16:colId xmlns:a16="http://schemas.microsoft.com/office/drawing/2014/main" val="20000"/>
                    </a:ext>
                  </a:extLst>
                </a:gridCol>
                <a:gridCol w="641401">
                  <a:extLst>
                    <a:ext uri="{9D8B030D-6E8A-4147-A177-3AD203B41FA5}">
                      <a16:colId xmlns:a16="http://schemas.microsoft.com/office/drawing/2014/main" val="20001"/>
                    </a:ext>
                  </a:extLst>
                </a:gridCol>
                <a:gridCol w="641401">
                  <a:extLst>
                    <a:ext uri="{9D8B030D-6E8A-4147-A177-3AD203B41FA5}">
                      <a16:colId xmlns:a16="http://schemas.microsoft.com/office/drawing/2014/main" val="20002"/>
                    </a:ext>
                  </a:extLst>
                </a:gridCol>
                <a:gridCol w="640766">
                  <a:extLst>
                    <a:ext uri="{9D8B030D-6E8A-4147-A177-3AD203B41FA5}">
                      <a16:colId xmlns:a16="http://schemas.microsoft.com/office/drawing/2014/main" val="20003"/>
                    </a:ext>
                  </a:extLst>
                </a:gridCol>
                <a:gridCol w="641401">
                  <a:extLst>
                    <a:ext uri="{9D8B030D-6E8A-4147-A177-3AD203B41FA5}">
                      <a16:colId xmlns:a16="http://schemas.microsoft.com/office/drawing/2014/main" val="20004"/>
                    </a:ext>
                  </a:extLst>
                </a:gridCol>
                <a:gridCol w="772221">
                  <a:extLst>
                    <a:ext uri="{9D8B030D-6E8A-4147-A177-3AD203B41FA5}">
                      <a16:colId xmlns:a16="http://schemas.microsoft.com/office/drawing/2014/main" val="20005"/>
                    </a:ext>
                  </a:extLst>
                </a:gridCol>
                <a:gridCol w="699191">
                  <a:extLst>
                    <a:ext uri="{9D8B030D-6E8A-4147-A177-3AD203B41FA5}">
                      <a16:colId xmlns:a16="http://schemas.microsoft.com/office/drawing/2014/main" val="20006"/>
                    </a:ext>
                  </a:extLst>
                </a:gridCol>
                <a:gridCol w="699826">
                  <a:extLst>
                    <a:ext uri="{9D8B030D-6E8A-4147-A177-3AD203B41FA5}">
                      <a16:colId xmlns:a16="http://schemas.microsoft.com/office/drawing/2014/main" val="20007"/>
                    </a:ext>
                  </a:extLst>
                </a:gridCol>
                <a:gridCol w="769681">
                  <a:extLst>
                    <a:ext uri="{9D8B030D-6E8A-4147-A177-3AD203B41FA5}">
                      <a16:colId xmlns:a16="http://schemas.microsoft.com/office/drawing/2014/main" val="20008"/>
                    </a:ext>
                  </a:extLst>
                </a:gridCol>
                <a:gridCol w="932254">
                  <a:extLst>
                    <a:ext uri="{9D8B030D-6E8A-4147-A177-3AD203B41FA5}">
                      <a16:colId xmlns:a16="http://schemas.microsoft.com/office/drawing/2014/main" val="20009"/>
                    </a:ext>
                  </a:extLst>
                </a:gridCol>
              </a:tblGrid>
              <a:tr h="548587">
                <a:tc>
                  <a:txBody>
                    <a:bodyPr/>
                    <a:lstStyle/>
                    <a:p>
                      <a:pPr indent="0" algn="ctr">
                        <a:buNone/>
                      </a:pPr>
                      <a:r>
                        <a:rPr lang="en-US" sz="1800"/>
                        <a:t>测试用例</a:t>
                      </a:r>
                      <a:endParaRPr lang="en-US" altLang="en-US" sz="1800"/>
                    </a:p>
                  </a:txBody>
                  <a:tcPr marL="68585" marR="68585" marT="0" marB="0" anchor="ctr"/>
                </a:tc>
                <a:tc>
                  <a:txBody>
                    <a:bodyPr/>
                    <a:lstStyle/>
                    <a:p>
                      <a:pPr indent="0" algn="ctr">
                        <a:buNone/>
                      </a:pPr>
                      <a:r>
                        <a:rPr lang="en-US" sz="1800"/>
                        <a:t>{-1}</a:t>
                      </a:r>
                      <a:endParaRPr lang="en-US" altLang="en-US" sz="1800"/>
                    </a:p>
                  </a:txBody>
                  <a:tcPr marL="68585" marR="68585" marT="0" marB="0" anchor="ctr"/>
                </a:tc>
                <a:tc>
                  <a:txBody>
                    <a:bodyPr/>
                    <a:lstStyle/>
                    <a:p>
                      <a:pPr indent="0" algn="ctr">
                        <a:buNone/>
                      </a:pPr>
                      <a:r>
                        <a:rPr lang="en-US" sz="1800"/>
                        <a:t>{0}</a:t>
                      </a:r>
                      <a:endParaRPr lang="en-US" altLang="en-US" sz="1800"/>
                    </a:p>
                  </a:txBody>
                  <a:tcPr marL="68585" marR="68585" marT="0" marB="0" anchor="ctr"/>
                </a:tc>
                <a:tc>
                  <a:txBody>
                    <a:bodyPr/>
                    <a:lstStyle/>
                    <a:p>
                      <a:pPr indent="0" algn="ctr">
                        <a:buNone/>
                      </a:pPr>
                      <a:r>
                        <a:rPr lang="en-US" sz="1800"/>
                        <a:t>{1}</a:t>
                      </a:r>
                      <a:endParaRPr lang="en-US" altLang="en-US" sz="1800"/>
                    </a:p>
                  </a:txBody>
                  <a:tcPr marL="68585" marR="68585" marT="0" marB="0" anchor="ctr"/>
                </a:tc>
                <a:tc>
                  <a:txBody>
                    <a:bodyPr/>
                    <a:lstStyle/>
                    <a:p>
                      <a:pPr indent="0" algn="ctr">
                        <a:buNone/>
                      </a:pPr>
                      <a:r>
                        <a:rPr lang="en-US" sz="1800"/>
                        <a:t>{2}</a:t>
                      </a:r>
                      <a:endParaRPr lang="en-US" altLang="en-US" sz="1800"/>
                    </a:p>
                  </a:txBody>
                  <a:tcPr marL="68585" marR="68585" marT="0" marB="0" anchor="ctr"/>
                </a:tc>
                <a:tc>
                  <a:txBody>
                    <a:bodyPr/>
                    <a:lstStyle/>
                    <a:p>
                      <a:pPr indent="0" algn="ctr">
                        <a:buNone/>
                      </a:pPr>
                      <a:r>
                        <a:rPr lang="en-US" sz="1800"/>
                        <a:t>{-1,0}</a:t>
                      </a:r>
                      <a:endParaRPr lang="en-US" altLang="en-US" sz="1800"/>
                    </a:p>
                  </a:txBody>
                  <a:tcPr marL="68585" marR="68585" marT="0" marB="0" anchor="ctr"/>
                </a:tc>
                <a:tc>
                  <a:txBody>
                    <a:bodyPr/>
                    <a:lstStyle/>
                    <a:p>
                      <a:pPr indent="0" algn="ctr">
                        <a:buNone/>
                      </a:pPr>
                      <a:r>
                        <a:rPr lang="en-US" sz="1800"/>
                        <a:t>{0,1}</a:t>
                      </a:r>
                      <a:endParaRPr lang="en-US" altLang="en-US" sz="1800"/>
                    </a:p>
                  </a:txBody>
                  <a:tcPr marL="68585" marR="68585" marT="0" marB="0" anchor="ctr"/>
                </a:tc>
                <a:tc>
                  <a:txBody>
                    <a:bodyPr/>
                    <a:lstStyle/>
                    <a:p>
                      <a:pPr indent="0" algn="ctr">
                        <a:buNone/>
                      </a:pPr>
                      <a:r>
                        <a:rPr lang="en-US" sz="1800"/>
                        <a:t>{1,2}</a:t>
                      </a:r>
                      <a:endParaRPr lang="en-US" altLang="en-US" sz="1800"/>
                    </a:p>
                  </a:txBody>
                  <a:tcPr marL="68585" marR="68585" marT="0" marB="0" anchor="ctr"/>
                </a:tc>
                <a:tc>
                  <a:txBody>
                    <a:bodyPr/>
                    <a:lstStyle/>
                    <a:p>
                      <a:pPr indent="0" algn="ctr">
                        <a:buNone/>
                      </a:pPr>
                      <a:r>
                        <a:rPr lang="en-US" sz="1800"/>
                        <a:t>{-1,1}</a:t>
                      </a:r>
                      <a:endParaRPr lang="en-US" altLang="en-US" sz="1800"/>
                    </a:p>
                  </a:txBody>
                  <a:tcPr marL="68585" marR="68585" marT="0" marB="0" anchor="ctr"/>
                </a:tc>
                <a:tc>
                  <a:txBody>
                    <a:bodyPr/>
                    <a:lstStyle/>
                    <a:p>
                      <a:pPr indent="0" algn="ctr">
                        <a:buNone/>
                      </a:pPr>
                      <a:r>
                        <a:rPr lang="en-US" sz="1800"/>
                        <a:t>{-1,1,2}</a:t>
                      </a:r>
                      <a:endParaRPr lang="en-US" altLang="en-US" sz="1800"/>
                    </a:p>
                  </a:txBody>
                  <a:tcPr marL="68585" marR="68585" marT="0" marB="0" anchor="ctr"/>
                </a:tc>
                <a:extLst>
                  <a:ext uri="{0D108BD9-81ED-4DB2-BD59-A6C34878D82A}">
                    <a16:rowId xmlns:a16="http://schemas.microsoft.com/office/drawing/2014/main" val="10000"/>
                  </a:ext>
                </a:extLst>
              </a:tr>
              <a:tr h="274294">
                <a:tc>
                  <a:txBody>
                    <a:bodyPr/>
                    <a:lstStyle/>
                    <a:p>
                      <a:pPr indent="0" algn="ctr">
                        <a:buNone/>
                      </a:pPr>
                      <a:r>
                        <a:rPr lang="en-US" sz="1800"/>
                        <a:t>i&gt;0</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f,t</a:t>
                      </a:r>
                      <a:endParaRPr lang="en-US" altLang="en-US" sz="1800"/>
                    </a:p>
                  </a:txBody>
                  <a:tcPr marL="68585" marR="68585" marT="0" marB="0" anchor="ctr"/>
                </a:tc>
                <a:tc>
                  <a:txBody>
                    <a:bodyPr/>
                    <a:lstStyle/>
                    <a:p>
                      <a:pPr indent="0" algn="ctr">
                        <a:buNone/>
                      </a:pPr>
                      <a:r>
                        <a:rPr lang="en-US" sz="1800"/>
                        <a:t>f,t</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f,t</a:t>
                      </a:r>
                      <a:endParaRPr lang="en-US" altLang="en-US" sz="1800"/>
                    </a:p>
                  </a:txBody>
                  <a:tcPr marL="68585" marR="68585" marT="0" marB="0" anchor="ctr"/>
                </a:tc>
                <a:tc>
                  <a:txBody>
                    <a:bodyPr/>
                    <a:lstStyle/>
                    <a:p>
                      <a:pPr indent="0" algn="ctr">
                        <a:buNone/>
                      </a:pPr>
                      <a:r>
                        <a:rPr lang="en-US" sz="1800"/>
                        <a:t>f,t</a:t>
                      </a:r>
                      <a:endParaRPr lang="en-US" altLang="en-US" sz="1800"/>
                    </a:p>
                  </a:txBody>
                  <a:tcPr marL="68585" marR="68585" marT="0" marB="0" anchor="ctr"/>
                </a:tc>
                <a:tc>
                  <a:txBody>
                    <a:bodyPr/>
                    <a:lstStyle/>
                    <a:p>
                      <a:pPr indent="0" algn="ctr">
                        <a:buNone/>
                      </a:pPr>
                      <a:r>
                        <a:rPr lang="en-US" sz="1800"/>
                        <a:t>f,t</a:t>
                      </a:r>
                      <a:endParaRPr lang="en-US" altLang="en-US" sz="1800"/>
                    </a:p>
                  </a:txBody>
                  <a:tcPr marL="68585" marR="68585" marT="0" marB="0" anchor="ctr"/>
                </a:tc>
                <a:tc>
                  <a:txBody>
                    <a:bodyPr/>
                    <a:lstStyle/>
                    <a:p>
                      <a:pPr indent="0" algn="ctr">
                        <a:buNone/>
                      </a:pPr>
                      <a:r>
                        <a:rPr lang="en-US" sz="1800"/>
                        <a:t>f,t</a:t>
                      </a:r>
                      <a:endParaRPr lang="en-US" altLang="en-US" sz="1800"/>
                    </a:p>
                  </a:txBody>
                  <a:tcPr marL="68585" marR="68585" marT="0" marB="0" anchor="ctr"/>
                </a:tc>
                <a:extLst>
                  <a:ext uri="{0D108BD9-81ED-4DB2-BD59-A6C34878D82A}">
                    <a16:rowId xmlns:a16="http://schemas.microsoft.com/office/drawing/2014/main" val="10001"/>
                  </a:ext>
                </a:extLst>
              </a:tr>
              <a:tr h="274294">
                <a:tc>
                  <a:txBody>
                    <a:bodyPr/>
                    <a:lstStyle/>
                    <a:p>
                      <a:pPr indent="0" algn="ctr">
                        <a:buNone/>
                      </a:pPr>
                      <a:r>
                        <a:rPr lang="en-US" sz="1800"/>
                        <a:t>input&lt;0</a:t>
                      </a:r>
                      <a:endParaRPr lang="en-US" altLang="en-US" sz="1800"/>
                    </a:p>
                  </a:txBody>
                  <a:tcPr marL="68585" marR="68585" marT="0" marB="0" anchor="ctr"/>
                </a:tc>
                <a:tc>
                  <a:txBody>
                    <a:bodyPr/>
                    <a:lstStyle/>
                    <a:p>
                      <a:pPr indent="0" algn="ctr">
                        <a:buNone/>
                      </a:pPr>
                      <a:r>
                        <a:rPr lang="en-US" sz="1800"/>
                        <a:t>t</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t,f</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t,f</a:t>
                      </a:r>
                      <a:endParaRPr lang="en-US" altLang="en-US" sz="1800"/>
                    </a:p>
                  </a:txBody>
                  <a:tcPr marL="68585" marR="68585" marT="0" marB="0" anchor="ctr"/>
                </a:tc>
                <a:tc>
                  <a:txBody>
                    <a:bodyPr/>
                    <a:lstStyle/>
                    <a:p>
                      <a:pPr indent="0" algn="ctr">
                        <a:buNone/>
                      </a:pPr>
                      <a:r>
                        <a:rPr lang="en-US" sz="1800"/>
                        <a:t>t,f</a:t>
                      </a:r>
                      <a:endParaRPr lang="en-US" altLang="en-US" sz="1800"/>
                    </a:p>
                  </a:txBody>
                  <a:tcPr marL="68585" marR="68585" marT="0" marB="0" anchor="ctr"/>
                </a:tc>
                <a:extLst>
                  <a:ext uri="{0D108BD9-81ED-4DB2-BD59-A6C34878D82A}">
                    <a16:rowId xmlns:a16="http://schemas.microsoft.com/office/drawing/2014/main" val="10002"/>
                  </a:ext>
                </a:extLst>
              </a:tr>
              <a:tr h="548587">
                <a:tc>
                  <a:txBody>
                    <a:bodyPr/>
                    <a:lstStyle/>
                    <a:p>
                      <a:pPr indent="0" algn="ctr">
                        <a:buNone/>
                      </a:pPr>
                      <a:r>
                        <a:rPr lang="en-US" sz="1800"/>
                        <a:t>input%2==1</a:t>
                      </a:r>
                      <a:endParaRPr lang="en-US" altLang="en-US" sz="1800"/>
                    </a:p>
                  </a:txBody>
                  <a:tcPr marL="68585" marR="68585" marT="0" marB="0" anchor="ctr"/>
                </a:tc>
                <a:tc>
                  <a:txBody>
                    <a:bodyPr/>
                    <a:lstStyle/>
                    <a:p>
                      <a:pPr indent="0" algn="ctr">
                        <a:buNone/>
                      </a:pPr>
                      <a:r>
                        <a:rPr lang="en-US" sz="1800"/>
                        <a:t>-</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t</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f,t</a:t>
                      </a:r>
                      <a:endParaRPr lang="en-US" altLang="en-US" sz="1800"/>
                    </a:p>
                  </a:txBody>
                  <a:tcPr marL="68585" marR="68585" marT="0" marB="0" anchor="ctr"/>
                </a:tc>
                <a:tc>
                  <a:txBody>
                    <a:bodyPr/>
                    <a:lstStyle/>
                    <a:p>
                      <a:pPr indent="0" algn="ctr">
                        <a:buNone/>
                      </a:pPr>
                      <a:r>
                        <a:rPr lang="en-US" sz="1800"/>
                        <a:t>t,f</a:t>
                      </a:r>
                      <a:endParaRPr lang="en-US" altLang="en-US" sz="1800"/>
                    </a:p>
                  </a:txBody>
                  <a:tcPr marL="68585" marR="68585" marT="0" marB="0" anchor="ctr"/>
                </a:tc>
                <a:tc>
                  <a:txBody>
                    <a:bodyPr/>
                    <a:lstStyle/>
                    <a:p>
                      <a:pPr indent="0" algn="ctr">
                        <a:buNone/>
                      </a:pPr>
                      <a:r>
                        <a:rPr lang="en-US" sz="1800"/>
                        <a:t>t</a:t>
                      </a:r>
                      <a:endParaRPr lang="en-US" altLang="en-US" sz="1800"/>
                    </a:p>
                  </a:txBody>
                  <a:tcPr marL="68585" marR="68585" marT="0" marB="0" anchor="ctr"/>
                </a:tc>
                <a:tc>
                  <a:txBody>
                    <a:bodyPr/>
                    <a:lstStyle/>
                    <a:p>
                      <a:pPr indent="0" algn="ctr">
                        <a:buNone/>
                      </a:pPr>
                      <a:r>
                        <a:rPr lang="en-US" sz="1800"/>
                        <a:t>t,f</a:t>
                      </a:r>
                      <a:endParaRPr lang="en-US" altLang="en-US" sz="1800"/>
                    </a:p>
                  </a:txBody>
                  <a:tcPr marL="68585" marR="68585" marT="0" marB="0" anchor="ctr"/>
                </a:tc>
                <a:extLst>
                  <a:ext uri="{0D108BD9-81ED-4DB2-BD59-A6C34878D82A}">
                    <a16:rowId xmlns:a16="http://schemas.microsoft.com/office/drawing/2014/main" val="10003"/>
                  </a:ext>
                </a:extLst>
              </a:tr>
              <a:tr h="822246">
                <a:tc>
                  <a:txBody>
                    <a:bodyPr/>
                    <a:lstStyle/>
                    <a:p>
                      <a:pPr indent="0" algn="ctr">
                        <a:buNone/>
                      </a:pPr>
                      <a:r>
                        <a:rPr lang="en-US" sz="1800"/>
                        <a:t>input&lt;0||input%2==1</a:t>
                      </a:r>
                      <a:endParaRPr lang="en-US" altLang="en-US" sz="1800"/>
                    </a:p>
                  </a:txBody>
                  <a:tcPr marL="68585" marR="68585" marT="0" marB="0" anchor="ctr"/>
                </a:tc>
                <a:tc>
                  <a:txBody>
                    <a:bodyPr/>
                    <a:lstStyle/>
                    <a:p>
                      <a:pPr indent="0" algn="ctr">
                        <a:buNone/>
                      </a:pPr>
                      <a:r>
                        <a:rPr lang="en-US" sz="1800"/>
                        <a:t>t</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t</a:t>
                      </a:r>
                      <a:endParaRPr lang="en-US" altLang="en-US" sz="1800"/>
                    </a:p>
                  </a:txBody>
                  <a:tcPr marL="68585" marR="68585" marT="0" marB="0" anchor="ctr"/>
                </a:tc>
                <a:tc>
                  <a:txBody>
                    <a:bodyPr/>
                    <a:lstStyle/>
                    <a:p>
                      <a:pPr indent="0" algn="ctr">
                        <a:buNone/>
                      </a:pPr>
                      <a:r>
                        <a:rPr lang="en-US" sz="1800"/>
                        <a:t>f</a:t>
                      </a:r>
                      <a:endParaRPr lang="en-US" altLang="en-US" sz="1800"/>
                    </a:p>
                  </a:txBody>
                  <a:tcPr marL="68585" marR="68585" marT="0" marB="0" anchor="ctr"/>
                </a:tc>
                <a:tc>
                  <a:txBody>
                    <a:bodyPr/>
                    <a:lstStyle/>
                    <a:p>
                      <a:pPr indent="0" algn="ctr">
                        <a:buNone/>
                      </a:pPr>
                      <a:r>
                        <a:rPr lang="en-US" sz="1800"/>
                        <a:t>t,f</a:t>
                      </a:r>
                      <a:endParaRPr lang="en-US" altLang="en-US" sz="1800"/>
                    </a:p>
                  </a:txBody>
                  <a:tcPr marL="68585" marR="68585" marT="0" marB="0" anchor="ctr"/>
                </a:tc>
                <a:tc>
                  <a:txBody>
                    <a:bodyPr/>
                    <a:lstStyle/>
                    <a:p>
                      <a:pPr indent="0" algn="ctr">
                        <a:buNone/>
                      </a:pPr>
                      <a:r>
                        <a:rPr lang="en-US" sz="1800"/>
                        <a:t>f,t</a:t>
                      </a:r>
                      <a:endParaRPr lang="en-US" altLang="en-US" sz="1800"/>
                    </a:p>
                  </a:txBody>
                  <a:tcPr marL="68585" marR="68585" marT="0" marB="0" anchor="ctr"/>
                </a:tc>
                <a:tc>
                  <a:txBody>
                    <a:bodyPr/>
                    <a:lstStyle/>
                    <a:p>
                      <a:pPr indent="0" algn="ctr">
                        <a:buNone/>
                      </a:pPr>
                      <a:r>
                        <a:rPr lang="en-US" sz="1800"/>
                        <a:t>t,f</a:t>
                      </a:r>
                      <a:endParaRPr lang="en-US" altLang="en-US" sz="1800"/>
                    </a:p>
                  </a:txBody>
                  <a:tcPr marL="68585" marR="68585" marT="0" marB="0" anchor="ctr"/>
                </a:tc>
                <a:tc>
                  <a:txBody>
                    <a:bodyPr/>
                    <a:lstStyle/>
                    <a:p>
                      <a:pPr indent="0" algn="ctr">
                        <a:buNone/>
                      </a:pPr>
                      <a:r>
                        <a:rPr lang="en-US" sz="1800"/>
                        <a:t>t</a:t>
                      </a:r>
                      <a:endParaRPr lang="en-US" altLang="en-US" sz="1800"/>
                    </a:p>
                  </a:txBody>
                  <a:tcPr marL="68585" marR="68585" marT="0" marB="0" anchor="ctr"/>
                </a:tc>
                <a:tc>
                  <a:txBody>
                    <a:bodyPr/>
                    <a:lstStyle/>
                    <a:p>
                      <a:pPr indent="0" algn="ctr">
                        <a:buNone/>
                      </a:pPr>
                      <a:r>
                        <a:rPr lang="en-US" sz="1800"/>
                        <a:t>t,f</a:t>
                      </a:r>
                      <a:endParaRPr lang="en-US" altLang="en-US" sz="1800"/>
                    </a:p>
                  </a:txBody>
                  <a:tcPr marL="68585" marR="68585" marT="0" marB="0" anchor="ctr"/>
                </a:tc>
                <a:extLst>
                  <a:ext uri="{0D108BD9-81ED-4DB2-BD59-A6C34878D82A}">
                    <a16:rowId xmlns:a16="http://schemas.microsoft.com/office/drawing/2014/main" val="10004"/>
                  </a:ext>
                </a:extLst>
              </a:tr>
              <a:tr h="822881">
                <a:tc>
                  <a:txBody>
                    <a:bodyPr/>
                    <a:lstStyle/>
                    <a:p>
                      <a:pPr indent="0" algn="ctr">
                        <a:buNone/>
                      </a:pPr>
                      <a:r>
                        <a:rPr lang="en-US" sz="1800"/>
                        <a:t>多条件组合覆盖</a:t>
                      </a:r>
                      <a:endParaRPr lang="en-US" altLang="en-US" sz="1800"/>
                    </a:p>
                  </a:txBody>
                  <a:tcPr marL="68585" marR="68585" marT="0" marB="0" anchor="ctr"/>
                </a:tc>
                <a:tc>
                  <a:txBody>
                    <a:bodyPr/>
                    <a:lstStyle/>
                    <a:p>
                      <a:pPr indent="0" algn="ctr">
                        <a:buNone/>
                      </a:pPr>
                      <a:r>
                        <a:rPr lang="en-US" sz="1800"/>
                        <a:t>3/8</a:t>
                      </a:r>
                      <a:endParaRPr lang="en-US" altLang="en-US" sz="1800"/>
                    </a:p>
                  </a:txBody>
                  <a:tcPr marL="68585" marR="68585" marT="0" marB="0" anchor="ctr"/>
                </a:tc>
                <a:tc>
                  <a:txBody>
                    <a:bodyPr/>
                    <a:lstStyle/>
                    <a:p>
                      <a:pPr indent="0" algn="ctr">
                        <a:buNone/>
                      </a:pPr>
                      <a:r>
                        <a:rPr lang="en-US" sz="1800"/>
                        <a:t>4/8</a:t>
                      </a:r>
                      <a:endParaRPr lang="en-US" altLang="en-US" sz="1800"/>
                    </a:p>
                  </a:txBody>
                  <a:tcPr marL="68585" marR="68585" marT="0" marB="0" anchor="ctr"/>
                </a:tc>
                <a:tc>
                  <a:txBody>
                    <a:bodyPr/>
                    <a:lstStyle/>
                    <a:p>
                      <a:pPr indent="0" algn="ctr">
                        <a:buNone/>
                      </a:pPr>
                      <a:r>
                        <a:rPr lang="en-US" sz="1800"/>
                        <a:t>5/8</a:t>
                      </a:r>
                      <a:endParaRPr lang="en-US" altLang="en-US" sz="1800"/>
                    </a:p>
                  </a:txBody>
                  <a:tcPr marL="68585" marR="68585" marT="0" marB="0" anchor="ctr"/>
                </a:tc>
                <a:tc>
                  <a:txBody>
                    <a:bodyPr/>
                    <a:lstStyle/>
                    <a:p>
                      <a:pPr indent="0" algn="ctr">
                        <a:buNone/>
                      </a:pPr>
                      <a:r>
                        <a:rPr lang="en-US" sz="1800"/>
                        <a:t>5/8</a:t>
                      </a:r>
                      <a:endParaRPr lang="en-US" altLang="en-US" sz="1800"/>
                    </a:p>
                  </a:txBody>
                  <a:tcPr marL="68585" marR="68585" marT="0" marB="0" anchor="ctr"/>
                </a:tc>
                <a:tc>
                  <a:txBody>
                    <a:bodyPr/>
                    <a:lstStyle/>
                    <a:p>
                      <a:pPr indent="0" algn="ctr">
                        <a:buNone/>
                      </a:pPr>
                      <a:r>
                        <a:rPr lang="en-US" sz="1800"/>
                        <a:t>6/8</a:t>
                      </a:r>
                      <a:endParaRPr lang="en-US" altLang="en-US" sz="1800"/>
                    </a:p>
                  </a:txBody>
                  <a:tcPr marL="68585" marR="68585" marT="0" marB="0" anchor="ctr"/>
                </a:tc>
                <a:tc>
                  <a:txBody>
                    <a:bodyPr/>
                    <a:lstStyle/>
                    <a:p>
                      <a:pPr indent="0" algn="ctr">
                        <a:buNone/>
                      </a:pPr>
                      <a:r>
                        <a:rPr lang="en-US" sz="1800"/>
                        <a:t>7/8</a:t>
                      </a:r>
                      <a:endParaRPr lang="en-US" altLang="en-US" sz="1800"/>
                    </a:p>
                  </a:txBody>
                  <a:tcPr marL="68585" marR="68585" marT="0" marB="0" anchor="ctr"/>
                </a:tc>
                <a:tc>
                  <a:txBody>
                    <a:bodyPr/>
                    <a:lstStyle/>
                    <a:p>
                      <a:pPr indent="0" algn="ctr">
                        <a:buNone/>
                      </a:pPr>
                      <a:r>
                        <a:rPr lang="en-US" sz="1800"/>
                        <a:t>7/8</a:t>
                      </a:r>
                      <a:endParaRPr lang="en-US" altLang="en-US" sz="1800"/>
                    </a:p>
                  </a:txBody>
                  <a:tcPr marL="68585" marR="68585" marT="0" marB="0" anchor="ctr"/>
                </a:tc>
                <a:tc>
                  <a:txBody>
                    <a:bodyPr/>
                    <a:lstStyle/>
                    <a:p>
                      <a:pPr indent="0" algn="ctr">
                        <a:buNone/>
                      </a:pPr>
                      <a:r>
                        <a:rPr lang="en-US" sz="1800"/>
                        <a:t>6/8</a:t>
                      </a:r>
                      <a:endParaRPr lang="en-US" altLang="en-US" sz="1800"/>
                    </a:p>
                  </a:txBody>
                  <a:tcPr marL="68585" marR="68585" marT="0" marB="0" anchor="ctr"/>
                </a:tc>
                <a:tc>
                  <a:txBody>
                    <a:bodyPr/>
                    <a:lstStyle/>
                    <a:p>
                      <a:pPr indent="0" algn="ctr">
                        <a:buNone/>
                      </a:pPr>
                      <a:r>
                        <a:rPr lang="en-US" sz="1800"/>
                        <a:t>8/8</a:t>
                      </a:r>
                      <a:endParaRPr lang="en-US" altLang="en-US" sz="1800"/>
                    </a:p>
                  </a:txBody>
                  <a:tcPr marL="68585" marR="68585"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DE8E1E7A-0C4A-45B7-89B3-F04EE031CF1D}"/>
              </a:ext>
            </a:extLst>
          </p:cNvPr>
          <p:cNvSpPr>
            <a:spLocks noGrp="1" noChangeArrowheads="1"/>
          </p:cNvSpPr>
          <p:nvPr>
            <p:ph type="title"/>
          </p:nvPr>
        </p:nvSpPr>
        <p:spPr/>
        <p:txBody>
          <a:bodyPr/>
          <a:lstStyle/>
          <a:p>
            <a:r>
              <a:rPr lang="zh-CN" altLang="en-US"/>
              <a:t>路径覆盖</a:t>
            </a:r>
          </a:p>
        </p:txBody>
      </p:sp>
      <p:sp>
        <p:nvSpPr>
          <p:cNvPr id="38914" name="内容占位符 2">
            <a:extLst>
              <a:ext uri="{FF2B5EF4-FFF2-40B4-BE49-F238E27FC236}">
                <a16:creationId xmlns:a16="http://schemas.microsoft.com/office/drawing/2014/main" id="{C0AB4FDC-BB73-42CC-99C0-C7D67693F2D6}"/>
              </a:ext>
            </a:extLst>
          </p:cNvPr>
          <p:cNvSpPr>
            <a:spLocks noGrp="1" noChangeArrowheads="1"/>
          </p:cNvSpPr>
          <p:nvPr>
            <p:ph idx="1"/>
          </p:nvPr>
        </p:nvSpPr>
        <p:spPr/>
        <p:txBody>
          <a:bodyPr/>
          <a:lstStyle/>
          <a:p>
            <a:r>
              <a:rPr lang="zh-CN" altLang="en-US" sz="2400"/>
              <a:t>路径覆盖(Path Coverage)是度量一个方法中所有可能路径的覆盖情况。</a:t>
            </a:r>
          </a:p>
          <a:p>
            <a:r>
              <a:rPr lang="zh-CN" altLang="en-US" sz="2400"/>
              <a:t>路径是指从方法的入口开始到出口结束，由控制流图中若干条边构成的一条唯一的执行路线，也可以看成由若干可能的逻辑条件的组合。</a:t>
            </a:r>
          </a:p>
          <a:p>
            <a:r>
              <a:rPr lang="zh-CN" altLang="en-US" sz="2400"/>
              <a:t>由于循环结构会使得路径的数量剧烈地增长，因此路径覆盖只考虑有限循环次数的情况。</a:t>
            </a:r>
          </a:p>
          <a:p>
            <a:r>
              <a:rPr lang="zh-CN" altLang="en-US" sz="2400"/>
              <a:t>基本路径测试是路径覆盖的典型方法，它是在控制流图的基础上，通过分析控制结构的环环复杂度，导出基本可执行的路径集合，从而设计测试用例的方法。</a:t>
            </a:r>
          </a:p>
        </p:txBody>
      </p:sp>
      <p:sp>
        <p:nvSpPr>
          <p:cNvPr id="38915" name="日期占位符 3">
            <a:extLst>
              <a:ext uri="{FF2B5EF4-FFF2-40B4-BE49-F238E27FC236}">
                <a16:creationId xmlns:a16="http://schemas.microsoft.com/office/drawing/2014/main" id="{538C580D-70BA-4208-9C53-F679E9513D4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50ACE72-7A01-4615-92A9-D42AD7436CD7}" type="datetime1">
              <a:rPr kumimoji="0" lang="zh-CN" altLang="en-US" smtClean="0"/>
              <a:pPr/>
              <a:t>2019/12/15</a:t>
            </a:fld>
            <a:endParaRPr kumimoji="0" lang="en-US" altLang="zh-CN"/>
          </a:p>
        </p:txBody>
      </p:sp>
      <p:sp>
        <p:nvSpPr>
          <p:cNvPr id="38916" name="页脚占位符 4">
            <a:extLst>
              <a:ext uri="{FF2B5EF4-FFF2-40B4-BE49-F238E27FC236}">
                <a16:creationId xmlns:a16="http://schemas.microsoft.com/office/drawing/2014/main" id="{5AF8AC02-B227-4A33-94A4-91EF24CBFD2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8917" name="灯片编号占位符 5">
            <a:extLst>
              <a:ext uri="{FF2B5EF4-FFF2-40B4-BE49-F238E27FC236}">
                <a16:creationId xmlns:a16="http://schemas.microsoft.com/office/drawing/2014/main" id="{F98EF0A5-E6A5-4B78-909E-D56762B187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C08E5CE-BFCB-45BA-AAEA-03EEB60CE216}" type="slidenum">
              <a:rPr lang="zh-CN" altLang="en-US"/>
              <a:pPr/>
              <a:t>33</a:t>
            </a:fld>
            <a:endParaRPr lang="en-US" altLang="zh-CN">
              <a:ea typeface="宋体" panose="02010600030101010101" pitchFamily="2" charset="-122"/>
            </a:endParaRPr>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BD39E7A4-5AE7-4EAA-A0A5-0CD8D89D3314}"/>
              </a:ext>
            </a:extLst>
          </p:cNvPr>
          <p:cNvSpPr>
            <a:spLocks noGrp="1" noChangeArrowheads="1"/>
          </p:cNvSpPr>
          <p:nvPr>
            <p:ph type="title"/>
          </p:nvPr>
        </p:nvSpPr>
        <p:spPr/>
        <p:txBody>
          <a:bodyPr/>
          <a:lstStyle/>
          <a:p>
            <a:r>
              <a:rPr lang="zh-CN" altLang="en-US"/>
              <a:t>基本路径测试</a:t>
            </a:r>
          </a:p>
        </p:txBody>
      </p:sp>
      <p:sp>
        <p:nvSpPr>
          <p:cNvPr id="39938" name="内容占位符 2">
            <a:extLst>
              <a:ext uri="{FF2B5EF4-FFF2-40B4-BE49-F238E27FC236}">
                <a16:creationId xmlns:a16="http://schemas.microsoft.com/office/drawing/2014/main" id="{224D20FE-A5B7-4D5E-8BA0-433682A5AA03}"/>
              </a:ext>
            </a:extLst>
          </p:cNvPr>
          <p:cNvSpPr>
            <a:spLocks noGrp="1" noChangeArrowheads="1"/>
          </p:cNvSpPr>
          <p:nvPr>
            <p:ph idx="1"/>
          </p:nvPr>
        </p:nvSpPr>
        <p:spPr>
          <a:xfrm>
            <a:off x="457200" y="1600200"/>
            <a:ext cx="7896225" cy="2408238"/>
          </a:xfrm>
        </p:spPr>
        <p:txBody>
          <a:bodyPr/>
          <a:lstStyle/>
          <a:p>
            <a:r>
              <a:rPr lang="zh-CN" altLang="en-US" sz="2000"/>
              <a:t>绘制程序的控制流图。</a:t>
            </a:r>
          </a:p>
          <a:p>
            <a:r>
              <a:rPr lang="zh-CN" altLang="en-US" sz="2000"/>
              <a:t>计算McCabe环形复杂度。从程序的环形复杂性可导出程序基本路径集合中的独立路径条数，独立路径要求在路径中至少含有一条未曾使用过的边。</a:t>
            </a:r>
          </a:p>
          <a:p>
            <a:r>
              <a:rPr lang="zh-CN" altLang="en-US" sz="2000"/>
              <a:t>导出测试用例。为每一条基本路径设计测试用例的数据输入和预期结果，并确保覆盖到基本路径集中的每一条路径，参照环形复杂度规定的上限路径条数。</a:t>
            </a:r>
          </a:p>
        </p:txBody>
      </p:sp>
      <p:sp>
        <p:nvSpPr>
          <p:cNvPr id="39939" name="日期占位符 3">
            <a:extLst>
              <a:ext uri="{FF2B5EF4-FFF2-40B4-BE49-F238E27FC236}">
                <a16:creationId xmlns:a16="http://schemas.microsoft.com/office/drawing/2014/main" id="{CB539AFE-C44B-4A7A-A273-B877CB31B1E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336F34C-799A-42B3-A8D5-2992FD3EF0F6}" type="datetime1">
              <a:rPr kumimoji="0" lang="zh-CN" altLang="en-US" smtClean="0"/>
              <a:pPr/>
              <a:t>2019/12/15</a:t>
            </a:fld>
            <a:endParaRPr kumimoji="0" lang="en-US" altLang="zh-CN"/>
          </a:p>
        </p:txBody>
      </p:sp>
      <p:sp>
        <p:nvSpPr>
          <p:cNvPr id="39940" name="页脚占位符 4">
            <a:extLst>
              <a:ext uri="{FF2B5EF4-FFF2-40B4-BE49-F238E27FC236}">
                <a16:creationId xmlns:a16="http://schemas.microsoft.com/office/drawing/2014/main" id="{06AA60AC-A118-4E4D-8796-EBDDECCF542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9941" name="灯片编号占位符 5">
            <a:extLst>
              <a:ext uri="{FF2B5EF4-FFF2-40B4-BE49-F238E27FC236}">
                <a16:creationId xmlns:a16="http://schemas.microsoft.com/office/drawing/2014/main" id="{7FE87C62-4357-4B89-8390-D28E16DB7FE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83E9AF0-0CB7-4933-BB41-F7FBFF80FEFB}" type="slidenum">
              <a:rPr lang="zh-CN" altLang="en-US"/>
              <a:pPr/>
              <a:t>34</a:t>
            </a:fld>
            <a:endParaRPr lang="en-US" altLang="zh-CN">
              <a:ea typeface="宋体" panose="02010600030101010101" pitchFamily="2" charset="-122"/>
            </a:endParaRPr>
          </a:p>
        </p:txBody>
      </p:sp>
      <p:graphicFrame>
        <p:nvGraphicFramePr>
          <p:cNvPr id="7" name="表格 6">
            <a:extLst>
              <a:ext uri="{FF2B5EF4-FFF2-40B4-BE49-F238E27FC236}">
                <a16:creationId xmlns:a16="http://schemas.microsoft.com/office/drawing/2014/main" id="{A500A02D-BDB3-4A1A-9A1F-A4D6B70C46CD}"/>
              </a:ext>
            </a:extLst>
          </p:cNvPr>
          <p:cNvGraphicFramePr/>
          <p:nvPr/>
        </p:nvGraphicFramePr>
        <p:xfrm>
          <a:off x="530225" y="4052888"/>
          <a:ext cx="7894638" cy="2324100"/>
        </p:xfrm>
        <a:graphic>
          <a:graphicData uri="http://schemas.openxmlformats.org/drawingml/2006/table">
            <a:tbl>
              <a:tblPr firstRow="1" firstCol="1" bandRow="1">
                <a:tableStyleId>{93296810-A885-4BE3-A3E7-6D5BEEA58F35}</a:tableStyleId>
              </a:tblPr>
              <a:tblGrid>
                <a:gridCol w="1195657">
                  <a:extLst>
                    <a:ext uri="{9D8B030D-6E8A-4147-A177-3AD203B41FA5}">
                      <a16:colId xmlns:a16="http://schemas.microsoft.com/office/drawing/2014/main" val="20000"/>
                    </a:ext>
                  </a:extLst>
                </a:gridCol>
                <a:gridCol w="3950176">
                  <a:extLst>
                    <a:ext uri="{9D8B030D-6E8A-4147-A177-3AD203B41FA5}">
                      <a16:colId xmlns:a16="http://schemas.microsoft.com/office/drawing/2014/main" val="20001"/>
                    </a:ext>
                  </a:extLst>
                </a:gridCol>
                <a:gridCol w="1375355">
                  <a:extLst>
                    <a:ext uri="{9D8B030D-6E8A-4147-A177-3AD203B41FA5}">
                      <a16:colId xmlns:a16="http://schemas.microsoft.com/office/drawing/2014/main" val="20002"/>
                    </a:ext>
                  </a:extLst>
                </a:gridCol>
                <a:gridCol w="1373450">
                  <a:extLst>
                    <a:ext uri="{9D8B030D-6E8A-4147-A177-3AD203B41FA5}">
                      <a16:colId xmlns:a16="http://schemas.microsoft.com/office/drawing/2014/main" val="20003"/>
                    </a:ext>
                  </a:extLst>
                </a:gridCol>
              </a:tblGrid>
              <a:tr h="391688">
                <a:tc>
                  <a:txBody>
                    <a:bodyPr/>
                    <a:lstStyle/>
                    <a:p>
                      <a:pPr indent="0" algn="ctr">
                        <a:buNone/>
                      </a:pPr>
                      <a:r>
                        <a:rPr lang="en-US" sz="1800"/>
                        <a:t>用    例</a:t>
                      </a:r>
                      <a:endParaRPr lang="en-US" altLang="en-US" sz="1800"/>
                    </a:p>
                  </a:txBody>
                  <a:tcPr marL="68577" marR="68577" marT="0" marB="0" anchor="ctr"/>
                </a:tc>
                <a:tc>
                  <a:txBody>
                    <a:bodyPr/>
                    <a:lstStyle/>
                    <a:p>
                      <a:pPr indent="0" algn="ctr">
                        <a:buNone/>
                      </a:pPr>
                      <a:r>
                        <a:rPr lang="en-US" sz="1800"/>
                        <a:t>路    径</a:t>
                      </a:r>
                      <a:endParaRPr lang="en-US" altLang="en-US" sz="1800"/>
                    </a:p>
                  </a:txBody>
                  <a:tcPr marL="68577" marR="68577" marT="0" marB="0" anchor="ctr"/>
                </a:tc>
                <a:tc>
                  <a:txBody>
                    <a:bodyPr/>
                    <a:lstStyle/>
                    <a:p>
                      <a:pPr indent="0" algn="ctr">
                        <a:buNone/>
                      </a:pPr>
                      <a:r>
                        <a:rPr lang="en-US" sz="1800"/>
                        <a:t>输    入</a:t>
                      </a:r>
                      <a:endParaRPr lang="en-US" altLang="en-US" sz="1800"/>
                    </a:p>
                  </a:txBody>
                  <a:tcPr marL="68577" marR="68577" marT="0" marB="0" anchor="ctr"/>
                </a:tc>
                <a:tc>
                  <a:txBody>
                    <a:bodyPr/>
                    <a:lstStyle/>
                    <a:p>
                      <a:pPr indent="0" algn="ctr">
                        <a:buNone/>
                      </a:pPr>
                      <a:r>
                        <a:rPr lang="en-US" sz="1800"/>
                        <a:t>预期输出</a:t>
                      </a:r>
                      <a:endParaRPr lang="en-US" altLang="en-US" sz="1800"/>
                    </a:p>
                  </a:txBody>
                  <a:tcPr marL="68577" marR="68577" marT="0" marB="0" anchor="ctr"/>
                </a:tc>
                <a:extLst>
                  <a:ext uri="{0D108BD9-81ED-4DB2-BD59-A6C34878D82A}">
                    <a16:rowId xmlns:a16="http://schemas.microsoft.com/office/drawing/2014/main" val="10000"/>
                  </a:ext>
                </a:extLst>
              </a:tr>
              <a:tr h="286942">
                <a:tc>
                  <a:txBody>
                    <a:bodyPr/>
                    <a:lstStyle/>
                    <a:p>
                      <a:pPr indent="0" algn="ctr">
                        <a:buNone/>
                      </a:pPr>
                      <a:r>
                        <a:rPr lang="en-US" sz="1800"/>
                        <a:t>1</a:t>
                      </a:r>
                      <a:endParaRPr lang="en-US" altLang="en-US" sz="1800"/>
                    </a:p>
                  </a:txBody>
                  <a:tcPr marL="68577" marR="68577" marT="0" marB="0" anchor="ctr"/>
                </a:tc>
                <a:tc>
                  <a:txBody>
                    <a:bodyPr/>
                    <a:lstStyle/>
                    <a:p>
                      <a:pPr indent="0">
                        <a:buNone/>
                      </a:pPr>
                      <a:r>
                        <a:rPr lang="en-US" sz="1800"/>
                        <a:t>01→2→4a→5→6</a:t>
                      </a:r>
                      <a:endParaRPr lang="en-US" altLang="en-US" sz="1800"/>
                    </a:p>
                  </a:txBody>
                  <a:tcPr marL="68577" marR="68577" marT="0" marB="0" anchor="ctr"/>
                </a:tc>
                <a:tc>
                  <a:txBody>
                    <a:bodyPr/>
                    <a:lstStyle/>
                    <a:p>
                      <a:pPr indent="0" algn="ctr">
                        <a:buNone/>
                      </a:pPr>
                      <a:r>
                        <a:rPr lang="en-US" sz="1800"/>
                        <a:t>{-1}</a:t>
                      </a:r>
                      <a:endParaRPr lang="en-US" altLang="en-US" sz="1800"/>
                    </a:p>
                  </a:txBody>
                  <a:tcPr marL="68577" marR="68577" marT="0" marB="0" anchor="ctr"/>
                </a:tc>
                <a:tc>
                  <a:txBody>
                    <a:bodyPr/>
                    <a:lstStyle/>
                    <a:p>
                      <a:pPr indent="0" algn="ctr">
                        <a:buNone/>
                      </a:pPr>
                      <a:r>
                        <a:rPr lang="en-US" sz="1800"/>
                        <a:t>0</a:t>
                      </a:r>
                      <a:endParaRPr lang="en-US" altLang="en-US" sz="1800"/>
                    </a:p>
                  </a:txBody>
                  <a:tcPr marL="68577" marR="68577" marT="0" marB="0" anchor="ctr"/>
                </a:tc>
                <a:extLst>
                  <a:ext uri="{0D108BD9-81ED-4DB2-BD59-A6C34878D82A}">
                    <a16:rowId xmlns:a16="http://schemas.microsoft.com/office/drawing/2014/main" val="10001"/>
                  </a:ext>
                </a:extLst>
              </a:tr>
              <a:tr h="287576">
                <a:tc>
                  <a:txBody>
                    <a:bodyPr/>
                    <a:lstStyle/>
                    <a:p>
                      <a:pPr indent="0" algn="ctr">
                        <a:buNone/>
                      </a:pPr>
                      <a:r>
                        <a:rPr lang="en-US" sz="1800"/>
                        <a:t>2</a:t>
                      </a:r>
                      <a:endParaRPr lang="en-US" altLang="en-US" sz="1800"/>
                    </a:p>
                  </a:txBody>
                  <a:tcPr marL="68577" marR="68577" marT="0" marB="0" anchor="ctr"/>
                </a:tc>
                <a:tc>
                  <a:txBody>
                    <a:bodyPr/>
                    <a:lstStyle/>
                    <a:p>
                      <a:pPr indent="0">
                        <a:buNone/>
                      </a:pPr>
                      <a:r>
                        <a:rPr lang="en-US" sz="1800"/>
                        <a:t>01→2→4a→4b→6</a:t>
                      </a:r>
                      <a:endParaRPr lang="en-US" altLang="en-US" sz="1800"/>
                    </a:p>
                  </a:txBody>
                  <a:tcPr marL="68577" marR="68577" marT="0" marB="0" anchor="ctr"/>
                </a:tc>
                <a:tc>
                  <a:txBody>
                    <a:bodyPr/>
                    <a:lstStyle/>
                    <a:p>
                      <a:pPr indent="0" algn="ctr">
                        <a:buNone/>
                      </a:pPr>
                      <a:r>
                        <a:rPr lang="en-US" sz="1800"/>
                        <a:t>{0}</a:t>
                      </a:r>
                      <a:endParaRPr lang="en-US" altLang="en-US" sz="1800"/>
                    </a:p>
                  </a:txBody>
                  <a:tcPr marL="68577" marR="68577" marT="0" marB="0" anchor="ctr"/>
                </a:tc>
                <a:tc>
                  <a:txBody>
                    <a:bodyPr/>
                    <a:lstStyle/>
                    <a:p>
                      <a:pPr indent="0" algn="ctr">
                        <a:buNone/>
                      </a:pPr>
                      <a:r>
                        <a:rPr lang="en-US" sz="1800"/>
                        <a:t>0</a:t>
                      </a:r>
                      <a:endParaRPr lang="en-US" altLang="en-US" sz="1800"/>
                    </a:p>
                  </a:txBody>
                  <a:tcPr marL="68577" marR="68577" marT="0" marB="0" anchor="ctr"/>
                </a:tc>
                <a:extLst>
                  <a:ext uri="{0D108BD9-81ED-4DB2-BD59-A6C34878D82A}">
                    <a16:rowId xmlns:a16="http://schemas.microsoft.com/office/drawing/2014/main" val="10002"/>
                  </a:ext>
                </a:extLst>
              </a:tr>
              <a:tr h="287576">
                <a:tc>
                  <a:txBody>
                    <a:bodyPr/>
                    <a:lstStyle/>
                    <a:p>
                      <a:pPr indent="0" algn="ctr">
                        <a:buNone/>
                      </a:pPr>
                      <a:r>
                        <a:rPr lang="en-US" sz="1800"/>
                        <a:t>3</a:t>
                      </a:r>
                      <a:endParaRPr lang="en-US" altLang="en-US" sz="1800"/>
                    </a:p>
                  </a:txBody>
                  <a:tcPr marL="68577" marR="68577" marT="0" marB="0" anchor="ctr"/>
                </a:tc>
                <a:tc>
                  <a:txBody>
                    <a:bodyPr/>
                    <a:lstStyle/>
                    <a:p>
                      <a:pPr indent="0">
                        <a:buNone/>
                      </a:pPr>
                      <a:r>
                        <a:rPr lang="en-US" sz="1800"/>
                        <a:t>01→2→4a→4b→5→6</a:t>
                      </a:r>
                      <a:endParaRPr lang="en-US" altLang="en-US" sz="1800"/>
                    </a:p>
                  </a:txBody>
                  <a:tcPr marL="68577" marR="68577" marT="0" marB="0" anchor="ctr"/>
                </a:tc>
                <a:tc>
                  <a:txBody>
                    <a:bodyPr/>
                    <a:lstStyle/>
                    <a:p>
                      <a:pPr indent="0" algn="ctr">
                        <a:buNone/>
                      </a:pPr>
                      <a:r>
                        <a:rPr lang="en-US" sz="1800"/>
                        <a:t>-</a:t>
                      </a:r>
                      <a:endParaRPr lang="en-US" altLang="en-US" sz="1800"/>
                    </a:p>
                  </a:txBody>
                  <a:tcPr marL="68577" marR="68577" marT="0" marB="0" anchor="ctr"/>
                </a:tc>
                <a:tc>
                  <a:txBody>
                    <a:bodyPr/>
                    <a:lstStyle/>
                    <a:p>
                      <a:pPr indent="0" algn="ctr">
                        <a:buNone/>
                      </a:pPr>
                      <a:r>
                        <a:rPr lang="en-US" sz="1800"/>
                        <a:t>-</a:t>
                      </a:r>
                      <a:endParaRPr lang="en-US" altLang="en-US" sz="1800"/>
                    </a:p>
                  </a:txBody>
                  <a:tcPr marL="68577" marR="68577" marT="0" marB="0" anchor="ctr"/>
                </a:tc>
                <a:extLst>
                  <a:ext uri="{0D108BD9-81ED-4DB2-BD59-A6C34878D82A}">
                    <a16:rowId xmlns:a16="http://schemas.microsoft.com/office/drawing/2014/main" val="10003"/>
                  </a:ext>
                </a:extLst>
              </a:tr>
              <a:tr h="286942">
                <a:tc>
                  <a:txBody>
                    <a:bodyPr/>
                    <a:lstStyle/>
                    <a:p>
                      <a:pPr indent="0" algn="ctr">
                        <a:buNone/>
                      </a:pPr>
                      <a:r>
                        <a:rPr lang="en-US" sz="1800"/>
                        <a:t>4</a:t>
                      </a:r>
                      <a:endParaRPr lang="en-US" altLang="en-US" sz="1800"/>
                    </a:p>
                  </a:txBody>
                  <a:tcPr marL="68577" marR="68577" marT="0" marB="0" anchor="ctr"/>
                </a:tc>
                <a:tc>
                  <a:txBody>
                    <a:bodyPr/>
                    <a:lstStyle/>
                    <a:p>
                      <a:pPr indent="0">
                        <a:buNone/>
                      </a:pPr>
                      <a:r>
                        <a:rPr lang="en-US" sz="1800"/>
                        <a:t>01→2→3→2→4a→5→6</a:t>
                      </a:r>
                      <a:endParaRPr lang="en-US" altLang="en-US" sz="1800"/>
                    </a:p>
                  </a:txBody>
                  <a:tcPr marL="68577" marR="68577" marT="0" marB="0" anchor="ctr"/>
                </a:tc>
                <a:tc>
                  <a:txBody>
                    <a:bodyPr/>
                    <a:lstStyle/>
                    <a:p>
                      <a:pPr indent="0" algn="ctr">
                        <a:buNone/>
                      </a:pPr>
                      <a:r>
                        <a:rPr lang="en-US" sz="1800"/>
                        <a:t>-</a:t>
                      </a:r>
                      <a:endParaRPr lang="en-US" altLang="en-US" sz="1800"/>
                    </a:p>
                  </a:txBody>
                  <a:tcPr marL="68577" marR="68577" marT="0" marB="0" anchor="ctr"/>
                </a:tc>
                <a:tc>
                  <a:txBody>
                    <a:bodyPr/>
                    <a:lstStyle/>
                    <a:p>
                      <a:pPr indent="0" algn="ctr">
                        <a:buNone/>
                      </a:pPr>
                      <a:r>
                        <a:rPr lang="en-US" sz="1800"/>
                        <a:t>-</a:t>
                      </a:r>
                      <a:endParaRPr lang="en-US" altLang="en-US" sz="1800"/>
                    </a:p>
                  </a:txBody>
                  <a:tcPr marL="68577" marR="68577" marT="0" marB="0" anchor="ctr"/>
                </a:tc>
                <a:extLst>
                  <a:ext uri="{0D108BD9-81ED-4DB2-BD59-A6C34878D82A}">
                    <a16:rowId xmlns:a16="http://schemas.microsoft.com/office/drawing/2014/main" val="10004"/>
                  </a:ext>
                </a:extLst>
              </a:tr>
              <a:tr h="384705">
                <a:tc>
                  <a:txBody>
                    <a:bodyPr/>
                    <a:lstStyle/>
                    <a:p>
                      <a:pPr indent="0" algn="ctr">
                        <a:buNone/>
                      </a:pPr>
                      <a:r>
                        <a:rPr lang="en-US" sz="1800"/>
                        <a:t>5</a:t>
                      </a:r>
                      <a:endParaRPr lang="en-US" altLang="en-US" sz="1800"/>
                    </a:p>
                  </a:txBody>
                  <a:tcPr marL="68577" marR="68577" marT="0" marB="0" anchor="ctr"/>
                </a:tc>
                <a:tc>
                  <a:txBody>
                    <a:bodyPr/>
                    <a:lstStyle/>
                    <a:p>
                      <a:pPr indent="0">
                        <a:buNone/>
                      </a:pPr>
                      <a:r>
                        <a:rPr lang="en-US" sz="1800"/>
                        <a:t>01→2→3→2→4a→4b→6</a:t>
                      </a:r>
                      <a:endParaRPr lang="en-US" altLang="en-US" sz="1800"/>
                    </a:p>
                  </a:txBody>
                  <a:tcPr marL="68577" marR="68577" marT="0" marB="0" anchor="ctr"/>
                </a:tc>
                <a:tc>
                  <a:txBody>
                    <a:bodyPr/>
                    <a:lstStyle/>
                    <a:p>
                      <a:pPr indent="0" algn="ctr">
                        <a:buNone/>
                      </a:pPr>
                      <a:r>
                        <a:rPr lang="en-US" sz="1800"/>
                        <a:t>{2}</a:t>
                      </a:r>
                      <a:endParaRPr lang="en-US" altLang="en-US" sz="1800"/>
                    </a:p>
                  </a:txBody>
                  <a:tcPr marL="68577" marR="68577" marT="0" marB="0" anchor="ctr"/>
                </a:tc>
                <a:tc>
                  <a:txBody>
                    <a:bodyPr/>
                    <a:lstStyle/>
                    <a:p>
                      <a:pPr indent="0" algn="ctr">
                        <a:buNone/>
                      </a:pPr>
                      <a:r>
                        <a:rPr lang="en-US" sz="1800"/>
                        <a:t>4</a:t>
                      </a:r>
                      <a:endParaRPr lang="en-US" altLang="en-US" sz="1800"/>
                    </a:p>
                  </a:txBody>
                  <a:tcPr marL="68577" marR="68577" marT="0" marB="0" anchor="ctr"/>
                </a:tc>
                <a:extLst>
                  <a:ext uri="{0D108BD9-81ED-4DB2-BD59-A6C34878D82A}">
                    <a16:rowId xmlns:a16="http://schemas.microsoft.com/office/drawing/2014/main" val="10005"/>
                  </a:ext>
                </a:extLst>
              </a:tr>
              <a:tr h="398671">
                <a:tc>
                  <a:txBody>
                    <a:bodyPr/>
                    <a:lstStyle/>
                    <a:p>
                      <a:pPr indent="0" algn="ctr">
                        <a:buNone/>
                      </a:pPr>
                      <a:r>
                        <a:rPr lang="en-US" sz="1800"/>
                        <a:t>6</a:t>
                      </a:r>
                      <a:endParaRPr lang="en-US" altLang="en-US" sz="1800"/>
                    </a:p>
                  </a:txBody>
                  <a:tcPr marL="68577" marR="68577" marT="0" marB="0" anchor="ctr"/>
                </a:tc>
                <a:tc>
                  <a:txBody>
                    <a:bodyPr/>
                    <a:lstStyle/>
                    <a:p>
                      <a:pPr indent="0">
                        <a:buNone/>
                      </a:pPr>
                      <a:r>
                        <a:rPr lang="en-US" sz="1800"/>
                        <a:t>01→2→3→2→4a→4b→5→6</a:t>
                      </a:r>
                      <a:endParaRPr lang="en-US" altLang="en-US" sz="1800"/>
                    </a:p>
                  </a:txBody>
                  <a:tcPr marL="68577" marR="68577" marT="0" marB="0" anchor="ctr"/>
                </a:tc>
                <a:tc>
                  <a:txBody>
                    <a:bodyPr/>
                    <a:lstStyle/>
                    <a:p>
                      <a:pPr indent="0" algn="ctr">
                        <a:buNone/>
                      </a:pPr>
                      <a:r>
                        <a:rPr lang="en-US" sz="1800"/>
                        <a:t>{1}</a:t>
                      </a:r>
                      <a:endParaRPr lang="en-US" altLang="en-US" sz="1800"/>
                    </a:p>
                  </a:txBody>
                  <a:tcPr marL="68577" marR="68577" marT="0" marB="0" anchor="ctr"/>
                </a:tc>
                <a:tc>
                  <a:txBody>
                    <a:bodyPr/>
                    <a:lstStyle/>
                    <a:p>
                      <a:pPr indent="0" algn="ctr">
                        <a:buNone/>
                      </a:pPr>
                      <a:r>
                        <a:rPr lang="en-US" sz="1800"/>
                        <a:t>0</a:t>
                      </a:r>
                      <a:endParaRPr lang="en-US" altLang="en-US" sz="1800"/>
                    </a:p>
                  </a:txBody>
                  <a:tcPr marL="68577" marR="68577"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74885C9D-B5B5-421D-BE91-BC27B7CCA6EE}"/>
              </a:ext>
            </a:extLst>
          </p:cNvPr>
          <p:cNvSpPr>
            <a:spLocks noGrp="1" noChangeArrowheads="1"/>
          </p:cNvSpPr>
          <p:nvPr>
            <p:ph type="title"/>
          </p:nvPr>
        </p:nvSpPr>
        <p:spPr/>
        <p:txBody>
          <a:bodyPr/>
          <a:lstStyle/>
          <a:p>
            <a:r>
              <a:rPr lang="zh-CN" altLang="en-US"/>
              <a:t>断言</a:t>
            </a:r>
            <a:r>
              <a:rPr lang="en-US" altLang="zh-CN"/>
              <a:t>(Assertation)</a:t>
            </a:r>
            <a:endParaRPr lang="zh-CN" altLang="en-US"/>
          </a:p>
        </p:txBody>
      </p:sp>
      <p:sp>
        <p:nvSpPr>
          <p:cNvPr id="3" name="内容占位符 2">
            <a:extLst>
              <a:ext uri="{FF2B5EF4-FFF2-40B4-BE49-F238E27FC236}">
                <a16:creationId xmlns:a16="http://schemas.microsoft.com/office/drawing/2014/main" id="{842EED52-08D2-44C3-91C3-825E8C801677}"/>
              </a:ext>
            </a:extLst>
          </p:cNvPr>
          <p:cNvSpPr>
            <a:spLocks noGrp="1"/>
          </p:cNvSpPr>
          <p:nvPr>
            <p:ph idx="1"/>
          </p:nvPr>
        </p:nvSpPr>
        <p:spPr/>
        <p:txBody>
          <a:bodyPr/>
          <a:lstStyle/>
          <a:p>
            <a:r>
              <a:rPr lang="zh-CN" altLang="en-US" sz="2600" noProof="1"/>
              <a:t>很多高级编程语言提供断言指令，如</a:t>
            </a:r>
            <a:r>
              <a:rPr lang="en-US" altLang="zh-CN" sz="2600" noProof="1"/>
              <a:t>Java</a:t>
            </a:r>
            <a:r>
              <a:rPr lang="zh-CN" altLang="en-US" sz="2600" noProof="1"/>
              <a:t>、</a:t>
            </a:r>
            <a:r>
              <a:rPr lang="en-US" altLang="zh-CN" sz="2600" noProof="1"/>
              <a:t>C#</a:t>
            </a:r>
            <a:r>
              <a:rPr lang="zh-CN" altLang="en-US" sz="2600" noProof="1"/>
              <a:t>和</a:t>
            </a:r>
            <a:r>
              <a:rPr lang="en-US" altLang="zh-CN" sz="2600" noProof="1"/>
              <a:t>C++</a:t>
            </a:r>
            <a:r>
              <a:rPr lang="zh-CN" altLang="en-US" sz="2600" noProof="1"/>
              <a:t>中，一般形式：</a:t>
            </a:r>
            <a:r>
              <a:rPr lang="en-US" altLang="zh-CN" sz="2600" noProof="1"/>
              <a:t>Assert &lt;Boolean condition&gt;</a:t>
            </a:r>
          </a:p>
          <a:p>
            <a:r>
              <a:rPr lang="zh-CN" altLang="en-US" sz="2600" noProof="1"/>
              <a:t>断言提供对异常进行检查的能力，但只能在开发阶段使用，并且不能替代常规的异常处理</a:t>
            </a:r>
            <a:endParaRPr lang="en-US" altLang="zh-CN" sz="2600" noProof="1"/>
          </a:p>
          <a:p>
            <a:r>
              <a:rPr lang="zh-CN" altLang="en-US" sz="2600" noProof="1"/>
              <a:t>断言规定了方法必须要满足的条件，即需求的程序特性。如对输入不能确定是否满足既定要求，比如在防御性程序设计 （</a:t>
            </a:r>
            <a:r>
              <a:rPr lang="en-US" altLang="zh-CN" sz="2600" noProof="1"/>
              <a:t>defensive programming</a:t>
            </a:r>
            <a:r>
              <a:rPr lang="zh-CN" altLang="en-US" sz="2600" noProof="1"/>
              <a:t>）中要求方法总是可用，则必须要使用异常处理而不能使用断言</a:t>
            </a:r>
            <a:endParaRPr lang="en-US" altLang="zh-CN" sz="2600" noProof="1"/>
          </a:p>
          <a:p>
            <a:r>
              <a:rPr lang="en-US" altLang="zh-CN" sz="2600" noProof="1"/>
              <a:t>Java</a:t>
            </a:r>
            <a:r>
              <a:rPr lang="zh-CN" altLang="en-US" sz="2600" noProof="1"/>
              <a:t>断言指令的扩展：</a:t>
            </a:r>
            <a:endParaRPr lang="en-US" altLang="zh-CN" sz="2600" noProof="1"/>
          </a:p>
          <a:p>
            <a:pPr marL="0" indent="0">
              <a:buFontTx/>
              <a:buNone/>
            </a:pPr>
            <a:r>
              <a:rPr lang="en-US" altLang="zh-CN" sz="2600" noProof="1"/>
              <a:t>	</a:t>
            </a:r>
            <a:r>
              <a:rPr lang="en-US" altLang="zh-CN" sz="2600" noProof="1">
                <a:solidFill>
                  <a:srgbClr val="660066"/>
                </a:solidFill>
              </a:rPr>
              <a:t>assert &lt;boolean condition&gt;: &lt;any object&gt;</a:t>
            </a:r>
            <a:endParaRPr lang="zh-CN" altLang="en-US" sz="2600" noProof="1">
              <a:solidFill>
                <a:srgbClr val="660066"/>
              </a:solidFill>
            </a:endParaRPr>
          </a:p>
        </p:txBody>
      </p:sp>
      <p:sp>
        <p:nvSpPr>
          <p:cNvPr id="40963" name="日期占位符 3">
            <a:extLst>
              <a:ext uri="{FF2B5EF4-FFF2-40B4-BE49-F238E27FC236}">
                <a16:creationId xmlns:a16="http://schemas.microsoft.com/office/drawing/2014/main" id="{52A65637-9D29-4F73-A240-BBFCC539A16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113D9E4-981C-468B-8026-F3821BEF3893}" type="datetime1">
              <a:rPr kumimoji="0" lang="zh-CN" altLang="en-US" smtClean="0"/>
              <a:pPr/>
              <a:t>2019/12/15</a:t>
            </a:fld>
            <a:endParaRPr kumimoji="0" lang="en-US" altLang="zh-CN"/>
          </a:p>
        </p:txBody>
      </p:sp>
      <p:sp>
        <p:nvSpPr>
          <p:cNvPr id="40964" name="页脚占位符 4">
            <a:extLst>
              <a:ext uri="{FF2B5EF4-FFF2-40B4-BE49-F238E27FC236}">
                <a16:creationId xmlns:a16="http://schemas.microsoft.com/office/drawing/2014/main" id="{53193B83-CD65-4894-9327-640FF0166D6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0965" name="灯片编号占位符 5">
            <a:extLst>
              <a:ext uri="{FF2B5EF4-FFF2-40B4-BE49-F238E27FC236}">
                <a16:creationId xmlns:a16="http://schemas.microsoft.com/office/drawing/2014/main" id="{D72F3DE2-729C-488A-8151-497F24F1555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01E67AE-8735-4546-BE06-A22A719444F9}" type="slidenum">
              <a:rPr lang="zh-CN" altLang="en-US"/>
              <a:pPr/>
              <a:t>35</a:t>
            </a:fld>
            <a:endParaRPr lang="en-US" altLang="zh-CN">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E911AA2C-3AB0-49AC-A0AA-C05C069EDC72}"/>
              </a:ext>
            </a:extLst>
          </p:cNvPr>
          <p:cNvSpPr>
            <a:spLocks noGrp="1"/>
          </p:cNvSpPr>
          <p:nvPr>
            <p:ph/>
          </p:nvPr>
        </p:nvSpPr>
        <p:spPr>
          <a:xfrm>
            <a:off x="457200" y="346075"/>
            <a:ext cx="8229600" cy="6107113"/>
          </a:xfrm>
        </p:spPr>
        <p:txBody>
          <a:bodyPr/>
          <a:lstStyle/>
          <a:p>
            <a:r>
              <a:rPr lang="zh-CN" altLang="en-US" sz="2600" noProof="1"/>
              <a:t>位于函数尾部的断言可以用来检验是否该方法的计算是期望的结果，或者说可以用来检验计算出的结果是否具有期望的某些属性。</a:t>
            </a:r>
            <a:endParaRPr lang="en-US" altLang="zh-CN" sz="2600" noProof="1"/>
          </a:p>
          <a:p>
            <a:r>
              <a:rPr lang="zh-CN" altLang="en-US" sz="2600" noProof="1"/>
              <a:t>“</a:t>
            </a:r>
            <a:r>
              <a:rPr lang="en-US" altLang="zh-CN" sz="2600" noProof="1">
                <a:solidFill>
                  <a:srgbClr val="660066"/>
                </a:solidFill>
              </a:rPr>
              <a:t>assert false; </a:t>
            </a:r>
            <a:r>
              <a:rPr lang="zh-CN" altLang="en-US" sz="2600" noProof="1"/>
              <a:t>”这个断言表示永远都不会通过，可将其放置于不应该到达的地方，以确保此处不可达。</a:t>
            </a:r>
            <a:endParaRPr lang="en-US" altLang="zh-CN" sz="2600" noProof="1"/>
          </a:p>
          <a:p>
            <a:endParaRPr lang="en-US" altLang="zh-CN" sz="2600" noProof="1"/>
          </a:p>
          <a:p>
            <a:r>
              <a:rPr lang="zh-CN" altLang="en-US" sz="2600" noProof="1"/>
              <a:t>对断言的使用要确保不会带来任何的副作用，也就是说不会改变实际类的状态。</a:t>
            </a:r>
            <a:endParaRPr lang="en-US" altLang="zh-CN" sz="2600" noProof="1"/>
          </a:p>
          <a:p>
            <a:r>
              <a:rPr lang="zh-CN" altLang="en-US" sz="2600" noProof="1"/>
              <a:t>比如，对于以下迭代器</a:t>
            </a:r>
            <a:r>
              <a:rPr lang="en-US" altLang="zh-CN" sz="2600" noProof="1"/>
              <a:t>iter</a:t>
            </a:r>
            <a:r>
              <a:rPr lang="zh-CN" altLang="en-US" sz="2600" noProof="1"/>
              <a:t>的断言是不合适的，因为该断言检测后会导致迭代器状态的改变，使其指向了下一个对象。</a:t>
            </a:r>
          </a:p>
          <a:p>
            <a:pPr marL="0" indent="0">
              <a:buFontTx/>
              <a:buNone/>
            </a:pPr>
            <a:r>
              <a:rPr lang="en-US" altLang="zh-CN" sz="2600" noProof="1"/>
              <a:t>	</a:t>
            </a:r>
            <a:r>
              <a:rPr lang="en-US" altLang="zh-CN" sz="2600" noProof="1">
                <a:solidFill>
                  <a:srgbClr val="660066"/>
                </a:solidFill>
              </a:rPr>
              <a:t>assert iter.next()!=null;</a:t>
            </a:r>
          </a:p>
          <a:p>
            <a:endParaRPr lang="zh-CN" altLang="en-US" sz="2600" noProof="1"/>
          </a:p>
        </p:txBody>
      </p:sp>
      <p:sp>
        <p:nvSpPr>
          <p:cNvPr id="41986" name="日期占位符 3">
            <a:extLst>
              <a:ext uri="{FF2B5EF4-FFF2-40B4-BE49-F238E27FC236}">
                <a16:creationId xmlns:a16="http://schemas.microsoft.com/office/drawing/2014/main" id="{8F8AA6B7-8395-4222-B728-A6F28032B81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4692823-9DE0-4E43-8AB6-3E834837FEA6}" type="datetime1">
              <a:rPr kumimoji="0" lang="zh-CN" altLang="en-US" smtClean="0"/>
              <a:pPr/>
              <a:t>2019/12/15</a:t>
            </a:fld>
            <a:endParaRPr kumimoji="0" lang="en-US" altLang="zh-CN"/>
          </a:p>
        </p:txBody>
      </p:sp>
      <p:sp>
        <p:nvSpPr>
          <p:cNvPr id="41987" name="页脚占位符 4">
            <a:extLst>
              <a:ext uri="{FF2B5EF4-FFF2-40B4-BE49-F238E27FC236}">
                <a16:creationId xmlns:a16="http://schemas.microsoft.com/office/drawing/2014/main" id="{1E7FD1FD-06F4-4EC1-8631-F3EA98C4CF4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1988" name="灯片编号占位符 5">
            <a:extLst>
              <a:ext uri="{FF2B5EF4-FFF2-40B4-BE49-F238E27FC236}">
                <a16:creationId xmlns:a16="http://schemas.microsoft.com/office/drawing/2014/main" id="{4AA5AB13-F1D2-4A1B-8EEC-52EBE128A0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40624D4-371E-4E4A-B437-C3DE6865B65C}" type="slidenum">
              <a:rPr lang="zh-CN" altLang="en-US"/>
              <a:pPr/>
              <a:t>36</a:t>
            </a:fld>
            <a:endParaRPr lang="en-US" altLang="zh-CN">
              <a:ea typeface="宋体" panose="02010600030101010101" pitchFamily="2" charset="-122"/>
            </a:endParaRPr>
          </a:p>
        </p:txBody>
      </p:sp>
      <p:sp>
        <p:nvSpPr>
          <p:cNvPr id="41989" name="文本框 7">
            <a:extLst>
              <a:ext uri="{FF2B5EF4-FFF2-40B4-BE49-F238E27FC236}">
                <a16:creationId xmlns:a16="http://schemas.microsoft.com/office/drawing/2014/main" id="{EC6DC104-87F5-4E87-BF4F-105723B12165}"/>
              </a:ext>
            </a:extLst>
          </p:cNvPr>
          <p:cNvSpPr txBox="1">
            <a:spLocks noChangeArrowheads="1"/>
          </p:cNvSpPr>
          <p:nvPr/>
        </p:nvSpPr>
        <p:spPr bwMode="auto">
          <a:xfrm>
            <a:off x="6802438" y="1052513"/>
            <a:ext cx="1704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a:hlinkClick r:id="rId2" action="ppaction://hlinkfile"/>
              </a:rPr>
              <a:t>对应代码</a:t>
            </a:r>
            <a:endParaRPr lang="zh-CN" altLang="en-US" sz="2600"/>
          </a:p>
        </p:txBody>
      </p:sp>
      <p:sp>
        <p:nvSpPr>
          <p:cNvPr id="41990" name="文本框 8">
            <a:extLst>
              <a:ext uri="{FF2B5EF4-FFF2-40B4-BE49-F238E27FC236}">
                <a16:creationId xmlns:a16="http://schemas.microsoft.com/office/drawing/2014/main" id="{37A18BCF-BEE9-48DE-93DE-23F921F47CD9}"/>
              </a:ext>
            </a:extLst>
          </p:cNvPr>
          <p:cNvSpPr txBox="1">
            <a:spLocks noChangeArrowheads="1"/>
          </p:cNvSpPr>
          <p:nvPr/>
        </p:nvSpPr>
        <p:spPr bwMode="auto">
          <a:xfrm>
            <a:off x="6802438" y="2328863"/>
            <a:ext cx="1704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a:hlinkClick r:id="rId3" action="ppaction://hlinkfile"/>
              </a:rPr>
              <a:t>对应代码</a:t>
            </a:r>
            <a:endParaRPr lang="zh-CN" altLang="en-US" sz="2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5">
            <a:extLst>
              <a:ext uri="{FF2B5EF4-FFF2-40B4-BE49-F238E27FC236}">
                <a16:creationId xmlns:a16="http://schemas.microsoft.com/office/drawing/2014/main" id="{40F064B0-C8A8-4121-B3E6-9771CD597309}"/>
              </a:ext>
            </a:extLst>
          </p:cNvPr>
          <p:cNvSpPr>
            <a:spLocks noGrp="1" noChangeArrowheads="1"/>
          </p:cNvSpPr>
          <p:nvPr>
            <p:ph type="title"/>
          </p:nvPr>
        </p:nvSpPr>
        <p:spPr/>
        <p:txBody>
          <a:bodyPr/>
          <a:lstStyle/>
          <a:p>
            <a:r>
              <a:rPr lang="zh-CN" altLang="en-US"/>
              <a:t>测试框架之</a:t>
            </a:r>
            <a:r>
              <a:rPr lang="en-US" altLang="zh-CN"/>
              <a:t>Junit</a:t>
            </a:r>
            <a:endParaRPr lang="zh-CN" altLang="en-US"/>
          </a:p>
        </p:txBody>
      </p:sp>
      <p:sp>
        <p:nvSpPr>
          <p:cNvPr id="43010" name="内容占位符 6">
            <a:extLst>
              <a:ext uri="{FF2B5EF4-FFF2-40B4-BE49-F238E27FC236}">
                <a16:creationId xmlns:a16="http://schemas.microsoft.com/office/drawing/2014/main" id="{944B4626-6A81-4DBB-B3B9-E74FDE1A7622}"/>
              </a:ext>
            </a:extLst>
          </p:cNvPr>
          <p:cNvSpPr>
            <a:spLocks noGrp="1" noChangeArrowheads="1"/>
          </p:cNvSpPr>
          <p:nvPr>
            <p:ph idx="1"/>
          </p:nvPr>
        </p:nvSpPr>
        <p:spPr/>
        <p:txBody>
          <a:bodyPr/>
          <a:lstStyle/>
          <a:p>
            <a:r>
              <a:rPr lang="zh-CN" altLang="en-US" sz="2400"/>
              <a:t>首先由</a:t>
            </a:r>
            <a:r>
              <a:rPr lang="en-US" altLang="zh-CN" sz="2400"/>
              <a:t>Kent Beck</a:t>
            </a:r>
            <a:r>
              <a:rPr lang="zh-CN" altLang="en-US" sz="2400"/>
              <a:t>提出并完成的测试框架，允许使用各种程序设计语言来创建测试，而不是花费过多的精力在整个测试环境的创建上。</a:t>
            </a:r>
            <a:endParaRPr lang="en-US" altLang="zh-CN" sz="2400"/>
          </a:p>
          <a:p>
            <a:r>
              <a:rPr lang="zh-CN" altLang="en-US" sz="2400"/>
              <a:t>首先在</a:t>
            </a:r>
            <a:r>
              <a:rPr lang="en-US" altLang="zh-CN" sz="2400"/>
              <a:t>Smalltalk</a:t>
            </a:r>
            <a:r>
              <a:rPr lang="zh-CN" altLang="en-US" sz="2400"/>
              <a:t>平台</a:t>
            </a:r>
            <a:r>
              <a:rPr lang="en-US" altLang="zh-CN" sz="2400"/>
              <a:t>——SUnit</a:t>
            </a:r>
            <a:r>
              <a:rPr lang="zh-CN" altLang="en-US" sz="2400"/>
              <a:t>框架，后来又在不同的语言平台上进行移植，如</a:t>
            </a:r>
            <a:r>
              <a:rPr lang="en-US" altLang="zh-CN" sz="2400"/>
              <a:t>Java</a:t>
            </a:r>
            <a:r>
              <a:rPr lang="zh-CN" altLang="en-US" sz="2400"/>
              <a:t>、</a:t>
            </a:r>
            <a:r>
              <a:rPr lang="en-US" altLang="zh-CN" sz="2400"/>
              <a:t>C#</a:t>
            </a:r>
            <a:r>
              <a:rPr lang="zh-CN" altLang="en-US" sz="2400"/>
              <a:t>、</a:t>
            </a:r>
            <a:r>
              <a:rPr lang="en-US" altLang="zh-CN" sz="2400"/>
              <a:t>C++</a:t>
            </a:r>
            <a:r>
              <a:rPr lang="zh-CN" altLang="en-US" sz="2400"/>
              <a:t>等，称为单元测试框架。</a:t>
            </a:r>
            <a:endParaRPr lang="en-US" altLang="zh-CN" sz="2400"/>
          </a:p>
          <a:p>
            <a:r>
              <a:rPr lang="zh-CN" altLang="en-US" sz="2400"/>
              <a:t>基本思想是对不同的测试用例创建与其对应的测试方法，测试用例的执行和评价由</a:t>
            </a:r>
            <a:r>
              <a:rPr lang="en-US" altLang="zh-CN" sz="2400"/>
              <a:t>JUnit</a:t>
            </a:r>
            <a:r>
              <a:rPr lang="zh-CN" altLang="en-US" sz="2400"/>
              <a:t>接管。</a:t>
            </a:r>
            <a:endParaRPr lang="en-US" altLang="zh-CN" sz="2400"/>
          </a:p>
          <a:p>
            <a:r>
              <a:rPr lang="zh-CN" altLang="en-US" sz="2400"/>
              <a:t>负责所有测试用例执行，得到执行的测试数、通过的测试数以及失败的测试数等。</a:t>
            </a:r>
          </a:p>
        </p:txBody>
      </p:sp>
      <p:sp>
        <p:nvSpPr>
          <p:cNvPr id="43011" name="日期占位符 2">
            <a:extLst>
              <a:ext uri="{FF2B5EF4-FFF2-40B4-BE49-F238E27FC236}">
                <a16:creationId xmlns:a16="http://schemas.microsoft.com/office/drawing/2014/main" id="{CEB1B7BC-6CB9-4673-B536-2189CF686E3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9F82EBA-8DBB-45B9-85ED-FA0F5F983984}" type="datetime1">
              <a:rPr kumimoji="0" lang="zh-CN" altLang="en-US" smtClean="0"/>
              <a:pPr/>
              <a:t>2019/12/15</a:t>
            </a:fld>
            <a:endParaRPr kumimoji="0" lang="en-US" altLang="zh-CN"/>
          </a:p>
        </p:txBody>
      </p:sp>
      <p:sp>
        <p:nvSpPr>
          <p:cNvPr id="43012" name="页脚占位符 3">
            <a:extLst>
              <a:ext uri="{FF2B5EF4-FFF2-40B4-BE49-F238E27FC236}">
                <a16:creationId xmlns:a16="http://schemas.microsoft.com/office/drawing/2014/main" id="{F339F622-7145-4DCB-A7C8-2AD25CC2097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3013" name="灯片编号占位符 4">
            <a:extLst>
              <a:ext uri="{FF2B5EF4-FFF2-40B4-BE49-F238E27FC236}">
                <a16:creationId xmlns:a16="http://schemas.microsoft.com/office/drawing/2014/main" id="{BAE97DF7-F92B-4C2E-9BDF-710F9D30CB5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4BF9A56-F569-4350-A3D9-7CAD35C241AC}" type="slidenum">
              <a:rPr lang="zh-CN" altLang="en-US"/>
              <a:pPr/>
              <a:t>37</a:t>
            </a:fld>
            <a:endParaRPr lang="en-US" altLang="zh-CN">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6">
            <a:extLst>
              <a:ext uri="{FF2B5EF4-FFF2-40B4-BE49-F238E27FC236}">
                <a16:creationId xmlns:a16="http://schemas.microsoft.com/office/drawing/2014/main" id="{3D93B3EE-EADC-4940-9D4E-7E421D26FAC0}"/>
              </a:ext>
            </a:extLst>
          </p:cNvPr>
          <p:cNvSpPr>
            <a:spLocks noGrp="1" noChangeArrowheads="1"/>
          </p:cNvSpPr>
          <p:nvPr>
            <p:ph/>
          </p:nvPr>
        </p:nvSpPr>
        <p:spPr>
          <a:xfrm>
            <a:off x="4427538" y="274638"/>
            <a:ext cx="4259262" cy="6034087"/>
          </a:xfrm>
        </p:spPr>
        <p:txBody>
          <a:bodyPr/>
          <a:lstStyle/>
          <a:p>
            <a:r>
              <a:rPr lang="en-US" altLang="zh-CN" sz="2400"/>
              <a:t>JUnit</a:t>
            </a:r>
            <a:r>
              <a:rPr lang="zh-CN" altLang="en-US" sz="2400"/>
              <a:t>可以使用反射机制在测试环境中调用传递过来的方法，所有某类的</a:t>
            </a:r>
            <a:r>
              <a:rPr lang="en-US" altLang="zh-CN" sz="2400"/>
              <a:t>test</a:t>
            </a:r>
            <a:r>
              <a:rPr lang="zh-CN" altLang="en-US" sz="2400"/>
              <a:t>测试方法都放在一个测试类中，这个类需要从</a:t>
            </a:r>
            <a:r>
              <a:rPr lang="en-US" altLang="zh-CN" sz="2400"/>
              <a:t>JUnit</a:t>
            </a:r>
            <a:r>
              <a:rPr lang="zh-CN" altLang="en-US" sz="2400"/>
              <a:t>提供的系统类</a:t>
            </a:r>
            <a:r>
              <a:rPr lang="en-US" altLang="zh-CN" sz="2400"/>
              <a:t>TestCase</a:t>
            </a:r>
            <a:r>
              <a:rPr lang="zh-CN" altLang="en-US" sz="2400"/>
              <a:t>继承而来。</a:t>
            </a:r>
            <a:endParaRPr lang="en-US" altLang="zh-CN" sz="2400"/>
          </a:p>
          <a:p>
            <a:r>
              <a:rPr lang="zh-CN" altLang="en-US" sz="2400"/>
              <a:t>方法</a:t>
            </a:r>
            <a:r>
              <a:rPr lang="en-US" altLang="zh-CN" sz="2400"/>
              <a:t>setup</a:t>
            </a:r>
            <a:r>
              <a:rPr lang="zh-CN" altLang="en-US" sz="2400"/>
              <a:t>在每个测试开始之前执行，其中可以对实例变量等环境相关的内容进行设置。</a:t>
            </a:r>
            <a:endParaRPr lang="en-US" altLang="zh-CN" sz="2400"/>
          </a:p>
          <a:p>
            <a:r>
              <a:rPr lang="zh-CN" altLang="en-US" sz="2400"/>
              <a:t>每个测试结束后会执行</a:t>
            </a:r>
            <a:r>
              <a:rPr lang="en-US" altLang="zh-CN" sz="2400"/>
              <a:t>tearDown</a:t>
            </a:r>
            <a:r>
              <a:rPr lang="zh-CN" altLang="en-US" sz="2400"/>
              <a:t>方法，比较适合做一些清理工作。</a:t>
            </a:r>
            <a:endParaRPr lang="en-US" altLang="zh-CN" sz="2400"/>
          </a:p>
          <a:p>
            <a:r>
              <a:rPr lang="zh-CN" altLang="en-US" sz="2400"/>
              <a:t>对某些特征进行检验，通过调用源自类</a:t>
            </a:r>
            <a:r>
              <a:rPr lang="en-US" altLang="zh-CN" sz="2400"/>
              <a:t>TestCase</a:t>
            </a:r>
            <a:r>
              <a:rPr lang="zh-CN" altLang="en-US" sz="2400"/>
              <a:t>的父类中</a:t>
            </a:r>
            <a:r>
              <a:rPr lang="en-US" altLang="zh-CN" sz="2400"/>
              <a:t>Assertion</a:t>
            </a:r>
            <a:r>
              <a:rPr lang="zh-CN" altLang="en-US" sz="2400"/>
              <a:t>的方法。</a:t>
            </a:r>
          </a:p>
        </p:txBody>
      </p:sp>
      <p:sp>
        <p:nvSpPr>
          <p:cNvPr id="44034" name="日期占位符 3">
            <a:extLst>
              <a:ext uri="{FF2B5EF4-FFF2-40B4-BE49-F238E27FC236}">
                <a16:creationId xmlns:a16="http://schemas.microsoft.com/office/drawing/2014/main" id="{1285654A-B254-484E-8CF4-442A5BDD115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E9E3B02-B2A9-4C50-ABF3-FC9B8FEE5D34}" type="datetime1">
              <a:rPr kumimoji="0" lang="zh-CN" altLang="en-US" smtClean="0"/>
              <a:pPr/>
              <a:t>2019/12/15</a:t>
            </a:fld>
            <a:endParaRPr kumimoji="0" lang="en-US" altLang="zh-CN"/>
          </a:p>
        </p:txBody>
      </p:sp>
      <p:sp>
        <p:nvSpPr>
          <p:cNvPr id="44035" name="页脚占位符 4">
            <a:extLst>
              <a:ext uri="{FF2B5EF4-FFF2-40B4-BE49-F238E27FC236}">
                <a16:creationId xmlns:a16="http://schemas.microsoft.com/office/drawing/2014/main" id="{8B8E8263-7448-46A0-A4AB-6C65F85F793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4036" name="灯片编号占位符 5">
            <a:extLst>
              <a:ext uri="{FF2B5EF4-FFF2-40B4-BE49-F238E27FC236}">
                <a16:creationId xmlns:a16="http://schemas.microsoft.com/office/drawing/2014/main" id="{A66B382F-5795-42CF-AB8C-200F73F3853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F012C0D-3F8D-42EB-95A4-D7EF6AD98384}" type="slidenum">
              <a:rPr lang="zh-CN" altLang="en-US"/>
              <a:pPr/>
              <a:t>38</a:t>
            </a:fld>
            <a:endParaRPr lang="en-US" altLang="zh-CN">
              <a:ea typeface="宋体" panose="02010600030101010101" pitchFamily="2" charset="-122"/>
            </a:endParaRPr>
          </a:p>
        </p:txBody>
      </p:sp>
      <p:pic>
        <p:nvPicPr>
          <p:cNvPr id="44037" name="图片 7">
            <a:extLst>
              <a:ext uri="{FF2B5EF4-FFF2-40B4-BE49-F238E27FC236}">
                <a16:creationId xmlns:a16="http://schemas.microsoft.com/office/drawing/2014/main" id="{1A36D3D3-254F-4231-BBEA-7F6C9BAC91A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052513"/>
            <a:ext cx="40322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5">
            <a:extLst>
              <a:ext uri="{FF2B5EF4-FFF2-40B4-BE49-F238E27FC236}">
                <a16:creationId xmlns:a16="http://schemas.microsoft.com/office/drawing/2014/main" id="{B8DD4B8F-E89F-49D0-A173-550E54421634}"/>
              </a:ext>
            </a:extLst>
          </p:cNvPr>
          <p:cNvSpPr>
            <a:spLocks noGrp="1" noChangeArrowheads="1"/>
          </p:cNvSpPr>
          <p:nvPr>
            <p:ph type="title"/>
          </p:nvPr>
        </p:nvSpPr>
        <p:spPr/>
        <p:txBody>
          <a:bodyPr/>
          <a:lstStyle/>
          <a:p>
            <a:r>
              <a:rPr lang="en-US" altLang="zh-CN"/>
              <a:t>Junit</a:t>
            </a:r>
            <a:r>
              <a:rPr lang="zh-CN" altLang="en-US"/>
              <a:t>开发实例</a:t>
            </a:r>
          </a:p>
        </p:txBody>
      </p:sp>
      <p:sp>
        <p:nvSpPr>
          <p:cNvPr id="45058" name="内容占位符 6">
            <a:extLst>
              <a:ext uri="{FF2B5EF4-FFF2-40B4-BE49-F238E27FC236}">
                <a16:creationId xmlns:a16="http://schemas.microsoft.com/office/drawing/2014/main" id="{B5630362-FFA1-49FA-82AD-5B278CCE1D24}"/>
              </a:ext>
            </a:extLst>
          </p:cNvPr>
          <p:cNvSpPr>
            <a:spLocks noGrp="1" noChangeArrowheads="1"/>
          </p:cNvSpPr>
          <p:nvPr>
            <p:ph idx="1"/>
          </p:nvPr>
        </p:nvSpPr>
        <p:spPr/>
        <p:txBody>
          <a:bodyPr/>
          <a:lstStyle/>
          <a:p>
            <a:r>
              <a:rPr lang="zh-CN" altLang="en-US" sz="2400" dirty="0"/>
              <a:t>该例开发由一个</a:t>
            </a:r>
            <a:r>
              <a:rPr lang="zh-CN" altLang="en-US" sz="2400" dirty="0">
                <a:hlinkClick r:id="rId2" action="ppaction://hlinkfile"/>
              </a:rPr>
              <a:t>折扣类</a:t>
            </a:r>
            <a:r>
              <a:rPr lang="en-US" altLang="zh-CN" sz="2400" dirty="0">
                <a:hlinkClick r:id="rId2" action="ppaction://hlinkfile"/>
              </a:rPr>
              <a:t>Discount</a:t>
            </a:r>
            <a:r>
              <a:rPr lang="zh-CN" altLang="en-US" sz="2400" dirty="0"/>
              <a:t>负责存储当前折扣情况，其中含有一个</a:t>
            </a:r>
            <a:r>
              <a:rPr lang="en-US" altLang="zh-CN" sz="2400" dirty="0"/>
              <a:t>discount</a:t>
            </a:r>
            <a:r>
              <a:rPr lang="zh-CN" altLang="en-US" sz="2400" dirty="0"/>
              <a:t>的实例变量。</a:t>
            </a:r>
            <a:endParaRPr lang="en-US" altLang="zh-CN" sz="2400" dirty="0"/>
          </a:p>
          <a:p>
            <a:r>
              <a:rPr lang="zh-CN" altLang="en-US" sz="2400" dirty="0"/>
              <a:t>另外该类提供一个对某个客户“锁定”的能力，对锁定客户的折扣计算将会导致一个异常</a:t>
            </a:r>
            <a:r>
              <a:rPr lang="en-US" altLang="zh-CN" sz="2400" dirty="0" err="1"/>
              <a:t>DiscountException</a:t>
            </a:r>
            <a:r>
              <a:rPr lang="zh-CN" altLang="en-US" sz="2400" dirty="0"/>
              <a:t>的抛出并被终止。</a:t>
            </a:r>
            <a:endParaRPr lang="en-US" altLang="zh-CN" sz="2400" dirty="0"/>
          </a:p>
          <a:p>
            <a:r>
              <a:rPr lang="zh-CN" altLang="en-US" sz="2400" dirty="0"/>
              <a:t>测试类对</a:t>
            </a:r>
            <a:r>
              <a:rPr lang="en-US" altLang="zh-CN" sz="2400" dirty="0"/>
              <a:t>set</a:t>
            </a:r>
            <a:r>
              <a:rPr lang="zh-CN" altLang="en-US" sz="2400" dirty="0"/>
              <a:t>和</a:t>
            </a:r>
            <a:r>
              <a:rPr lang="en-US" altLang="zh-CN" sz="2400" dirty="0"/>
              <a:t>get</a:t>
            </a:r>
            <a:r>
              <a:rPr lang="zh-CN" altLang="en-US" sz="2400" dirty="0"/>
              <a:t>方法，如果大多是由代码生成工具自动产生的，则可以略去对它们的检查。</a:t>
            </a:r>
            <a:endParaRPr lang="en-US" altLang="zh-CN" sz="2400" dirty="0"/>
          </a:p>
          <a:p>
            <a:r>
              <a:rPr lang="zh-CN" altLang="en-US" sz="2400" dirty="0"/>
              <a:t>测试过程经常对步骤进行分解，由多个独立的测试用例顺序执行，形式上多是若干</a:t>
            </a:r>
            <a:r>
              <a:rPr lang="en-US" altLang="zh-CN" sz="2400" dirty="0"/>
              <a:t>assert</a:t>
            </a:r>
            <a:r>
              <a:rPr lang="zh-CN" altLang="en-US" sz="2400" dirty="0"/>
              <a:t>指令先后出现，如果第一个产生错误，后续的</a:t>
            </a:r>
            <a:r>
              <a:rPr lang="en-US" altLang="zh-CN" sz="2400" dirty="0"/>
              <a:t>assert</a:t>
            </a:r>
            <a:r>
              <a:rPr lang="zh-CN" altLang="en-US" sz="2400" dirty="0"/>
              <a:t>将不会被继续执行。</a:t>
            </a:r>
            <a:endParaRPr lang="en-US" altLang="zh-CN" sz="2400" dirty="0"/>
          </a:p>
          <a:p>
            <a:r>
              <a:rPr lang="zh-CN" altLang="en-US" sz="2400" dirty="0"/>
              <a:t>有时测试用例并不独立，即测试过程需要两个测试用例紧密配合执行，比如</a:t>
            </a:r>
            <a:r>
              <a:rPr lang="zh-CN" altLang="en-US" sz="2400" dirty="0">
                <a:hlinkClick r:id="rId3" action="ppaction://hlinkfile"/>
              </a:rPr>
              <a:t>以下的例子</a:t>
            </a:r>
            <a:r>
              <a:rPr lang="zh-CN" altLang="en-US" sz="2400" dirty="0"/>
              <a:t>。</a:t>
            </a:r>
          </a:p>
        </p:txBody>
      </p:sp>
      <p:sp>
        <p:nvSpPr>
          <p:cNvPr id="45059" name="日期占位符 2">
            <a:extLst>
              <a:ext uri="{FF2B5EF4-FFF2-40B4-BE49-F238E27FC236}">
                <a16:creationId xmlns:a16="http://schemas.microsoft.com/office/drawing/2014/main" id="{2B433B3D-9C47-40E4-AB24-79F69F0453C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ECDF5D9-9173-417C-B29A-7513E691980C}" type="datetime1">
              <a:rPr kumimoji="0" lang="zh-CN" altLang="en-US" smtClean="0"/>
              <a:pPr/>
              <a:t>2019/12/15</a:t>
            </a:fld>
            <a:endParaRPr kumimoji="0" lang="en-US" altLang="zh-CN"/>
          </a:p>
        </p:txBody>
      </p:sp>
      <p:sp>
        <p:nvSpPr>
          <p:cNvPr id="45060" name="页脚占位符 3">
            <a:extLst>
              <a:ext uri="{FF2B5EF4-FFF2-40B4-BE49-F238E27FC236}">
                <a16:creationId xmlns:a16="http://schemas.microsoft.com/office/drawing/2014/main" id="{43836BB6-4AFD-4E13-A781-E795EEA41DD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5061" name="灯片编号占位符 4">
            <a:extLst>
              <a:ext uri="{FF2B5EF4-FFF2-40B4-BE49-F238E27FC236}">
                <a16:creationId xmlns:a16="http://schemas.microsoft.com/office/drawing/2014/main" id="{29E804D9-AE1D-4895-A160-7EEA26D7E82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738733C-F3CF-4970-BAF0-BE17B02B5F4C}" type="slidenum">
              <a:rPr lang="zh-CN" altLang="en-US"/>
              <a:pPr/>
              <a:t>39</a:t>
            </a:fld>
            <a:endParaRPr lang="en-US" altLang="zh-CN">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内容占位符 6">
            <a:extLst>
              <a:ext uri="{FF2B5EF4-FFF2-40B4-BE49-F238E27FC236}">
                <a16:creationId xmlns:a16="http://schemas.microsoft.com/office/drawing/2014/main" id="{750A6533-D1EA-44FA-8A41-D2DC2C254419}"/>
              </a:ext>
            </a:extLst>
          </p:cNvPr>
          <p:cNvSpPr>
            <a:spLocks noGrp="1" noChangeArrowheads="1"/>
          </p:cNvSpPr>
          <p:nvPr>
            <p:ph/>
          </p:nvPr>
        </p:nvSpPr>
        <p:spPr>
          <a:xfrm>
            <a:off x="457200" y="274638"/>
            <a:ext cx="8229600" cy="2506662"/>
          </a:xfrm>
        </p:spPr>
        <p:txBody>
          <a:bodyPr/>
          <a:lstStyle/>
          <a:p>
            <a:r>
              <a:rPr lang="zh-CN" altLang="en-US" sz="2400"/>
              <a:t>模型检测的基本思想是用状态迁移系统（</a:t>
            </a:r>
            <a:r>
              <a:rPr lang="en-US" altLang="zh-CN" sz="2400"/>
              <a:t>S</a:t>
            </a:r>
            <a:r>
              <a:rPr lang="zh-CN" altLang="en-US" sz="2400"/>
              <a:t>）表示系统的行为，用模态逻辑公式（</a:t>
            </a:r>
            <a:r>
              <a:rPr lang="en-US" altLang="zh-CN" sz="2400"/>
              <a:t>F</a:t>
            </a:r>
            <a:r>
              <a:rPr lang="zh-CN" altLang="en-US" sz="2400"/>
              <a:t>）描述系统的性质。</a:t>
            </a:r>
            <a:endParaRPr lang="en-US" altLang="zh-CN" sz="2400"/>
          </a:p>
          <a:p>
            <a:r>
              <a:rPr lang="zh-CN" altLang="en-US" sz="2400"/>
              <a:t>“系统是否具有所期望的性质”转化为数学问题“状态迁移系统</a:t>
            </a:r>
            <a:r>
              <a:rPr lang="en-US" altLang="zh-CN" sz="2400"/>
              <a:t>S</a:t>
            </a:r>
            <a:r>
              <a:rPr lang="zh-CN" altLang="en-US" sz="2400"/>
              <a:t>是否是公式</a:t>
            </a:r>
            <a:r>
              <a:rPr lang="en-US" altLang="zh-CN" sz="2400"/>
              <a:t>F</a:t>
            </a:r>
            <a:r>
              <a:rPr lang="zh-CN" altLang="en-US" sz="2400"/>
              <a:t>的一个模型</a:t>
            </a:r>
            <a:r>
              <a:rPr lang="en-US" altLang="zh-CN" sz="2400"/>
              <a:t>?”</a:t>
            </a:r>
            <a:r>
              <a:rPr lang="zh-CN" altLang="en-US" sz="2400"/>
              <a:t>。</a:t>
            </a:r>
            <a:endParaRPr lang="en-US" altLang="zh-CN" sz="2400"/>
          </a:p>
          <a:p>
            <a:r>
              <a:rPr lang="zh-CN" altLang="en-US" sz="2400"/>
              <a:t>对有穷状态系统，这个问题是可判定的，即可以用计算机程序在有限时间内自动确定。</a:t>
            </a:r>
          </a:p>
        </p:txBody>
      </p:sp>
      <p:sp>
        <p:nvSpPr>
          <p:cNvPr id="9218" name="日期占位符 3">
            <a:extLst>
              <a:ext uri="{FF2B5EF4-FFF2-40B4-BE49-F238E27FC236}">
                <a16:creationId xmlns:a16="http://schemas.microsoft.com/office/drawing/2014/main" id="{900CD093-0EE3-42A6-A760-25CD59A9209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72B885A-A625-4A20-B158-E3124E476578}" type="datetime1">
              <a:rPr kumimoji="0" lang="zh-CN" altLang="en-US" smtClean="0"/>
              <a:pPr/>
              <a:t>2019/12/15</a:t>
            </a:fld>
            <a:endParaRPr kumimoji="0" lang="en-US" altLang="zh-CN"/>
          </a:p>
        </p:txBody>
      </p:sp>
      <p:sp>
        <p:nvSpPr>
          <p:cNvPr id="9219" name="页脚占位符 4">
            <a:extLst>
              <a:ext uri="{FF2B5EF4-FFF2-40B4-BE49-F238E27FC236}">
                <a16:creationId xmlns:a16="http://schemas.microsoft.com/office/drawing/2014/main" id="{A4962902-2305-4012-A4FB-D5E13D81A8D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9220" name="灯片编号占位符 5">
            <a:extLst>
              <a:ext uri="{FF2B5EF4-FFF2-40B4-BE49-F238E27FC236}">
                <a16:creationId xmlns:a16="http://schemas.microsoft.com/office/drawing/2014/main" id="{AAF7340E-2061-4F43-A99C-582A4CD2563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E9F925-EF9D-48E9-A428-C91B5ACAA20E}" type="slidenum">
              <a:rPr lang="zh-CN" altLang="en-US"/>
              <a:pPr/>
              <a:t>4</a:t>
            </a:fld>
            <a:endParaRPr lang="en-US" altLang="zh-CN">
              <a:ea typeface="宋体" panose="02010600030101010101" pitchFamily="2" charset="-122"/>
            </a:endParaRPr>
          </a:p>
        </p:txBody>
      </p:sp>
      <p:graphicFrame>
        <p:nvGraphicFramePr>
          <p:cNvPr id="8" name="表格 7">
            <a:extLst>
              <a:ext uri="{FF2B5EF4-FFF2-40B4-BE49-F238E27FC236}">
                <a16:creationId xmlns:a16="http://schemas.microsoft.com/office/drawing/2014/main" id="{2F8984C6-11EE-4466-B70F-FEF6B0A04D53}"/>
              </a:ext>
            </a:extLst>
          </p:cNvPr>
          <p:cNvGraphicFramePr>
            <a:graphicFrameLocks noGrp="1"/>
          </p:cNvGraphicFramePr>
          <p:nvPr/>
        </p:nvGraphicFramePr>
        <p:xfrm>
          <a:off x="538163" y="2852738"/>
          <a:ext cx="4175125" cy="1524000"/>
        </p:xfrm>
        <a:graphic>
          <a:graphicData uri="http://schemas.openxmlformats.org/drawingml/2006/table">
            <a:tbl>
              <a:tblPr firstRow="1" firstCol="1" bandRow="1">
                <a:tableStyleId>{72833802-FEF1-4C79-8D5D-14CF1EAF98D9}</a:tableStyleId>
              </a:tblPr>
              <a:tblGrid>
                <a:gridCol w="1075411">
                  <a:extLst>
                    <a:ext uri="{9D8B030D-6E8A-4147-A177-3AD203B41FA5}">
                      <a16:colId xmlns:a16="http://schemas.microsoft.com/office/drawing/2014/main" val="20000"/>
                    </a:ext>
                  </a:extLst>
                </a:gridCol>
                <a:gridCol w="1075411">
                  <a:extLst>
                    <a:ext uri="{9D8B030D-6E8A-4147-A177-3AD203B41FA5}">
                      <a16:colId xmlns:a16="http://schemas.microsoft.com/office/drawing/2014/main" val="20001"/>
                    </a:ext>
                  </a:extLst>
                </a:gridCol>
                <a:gridCol w="2024303">
                  <a:extLst>
                    <a:ext uri="{9D8B030D-6E8A-4147-A177-3AD203B41FA5}">
                      <a16:colId xmlns:a16="http://schemas.microsoft.com/office/drawing/2014/main" val="20002"/>
                    </a:ext>
                  </a:extLst>
                </a:gridCol>
              </a:tblGrid>
              <a:tr h="0">
                <a:tc>
                  <a:txBody>
                    <a:bodyPr/>
                    <a:lstStyle/>
                    <a:p>
                      <a:pPr algn="ctr">
                        <a:spcAft>
                          <a:spcPts val="0"/>
                        </a:spcAft>
                      </a:pPr>
                      <a:r>
                        <a:rPr lang="en-US" sz="2000" kern="100" dirty="0">
                          <a:effectLst/>
                        </a:rPr>
                        <a:t>a</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en-US" sz="2000" kern="100" dirty="0">
                          <a:effectLst/>
                        </a:rPr>
                        <a:t>b</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zh-CN" sz="2000" kern="100">
                          <a:effectLst/>
                        </a:rPr>
                        <a:t>逻辑结果</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extLst>
                  <a:ext uri="{0D108BD9-81ED-4DB2-BD59-A6C34878D82A}">
                    <a16:rowId xmlns:a16="http://schemas.microsoft.com/office/drawing/2014/main" val="10000"/>
                  </a:ext>
                </a:extLst>
              </a:tr>
              <a:tr h="0">
                <a:tc>
                  <a:txBody>
                    <a:bodyPr/>
                    <a:lstStyle/>
                    <a:p>
                      <a:pPr algn="ctr">
                        <a:spcAft>
                          <a:spcPts val="0"/>
                        </a:spcAft>
                      </a:pPr>
                      <a:r>
                        <a:rPr lang="en-US" sz="2000" kern="100" dirty="0">
                          <a:effectLst/>
                        </a:rPr>
                        <a:t>true</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en-US" sz="2000" kern="100">
                          <a:effectLst/>
                        </a:rPr>
                        <a:t>true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en-US" sz="2000" kern="100">
                          <a:effectLst/>
                        </a:rPr>
                        <a:t>true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extLst>
                  <a:ext uri="{0D108BD9-81ED-4DB2-BD59-A6C34878D82A}">
                    <a16:rowId xmlns:a16="http://schemas.microsoft.com/office/drawing/2014/main" val="10001"/>
                  </a:ext>
                </a:extLst>
              </a:tr>
              <a:tr h="0">
                <a:tc>
                  <a:txBody>
                    <a:bodyPr/>
                    <a:lstStyle/>
                    <a:p>
                      <a:pPr algn="ctr">
                        <a:spcAft>
                          <a:spcPts val="0"/>
                        </a:spcAft>
                      </a:pPr>
                      <a:r>
                        <a:rPr lang="en-US" sz="2000" kern="100" dirty="0">
                          <a:effectLst/>
                        </a:rPr>
                        <a:t>true</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en-US" sz="2000" kern="100">
                          <a:effectLst/>
                        </a:rPr>
                        <a:t>false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en-US" sz="2000" kern="100">
                          <a:effectLst/>
                        </a:rPr>
                        <a:t>false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extLst>
                  <a:ext uri="{0D108BD9-81ED-4DB2-BD59-A6C34878D82A}">
                    <a16:rowId xmlns:a16="http://schemas.microsoft.com/office/drawing/2014/main" val="10002"/>
                  </a:ext>
                </a:extLst>
              </a:tr>
              <a:tr h="0">
                <a:tc>
                  <a:txBody>
                    <a:bodyPr/>
                    <a:lstStyle/>
                    <a:p>
                      <a:pPr algn="ctr">
                        <a:spcAft>
                          <a:spcPts val="0"/>
                        </a:spcAft>
                      </a:pPr>
                      <a:r>
                        <a:rPr lang="en-US" sz="2000" kern="100" dirty="0">
                          <a:effectLst/>
                        </a:rPr>
                        <a:t>false</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en-US" sz="2000" kern="100">
                          <a:effectLst/>
                        </a:rPr>
                        <a:t>true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en-US" sz="2000" kern="100">
                          <a:effectLst/>
                        </a:rPr>
                        <a:t>true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extLst>
                  <a:ext uri="{0D108BD9-81ED-4DB2-BD59-A6C34878D82A}">
                    <a16:rowId xmlns:a16="http://schemas.microsoft.com/office/drawing/2014/main" val="10003"/>
                  </a:ext>
                </a:extLst>
              </a:tr>
              <a:tr h="0">
                <a:tc>
                  <a:txBody>
                    <a:bodyPr/>
                    <a:lstStyle/>
                    <a:p>
                      <a:pPr algn="ctr">
                        <a:spcAft>
                          <a:spcPts val="0"/>
                        </a:spcAft>
                      </a:pPr>
                      <a:r>
                        <a:rPr lang="en-US" sz="2000" kern="100" dirty="0">
                          <a:effectLst/>
                        </a:rPr>
                        <a:t>false</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en-US" sz="2000" kern="100">
                          <a:effectLst/>
                        </a:rPr>
                        <a:t>false</a:t>
                      </a:r>
                      <a:endParaRPr lang="zh-CN" sz="2800" kern="10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tc>
                  <a:txBody>
                    <a:bodyPr/>
                    <a:lstStyle/>
                    <a:p>
                      <a:pPr algn="ctr">
                        <a:spcAft>
                          <a:spcPts val="0"/>
                        </a:spcAft>
                      </a:pPr>
                      <a:r>
                        <a:rPr lang="en-US" sz="2000" kern="100" dirty="0">
                          <a:effectLst/>
                        </a:rPr>
                        <a:t>true</a:t>
                      </a:r>
                      <a:endParaRPr lang="zh-CN" sz="2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58" marR="68558" marT="0" marB="0"/>
                </a:tc>
                <a:extLst>
                  <a:ext uri="{0D108BD9-81ED-4DB2-BD59-A6C34878D82A}">
                    <a16:rowId xmlns:a16="http://schemas.microsoft.com/office/drawing/2014/main" val="10004"/>
                  </a:ext>
                </a:extLst>
              </a:tr>
            </a:tbl>
          </a:graphicData>
        </a:graphic>
      </p:graphicFrame>
      <p:sp>
        <p:nvSpPr>
          <p:cNvPr id="9247" name="矩形 8">
            <a:extLst>
              <a:ext uri="{FF2B5EF4-FFF2-40B4-BE49-F238E27FC236}">
                <a16:creationId xmlns:a16="http://schemas.microsoft.com/office/drawing/2014/main" id="{95F39C0E-CEB8-425B-B1B8-754C752A02B5}"/>
              </a:ext>
            </a:extLst>
          </p:cNvPr>
          <p:cNvSpPr>
            <a:spLocks noChangeArrowheads="1"/>
          </p:cNvSpPr>
          <p:nvPr/>
        </p:nvSpPr>
        <p:spPr bwMode="auto">
          <a:xfrm>
            <a:off x="368300" y="5162550"/>
            <a:ext cx="84772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200"/>
              <a:t>public static boolean implements (boolean a, boolean b) {</a:t>
            </a:r>
          </a:p>
          <a:p>
            <a:r>
              <a:rPr lang="en-US" altLang="zh-CN" sz="2200"/>
              <a:t>	return !a ll b;</a:t>
            </a:r>
          </a:p>
          <a:p>
            <a:r>
              <a:rPr lang="en-US" altLang="zh-CN" sz="2200"/>
              <a:t>}</a:t>
            </a:r>
          </a:p>
        </p:txBody>
      </p:sp>
      <p:sp>
        <p:nvSpPr>
          <p:cNvPr id="9248" name="矩形 9">
            <a:extLst>
              <a:ext uri="{FF2B5EF4-FFF2-40B4-BE49-F238E27FC236}">
                <a16:creationId xmlns:a16="http://schemas.microsoft.com/office/drawing/2014/main" id="{233192DC-28C1-4CBD-82A1-02B39F3DC87D}"/>
              </a:ext>
            </a:extLst>
          </p:cNvPr>
          <p:cNvSpPr>
            <a:spLocks noChangeArrowheads="1"/>
          </p:cNvSpPr>
          <p:nvPr/>
        </p:nvSpPr>
        <p:spPr bwMode="auto">
          <a:xfrm>
            <a:off x="5003800" y="2852738"/>
            <a:ext cx="3960813"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a=true b=true result: true</a:t>
            </a:r>
          </a:p>
          <a:p>
            <a:r>
              <a:rPr lang="en-US" altLang="zh-CN" sz="2000"/>
              <a:t>a=true b=false result: false</a:t>
            </a:r>
          </a:p>
          <a:p>
            <a:r>
              <a:rPr lang="en-US" altLang="zh-CN" sz="2000"/>
              <a:t>a=false b=true result: true</a:t>
            </a:r>
          </a:p>
          <a:p>
            <a:r>
              <a:rPr lang="en-US" altLang="zh-CN" sz="2000"/>
              <a:t>a=false b=false result: true</a:t>
            </a:r>
          </a:p>
        </p:txBody>
      </p:sp>
      <p:sp>
        <p:nvSpPr>
          <p:cNvPr id="9249" name="下箭头 11">
            <a:extLst>
              <a:ext uri="{FF2B5EF4-FFF2-40B4-BE49-F238E27FC236}">
                <a16:creationId xmlns:a16="http://schemas.microsoft.com/office/drawing/2014/main" id="{5EEB79C8-964C-44CB-B98A-8D8533074F94}"/>
              </a:ext>
            </a:extLst>
          </p:cNvPr>
          <p:cNvSpPr>
            <a:spLocks noChangeArrowheads="1"/>
          </p:cNvSpPr>
          <p:nvPr/>
        </p:nvSpPr>
        <p:spPr bwMode="auto">
          <a:xfrm>
            <a:off x="2195513" y="4448175"/>
            <a:ext cx="963612" cy="681038"/>
          </a:xfrm>
          <a:prstGeom prst="downArrow">
            <a:avLst>
              <a:gd name="adj1" fmla="val 50000"/>
              <a:gd name="adj2"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endParaRPr lang="zh-CN" altLang="en-US"/>
          </a:p>
        </p:txBody>
      </p:sp>
      <p:sp>
        <p:nvSpPr>
          <p:cNvPr id="9250" name="上箭头 12">
            <a:extLst>
              <a:ext uri="{FF2B5EF4-FFF2-40B4-BE49-F238E27FC236}">
                <a16:creationId xmlns:a16="http://schemas.microsoft.com/office/drawing/2014/main" id="{9DA9296B-FC99-4C17-B7C6-B77A048DBE7F}"/>
              </a:ext>
            </a:extLst>
          </p:cNvPr>
          <p:cNvSpPr>
            <a:spLocks noChangeArrowheads="1"/>
          </p:cNvSpPr>
          <p:nvPr/>
        </p:nvSpPr>
        <p:spPr bwMode="auto">
          <a:xfrm>
            <a:off x="6516688" y="4343400"/>
            <a:ext cx="935037" cy="785813"/>
          </a:xfrm>
          <a:prstGeom prst="upArrow">
            <a:avLst>
              <a:gd name="adj1" fmla="val 50000"/>
              <a:gd name="adj2" fmla="val 50000"/>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内容占位符 6">
            <a:extLst>
              <a:ext uri="{FF2B5EF4-FFF2-40B4-BE49-F238E27FC236}">
                <a16:creationId xmlns:a16="http://schemas.microsoft.com/office/drawing/2014/main" id="{D1C96055-7114-4079-9CE6-E50AB011127C}"/>
              </a:ext>
            </a:extLst>
          </p:cNvPr>
          <p:cNvSpPr>
            <a:spLocks noGrp="1" noChangeArrowheads="1"/>
          </p:cNvSpPr>
          <p:nvPr>
            <p:ph/>
          </p:nvPr>
        </p:nvSpPr>
        <p:spPr/>
        <p:txBody>
          <a:bodyPr/>
          <a:lstStyle/>
          <a:p>
            <a:r>
              <a:rPr lang="zh-CN" altLang="en-US" sz="2400"/>
              <a:t>在很多大型的项目开发中，需要对测试用例进行收集和管理并在合适的时刻重复执行所有的测试用例或者根据情况重复执行部分的测试用例，这叫做回归测试。</a:t>
            </a:r>
            <a:endParaRPr lang="en-US" altLang="zh-CN" sz="2400"/>
          </a:p>
          <a:p>
            <a:r>
              <a:rPr lang="en-US" altLang="zh-CN" sz="2400"/>
              <a:t>JUnit</a:t>
            </a:r>
            <a:r>
              <a:rPr lang="zh-CN" altLang="en-US" sz="2400"/>
              <a:t>使用</a:t>
            </a:r>
            <a:r>
              <a:rPr lang="en-US" altLang="zh-CN" sz="2400"/>
              <a:t>TestSuite</a:t>
            </a:r>
            <a:r>
              <a:rPr lang="zh-CN" altLang="en-US" sz="2400"/>
              <a:t>的概念来支持对测试用例集合的管理。首先创建</a:t>
            </a:r>
            <a:r>
              <a:rPr lang="en-US" altLang="zh-CN" sz="2400"/>
              <a:t>TestSuite</a:t>
            </a:r>
            <a:r>
              <a:rPr lang="zh-CN" altLang="en-US" sz="2400"/>
              <a:t>对象，然后通过该对象实现对指定测试用例的组织，如</a:t>
            </a:r>
            <a:r>
              <a:rPr lang="zh-CN" altLang="en-US" sz="2400">
                <a:hlinkClick r:id="rId2" action="ppaction://hlinkfile"/>
              </a:rPr>
              <a:t>代码</a:t>
            </a:r>
            <a:r>
              <a:rPr lang="zh-CN" altLang="en-US" sz="2400"/>
              <a:t>所示。</a:t>
            </a:r>
            <a:endParaRPr lang="en-US" altLang="zh-CN" sz="2400"/>
          </a:p>
          <a:p>
            <a:r>
              <a:rPr lang="en-US" altLang="zh-CN" sz="2400">
                <a:hlinkClick r:id="rId3" action="ppaction://hlinkfile"/>
              </a:rPr>
              <a:t>JUnit 4</a:t>
            </a:r>
            <a:r>
              <a:rPr lang="zh-CN" altLang="en-US" sz="2400">
                <a:hlinkClick r:id="rId3" action="ppaction://hlinkfile"/>
              </a:rPr>
              <a:t>的测试代码</a:t>
            </a:r>
            <a:r>
              <a:rPr lang="zh-CN" altLang="en-US" sz="2400"/>
              <a:t>示例。</a:t>
            </a:r>
            <a:endParaRPr lang="en-US" altLang="zh-CN" sz="2400"/>
          </a:p>
          <a:p>
            <a:r>
              <a:rPr lang="en-US" altLang="zh-CN" sz="2400"/>
              <a:t>JUnit</a:t>
            </a:r>
            <a:r>
              <a:rPr lang="zh-CN" altLang="en-US" sz="2400"/>
              <a:t>比较适合开发人员对自己创建的单个类进行测试。事实上，</a:t>
            </a:r>
            <a:r>
              <a:rPr lang="en-US" altLang="zh-CN" sz="2400"/>
              <a:t>JUnit</a:t>
            </a:r>
            <a:r>
              <a:rPr lang="zh-CN" altLang="en-US" sz="2400"/>
              <a:t>存在一个强有力的竞争对手，即</a:t>
            </a:r>
            <a:r>
              <a:rPr lang="en-US" altLang="zh-CN" sz="2400"/>
              <a:t>TestNG</a:t>
            </a:r>
            <a:r>
              <a:rPr lang="zh-CN" altLang="en-US" sz="2400"/>
              <a:t>框架。</a:t>
            </a:r>
            <a:endParaRPr lang="en-US" altLang="zh-CN" sz="2400"/>
          </a:p>
          <a:p>
            <a:r>
              <a:rPr lang="zh-CN" altLang="en-US" sz="2400"/>
              <a:t>两个框架的不同在于它们的核心设计。</a:t>
            </a:r>
            <a:endParaRPr lang="en-US" altLang="zh-CN" sz="2400"/>
          </a:p>
          <a:p>
            <a:pPr lvl="1"/>
            <a:r>
              <a:rPr lang="en-US" altLang="zh-CN" sz="2000"/>
              <a:t>JUnit</a:t>
            </a:r>
            <a:r>
              <a:rPr lang="zh-CN" altLang="en-US" sz="2000"/>
              <a:t>一直是一个单元测试框架，也就是说，其构建目的是促进单个对象的测试；</a:t>
            </a:r>
            <a:endParaRPr lang="en-US" altLang="zh-CN" sz="2000"/>
          </a:p>
          <a:p>
            <a:pPr lvl="1"/>
            <a:r>
              <a:rPr lang="zh-CN" altLang="en-US" sz="2000"/>
              <a:t>而</a:t>
            </a:r>
            <a:r>
              <a:rPr lang="en-US" altLang="zh-CN" sz="2000"/>
              <a:t>TestNG</a:t>
            </a:r>
            <a:r>
              <a:rPr lang="zh-CN" altLang="en-US" sz="2000"/>
              <a:t>则是用来解决更高级别的测试问题，它具有</a:t>
            </a:r>
            <a:r>
              <a:rPr lang="en-US" altLang="zh-CN" sz="2000"/>
              <a:t>JUnit</a:t>
            </a:r>
            <a:r>
              <a:rPr lang="zh-CN" altLang="en-US" sz="2000"/>
              <a:t>中所没有的一些特性，比如依赖性测试、参数化测试以及多线程测试等特性。</a:t>
            </a:r>
          </a:p>
        </p:txBody>
      </p:sp>
      <p:sp>
        <p:nvSpPr>
          <p:cNvPr id="46082" name="日期占位符 3">
            <a:extLst>
              <a:ext uri="{FF2B5EF4-FFF2-40B4-BE49-F238E27FC236}">
                <a16:creationId xmlns:a16="http://schemas.microsoft.com/office/drawing/2014/main" id="{07537600-7B02-42C5-80A6-25F1176F7AB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88A26647-24C9-41FF-B780-16BD63AB5234}" type="datetime1">
              <a:rPr kumimoji="0" lang="zh-CN" altLang="en-US" smtClean="0"/>
              <a:pPr/>
              <a:t>2019/12/15</a:t>
            </a:fld>
            <a:endParaRPr kumimoji="0" lang="en-US" altLang="zh-CN"/>
          </a:p>
        </p:txBody>
      </p:sp>
      <p:sp>
        <p:nvSpPr>
          <p:cNvPr id="46083" name="页脚占位符 4">
            <a:extLst>
              <a:ext uri="{FF2B5EF4-FFF2-40B4-BE49-F238E27FC236}">
                <a16:creationId xmlns:a16="http://schemas.microsoft.com/office/drawing/2014/main" id="{1F0BA805-7CDE-4649-A26E-AF293CD1CFC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6084" name="灯片编号占位符 5">
            <a:extLst>
              <a:ext uri="{FF2B5EF4-FFF2-40B4-BE49-F238E27FC236}">
                <a16:creationId xmlns:a16="http://schemas.microsoft.com/office/drawing/2014/main" id="{06015871-FCFC-437D-B081-260AAF72318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16AB8FE-F506-4AD3-A326-85279464C8E7}" type="slidenum">
              <a:rPr lang="zh-CN" altLang="en-US"/>
              <a:pPr/>
              <a:t>40</a:t>
            </a:fld>
            <a:endParaRPr lang="en-US" altLang="zh-CN">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5">
            <a:extLst>
              <a:ext uri="{FF2B5EF4-FFF2-40B4-BE49-F238E27FC236}">
                <a16:creationId xmlns:a16="http://schemas.microsoft.com/office/drawing/2014/main" id="{0CCAD89E-C7B6-4ED6-8DF0-07B6D46BFDBA}"/>
              </a:ext>
            </a:extLst>
          </p:cNvPr>
          <p:cNvSpPr>
            <a:spLocks noGrp="1" noChangeArrowheads="1"/>
          </p:cNvSpPr>
          <p:nvPr>
            <p:ph type="title"/>
          </p:nvPr>
        </p:nvSpPr>
        <p:spPr/>
        <p:txBody>
          <a:bodyPr/>
          <a:lstStyle/>
          <a:p>
            <a:r>
              <a:rPr lang="zh-CN" altLang="en-US"/>
              <a:t>可测试性</a:t>
            </a:r>
          </a:p>
        </p:txBody>
      </p:sp>
      <p:sp>
        <p:nvSpPr>
          <p:cNvPr id="47106" name="内容占位符 6">
            <a:extLst>
              <a:ext uri="{FF2B5EF4-FFF2-40B4-BE49-F238E27FC236}">
                <a16:creationId xmlns:a16="http://schemas.microsoft.com/office/drawing/2014/main" id="{F8703939-4AAB-4FEB-8018-B5E2EBEE9C62}"/>
              </a:ext>
            </a:extLst>
          </p:cNvPr>
          <p:cNvSpPr>
            <a:spLocks noGrp="1" noChangeArrowheads="1"/>
          </p:cNvSpPr>
          <p:nvPr>
            <p:ph idx="1"/>
          </p:nvPr>
        </p:nvSpPr>
        <p:spPr/>
        <p:txBody>
          <a:bodyPr/>
          <a:lstStyle/>
          <a:p>
            <a:r>
              <a:rPr lang="zh-CN" altLang="en-US" sz="2400"/>
              <a:t>测试的构建一般采用的方式是“自底向上（</a:t>
            </a:r>
            <a:r>
              <a:rPr lang="en-US" altLang="zh-CN" sz="2400"/>
              <a:t>Bottom Up</a:t>
            </a:r>
            <a:r>
              <a:rPr lang="zh-CN" altLang="en-US" sz="2400"/>
              <a:t>）”的方式，也就是新的测试总是在已经经过测试的类和方法的基础上进行构建，比如要对一个依赖（使用）</a:t>
            </a:r>
            <a:r>
              <a:rPr lang="en-US" altLang="zh-CN" sz="2400"/>
              <a:t>Discount</a:t>
            </a:r>
            <a:r>
              <a:rPr lang="zh-CN" altLang="en-US" sz="2400"/>
              <a:t>类的另外一个类创建测试，则无需在这个测试类中重新测试</a:t>
            </a:r>
            <a:r>
              <a:rPr lang="en-US" altLang="zh-CN" sz="2400"/>
              <a:t>Discount</a:t>
            </a:r>
            <a:r>
              <a:rPr lang="zh-CN" altLang="en-US" sz="2400"/>
              <a:t>的</a:t>
            </a:r>
            <a:r>
              <a:rPr lang="en-US" altLang="zh-CN" sz="2400"/>
              <a:t>price()</a:t>
            </a:r>
            <a:r>
              <a:rPr lang="zh-CN" altLang="en-US" sz="2400"/>
              <a:t>方法。</a:t>
            </a:r>
            <a:endParaRPr lang="en-US" altLang="zh-CN" sz="2400"/>
          </a:p>
          <a:p>
            <a:r>
              <a:rPr lang="zh-CN" altLang="en-US" sz="2400"/>
              <a:t>测试进行的过程中尤其是在多人并行开发的时候经常会出现彼此依赖的情况。为避免等待而影响开发进度，可以构建一个</a:t>
            </a:r>
            <a:r>
              <a:rPr lang="zh-CN" altLang="en-US" sz="2400">
                <a:hlinkClick r:id="rId2" action="ppaction://hlinkfile"/>
              </a:rPr>
              <a:t>模拟程序（</a:t>
            </a:r>
            <a:r>
              <a:rPr lang="en-US" altLang="zh-CN" sz="2400">
                <a:hlinkClick r:id="rId2" action="ppaction://hlinkfile"/>
              </a:rPr>
              <a:t>mock</a:t>
            </a:r>
            <a:r>
              <a:rPr lang="zh-CN" altLang="en-US" sz="2400">
                <a:hlinkClick r:id="rId2" action="ppaction://hlinkfile"/>
              </a:rPr>
              <a:t>）或桩（</a:t>
            </a:r>
            <a:r>
              <a:rPr lang="en-US" altLang="zh-CN" sz="2400">
                <a:hlinkClick r:id="rId2" action="ppaction://hlinkfile"/>
              </a:rPr>
              <a:t>stub</a:t>
            </a:r>
            <a:r>
              <a:rPr lang="zh-CN" altLang="en-US" sz="2400">
                <a:hlinkClick r:id="rId2" action="ppaction://hlinkfile"/>
              </a:rPr>
              <a:t>）</a:t>
            </a:r>
            <a:r>
              <a:rPr lang="zh-CN" altLang="en-US" sz="2400"/>
              <a:t>。</a:t>
            </a:r>
            <a:endParaRPr lang="en-US" altLang="zh-CN" sz="2400"/>
          </a:p>
          <a:p>
            <a:r>
              <a:rPr lang="zh-CN" altLang="en-US" sz="2400"/>
              <a:t>通过上面的例子和分析，在进行类开发的时候就要为其可测试性做好设计上的准备：可测试性构建的原则。</a:t>
            </a:r>
          </a:p>
        </p:txBody>
      </p:sp>
      <p:sp>
        <p:nvSpPr>
          <p:cNvPr id="47107" name="日期占位符 2">
            <a:extLst>
              <a:ext uri="{FF2B5EF4-FFF2-40B4-BE49-F238E27FC236}">
                <a16:creationId xmlns:a16="http://schemas.microsoft.com/office/drawing/2014/main" id="{79449B2A-68C2-4C35-8DD6-76C242D70E9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CFDA4B4-1FC1-48C8-89B4-1C8CC64AB787}" type="datetime1">
              <a:rPr kumimoji="0" lang="zh-CN" altLang="en-US" smtClean="0"/>
              <a:pPr/>
              <a:t>2019/12/15</a:t>
            </a:fld>
            <a:endParaRPr kumimoji="0" lang="en-US" altLang="zh-CN"/>
          </a:p>
        </p:txBody>
      </p:sp>
      <p:sp>
        <p:nvSpPr>
          <p:cNvPr id="47108" name="页脚占位符 3">
            <a:extLst>
              <a:ext uri="{FF2B5EF4-FFF2-40B4-BE49-F238E27FC236}">
                <a16:creationId xmlns:a16="http://schemas.microsoft.com/office/drawing/2014/main" id="{7EB0759F-D699-42A4-8950-F9E50EBF0CF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7109" name="灯片编号占位符 4">
            <a:extLst>
              <a:ext uri="{FF2B5EF4-FFF2-40B4-BE49-F238E27FC236}">
                <a16:creationId xmlns:a16="http://schemas.microsoft.com/office/drawing/2014/main" id="{C23B50C7-92E7-4ABC-A9FE-F23CDFBA65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EB7365E-24EE-4F1E-BA33-EAE9561E8B90}" type="slidenum">
              <a:rPr lang="zh-CN" altLang="en-US"/>
              <a:pPr/>
              <a:t>41</a:t>
            </a:fld>
            <a:endParaRPr lang="en-US" altLang="zh-CN">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806DEED8-D864-4ABB-B2A2-55180A161031}"/>
              </a:ext>
            </a:extLst>
          </p:cNvPr>
          <p:cNvSpPr>
            <a:spLocks noGrp="1" noChangeArrowheads="1"/>
          </p:cNvSpPr>
          <p:nvPr>
            <p:ph type="title"/>
          </p:nvPr>
        </p:nvSpPr>
        <p:spPr/>
        <p:txBody>
          <a:bodyPr/>
          <a:lstStyle/>
          <a:p>
            <a:r>
              <a:rPr lang="zh-CN" altLang="en-US"/>
              <a:t>设计简单的方法</a:t>
            </a:r>
          </a:p>
        </p:txBody>
      </p:sp>
      <p:sp>
        <p:nvSpPr>
          <p:cNvPr id="3" name="内容占位符 2">
            <a:extLst>
              <a:ext uri="{FF2B5EF4-FFF2-40B4-BE49-F238E27FC236}">
                <a16:creationId xmlns:a16="http://schemas.microsoft.com/office/drawing/2014/main" id="{31EFB7F9-CD1D-4D28-9F5B-E270DE0375A9}"/>
              </a:ext>
            </a:extLst>
          </p:cNvPr>
          <p:cNvSpPr>
            <a:spLocks noGrp="1"/>
          </p:cNvSpPr>
          <p:nvPr>
            <p:ph idx="1"/>
          </p:nvPr>
        </p:nvSpPr>
        <p:spPr/>
        <p:txBody>
          <a:bodyPr/>
          <a:lstStyle/>
          <a:p>
            <a:r>
              <a:rPr lang="zh-CN" altLang="en-US" sz="2400" noProof="1"/>
              <a:t>规模较小的方法的类的测试性要好于带有较少方法但每个方法的规模较大的类。</a:t>
            </a:r>
          </a:p>
          <a:p>
            <a:r>
              <a:rPr lang="zh-CN" altLang="en-US" sz="2400" noProof="1"/>
              <a:t>方法的规模越大，对其所有方面的测试就越困难。</a:t>
            </a:r>
          </a:p>
          <a:p>
            <a:r>
              <a:rPr lang="zh-CN" altLang="en-US" sz="2400" noProof="1"/>
              <a:t>方法的调用接口要尽量简单，这符合最少知识原则，它主张一个类只要知道它需要知道的那么多即可。</a:t>
            </a:r>
          </a:p>
          <a:p>
            <a:pPr marL="457200" lvl="1" indent="0">
              <a:buFontTx/>
              <a:buNone/>
            </a:pPr>
            <a:r>
              <a:rPr lang="zh-CN" altLang="en-US" sz="2000" noProof="1">
                <a:cs typeface="+mn-ea"/>
              </a:rPr>
              <a:t>getRent(car, customer)</a:t>
            </a:r>
          </a:p>
          <a:p>
            <a:pPr marL="457200" lvl="1" indent="0">
              <a:buFontTx/>
              <a:buNone/>
            </a:pPr>
            <a:r>
              <a:rPr lang="zh-CN" altLang="en-US" sz="2000" noProof="1">
                <a:cs typeface="+mn-ea"/>
              </a:rPr>
              <a:t>getRent(car.getDays(), car.getPrice(),  customer.getDiscount())</a:t>
            </a:r>
          </a:p>
        </p:txBody>
      </p:sp>
      <p:sp>
        <p:nvSpPr>
          <p:cNvPr id="48131" name="日期占位符 3">
            <a:extLst>
              <a:ext uri="{FF2B5EF4-FFF2-40B4-BE49-F238E27FC236}">
                <a16:creationId xmlns:a16="http://schemas.microsoft.com/office/drawing/2014/main" id="{8B422287-7D03-4CBE-9A8D-0A0BC1F4620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17707D8-C01A-4A88-A518-076CF18B81DC}" type="datetime1">
              <a:rPr kumimoji="0" lang="zh-CN" altLang="en-US" smtClean="0"/>
              <a:pPr/>
              <a:t>2019/12/15</a:t>
            </a:fld>
            <a:endParaRPr kumimoji="0" lang="en-US" altLang="zh-CN"/>
          </a:p>
        </p:txBody>
      </p:sp>
      <p:sp>
        <p:nvSpPr>
          <p:cNvPr id="48132" name="页脚占位符 4">
            <a:extLst>
              <a:ext uri="{FF2B5EF4-FFF2-40B4-BE49-F238E27FC236}">
                <a16:creationId xmlns:a16="http://schemas.microsoft.com/office/drawing/2014/main" id="{C817AE24-CB5C-4923-B83E-8D3EE2882EC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8133" name="灯片编号占位符 5">
            <a:extLst>
              <a:ext uri="{FF2B5EF4-FFF2-40B4-BE49-F238E27FC236}">
                <a16:creationId xmlns:a16="http://schemas.microsoft.com/office/drawing/2014/main" id="{9125A2A9-A4AD-49E0-949A-EA5B15CE468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2F4E3A1-EEFA-4100-B353-4537830DD1A8}" type="slidenum">
              <a:rPr lang="zh-CN" altLang="en-US"/>
              <a:pPr/>
              <a:t>42</a:t>
            </a:fld>
            <a:endParaRPr lang="en-US" altLang="zh-CN">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9304CCEC-1684-48B1-A8EB-1D7F36F3E381}"/>
              </a:ext>
            </a:extLst>
          </p:cNvPr>
          <p:cNvSpPr>
            <a:spLocks noGrp="1" noChangeArrowheads="1"/>
          </p:cNvSpPr>
          <p:nvPr>
            <p:ph type="title"/>
          </p:nvPr>
        </p:nvSpPr>
        <p:spPr/>
        <p:txBody>
          <a:bodyPr/>
          <a:lstStyle/>
          <a:p>
            <a:r>
              <a:rPr lang="zh-CN" altLang="en-US"/>
              <a:t>避免私有方法</a:t>
            </a:r>
          </a:p>
        </p:txBody>
      </p:sp>
      <p:sp>
        <p:nvSpPr>
          <p:cNvPr id="49154" name="内容占位符 2">
            <a:extLst>
              <a:ext uri="{FF2B5EF4-FFF2-40B4-BE49-F238E27FC236}">
                <a16:creationId xmlns:a16="http://schemas.microsoft.com/office/drawing/2014/main" id="{EBB18ADD-574A-46FA-BA05-C0290E2EF7EC}"/>
              </a:ext>
            </a:extLst>
          </p:cNvPr>
          <p:cNvSpPr>
            <a:spLocks noGrp="1" noChangeArrowheads="1"/>
          </p:cNvSpPr>
          <p:nvPr>
            <p:ph idx="1"/>
          </p:nvPr>
        </p:nvSpPr>
        <p:spPr/>
        <p:txBody>
          <a:bodyPr/>
          <a:lstStyle/>
          <a:p>
            <a:r>
              <a:rPr lang="zh-CN" altLang="en-US"/>
              <a:t>方法的可测试性是较差的，由于封装性，普通的JUnit类无法直接对它们进行访问。</a:t>
            </a:r>
          </a:p>
          <a:p>
            <a:r>
              <a:rPr lang="zh-CN" altLang="en-US"/>
              <a:t>JUnit 4之后的protected方法的情况将有所好转，因为一个测试类可以从任意类中继承，如可从测试的目标类继承。</a:t>
            </a:r>
          </a:p>
          <a:p>
            <a:r>
              <a:rPr lang="zh-CN" altLang="en-US"/>
              <a:t>由于private的特点，在设计相关的类方法时，应考虑尽量使用它们来完成特别简单的任务。</a:t>
            </a:r>
          </a:p>
        </p:txBody>
      </p:sp>
      <p:sp>
        <p:nvSpPr>
          <p:cNvPr id="49155" name="日期占位符 3">
            <a:extLst>
              <a:ext uri="{FF2B5EF4-FFF2-40B4-BE49-F238E27FC236}">
                <a16:creationId xmlns:a16="http://schemas.microsoft.com/office/drawing/2014/main" id="{2DDAB850-2BB6-4007-82DA-6B6F2A08DC6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92283FB-1538-43ED-B0B7-07BBA69341FE}" type="datetime1">
              <a:rPr kumimoji="0" lang="zh-CN" altLang="en-US" smtClean="0"/>
              <a:pPr/>
              <a:t>2019/12/15</a:t>
            </a:fld>
            <a:endParaRPr kumimoji="0" lang="en-US" altLang="zh-CN"/>
          </a:p>
        </p:txBody>
      </p:sp>
      <p:sp>
        <p:nvSpPr>
          <p:cNvPr id="49156" name="页脚占位符 4">
            <a:extLst>
              <a:ext uri="{FF2B5EF4-FFF2-40B4-BE49-F238E27FC236}">
                <a16:creationId xmlns:a16="http://schemas.microsoft.com/office/drawing/2014/main" id="{7ED89430-D66B-422E-B91C-B8BCF861037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9157" name="灯片编号占位符 5">
            <a:extLst>
              <a:ext uri="{FF2B5EF4-FFF2-40B4-BE49-F238E27FC236}">
                <a16:creationId xmlns:a16="http://schemas.microsoft.com/office/drawing/2014/main" id="{A145F9FE-058B-4692-A621-A8BB0C006EE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56A6185-2FB1-4D21-A7F3-FA32106F2B0C}" type="slidenum">
              <a:rPr lang="zh-CN" altLang="en-US"/>
              <a:pPr/>
              <a:t>43</a:t>
            </a:fld>
            <a:endParaRPr lang="en-US" altLang="zh-CN">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a:extLst>
              <a:ext uri="{FF2B5EF4-FFF2-40B4-BE49-F238E27FC236}">
                <a16:creationId xmlns:a16="http://schemas.microsoft.com/office/drawing/2014/main" id="{B4B63B07-BEE4-4034-85DF-29C4370C7224}"/>
              </a:ext>
            </a:extLst>
          </p:cNvPr>
          <p:cNvSpPr>
            <a:spLocks noGrp="1" noChangeArrowheads="1"/>
          </p:cNvSpPr>
          <p:nvPr>
            <p:ph type="title"/>
          </p:nvPr>
        </p:nvSpPr>
        <p:spPr/>
        <p:txBody>
          <a:bodyPr/>
          <a:lstStyle/>
          <a:p>
            <a:r>
              <a:rPr lang="zh-CN" altLang="en-US"/>
              <a:t>优先使用通用方法</a:t>
            </a:r>
          </a:p>
        </p:txBody>
      </p:sp>
      <p:sp>
        <p:nvSpPr>
          <p:cNvPr id="50178" name="内容占位符 2">
            <a:extLst>
              <a:ext uri="{FF2B5EF4-FFF2-40B4-BE49-F238E27FC236}">
                <a16:creationId xmlns:a16="http://schemas.microsoft.com/office/drawing/2014/main" id="{E7127043-39A2-419C-83A2-F301176CB3F0}"/>
              </a:ext>
            </a:extLst>
          </p:cNvPr>
          <p:cNvSpPr>
            <a:spLocks noGrp="1" noChangeArrowheads="1"/>
          </p:cNvSpPr>
          <p:nvPr>
            <p:ph idx="1"/>
          </p:nvPr>
        </p:nvSpPr>
        <p:spPr/>
        <p:txBody>
          <a:bodyPr/>
          <a:lstStyle/>
          <a:p>
            <a:r>
              <a:rPr lang="zh-CN" altLang="en-US"/>
              <a:t>静态代码无法应用多态的特性，也就意味着没有代码重用，无论是对被测程序还是测试程序。</a:t>
            </a:r>
          </a:p>
          <a:p>
            <a:r>
              <a:rPr lang="zh-CN" altLang="en-US"/>
              <a:t>这就可能会导致应用程序与测试代码的冗余，也无法实现测试代码与程序代码的轻松替换。</a:t>
            </a:r>
          </a:p>
          <a:p>
            <a:r>
              <a:rPr lang="zh-CN" altLang="en-US"/>
              <a:t>多态的另外一个好处是能够较容易的降低方法的复杂程度，避免使用较长的switch和if语句。</a:t>
            </a:r>
          </a:p>
        </p:txBody>
      </p:sp>
      <p:sp>
        <p:nvSpPr>
          <p:cNvPr id="50179" name="日期占位符 3">
            <a:extLst>
              <a:ext uri="{FF2B5EF4-FFF2-40B4-BE49-F238E27FC236}">
                <a16:creationId xmlns:a16="http://schemas.microsoft.com/office/drawing/2014/main" id="{D08F682D-E98C-405F-8D64-44F9F8DB1B9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E86413EB-D638-48CB-B860-78F8695756D3}" type="datetime1">
              <a:rPr kumimoji="0" lang="zh-CN" altLang="en-US" smtClean="0"/>
              <a:pPr/>
              <a:t>2019/12/15</a:t>
            </a:fld>
            <a:endParaRPr kumimoji="0" lang="en-US" altLang="zh-CN"/>
          </a:p>
        </p:txBody>
      </p:sp>
      <p:sp>
        <p:nvSpPr>
          <p:cNvPr id="50180" name="页脚占位符 4">
            <a:extLst>
              <a:ext uri="{FF2B5EF4-FFF2-40B4-BE49-F238E27FC236}">
                <a16:creationId xmlns:a16="http://schemas.microsoft.com/office/drawing/2014/main" id="{72DEDF98-B260-4E09-BB52-366D393CA80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0181" name="灯片编号占位符 5">
            <a:extLst>
              <a:ext uri="{FF2B5EF4-FFF2-40B4-BE49-F238E27FC236}">
                <a16:creationId xmlns:a16="http://schemas.microsoft.com/office/drawing/2014/main" id="{938B9D76-0CF7-43D5-BA2E-1268A904C48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0417213-F9FB-4745-A931-C7FEF3FCDC93}" type="slidenum">
              <a:rPr lang="zh-CN" altLang="en-US"/>
              <a:pPr/>
              <a:t>44</a:t>
            </a:fld>
            <a:endParaRPr lang="en-US" altLang="zh-CN">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7F6135FB-9DE8-4D3C-9C6E-E0916778D6F9}"/>
              </a:ext>
            </a:extLst>
          </p:cNvPr>
          <p:cNvSpPr>
            <a:spLocks noGrp="1" noChangeArrowheads="1"/>
          </p:cNvSpPr>
          <p:nvPr>
            <p:ph type="title"/>
          </p:nvPr>
        </p:nvSpPr>
        <p:spPr/>
        <p:txBody>
          <a:bodyPr/>
          <a:lstStyle/>
          <a:p>
            <a:r>
              <a:rPr lang="zh-CN" altLang="en-US"/>
              <a:t>组合优于继承</a:t>
            </a:r>
          </a:p>
        </p:txBody>
      </p:sp>
      <p:sp>
        <p:nvSpPr>
          <p:cNvPr id="51202" name="内容占位符 2">
            <a:extLst>
              <a:ext uri="{FF2B5EF4-FFF2-40B4-BE49-F238E27FC236}">
                <a16:creationId xmlns:a16="http://schemas.microsoft.com/office/drawing/2014/main" id="{AD3BB8FF-1D53-43E2-8428-156E230267E8}"/>
              </a:ext>
            </a:extLst>
          </p:cNvPr>
          <p:cNvSpPr>
            <a:spLocks noGrp="1" noChangeArrowheads="1"/>
          </p:cNvSpPr>
          <p:nvPr>
            <p:ph idx="1"/>
          </p:nvPr>
        </p:nvSpPr>
        <p:spPr/>
        <p:txBody>
          <a:bodyPr/>
          <a:lstStyle/>
          <a:p>
            <a:r>
              <a:rPr lang="zh-CN" altLang="en-US"/>
              <a:t>类之间通过关联进行组合的关系更易于测试。</a:t>
            </a:r>
          </a:p>
          <a:p>
            <a:r>
              <a:rPr lang="zh-CN" altLang="en-US"/>
              <a:t>因为运行时，代码不能改变继承的层次结构，但可以组合不同的对象，使得对象易于从一种状态切换到另外一种状态，也就易于测试。</a:t>
            </a:r>
          </a:p>
        </p:txBody>
      </p:sp>
      <p:sp>
        <p:nvSpPr>
          <p:cNvPr id="51203" name="日期占位符 3">
            <a:extLst>
              <a:ext uri="{FF2B5EF4-FFF2-40B4-BE49-F238E27FC236}">
                <a16:creationId xmlns:a16="http://schemas.microsoft.com/office/drawing/2014/main" id="{6B4E9953-9307-4C29-89A8-1FB2A73743D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488DE86-04AB-4737-8B0B-A309D94A269A}" type="datetime1">
              <a:rPr kumimoji="0" lang="zh-CN" altLang="en-US" smtClean="0"/>
              <a:pPr/>
              <a:t>2019/12/15</a:t>
            </a:fld>
            <a:endParaRPr kumimoji="0" lang="en-US" altLang="zh-CN"/>
          </a:p>
        </p:txBody>
      </p:sp>
      <p:sp>
        <p:nvSpPr>
          <p:cNvPr id="51204" name="页脚占位符 4">
            <a:extLst>
              <a:ext uri="{FF2B5EF4-FFF2-40B4-BE49-F238E27FC236}">
                <a16:creationId xmlns:a16="http://schemas.microsoft.com/office/drawing/2014/main" id="{CC3C0213-35EF-4CD6-B140-0FFC6CC8F83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1205" name="灯片编号占位符 5">
            <a:extLst>
              <a:ext uri="{FF2B5EF4-FFF2-40B4-BE49-F238E27FC236}">
                <a16:creationId xmlns:a16="http://schemas.microsoft.com/office/drawing/2014/main" id="{D7EDAAC8-0826-47D5-9A4C-DA0E064BE74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E8E7BE-D647-4ED4-8CF9-1F52E338136E}" type="slidenum">
              <a:rPr lang="zh-CN" altLang="en-US"/>
              <a:pPr/>
              <a:t>45</a:t>
            </a:fld>
            <a:endParaRPr lang="en-US" altLang="zh-CN">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a:extLst>
              <a:ext uri="{FF2B5EF4-FFF2-40B4-BE49-F238E27FC236}">
                <a16:creationId xmlns:a16="http://schemas.microsoft.com/office/drawing/2014/main" id="{0D70FC67-B3F6-4280-B2E6-F10795863A8A}"/>
              </a:ext>
            </a:extLst>
          </p:cNvPr>
          <p:cNvSpPr>
            <a:spLocks noGrp="1" noChangeArrowheads="1"/>
          </p:cNvSpPr>
          <p:nvPr>
            <p:ph type="title"/>
          </p:nvPr>
        </p:nvSpPr>
        <p:spPr/>
        <p:txBody>
          <a:bodyPr/>
          <a:lstStyle/>
          <a:p>
            <a:r>
              <a:rPr lang="zh-CN" altLang="en-US"/>
              <a:t>避免隐藏的依赖关系与全局状态</a:t>
            </a:r>
          </a:p>
        </p:txBody>
      </p:sp>
      <p:sp>
        <p:nvSpPr>
          <p:cNvPr id="52226" name="内容占位符 2">
            <a:extLst>
              <a:ext uri="{FF2B5EF4-FFF2-40B4-BE49-F238E27FC236}">
                <a16:creationId xmlns:a16="http://schemas.microsoft.com/office/drawing/2014/main" id="{25130759-A30C-4413-8B8E-B86BEC603175}"/>
              </a:ext>
            </a:extLst>
          </p:cNvPr>
          <p:cNvSpPr>
            <a:spLocks noGrp="1" noChangeArrowheads="1"/>
          </p:cNvSpPr>
          <p:nvPr>
            <p:ph idx="1"/>
          </p:nvPr>
        </p:nvSpPr>
        <p:spPr>
          <a:xfrm>
            <a:off x="457200" y="1600200"/>
            <a:ext cx="8229600" cy="1738313"/>
          </a:xfrm>
        </p:spPr>
        <p:txBody>
          <a:bodyPr/>
          <a:lstStyle/>
          <a:p>
            <a:r>
              <a:rPr lang="zh-CN" altLang="en-US" sz="2400"/>
              <a:t>对全局状态一定要谨慎，因为全局状态使测试的构建变得复杂，如果全局状态没能共享或者遗漏，都会导致一些意外的后果。</a:t>
            </a:r>
          </a:p>
          <a:p>
            <a:r>
              <a:rPr lang="zh-CN" altLang="en-US" sz="2400"/>
              <a:t>隐藏的依赖关系也一样，这些都会使测试过程变得艰难。</a:t>
            </a:r>
          </a:p>
        </p:txBody>
      </p:sp>
      <p:sp>
        <p:nvSpPr>
          <p:cNvPr id="52227" name="日期占位符 3">
            <a:extLst>
              <a:ext uri="{FF2B5EF4-FFF2-40B4-BE49-F238E27FC236}">
                <a16:creationId xmlns:a16="http://schemas.microsoft.com/office/drawing/2014/main" id="{D2F114CA-F7BC-471E-9DDA-A2A1EFFDECB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3FC60BA-C882-41E6-A991-171A7A1D6D36}" type="datetime1">
              <a:rPr kumimoji="0" lang="zh-CN" altLang="en-US" smtClean="0"/>
              <a:pPr/>
              <a:t>2019/12/15</a:t>
            </a:fld>
            <a:endParaRPr kumimoji="0" lang="en-US" altLang="zh-CN"/>
          </a:p>
        </p:txBody>
      </p:sp>
      <p:sp>
        <p:nvSpPr>
          <p:cNvPr id="52228" name="页脚占位符 4">
            <a:extLst>
              <a:ext uri="{FF2B5EF4-FFF2-40B4-BE49-F238E27FC236}">
                <a16:creationId xmlns:a16="http://schemas.microsoft.com/office/drawing/2014/main" id="{5EDCD33F-57DC-46B8-BA76-4833C5570F1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2229" name="灯片编号占位符 5">
            <a:extLst>
              <a:ext uri="{FF2B5EF4-FFF2-40B4-BE49-F238E27FC236}">
                <a16:creationId xmlns:a16="http://schemas.microsoft.com/office/drawing/2014/main" id="{2BF0BF54-BECA-4DFE-BB3A-EE806349C5B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409E084-1D44-402C-9805-A1F0DFAAF34A}" type="slidenum">
              <a:rPr lang="zh-CN" altLang="en-US"/>
              <a:pPr/>
              <a:t>46</a:t>
            </a:fld>
            <a:endParaRPr lang="en-US" altLang="zh-CN">
              <a:ea typeface="宋体" panose="02010600030101010101" pitchFamily="2" charset="-122"/>
            </a:endParaRPr>
          </a:p>
        </p:txBody>
      </p:sp>
      <p:sp>
        <p:nvSpPr>
          <p:cNvPr id="52230" name="文本框 6">
            <a:extLst>
              <a:ext uri="{FF2B5EF4-FFF2-40B4-BE49-F238E27FC236}">
                <a16:creationId xmlns:a16="http://schemas.microsoft.com/office/drawing/2014/main" id="{3BF0D6DD-C49B-475D-91DF-504862954E3E}"/>
              </a:ext>
            </a:extLst>
          </p:cNvPr>
          <p:cNvSpPr txBox="1">
            <a:spLocks noChangeArrowheads="1"/>
          </p:cNvSpPr>
          <p:nvPr/>
        </p:nvSpPr>
        <p:spPr bwMode="auto">
          <a:xfrm>
            <a:off x="608013" y="3397250"/>
            <a:ext cx="7945437"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800"/>
              <a:t>public void </a:t>
            </a:r>
            <a:r>
              <a:rPr lang="zh-CN" altLang="en-US" sz="1800"/>
              <a:t>testCreditCardCharge(){</a:t>
            </a:r>
          </a:p>
          <a:p>
            <a:r>
              <a:rPr lang="zh-CN" altLang="en-US" sz="1800"/>
              <a:t>    Database.init();</a:t>
            </a:r>
          </a:p>
          <a:p>
            <a:r>
              <a:rPr lang="zh-CN" altLang="en-US" sz="1800"/>
              <a:t>    OfflineQueue.init();    </a:t>
            </a:r>
          </a:p>
          <a:p>
            <a:r>
              <a:rPr lang="zh-CN" altLang="en-US" sz="1800"/>
              <a:t>    CreditCardProcessor.init();</a:t>
            </a:r>
          </a:p>
          <a:p>
            <a:r>
              <a:rPr lang="zh-CN" altLang="en-US" sz="1800"/>
              <a:t>    CreditCard c = new CreditCard("1234 5678 9012 3456", 5, 2018);</a:t>
            </a:r>
          </a:p>
          <a:p>
            <a:r>
              <a:rPr lang="zh-CN" altLang="en-US" sz="1800"/>
              <a:t>    c.charge(100);</a:t>
            </a:r>
          </a:p>
          <a:p>
            <a:r>
              <a:rPr lang="zh-CN" altLang="en-US" sz="180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5">
            <a:extLst>
              <a:ext uri="{FF2B5EF4-FFF2-40B4-BE49-F238E27FC236}">
                <a16:creationId xmlns:a16="http://schemas.microsoft.com/office/drawing/2014/main" id="{110ED633-943F-4722-A3CD-A081B2CA5115}"/>
              </a:ext>
            </a:extLst>
          </p:cNvPr>
          <p:cNvSpPr>
            <a:spLocks noGrp="1" noChangeArrowheads="1"/>
          </p:cNvSpPr>
          <p:nvPr>
            <p:ph type="title"/>
          </p:nvPr>
        </p:nvSpPr>
        <p:spPr/>
        <p:txBody>
          <a:bodyPr/>
          <a:lstStyle/>
          <a:p>
            <a:r>
              <a:rPr lang="zh-CN" altLang="en-US"/>
              <a:t>建设性质量保证</a:t>
            </a:r>
          </a:p>
        </p:txBody>
      </p:sp>
      <p:sp>
        <p:nvSpPr>
          <p:cNvPr id="53250" name="内容占位符 6">
            <a:extLst>
              <a:ext uri="{FF2B5EF4-FFF2-40B4-BE49-F238E27FC236}">
                <a16:creationId xmlns:a16="http://schemas.microsoft.com/office/drawing/2014/main" id="{D5B7A105-7066-4FE9-8A4D-661DA31FA99F}"/>
              </a:ext>
            </a:extLst>
          </p:cNvPr>
          <p:cNvSpPr>
            <a:spLocks noGrp="1" noChangeArrowheads="1"/>
          </p:cNvSpPr>
          <p:nvPr>
            <p:ph idx="1"/>
          </p:nvPr>
        </p:nvSpPr>
        <p:spPr/>
        <p:txBody>
          <a:bodyPr/>
          <a:lstStyle/>
          <a:p>
            <a:r>
              <a:rPr lang="zh-CN" altLang="en-US" sz="2000"/>
              <a:t>在软件开发后作用于被测软件从而发现缺陷的存在，通常被称为分析式的质量保证方法（</a:t>
            </a:r>
            <a:r>
              <a:rPr lang="en-US" altLang="zh-CN" sz="2000"/>
              <a:t>Analytical QA</a:t>
            </a:r>
            <a:r>
              <a:rPr lang="zh-CN" altLang="en-US" sz="2000"/>
              <a:t>）。</a:t>
            </a:r>
            <a:endParaRPr lang="en-US" altLang="zh-CN" sz="2000"/>
          </a:p>
          <a:p>
            <a:r>
              <a:rPr lang="zh-CN" altLang="en-US" sz="2000"/>
              <a:t>将在实际产品能够执行之前的质量活动称为是建设性的质量保证活动（</a:t>
            </a:r>
            <a:r>
              <a:rPr lang="en-US" altLang="zh-CN" sz="2000"/>
              <a:t>Constructive QA</a:t>
            </a:r>
            <a:r>
              <a:rPr lang="zh-CN" altLang="en-US" sz="2000"/>
              <a:t>）。</a:t>
            </a:r>
            <a:endParaRPr lang="en-US" altLang="zh-CN" sz="2000"/>
          </a:p>
          <a:p>
            <a:r>
              <a:rPr lang="zh-CN" altLang="en-US" sz="2000"/>
              <a:t>这些活动可能针对具体产品，如需求分析文档或者程序代码，也可能整个开发过程，包括：</a:t>
            </a:r>
            <a:endParaRPr lang="zh-CN" altLang="en-US" sz="1800"/>
          </a:p>
          <a:p>
            <a:pPr lvl="1"/>
            <a:r>
              <a:rPr lang="zh-CN" altLang="en-US" sz="1800"/>
              <a:t>原则（</a:t>
            </a:r>
            <a:r>
              <a:rPr lang="en-US" altLang="zh-CN" sz="1800"/>
              <a:t>Principles</a:t>
            </a:r>
            <a:r>
              <a:rPr lang="zh-CN" altLang="en-US" sz="1800"/>
              <a:t>），技术（</a:t>
            </a:r>
            <a:r>
              <a:rPr lang="en-US" altLang="zh-CN" sz="1800"/>
              <a:t>technique</a:t>
            </a:r>
            <a:r>
              <a:rPr lang="zh-CN" altLang="en-US" sz="1800"/>
              <a:t>），方法（</a:t>
            </a:r>
            <a:r>
              <a:rPr lang="en-US" altLang="zh-CN" sz="1800"/>
              <a:t>methods</a:t>
            </a:r>
            <a:r>
              <a:rPr lang="zh-CN" altLang="en-US" sz="1800"/>
              <a:t>）和工具（</a:t>
            </a:r>
            <a:r>
              <a:rPr lang="en-US" altLang="zh-CN" sz="1800"/>
              <a:t>tools</a:t>
            </a:r>
            <a:r>
              <a:rPr lang="zh-CN" altLang="en-US" sz="1800"/>
              <a:t>）</a:t>
            </a:r>
          </a:p>
          <a:p>
            <a:pPr lvl="1"/>
            <a:r>
              <a:rPr lang="zh-CN" altLang="en-US" sz="1800"/>
              <a:t>生命周期模型（</a:t>
            </a:r>
            <a:r>
              <a:rPr lang="en-US" altLang="zh-CN" sz="1800"/>
              <a:t>Life-cycle models</a:t>
            </a:r>
            <a:r>
              <a:rPr lang="zh-CN" altLang="en-US" sz="1800"/>
              <a:t>）</a:t>
            </a:r>
          </a:p>
          <a:p>
            <a:pPr lvl="1"/>
            <a:r>
              <a:rPr lang="zh-CN" altLang="en-US" sz="1800"/>
              <a:t>文档（</a:t>
            </a:r>
            <a:r>
              <a:rPr lang="en-US" altLang="zh-CN" sz="1800"/>
              <a:t>Documentation</a:t>
            </a:r>
            <a:r>
              <a:rPr lang="zh-CN" altLang="en-US" sz="1800"/>
              <a:t>）</a:t>
            </a:r>
          </a:p>
          <a:p>
            <a:pPr lvl="1"/>
            <a:r>
              <a:rPr lang="zh-CN" altLang="en-US" sz="1800"/>
              <a:t>需求（</a:t>
            </a:r>
            <a:r>
              <a:rPr lang="en-US" altLang="zh-CN" sz="1800"/>
              <a:t>Requriements</a:t>
            </a:r>
            <a:r>
              <a:rPr lang="zh-CN" altLang="en-US" sz="1800"/>
              <a:t>）：系统化的（</a:t>
            </a:r>
            <a:r>
              <a:rPr lang="en-US" altLang="zh-CN" sz="1800"/>
              <a:t>systematic</a:t>
            </a:r>
            <a:r>
              <a:rPr lang="zh-CN" altLang="en-US" sz="1800"/>
              <a:t>）和正式的（</a:t>
            </a:r>
            <a:r>
              <a:rPr lang="en-US" altLang="zh-CN" sz="1800"/>
              <a:t>formal</a:t>
            </a:r>
            <a:r>
              <a:rPr lang="zh-CN" altLang="en-US" sz="1800"/>
              <a:t>）表示</a:t>
            </a:r>
          </a:p>
          <a:p>
            <a:pPr lvl="1"/>
            <a:r>
              <a:rPr lang="zh-CN" altLang="en-US" sz="1800"/>
              <a:t>开发环境（</a:t>
            </a:r>
            <a:r>
              <a:rPr lang="en-US" altLang="zh-CN" sz="1800"/>
              <a:t>Development environments</a:t>
            </a:r>
            <a:r>
              <a:rPr lang="zh-CN" altLang="en-US" sz="1800"/>
              <a:t>）</a:t>
            </a:r>
          </a:p>
          <a:p>
            <a:pPr lvl="1"/>
            <a:r>
              <a:rPr lang="zh-CN" altLang="en-US" sz="1800"/>
              <a:t>配置管理（</a:t>
            </a:r>
            <a:r>
              <a:rPr lang="en-US" altLang="zh-CN" sz="1800"/>
              <a:t>Configuration management</a:t>
            </a:r>
            <a:r>
              <a:rPr lang="zh-CN" altLang="en-US" sz="1800"/>
              <a:t>）</a:t>
            </a:r>
          </a:p>
          <a:p>
            <a:pPr lvl="1"/>
            <a:r>
              <a:rPr lang="zh-CN" altLang="en-US" sz="1800"/>
              <a:t>人件（</a:t>
            </a:r>
            <a:r>
              <a:rPr lang="en-US" altLang="zh-CN" sz="1800"/>
              <a:t>Peopleware</a:t>
            </a:r>
            <a:r>
              <a:rPr lang="zh-CN" altLang="en-US" sz="1800"/>
              <a:t>）</a:t>
            </a:r>
          </a:p>
          <a:p>
            <a:endParaRPr lang="zh-CN" altLang="en-US" sz="2400"/>
          </a:p>
        </p:txBody>
      </p:sp>
      <p:sp>
        <p:nvSpPr>
          <p:cNvPr id="53251" name="日期占位符 2">
            <a:extLst>
              <a:ext uri="{FF2B5EF4-FFF2-40B4-BE49-F238E27FC236}">
                <a16:creationId xmlns:a16="http://schemas.microsoft.com/office/drawing/2014/main" id="{50D35456-EC97-4D3A-B8B8-BA72554C08F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B31685D-045E-4CAF-8075-22C2F6409E21}" type="datetime1">
              <a:rPr kumimoji="0" lang="zh-CN" altLang="en-US" smtClean="0"/>
              <a:pPr/>
              <a:t>2019/12/15</a:t>
            </a:fld>
            <a:endParaRPr kumimoji="0" lang="en-US" altLang="zh-CN"/>
          </a:p>
        </p:txBody>
      </p:sp>
      <p:sp>
        <p:nvSpPr>
          <p:cNvPr id="53252" name="页脚占位符 3">
            <a:extLst>
              <a:ext uri="{FF2B5EF4-FFF2-40B4-BE49-F238E27FC236}">
                <a16:creationId xmlns:a16="http://schemas.microsoft.com/office/drawing/2014/main" id="{8004A642-0E5E-486E-8267-384CB02ED75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3253" name="灯片编号占位符 4">
            <a:extLst>
              <a:ext uri="{FF2B5EF4-FFF2-40B4-BE49-F238E27FC236}">
                <a16:creationId xmlns:a16="http://schemas.microsoft.com/office/drawing/2014/main" id="{20FFFA92-04E4-4D50-B4BE-1E5AEBEE8E9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87EA1B8-676C-488A-9B55-D288F0F2772E}" type="slidenum">
              <a:rPr lang="zh-CN" altLang="en-US"/>
              <a:pPr/>
              <a:t>47</a:t>
            </a:fld>
            <a:endParaRPr lang="en-US" altLang="zh-CN">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a:extLst>
              <a:ext uri="{FF2B5EF4-FFF2-40B4-BE49-F238E27FC236}">
                <a16:creationId xmlns:a16="http://schemas.microsoft.com/office/drawing/2014/main" id="{DC3CEA33-FA33-48CF-94B1-90BA5687FE25}"/>
              </a:ext>
            </a:extLst>
          </p:cNvPr>
          <p:cNvSpPr>
            <a:spLocks noGrp="1" noChangeArrowheads="1"/>
          </p:cNvSpPr>
          <p:nvPr>
            <p:ph type="title"/>
          </p:nvPr>
        </p:nvSpPr>
        <p:spPr/>
        <p:txBody>
          <a:bodyPr/>
          <a:lstStyle/>
          <a:p>
            <a:r>
              <a:rPr lang="zh-CN" altLang="en-US"/>
              <a:t>人工测试</a:t>
            </a:r>
          </a:p>
        </p:txBody>
      </p:sp>
      <p:sp>
        <p:nvSpPr>
          <p:cNvPr id="54274" name="内容占位符 2">
            <a:extLst>
              <a:ext uri="{FF2B5EF4-FFF2-40B4-BE49-F238E27FC236}">
                <a16:creationId xmlns:a16="http://schemas.microsoft.com/office/drawing/2014/main" id="{6FDB06C2-ED8C-40C5-8A37-E7A10616DCCE}"/>
              </a:ext>
            </a:extLst>
          </p:cNvPr>
          <p:cNvSpPr>
            <a:spLocks noGrp="1" noChangeArrowheads="1"/>
          </p:cNvSpPr>
          <p:nvPr>
            <p:ph idx="1"/>
          </p:nvPr>
        </p:nvSpPr>
        <p:spPr/>
        <p:txBody>
          <a:bodyPr/>
          <a:lstStyle/>
          <a:p>
            <a:pPr>
              <a:lnSpc>
                <a:spcPct val="120000"/>
              </a:lnSpc>
            </a:pPr>
            <a:r>
              <a:rPr lang="zh-CN" altLang="en-US" sz="2000"/>
              <a:t>审查（</a:t>
            </a:r>
            <a:r>
              <a:rPr lang="en-US" altLang="zh-CN" sz="2000"/>
              <a:t>Inspection</a:t>
            </a:r>
            <a:r>
              <a:rPr lang="zh-CN" altLang="en-US" sz="2000"/>
              <a:t>）活动的重点在于整个过程对时间的计划，因为正式的分析过程需要耗费人员大量的时间和精力。</a:t>
            </a:r>
            <a:endParaRPr lang="en-US" altLang="zh-CN" sz="2000"/>
          </a:p>
          <a:p>
            <a:pPr>
              <a:lnSpc>
                <a:spcPct val="120000"/>
              </a:lnSpc>
            </a:pPr>
            <a:r>
              <a:rPr lang="zh-CN" altLang="en-US" sz="2000"/>
              <a:t>评审（</a:t>
            </a:r>
            <a:r>
              <a:rPr lang="en-US" altLang="zh-CN" sz="2000"/>
              <a:t>Review</a:t>
            </a:r>
            <a:r>
              <a:rPr lang="zh-CN" altLang="en-US" sz="2000"/>
              <a:t>）与审查比较起来主要的差别在于准备工作没有那么正式，同样需要所有评审专家对产品进行通篇的审阅，然后将发现的问题进行标注并给出评价意见。作者出席评审会议，可以针对专家的疑问进行回答，但一般不主动提出问题。作者在会后获得会议中所有评审专家的评审意见和他们的评论。</a:t>
            </a:r>
          </a:p>
          <a:p>
            <a:pPr>
              <a:lnSpc>
                <a:spcPct val="120000"/>
              </a:lnSpc>
            </a:pPr>
            <a:r>
              <a:rPr lang="zh-CN" altLang="en-US" sz="2000"/>
              <a:t>走查（</a:t>
            </a:r>
            <a:r>
              <a:rPr lang="en-US" altLang="zh-CN" sz="2000"/>
              <a:t>Walkthrough</a:t>
            </a:r>
            <a:r>
              <a:rPr lang="zh-CN" altLang="en-US" sz="2000"/>
              <a:t>）中作者作为主持人主持整个讨论过程，作为会议的主导介绍自己的工作产品。其它的参与者听取作者的讲解并提出一些批判的问题或改进的建议。为使大家的讨论更有针对性，每个参与者也应该在之前对产品进行一定的了解和分析，这对于产品质量的提高也会起到积极的作用。</a:t>
            </a:r>
          </a:p>
          <a:p>
            <a:pPr>
              <a:lnSpc>
                <a:spcPct val="120000"/>
              </a:lnSpc>
            </a:pPr>
            <a:endParaRPr lang="zh-CN" altLang="en-US" sz="2000"/>
          </a:p>
        </p:txBody>
      </p:sp>
      <p:sp>
        <p:nvSpPr>
          <p:cNvPr id="54275" name="日期占位符 3">
            <a:extLst>
              <a:ext uri="{FF2B5EF4-FFF2-40B4-BE49-F238E27FC236}">
                <a16:creationId xmlns:a16="http://schemas.microsoft.com/office/drawing/2014/main" id="{8385581C-00DE-4978-8BEC-81E0D499B2B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92A9E85-B52F-4686-8B0A-C4731992D252}" type="datetime1">
              <a:rPr kumimoji="0" lang="zh-CN" altLang="en-US" smtClean="0"/>
              <a:pPr/>
              <a:t>2019/12/15</a:t>
            </a:fld>
            <a:endParaRPr kumimoji="0" lang="en-US" altLang="zh-CN"/>
          </a:p>
        </p:txBody>
      </p:sp>
      <p:sp>
        <p:nvSpPr>
          <p:cNvPr id="54276" name="页脚占位符 4">
            <a:extLst>
              <a:ext uri="{FF2B5EF4-FFF2-40B4-BE49-F238E27FC236}">
                <a16:creationId xmlns:a16="http://schemas.microsoft.com/office/drawing/2014/main" id="{E69CCFC0-89B9-46F1-9C59-8952EB45436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4277" name="灯片编号占位符 5">
            <a:extLst>
              <a:ext uri="{FF2B5EF4-FFF2-40B4-BE49-F238E27FC236}">
                <a16:creationId xmlns:a16="http://schemas.microsoft.com/office/drawing/2014/main" id="{21F332C2-2A09-4D2D-8FEA-69AA62C472B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F37665-9D5D-41C0-A684-783B8CDA2BEC}" type="slidenum">
              <a:rPr lang="zh-CN" altLang="en-US"/>
              <a:pPr/>
              <a:t>48</a:t>
            </a:fld>
            <a:endParaRPr lang="en-US" altLang="zh-CN">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日期占位符 3">
            <a:extLst>
              <a:ext uri="{FF2B5EF4-FFF2-40B4-BE49-F238E27FC236}">
                <a16:creationId xmlns:a16="http://schemas.microsoft.com/office/drawing/2014/main" id="{EDB3E0E0-A0B4-4F6C-924C-94F304B7085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9E33FF9-FA3D-4500-A694-F810230FA5F3}" type="datetime1">
              <a:rPr kumimoji="0" lang="zh-CN" altLang="en-US" smtClean="0"/>
              <a:pPr/>
              <a:t>2019/12/15</a:t>
            </a:fld>
            <a:endParaRPr kumimoji="0" lang="en-US" altLang="zh-CN"/>
          </a:p>
        </p:txBody>
      </p:sp>
      <p:sp>
        <p:nvSpPr>
          <p:cNvPr id="55298" name="页脚占位符 4">
            <a:extLst>
              <a:ext uri="{FF2B5EF4-FFF2-40B4-BE49-F238E27FC236}">
                <a16:creationId xmlns:a16="http://schemas.microsoft.com/office/drawing/2014/main" id="{5D8105B8-B794-4EF2-9F5C-D7CC08B084D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5299" name="灯片编号占位符 5">
            <a:extLst>
              <a:ext uri="{FF2B5EF4-FFF2-40B4-BE49-F238E27FC236}">
                <a16:creationId xmlns:a16="http://schemas.microsoft.com/office/drawing/2014/main" id="{16CC818B-922F-4553-91B6-A5118E3E6D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4F36622-BA59-46F4-9DC1-4DF01D659C56}" type="slidenum">
              <a:rPr lang="zh-CN" altLang="en-US"/>
              <a:pPr/>
              <a:t>49</a:t>
            </a:fld>
            <a:endParaRPr lang="en-US" altLang="zh-CN">
              <a:ea typeface="宋体" panose="02010600030101010101" pitchFamily="2" charset="-122"/>
            </a:endParaRPr>
          </a:p>
        </p:txBody>
      </p:sp>
      <p:pic>
        <p:nvPicPr>
          <p:cNvPr id="55300" name="图片 7">
            <a:extLst>
              <a:ext uri="{FF2B5EF4-FFF2-40B4-BE49-F238E27FC236}">
                <a16:creationId xmlns:a16="http://schemas.microsoft.com/office/drawing/2014/main" id="{C83F7B42-7DD9-40E1-A3AA-43D85A4D7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257175"/>
            <a:ext cx="7308850" cy="626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8">
            <a:extLst>
              <a:ext uri="{FF2B5EF4-FFF2-40B4-BE49-F238E27FC236}">
                <a16:creationId xmlns:a16="http://schemas.microsoft.com/office/drawing/2014/main" id="{F7400177-6595-4295-851B-11FC20122AF8}"/>
              </a:ext>
            </a:extLst>
          </p:cNvPr>
          <p:cNvSpPr>
            <a:spLocks noChangeArrowheads="1"/>
          </p:cNvSpPr>
          <p:nvPr/>
        </p:nvSpPr>
        <p:spPr bwMode="auto">
          <a:xfrm>
            <a:off x="7164388" y="5300663"/>
            <a:ext cx="11160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正式审查流程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5">
            <a:extLst>
              <a:ext uri="{FF2B5EF4-FFF2-40B4-BE49-F238E27FC236}">
                <a16:creationId xmlns:a16="http://schemas.microsoft.com/office/drawing/2014/main" id="{D0CB3A8A-4E27-483F-B258-0436438361DC}"/>
              </a:ext>
            </a:extLst>
          </p:cNvPr>
          <p:cNvSpPr>
            <a:spLocks noGrp="1" noChangeArrowheads="1"/>
          </p:cNvSpPr>
          <p:nvPr>
            <p:ph type="title"/>
          </p:nvPr>
        </p:nvSpPr>
        <p:spPr/>
        <p:txBody>
          <a:bodyPr/>
          <a:lstStyle/>
          <a:p>
            <a:r>
              <a:rPr lang="zh-CN" altLang="en-US"/>
              <a:t>证明系统</a:t>
            </a:r>
          </a:p>
        </p:txBody>
      </p:sp>
      <p:sp>
        <p:nvSpPr>
          <p:cNvPr id="10242" name="内容占位符 6">
            <a:extLst>
              <a:ext uri="{FF2B5EF4-FFF2-40B4-BE49-F238E27FC236}">
                <a16:creationId xmlns:a16="http://schemas.microsoft.com/office/drawing/2014/main" id="{4B757103-A849-442B-ABAF-877342C49CDE}"/>
              </a:ext>
            </a:extLst>
          </p:cNvPr>
          <p:cNvSpPr>
            <a:spLocks noGrp="1" noChangeArrowheads="1"/>
          </p:cNvSpPr>
          <p:nvPr>
            <p:ph idx="1"/>
          </p:nvPr>
        </p:nvSpPr>
        <p:spPr/>
        <p:txBody>
          <a:bodyPr/>
          <a:lstStyle/>
          <a:p>
            <a:r>
              <a:rPr lang="zh-CN" altLang="en-US" sz="2600"/>
              <a:t>对任意的编程语言和逻辑进行正确性的证明。</a:t>
            </a:r>
            <a:endParaRPr lang="en-US" altLang="zh-CN" sz="2600"/>
          </a:p>
          <a:p>
            <a:r>
              <a:rPr lang="zh-CN" altLang="en-US" sz="2600"/>
              <a:t>通过对较小的已经被证明的程序及证明规则来推导出较大程序的正确性。</a:t>
            </a:r>
            <a:endParaRPr lang="en-US" altLang="zh-CN" sz="2600"/>
          </a:p>
          <a:p>
            <a:r>
              <a:rPr lang="zh-CN" altLang="en-US" sz="2600"/>
              <a:t>需求作为程序的一种性质以逻辑的方式体现。</a:t>
            </a:r>
            <a:endParaRPr lang="en-US" altLang="zh-CN" sz="2600"/>
          </a:p>
          <a:p>
            <a:r>
              <a:rPr lang="zh-CN" altLang="en-US" sz="2600"/>
              <a:t>如程序</a:t>
            </a:r>
            <a:r>
              <a:rPr lang="en-US" altLang="zh-CN" sz="2600"/>
              <a:t>p1</a:t>
            </a:r>
            <a:r>
              <a:rPr lang="zh-CN" altLang="en-US" sz="2600"/>
              <a:t>在具有性质</a:t>
            </a:r>
            <a:r>
              <a:rPr lang="en-US" altLang="zh-CN" sz="2600"/>
              <a:t>E</a:t>
            </a:r>
            <a:r>
              <a:rPr lang="zh-CN" altLang="en-US" sz="2600"/>
              <a:t>及其逻辑</a:t>
            </a:r>
            <a:r>
              <a:rPr lang="en-US" altLang="zh-CN" sz="2600"/>
              <a:t>B</a:t>
            </a:r>
            <a:r>
              <a:rPr lang="zh-CN" altLang="en-US" sz="2600"/>
              <a:t>满足的情况下，可实现性质</a:t>
            </a:r>
            <a:r>
              <a:rPr lang="en-US" altLang="zh-CN" sz="2600"/>
              <a:t>F</a:t>
            </a:r>
            <a:r>
              <a:rPr lang="zh-CN" altLang="en-US" sz="2600"/>
              <a:t>的要求；程序</a:t>
            </a:r>
            <a:r>
              <a:rPr lang="en-US" altLang="zh-CN" sz="2600"/>
              <a:t>P2</a:t>
            </a:r>
            <a:r>
              <a:rPr lang="zh-CN" altLang="en-US" sz="2600"/>
              <a:t>在满足性质</a:t>
            </a:r>
            <a:r>
              <a:rPr lang="en-US" altLang="zh-CN" sz="2600"/>
              <a:t>E</a:t>
            </a:r>
            <a:r>
              <a:rPr lang="zh-CN" altLang="en-US" sz="2600"/>
              <a:t>以及</a:t>
            </a:r>
            <a:r>
              <a:rPr lang="en-US" altLang="zh-CN" sz="2600"/>
              <a:t>not B</a:t>
            </a:r>
            <a:r>
              <a:rPr lang="zh-CN" altLang="en-US" sz="2600"/>
              <a:t>的逻辑下，也实现了性质</a:t>
            </a:r>
            <a:r>
              <a:rPr lang="en-US" altLang="zh-CN" sz="2600"/>
              <a:t>F</a:t>
            </a:r>
            <a:r>
              <a:rPr lang="zh-CN" altLang="en-US" sz="2600"/>
              <a:t>的要求；则规则：</a:t>
            </a:r>
            <a:r>
              <a:rPr lang="en-US" altLang="zh-CN" sz="2600"/>
              <a:t>If (B) then P1 else P2</a:t>
            </a:r>
            <a:r>
              <a:rPr lang="zh-CN" altLang="en-US" sz="2600"/>
              <a:t>满足性质</a:t>
            </a:r>
            <a:r>
              <a:rPr lang="en-US" altLang="zh-CN" sz="2600"/>
              <a:t>F</a:t>
            </a:r>
            <a:r>
              <a:rPr lang="zh-CN" altLang="en-US" sz="2600"/>
              <a:t>的要求。</a:t>
            </a:r>
            <a:endParaRPr lang="en-US" altLang="zh-CN" sz="2600"/>
          </a:p>
          <a:p>
            <a:r>
              <a:rPr lang="zh-CN" altLang="en-US" sz="2600"/>
              <a:t>模型检测如何在软件开发中应用仍是一个开放的问题，可以预见</a:t>
            </a:r>
            <a:r>
              <a:rPr lang="en-US" altLang="zh-CN" sz="2600"/>
              <a:t>OCL</a:t>
            </a:r>
            <a:r>
              <a:rPr lang="zh-CN" altLang="en-US" sz="2600"/>
              <a:t>是一个很好的切入点。</a:t>
            </a:r>
          </a:p>
        </p:txBody>
      </p:sp>
      <p:sp>
        <p:nvSpPr>
          <p:cNvPr id="10243" name="日期占位符 2">
            <a:extLst>
              <a:ext uri="{FF2B5EF4-FFF2-40B4-BE49-F238E27FC236}">
                <a16:creationId xmlns:a16="http://schemas.microsoft.com/office/drawing/2014/main" id="{859154E7-F2C3-4F2A-8C22-25AE00B45B9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4943651-FB4C-432C-AA8D-05DB68996AFE}" type="datetime1">
              <a:rPr kumimoji="0" lang="zh-CN" altLang="en-US" smtClean="0"/>
              <a:pPr/>
              <a:t>2019/12/15</a:t>
            </a:fld>
            <a:endParaRPr kumimoji="0" lang="en-US" altLang="zh-CN"/>
          </a:p>
        </p:txBody>
      </p:sp>
      <p:sp>
        <p:nvSpPr>
          <p:cNvPr id="10244" name="页脚占位符 3">
            <a:extLst>
              <a:ext uri="{FF2B5EF4-FFF2-40B4-BE49-F238E27FC236}">
                <a16:creationId xmlns:a16="http://schemas.microsoft.com/office/drawing/2014/main" id="{BC2800C5-6E18-45DD-ADA4-41F70CFE562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0245" name="灯片编号占位符 4">
            <a:extLst>
              <a:ext uri="{FF2B5EF4-FFF2-40B4-BE49-F238E27FC236}">
                <a16:creationId xmlns:a16="http://schemas.microsoft.com/office/drawing/2014/main" id="{9C769FC6-91B0-4772-9DED-3F87CF9300F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9549C99-E7A0-4ABE-BD2C-517A96F339CB}" type="slidenum">
              <a:rPr lang="zh-CN" altLang="en-US"/>
              <a:pPr/>
              <a:t>5</a:t>
            </a:fld>
            <a:endParaRPr lang="en-US" altLang="zh-CN">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日期占位符 3">
            <a:extLst>
              <a:ext uri="{FF2B5EF4-FFF2-40B4-BE49-F238E27FC236}">
                <a16:creationId xmlns:a16="http://schemas.microsoft.com/office/drawing/2014/main" id="{6B89EA26-9AF7-4162-A323-3E4F889573D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BB61462-88E0-4CDD-A16E-0F8FD4CE3247}" type="datetime1">
              <a:rPr kumimoji="0" lang="zh-CN" altLang="en-US" smtClean="0"/>
              <a:pPr/>
              <a:t>2019/12/15</a:t>
            </a:fld>
            <a:endParaRPr kumimoji="0" lang="en-US" altLang="zh-CN"/>
          </a:p>
        </p:txBody>
      </p:sp>
      <p:sp>
        <p:nvSpPr>
          <p:cNvPr id="56322" name="页脚占位符 4">
            <a:extLst>
              <a:ext uri="{FF2B5EF4-FFF2-40B4-BE49-F238E27FC236}">
                <a16:creationId xmlns:a16="http://schemas.microsoft.com/office/drawing/2014/main" id="{F80DBC9A-B32C-4A79-99F3-5B328B9137E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6323" name="灯片编号占位符 5">
            <a:extLst>
              <a:ext uri="{FF2B5EF4-FFF2-40B4-BE49-F238E27FC236}">
                <a16:creationId xmlns:a16="http://schemas.microsoft.com/office/drawing/2014/main" id="{0D06ED09-4567-4213-927D-05EC29F34BE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434FE55-C32F-4D1C-9065-CE5510178252}" type="slidenum">
              <a:rPr lang="zh-CN" altLang="en-US"/>
              <a:pPr/>
              <a:t>50</a:t>
            </a:fld>
            <a:endParaRPr lang="en-US" altLang="zh-CN">
              <a:ea typeface="宋体" panose="02010600030101010101" pitchFamily="2" charset="-122"/>
            </a:endParaRPr>
          </a:p>
        </p:txBody>
      </p:sp>
      <p:sp>
        <p:nvSpPr>
          <p:cNvPr id="56324" name="Rectangle 2">
            <a:extLst>
              <a:ext uri="{FF2B5EF4-FFF2-40B4-BE49-F238E27FC236}">
                <a16:creationId xmlns:a16="http://schemas.microsoft.com/office/drawing/2014/main" id="{226CCAC2-6C7C-401C-B3D0-D08BBFB16C34}"/>
              </a:ext>
            </a:extLst>
          </p:cNvPr>
          <p:cNvSpPr>
            <a:spLocks noGrp="1" noChangeArrowheads="1"/>
          </p:cNvSpPr>
          <p:nvPr>
            <p:ph type="title"/>
          </p:nvPr>
        </p:nvSpPr>
        <p:spPr/>
        <p:txBody>
          <a:bodyPr/>
          <a:lstStyle/>
          <a:p>
            <a:pPr eaLnBrk="1" hangingPunct="1"/>
            <a:r>
              <a:rPr lang="zh-CN" altLang="en-US"/>
              <a:t>作业</a:t>
            </a:r>
          </a:p>
        </p:txBody>
      </p:sp>
      <p:sp>
        <p:nvSpPr>
          <p:cNvPr id="56325" name="Rectangle 3">
            <a:extLst>
              <a:ext uri="{FF2B5EF4-FFF2-40B4-BE49-F238E27FC236}">
                <a16:creationId xmlns:a16="http://schemas.microsoft.com/office/drawing/2014/main" id="{8D93B785-16FD-4C7E-835C-1F7ED3398375}"/>
              </a:ext>
            </a:extLst>
          </p:cNvPr>
          <p:cNvSpPr>
            <a:spLocks noGrp="1" noChangeArrowheads="1"/>
          </p:cNvSpPr>
          <p:nvPr>
            <p:ph type="body" idx="1"/>
          </p:nvPr>
        </p:nvSpPr>
        <p:spPr>
          <a:xfrm>
            <a:off x="457200" y="1882775"/>
            <a:ext cx="8229600" cy="1833563"/>
          </a:xfrm>
        </p:spPr>
        <p:txBody>
          <a:bodyPr/>
          <a:lstStyle/>
          <a:p>
            <a:pPr eaLnBrk="1" hangingPunct="1"/>
            <a:r>
              <a:rPr lang="zh-CN" altLang="en-US" dirty="0"/>
              <a:t>习题</a:t>
            </a:r>
            <a:r>
              <a:rPr lang="en-US" altLang="zh-CN" dirty="0"/>
              <a:t>1~3</a:t>
            </a:r>
          </a:p>
          <a:p>
            <a:pPr eaLnBrk="1" hangingPunct="1"/>
            <a:r>
              <a:rPr lang="zh-CN" altLang="zh-CN" dirty="0"/>
              <a:t>习题</a:t>
            </a:r>
            <a:r>
              <a:rPr lang="en-US" altLang="zh-CN" dirty="0"/>
              <a:t>4</a:t>
            </a:r>
            <a:r>
              <a:rPr lang="zh-CN" altLang="en-US" dirty="0"/>
              <a:t>（选做）</a:t>
            </a:r>
          </a:p>
        </p:txBody>
      </p:sp>
      <p:pic>
        <p:nvPicPr>
          <p:cNvPr id="56326" name="Picture 4" descr="pairprogrammers">
            <a:extLst>
              <a:ext uri="{FF2B5EF4-FFF2-40B4-BE49-F238E27FC236}">
                <a16:creationId xmlns:a16="http://schemas.microsoft.com/office/drawing/2014/main" id="{6F51E55D-CEEB-44E5-BEE8-73962123734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563" y="4652963"/>
            <a:ext cx="2209800"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a:extLst>
              <a:ext uri="{FF2B5EF4-FFF2-40B4-BE49-F238E27FC236}">
                <a16:creationId xmlns:a16="http://schemas.microsoft.com/office/drawing/2014/main" id="{9FA7C763-BE86-4906-9C59-50225358A16B}"/>
              </a:ext>
            </a:extLst>
          </p:cNvPr>
          <p:cNvSpPr>
            <a:spLocks noGrp="1" noChangeArrowheads="1"/>
          </p:cNvSpPr>
          <p:nvPr>
            <p:ph type="title"/>
          </p:nvPr>
        </p:nvSpPr>
        <p:spPr/>
        <p:txBody>
          <a:bodyPr/>
          <a:lstStyle/>
          <a:p>
            <a:r>
              <a:rPr lang="zh-CN" altLang="en-US"/>
              <a:t>测试技术</a:t>
            </a:r>
          </a:p>
        </p:txBody>
      </p:sp>
      <p:sp>
        <p:nvSpPr>
          <p:cNvPr id="11266" name="内容占位符 2">
            <a:extLst>
              <a:ext uri="{FF2B5EF4-FFF2-40B4-BE49-F238E27FC236}">
                <a16:creationId xmlns:a16="http://schemas.microsoft.com/office/drawing/2014/main" id="{F27615EE-9D8A-474F-893E-70E9A35DFD15}"/>
              </a:ext>
            </a:extLst>
          </p:cNvPr>
          <p:cNvSpPr>
            <a:spLocks noGrp="1" noChangeArrowheads="1"/>
          </p:cNvSpPr>
          <p:nvPr>
            <p:ph idx="1"/>
          </p:nvPr>
        </p:nvSpPr>
        <p:spPr/>
        <p:txBody>
          <a:bodyPr/>
          <a:lstStyle/>
          <a:p>
            <a:r>
              <a:rPr lang="zh-CN" altLang="en-US" sz="2400"/>
              <a:t>软件测试(Software Testing)的定义</a:t>
            </a:r>
          </a:p>
          <a:p>
            <a:pPr lvl="1"/>
            <a:r>
              <a:rPr lang="zh-CN" altLang="en-US" sz="2000"/>
              <a:t>使用人工或自动的手段来运行或测定某个软件系统的过程，其目的在于检验它是否满足规定的需求或弄清预期结果与实际结果之间的差别。</a:t>
            </a:r>
          </a:p>
          <a:p>
            <a:pPr lvl="1"/>
            <a:r>
              <a:rPr lang="zh-CN" altLang="en-US" sz="2000"/>
              <a:t>软件测试通常被认为只是开发后期的一次性活动，但实际上，应该与整个开发流程紧密地融为一体。敏捷思想的普及使软件测试得到了前所未有的重视，它也是项目成功必不可少的基石。</a:t>
            </a:r>
          </a:p>
          <a:p>
            <a:r>
              <a:rPr lang="zh-CN" altLang="en-US" sz="2400"/>
              <a:t>测试用例(Test Case)是为某个特殊的测试目标而编制的一组测试输入、执行条件及预期结果，以便测试某个程序路径或核实软件是否满足某个特定需求。</a:t>
            </a:r>
          </a:p>
          <a:p>
            <a:pPr lvl="1"/>
            <a:r>
              <a:rPr lang="zh-CN" altLang="en-US" sz="2100"/>
              <a:t>测试用例其实就是测试的具体内容，也是软件测试设计的主要工作。</a:t>
            </a:r>
          </a:p>
        </p:txBody>
      </p:sp>
      <p:sp>
        <p:nvSpPr>
          <p:cNvPr id="11267" name="日期占位符 3">
            <a:extLst>
              <a:ext uri="{FF2B5EF4-FFF2-40B4-BE49-F238E27FC236}">
                <a16:creationId xmlns:a16="http://schemas.microsoft.com/office/drawing/2014/main" id="{3B9E7A1A-2BC9-49F7-BE8A-56A0E6BE46B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8AF4AB0-223E-4AF7-8CFD-D10B392F53E1}" type="datetime1">
              <a:rPr kumimoji="0" lang="zh-CN" altLang="en-US" smtClean="0"/>
              <a:pPr/>
              <a:t>2019/12/15</a:t>
            </a:fld>
            <a:endParaRPr kumimoji="0" lang="en-US" altLang="zh-CN"/>
          </a:p>
        </p:txBody>
      </p:sp>
      <p:sp>
        <p:nvSpPr>
          <p:cNvPr id="11268" name="页脚占位符 4">
            <a:extLst>
              <a:ext uri="{FF2B5EF4-FFF2-40B4-BE49-F238E27FC236}">
                <a16:creationId xmlns:a16="http://schemas.microsoft.com/office/drawing/2014/main" id="{FF32D981-2356-4023-A1FB-2E39A81E248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1269" name="灯片编号占位符 5">
            <a:extLst>
              <a:ext uri="{FF2B5EF4-FFF2-40B4-BE49-F238E27FC236}">
                <a16:creationId xmlns:a16="http://schemas.microsoft.com/office/drawing/2014/main" id="{D7DDB4AA-F33D-43A1-8A09-823C5BB66BA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A538259-8996-40AF-81B7-E4C231DE7C61}" type="slidenum">
              <a:rPr lang="zh-CN" altLang="en-US"/>
              <a:pPr/>
              <a:t>6</a:t>
            </a:fld>
            <a:endParaRPr lang="en-US" altLang="zh-CN">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5">
            <a:extLst>
              <a:ext uri="{FF2B5EF4-FFF2-40B4-BE49-F238E27FC236}">
                <a16:creationId xmlns:a16="http://schemas.microsoft.com/office/drawing/2014/main" id="{78EDEE11-68EA-42B1-B688-B2B79A04763B}"/>
              </a:ext>
            </a:extLst>
          </p:cNvPr>
          <p:cNvSpPr>
            <a:spLocks noGrp="1" noChangeArrowheads="1"/>
          </p:cNvSpPr>
          <p:nvPr>
            <p:ph type="title"/>
          </p:nvPr>
        </p:nvSpPr>
        <p:spPr/>
        <p:txBody>
          <a:bodyPr/>
          <a:lstStyle/>
          <a:p>
            <a:r>
              <a:rPr lang="zh-CN" altLang="en-US"/>
              <a:t>测试分类和测试</a:t>
            </a:r>
            <a:r>
              <a:rPr lang="en-US" altLang="zh-CN"/>
              <a:t>V</a:t>
            </a:r>
            <a:r>
              <a:rPr lang="zh-CN" altLang="en-US"/>
              <a:t>模型</a:t>
            </a:r>
          </a:p>
        </p:txBody>
      </p:sp>
      <p:sp>
        <p:nvSpPr>
          <p:cNvPr id="12290" name="内容占位符 6">
            <a:extLst>
              <a:ext uri="{FF2B5EF4-FFF2-40B4-BE49-F238E27FC236}">
                <a16:creationId xmlns:a16="http://schemas.microsoft.com/office/drawing/2014/main" id="{5A6A8AD9-3250-4B3C-B4F8-8188E38C906C}"/>
              </a:ext>
            </a:extLst>
          </p:cNvPr>
          <p:cNvSpPr>
            <a:spLocks noGrp="1" noChangeArrowheads="1"/>
          </p:cNvSpPr>
          <p:nvPr>
            <p:ph idx="1"/>
          </p:nvPr>
        </p:nvSpPr>
        <p:spPr>
          <a:xfrm>
            <a:off x="385763" y="4664075"/>
            <a:ext cx="8450262" cy="1828800"/>
          </a:xfrm>
        </p:spPr>
        <p:txBody>
          <a:bodyPr/>
          <a:lstStyle/>
          <a:p>
            <a:r>
              <a:rPr lang="zh-CN" altLang="en-US" sz="2000"/>
              <a:t>系统测试将经过集成测试的构件或系统需要与其它通过预定义的接口进行通信的其它系统进行进一步的测试，从而构成最终完整的应用系统。</a:t>
            </a:r>
            <a:endParaRPr lang="en-US" altLang="zh-CN" sz="2000"/>
          </a:p>
          <a:p>
            <a:r>
              <a:rPr lang="zh-CN" altLang="en-US" sz="2000"/>
              <a:t>验收测试，一般由客户主导，主要是将系统测试中的工作在用户现场重复执行，并在此基础上加入一些客户自己的测试愿望，比如采用完全真实的现场数据。</a:t>
            </a:r>
          </a:p>
          <a:p>
            <a:endParaRPr lang="zh-CN" altLang="en-US" sz="2000"/>
          </a:p>
        </p:txBody>
      </p:sp>
      <p:sp>
        <p:nvSpPr>
          <p:cNvPr id="12291" name="日期占位符 2">
            <a:extLst>
              <a:ext uri="{FF2B5EF4-FFF2-40B4-BE49-F238E27FC236}">
                <a16:creationId xmlns:a16="http://schemas.microsoft.com/office/drawing/2014/main" id="{5B5D80A8-25E8-4F15-BA8F-5B8780D5831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647E33F-2DD3-4159-AFA8-98F2B4EAB165}" type="datetime1">
              <a:rPr kumimoji="0" lang="zh-CN" altLang="en-US" smtClean="0"/>
              <a:pPr/>
              <a:t>2019/12/15</a:t>
            </a:fld>
            <a:endParaRPr kumimoji="0" lang="en-US" altLang="zh-CN"/>
          </a:p>
        </p:txBody>
      </p:sp>
      <p:sp>
        <p:nvSpPr>
          <p:cNvPr id="12292" name="页脚占位符 3">
            <a:extLst>
              <a:ext uri="{FF2B5EF4-FFF2-40B4-BE49-F238E27FC236}">
                <a16:creationId xmlns:a16="http://schemas.microsoft.com/office/drawing/2014/main" id="{8AF1B176-8E98-49C5-9F47-8758E6D6C22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2293" name="灯片编号占位符 4">
            <a:extLst>
              <a:ext uri="{FF2B5EF4-FFF2-40B4-BE49-F238E27FC236}">
                <a16:creationId xmlns:a16="http://schemas.microsoft.com/office/drawing/2014/main" id="{F91C8ECE-F4F3-4370-B235-B494DE671F1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A67B7BD-6263-4002-8FEA-8711CB1F3C1E}" type="slidenum">
              <a:rPr lang="zh-CN" altLang="en-US"/>
              <a:pPr/>
              <a:t>7</a:t>
            </a:fld>
            <a:endParaRPr lang="en-US" altLang="zh-CN">
              <a:ea typeface="宋体" panose="02010600030101010101" pitchFamily="2" charset="-122"/>
            </a:endParaRPr>
          </a:p>
        </p:txBody>
      </p:sp>
      <p:pic>
        <p:nvPicPr>
          <p:cNvPr id="12294" name="图片 -2147482608" descr="11t1">
            <a:extLst>
              <a:ext uri="{FF2B5EF4-FFF2-40B4-BE49-F238E27FC236}">
                <a16:creationId xmlns:a16="http://schemas.microsoft.com/office/drawing/2014/main" id="{5894452E-AAF4-43F5-8605-55E34C587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825" y="1820863"/>
            <a:ext cx="48577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内容占位符 6">
            <a:extLst>
              <a:ext uri="{FF2B5EF4-FFF2-40B4-BE49-F238E27FC236}">
                <a16:creationId xmlns:a16="http://schemas.microsoft.com/office/drawing/2014/main" id="{028E373E-40E6-49AE-8065-A6D42B91D9D2}"/>
              </a:ext>
            </a:extLst>
          </p:cNvPr>
          <p:cNvSpPr>
            <a:spLocks noGrp="1" noChangeArrowheads="1"/>
          </p:cNvSpPr>
          <p:nvPr/>
        </p:nvSpPr>
        <p:spPr bwMode="auto">
          <a:xfrm>
            <a:off x="388938" y="1473200"/>
            <a:ext cx="3640137"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eaLnBrk="0" hangingPunct="0">
              <a:spcBef>
                <a:spcPct val="20000"/>
              </a:spcBef>
              <a:buFontTx/>
              <a:buChar char="•"/>
            </a:pPr>
            <a:r>
              <a:rPr lang="zh-CN" altLang="en-US" sz="2000">
                <a:solidFill>
                  <a:schemeClr val="tx1"/>
                </a:solidFill>
                <a:latin typeface="Times New Roman" panose="02020603050405020304" pitchFamily="18" charset="0"/>
              </a:rPr>
              <a:t>在类测试（单元测试）阶段对每个单一的新开发的功能模块进行测试，并且多由开发者本人按照质量保证相关规范进行执行。</a:t>
            </a:r>
          </a:p>
          <a:p>
            <a:pPr eaLnBrk="0" hangingPunct="0">
              <a:spcBef>
                <a:spcPct val="20000"/>
              </a:spcBef>
              <a:buFontTx/>
              <a:buChar char="•"/>
            </a:pPr>
            <a:r>
              <a:rPr lang="zh-CN" altLang="en-US" sz="2000">
                <a:solidFill>
                  <a:schemeClr val="tx1"/>
                </a:solidFill>
                <a:latin typeface="Times New Roman" panose="02020603050405020304" pitchFamily="18" charset="0"/>
              </a:rPr>
              <a:t>集成测试对经过单元测试的类逐步进行集成，构成最终的包或者系统的过程。重点关注每个类与其它相关类的交互过程。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内容占位符 6">
            <a:extLst>
              <a:ext uri="{FF2B5EF4-FFF2-40B4-BE49-F238E27FC236}">
                <a16:creationId xmlns:a16="http://schemas.microsoft.com/office/drawing/2014/main" id="{2E270806-FF2E-403D-A556-C50BFB157BCD}"/>
              </a:ext>
            </a:extLst>
          </p:cNvPr>
          <p:cNvSpPr>
            <a:spLocks noGrp="1" noChangeArrowheads="1"/>
          </p:cNvSpPr>
          <p:nvPr>
            <p:ph/>
          </p:nvPr>
        </p:nvSpPr>
        <p:spPr>
          <a:xfrm>
            <a:off x="457200" y="4435475"/>
            <a:ext cx="8229600" cy="1946275"/>
          </a:xfrm>
        </p:spPr>
        <p:txBody>
          <a:bodyPr/>
          <a:lstStyle/>
          <a:p>
            <a:r>
              <a:rPr lang="zh-CN" altLang="en-US" sz="2000"/>
              <a:t>白盒测试关注的是被测对象的内部构成细节，比如算法的结构和流程，所以多在类测试阶段采用。</a:t>
            </a:r>
            <a:endParaRPr lang="en-US" altLang="zh-CN" sz="2000"/>
          </a:p>
          <a:p>
            <a:r>
              <a:rPr lang="zh-CN" altLang="en-US" sz="2000"/>
              <a:t>灰盒测试一般对应在集成测试阶段中使用，因为这个过程关注的是类、包等程序单元之间的关系，而不是类内部的细节。</a:t>
            </a:r>
            <a:endParaRPr lang="en-US" altLang="zh-CN" sz="2000"/>
          </a:p>
          <a:p>
            <a:r>
              <a:rPr lang="zh-CN" altLang="en-US" sz="2000"/>
              <a:t>在系统或验收测试阶段一般使用的是黑盒的测试方法，这里系统内部的细节不再重要，重要的是系统的外部行为。</a:t>
            </a:r>
          </a:p>
        </p:txBody>
      </p:sp>
      <p:sp>
        <p:nvSpPr>
          <p:cNvPr id="13314" name="日期占位符 3">
            <a:extLst>
              <a:ext uri="{FF2B5EF4-FFF2-40B4-BE49-F238E27FC236}">
                <a16:creationId xmlns:a16="http://schemas.microsoft.com/office/drawing/2014/main" id="{F71E4EA6-3279-4D18-AFE6-265BD825A88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46B0A38-8EB1-4464-8202-30344E77B055}" type="datetime1">
              <a:rPr kumimoji="0" lang="zh-CN" altLang="en-US" smtClean="0"/>
              <a:pPr/>
              <a:t>2019/12/15</a:t>
            </a:fld>
            <a:endParaRPr kumimoji="0" lang="en-US" altLang="zh-CN"/>
          </a:p>
        </p:txBody>
      </p:sp>
      <p:sp>
        <p:nvSpPr>
          <p:cNvPr id="13315" name="页脚占位符 4">
            <a:extLst>
              <a:ext uri="{FF2B5EF4-FFF2-40B4-BE49-F238E27FC236}">
                <a16:creationId xmlns:a16="http://schemas.microsoft.com/office/drawing/2014/main" id="{814FA939-CCFA-4C0A-8844-8A011A38025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3316" name="灯片编号占位符 5">
            <a:extLst>
              <a:ext uri="{FF2B5EF4-FFF2-40B4-BE49-F238E27FC236}">
                <a16:creationId xmlns:a16="http://schemas.microsoft.com/office/drawing/2014/main" id="{2FF9A561-1C20-4385-8B3A-9DC48CEB37B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661D12E-5DB6-4932-8786-EAA16341075D}" type="slidenum">
              <a:rPr lang="zh-CN" altLang="en-US"/>
              <a:pPr/>
              <a:t>8</a:t>
            </a:fld>
            <a:endParaRPr lang="en-US" altLang="zh-CN">
              <a:ea typeface="宋体" panose="02010600030101010101" pitchFamily="2" charset="-122"/>
            </a:endParaRPr>
          </a:p>
        </p:txBody>
      </p:sp>
      <p:pic>
        <p:nvPicPr>
          <p:cNvPr id="13317" name="图片 7">
            <a:extLst>
              <a:ext uri="{FF2B5EF4-FFF2-40B4-BE49-F238E27FC236}">
                <a16:creationId xmlns:a16="http://schemas.microsoft.com/office/drawing/2014/main" id="{A882537A-CC06-4887-A867-BD4A1917292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763588"/>
            <a:ext cx="1584325"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图片 8">
            <a:extLst>
              <a:ext uri="{FF2B5EF4-FFF2-40B4-BE49-F238E27FC236}">
                <a16:creationId xmlns:a16="http://schemas.microsoft.com/office/drawing/2014/main" id="{3E2B51AB-0F04-4603-A5E8-8AC798D313B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425" y="1268413"/>
            <a:ext cx="24130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图片 9">
            <a:extLst>
              <a:ext uri="{FF2B5EF4-FFF2-40B4-BE49-F238E27FC236}">
                <a16:creationId xmlns:a16="http://schemas.microsoft.com/office/drawing/2014/main" id="{6ADF4ADF-72FF-4951-B257-C32B5033ADC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1338263"/>
            <a:ext cx="1223963"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矩形 10">
            <a:extLst>
              <a:ext uri="{FF2B5EF4-FFF2-40B4-BE49-F238E27FC236}">
                <a16:creationId xmlns:a16="http://schemas.microsoft.com/office/drawing/2014/main" id="{37ED9290-F4C4-4C81-9493-BEF21B7273EC}"/>
              </a:ext>
            </a:extLst>
          </p:cNvPr>
          <p:cNvSpPr>
            <a:spLocks noChangeArrowheads="1"/>
          </p:cNvSpPr>
          <p:nvPr/>
        </p:nvSpPr>
        <p:spPr bwMode="auto">
          <a:xfrm>
            <a:off x="1371600" y="292100"/>
            <a:ext cx="701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白盒测试</a:t>
            </a:r>
            <a:r>
              <a:rPr lang="en-US" altLang="zh-CN" sz="2000"/>
              <a:t>		</a:t>
            </a:r>
            <a:r>
              <a:rPr lang="zh-CN" altLang="en-US" sz="2000"/>
              <a:t>灰盒测试</a:t>
            </a:r>
            <a:r>
              <a:rPr lang="en-US" altLang="zh-CN" sz="2000"/>
              <a:t>		</a:t>
            </a:r>
            <a:r>
              <a:rPr lang="zh-CN" altLang="en-US" sz="2000"/>
              <a:t>黑盒测试</a:t>
            </a:r>
          </a:p>
        </p:txBody>
      </p:sp>
      <p:sp>
        <p:nvSpPr>
          <p:cNvPr id="13321" name="矩形 11">
            <a:extLst>
              <a:ext uri="{FF2B5EF4-FFF2-40B4-BE49-F238E27FC236}">
                <a16:creationId xmlns:a16="http://schemas.microsoft.com/office/drawing/2014/main" id="{11542481-EED5-4FD7-93B4-F311C2C38A1A}"/>
              </a:ext>
            </a:extLst>
          </p:cNvPr>
          <p:cNvSpPr>
            <a:spLocks noChangeArrowheads="1"/>
          </p:cNvSpPr>
          <p:nvPr/>
        </p:nvSpPr>
        <p:spPr bwMode="auto">
          <a:xfrm>
            <a:off x="1098550" y="3860800"/>
            <a:ext cx="7016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方法和类测试</a:t>
            </a:r>
            <a:r>
              <a:rPr lang="en-US" altLang="zh-CN" sz="2000"/>
              <a:t>		   </a:t>
            </a:r>
            <a:r>
              <a:rPr lang="zh-CN" altLang="en-US" sz="2000"/>
              <a:t>集成测试</a:t>
            </a:r>
            <a:r>
              <a:rPr lang="en-US" altLang="zh-CN" sz="2000"/>
              <a:t>		   </a:t>
            </a:r>
            <a:r>
              <a:rPr lang="zh-CN" altLang="en-US" sz="2000"/>
              <a:t>系统测试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日期占位符 2">
            <a:extLst>
              <a:ext uri="{FF2B5EF4-FFF2-40B4-BE49-F238E27FC236}">
                <a16:creationId xmlns:a16="http://schemas.microsoft.com/office/drawing/2014/main" id="{71D008C6-DC4A-448A-B461-C6BEDBD149C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6D14F67-0C76-4991-85BD-E723AF0AACA7}" type="datetime1">
              <a:rPr kumimoji="0" lang="zh-CN" altLang="en-US" smtClean="0"/>
              <a:pPr/>
              <a:t>2019/12/15</a:t>
            </a:fld>
            <a:endParaRPr kumimoji="0" lang="en-US" altLang="zh-CN"/>
          </a:p>
        </p:txBody>
      </p:sp>
      <p:sp>
        <p:nvSpPr>
          <p:cNvPr id="14338" name="页脚占位符 3">
            <a:extLst>
              <a:ext uri="{FF2B5EF4-FFF2-40B4-BE49-F238E27FC236}">
                <a16:creationId xmlns:a16="http://schemas.microsoft.com/office/drawing/2014/main" id="{C99F44ED-2E11-4E9D-A4DD-AB8DFF62832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4339" name="灯片编号占位符 4">
            <a:extLst>
              <a:ext uri="{FF2B5EF4-FFF2-40B4-BE49-F238E27FC236}">
                <a16:creationId xmlns:a16="http://schemas.microsoft.com/office/drawing/2014/main" id="{1808AB72-9BD3-4C68-8416-D8B208AC9C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3600B57-0AAB-4D1C-B436-B3532DCA03FF}" type="slidenum">
              <a:rPr lang="zh-CN" altLang="en-US"/>
              <a:pPr/>
              <a:t>9</a:t>
            </a:fld>
            <a:endParaRPr lang="en-US" altLang="zh-CN">
              <a:ea typeface="宋体" panose="02010600030101010101" pitchFamily="2" charset="-122"/>
            </a:endParaRPr>
          </a:p>
        </p:txBody>
      </p:sp>
      <p:pic>
        <p:nvPicPr>
          <p:cNvPr id="14340" name="图片 5">
            <a:extLst>
              <a:ext uri="{FF2B5EF4-FFF2-40B4-BE49-F238E27FC236}">
                <a16:creationId xmlns:a16="http://schemas.microsoft.com/office/drawing/2014/main" id="{E612F759-C6E3-453D-AA42-3D451BCF539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33388"/>
            <a:ext cx="3719512"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矩形 6">
            <a:extLst>
              <a:ext uri="{FF2B5EF4-FFF2-40B4-BE49-F238E27FC236}">
                <a16:creationId xmlns:a16="http://schemas.microsoft.com/office/drawing/2014/main" id="{6F007145-40B6-47EB-B89D-A36DD11E8DD0}"/>
              </a:ext>
            </a:extLst>
          </p:cNvPr>
          <p:cNvSpPr>
            <a:spLocks noChangeArrowheads="1"/>
          </p:cNvSpPr>
          <p:nvPr/>
        </p:nvSpPr>
        <p:spPr bwMode="auto">
          <a:xfrm>
            <a:off x="4606925" y="1209675"/>
            <a:ext cx="4356100" cy="189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lnSpc>
                <a:spcPct val="120000"/>
              </a:lnSpc>
              <a:buFont typeface="Arial" panose="020B0604020202020204" pitchFamily="34" charset="0"/>
              <a:buChar char="•"/>
            </a:pPr>
            <a:r>
              <a:rPr lang="zh-CN" altLang="en-US" sz="2000"/>
              <a:t>一是缺陷修正成本与缺陷的类型有关，比如需求阶段的成本要比实现阶段高很多；</a:t>
            </a:r>
            <a:endParaRPr lang="en-US" altLang="zh-CN" sz="2000"/>
          </a:p>
          <a:p>
            <a:pPr>
              <a:lnSpc>
                <a:spcPct val="120000"/>
              </a:lnSpc>
              <a:buFont typeface="Arial" panose="020B0604020202020204" pitchFamily="34" charset="0"/>
              <a:buChar char="•"/>
            </a:pPr>
            <a:r>
              <a:rPr lang="zh-CN" altLang="en-US" sz="2000"/>
              <a:t>二是缺陷越早被识别并处理付出的成本也越低。</a:t>
            </a:r>
          </a:p>
        </p:txBody>
      </p:sp>
      <p:pic>
        <p:nvPicPr>
          <p:cNvPr id="14342" name="图片 7">
            <a:extLst>
              <a:ext uri="{FF2B5EF4-FFF2-40B4-BE49-F238E27FC236}">
                <a16:creationId xmlns:a16="http://schemas.microsoft.com/office/drawing/2014/main" id="{3595A74C-24CD-4DBF-80B2-A2A23BA6FAF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3673475"/>
            <a:ext cx="4340225"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矩形 8">
            <a:extLst>
              <a:ext uri="{FF2B5EF4-FFF2-40B4-BE49-F238E27FC236}">
                <a16:creationId xmlns:a16="http://schemas.microsoft.com/office/drawing/2014/main" id="{0036554C-5B6B-4FDB-9F68-6F86163F388D}"/>
              </a:ext>
            </a:extLst>
          </p:cNvPr>
          <p:cNvSpPr>
            <a:spLocks noChangeArrowheads="1"/>
          </p:cNvSpPr>
          <p:nvPr/>
        </p:nvSpPr>
        <p:spPr bwMode="auto">
          <a:xfrm>
            <a:off x="4606925" y="4149725"/>
            <a:ext cx="43561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lnSpc>
                <a:spcPct val="120000"/>
              </a:lnSpc>
              <a:buFont typeface="Arial" panose="020B0604020202020204" pitchFamily="34" charset="0"/>
              <a:buChar char="•"/>
            </a:pPr>
            <a:r>
              <a:rPr lang="zh-CN" altLang="en-US" sz="2000"/>
              <a:t>不同开发阶段中的</a:t>
            </a:r>
            <a:r>
              <a:rPr lang="en-US" altLang="zh-CN" sz="2000"/>
              <a:t>UML</a:t>
            </a:r>
            <a:r>
              <a:rPr lang="zh-CN" altLang="en-US" sz="2000"/>
              <a:t>模型和测试阶段之间在总体上的对应关系</a:t>
            </a:r>
            <a:endParaRPr lang="en-US" altLang="zh-CN" sz="2000"/>
          </a:p>
          <a:p>
            <a:pPr>
              <a:lnSpc>
                <a:spcPct val="120000"/>
              </a:lnSpc>
              <a:buFont typeface="Arial" panose="020B0604020202020204" pitchFamily="34" charset="0"/>
              <a:buChar char="•"/>
            </a:pPr>
            <a:r>
              <a:rPr lang="zh-CN" altLang="en-US" sz="2000"/>
              <a:t>在开发的早期就应该考虑到它们在后续测试中的可测试性以及如何对它们进行测试。</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6069</Words>
  <Application>Microsoft Office PowerPoint</Application>
  <PresentationFormat>全屏显示(4:3)</PresentationFormat>
  <Paragraphs>785</Paragraphs>
  <Slides>50</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61" baseType="lpstr">
      <vt:lpstr>굴림</vt:lpstr>
      <vt:lpstr>굴림</vt:lpstr>
      <vt:lpstr>宋体</vt:lpstr>
      <vt:lpstr>Arial</vt:lpstr>
      <vt:lpstr>Calibri</vt:lpstr>
      <vt:lpstr>Cambria Math</vt:lpstr>
      <vt:lpstr>Tahoma</vt:lpstr>
      <vt:lpstr>Times</vt:lpstr>
      <vt:lpstr>Times New Roman</vt:lpstr>
      <vt:lpstr>自定义设计方案</vt:lpstr>
      <vt:lpstr>Equation.DSMT4</vt:lpstr>
      <vt:lpstr>软件工程</vt:lpstr>
      <vt:lpstr>第11章 软件测试</vt:lpstr>
      <vt:lpstr>形式化验证</vt:lpstr>
      <vt:lpstr>PowerPoint 演示文稿</vt:lpstr>
      <vt:lpstr>证明系统</vt:lpstr>
      <vt:lpstr>测试技术</vt:lpstr>
      <vt:lpstr>测试分类和测试V模型</vt:lpstr>
      <vt:lpstr>PowerPoint 演示文稿</vt:lpstr>
      <vt:lpstr>PowerPoint 演示文稿</vt:lpstr>
      <vt:lpstr>PowerPoint 演示文稿</vt:lpstr>
      <vt:lpstr>非功能测试</vt:lpstr>
      <vt:lpstr>界面测试</vt:lpstr>
      <vt:lpstr>软件度量</vt:lpstr>
      <vt:lpstr>PowerPoint 演示文稿</vt:lpstr>
      <vt:lpstr>McCabe指标</vt:lpstr>
      <vt:lpstr>McCabe计算</vt:lpstr>
      <vt:lpstr>PowerPoint 演示文稿</vt:lpstr>
      <vt:lpstr>LCOM*指标</vt:lpstr>
      <vt:lpstr>PowerPoint 演示文稿</vt:lpstr>
      <vt:lpstr>等价类测试</vt:lpstr>
      <vt:lpstr>PowerPoint 演示文稿</vt:lpstr>
      <vt:lpstr>PowerPoint 演示文稿</vt:lpstr>
      <vt:lpstr>PowerPoint 演示文稿</vt:lpstr>
      <vt:lpstr>PowerPoint 演示文稿</vt:lpstr>
      <vt:lpstr>面向对象中的等价类</vt:lpstr>
      <vt:lpstr>基于控制流的测试</vt:lpstr>
      <vt:lpstr>覆盖指标</vt:lpstr>
      <vt:lpstr>语句覆盖</vt:lpstr>
      <vt:lpstr>分支覆盖</vt:lpstr>
      <vt:lpstr>条件覆盖</vt:lpstr>
      <vt:lpstr>条件覆盖</vt:lpstr>
      <vt:lpstr>多条件组合覆盖</vt:lpstr>
      <vt:lpstr>路径覆盖</vt:lpstr>
      <vt:lpstr>基本路径测试</vt:lpstr>
      <vt:lpstr>断言(Assertation)</vt:lpstr>
      <vt:lpstr>PowerPoint 演示文稿</vt:lpstr>
      <vt:lpstr>测试框架之Junit</vt:lpstr>
      <vt:lpstr>PowerPoint 演示文稿</vt:lpstr>
      <vt:lpstr>Junit开发实例</vt:lpstr>
      <vt:lpstr>PowerPoint 演示文稿</vt:lpstr>
      <vt:lpstr>可测试性</vt:lpstr>
      <vt:lpstr>设计简单的方法</vt:lpstr>
      <vt:lpstr>避免私有方法</vt:lpstr>
      <vt:lpstr>优先使用通用方法</vt:lpstr>
      <vt:lpstr>组合优于继承</vt:lpstr>
      <vt:lpstr>避免隐藏的依赖关系与全局状态</vt:lpstr>
      <vt:lpstr>建设性质量保证</vt:lpstr>
      <vt:lpstr>人工测试</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质量保证</dc:title>
  <dc:creator>Yong PIAO</dc:creator>
  <cp:lastModifiedBy>Yong PIAO</cp:lastModifiedBy>
  <cp:revision>961</cp:revision>
  <dcterms:created xsi:type="dcterms:W3CDTF">2001-07-18T23:57:00Z</dcterms:created>
  <dcterms:modified xsi:type="dcterms:W3CDTF">2019-12-15T05:50:56Z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