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df" ContentType="application/pdf"/>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2"/>
  </p:notesMasterIdLst>
  <p:handoutMasterIdLst>
    <p:handoutMasterId r:id="rId53"/>
  </p:handoutMasterIdLst>
  <p:sldIdLst>
    <p:sldId id="256" r:id="rId2"/>
    <p:sldId id="258" r:id="rId3"/>
    <p:sldId id="407" r:id="rId4"/>
    <p:sldId id="371" r:id="rId5"/>
    <p:sldId id="372" r:id="rId6"/>
    <p:sldId id="373" r:id="rId7"/>
    <p:sldId id="427" r:id="rId8"/>
    <p:sldId id="374" r:id="rId9"/>
    <p:sldId id="376" r:id="rId10"/>
    <p:sldId id="408" r:id="rId11"/>
    <p:sldId id="409" r:id="rId12"/>
    <p:sldId id="375" r:id="rId13"/>
    <p:sldId id="377" r:id="rId14"/>
    <p:sldId id="378" r:id="rId15"/>
    <p:sldId id="379" r:id="rId16"/>
    <p:sldId id="386" r:id="rId17"/>
    <p:sldId id="387" r:id="rId18"/>
    <p:sldId id="388" r:id="rId19"/>
    <p:sldId id="389" r:id="rId20"/>
    <p:sldId id="390" r:id="rId21"/>
    <p:sldId id="391" r:id="rId22"/>
    <p:sldId id="392" r:id="rId23"/>
    <p:sldId id="410" r:id="rId24"/>
    <p:sldId id="411" r:id="rId25"/>
    <p:sldId id="412" r:id="rId26"/>
    <p:sldId id="413" r:id="rId27"/>
    <p:sldId id="380" r:id="rId28"/>
    <p:sldId id="381" r:id="rId29"/>
    <p:sldId id="382" r:id="rId30"/>
    <p:sldId id="383" r:id="rId31"/>
    <p:sldId id="384" r:id="rId32"/>
    <p:sldId id="385" r:id="rId33"/>
    <p:sldId id="414" r:id="rId34"/>
    <p:sldId id="415" r:id="rId35"/>
    <p:sldId id="416" r:id="rId36"/>
    <p:sldId id="417" r:id="rId37"/>
    <p:sldId id="418" r:id="rId38"/>
    <p:sldId id="419" r:id="rId39"/>
    <p:sldId id="420" r:id="rId40"/>
    <p:sldId id="421" r:id="rId41"/>
    <p:sldId id="422" r:id="rId42"/>
    <p:sldId id="423" r:id="rId43"/>
    <p:sldId id="424" r:id="rId44"/>
    <p:sldId id="425" r:id="rId45"/>
    <p:sldId id="426" r:id="rId46"/>
    <p:sldId id="401" r:id="rId47"/>
    <p:sldId id="402" r:id="rId48"/>
    <p:sldId id="403" r:id="rId49"/>
    <p:sldId id="404" r:id="rId50"/>
    <p:sldId id="370" r:id="rId51"/>
  </p:sldIdLst>
  <p:sldSz cx="9144000" cy="6858000" type="screen4x3"/>
  <p:notesSz cx="10234613" cy="7099300"/>
  <p:defaultTextStyle>
    <a:defPPr>
      <a:defRPr lang="ko-KR"/>
    </a:defPPr>
    <a:lvl1pPr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902">
          <p15:clr>
            <a:srgbClr val="A4A3A4"/>
          </p15:clr>
        </p15:guide>
      </p15:sldGuideLst>
    </p:ext>
    <p:ext uri="{2D200454-40CA-4A62-9FC3-DE9A4176ACB9}">
      <p15:notesGuideLst xmlns:p15="http://schemas.microsoft.com/office/powerpoint/2012/main">
        <p15:guide id="1" orient="horz" pos="2236">
          <p15:clr>
            <a:srgbClr val="A4A3A4"/>
          </p15:clr>
        </p15:guide>
        <p15:guide id="2" pos="324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CC"/>
    <a:srgbClr val="00FF00"/>
    <a:srgbClr val="663300"/>
    <a:srgbClr val="FFFFFF"/>
    <a:srgbClr val="660066"/>
    <a:srgbClr val="9900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71" autoAdjust="0"/>
    <p:restoredTop sz="75246" autoAdjust="0"/>
  </p:normalViewPr>
  <p:slideViewPr>
    <p:cSldViewPr>
      <p:cViewPr varScale="1">
        <p:scale>
          <a:sx n="89" d="100"/>
          <a:sy n="89" d="100"/>
        </p:scale>
        <p:origin x="2510" y="86"/>
      </p:cViewPr>
      <p:guideLst>
        <p:guide orient="horz" pos="2160"/>
        <p:guide pos="2902"/>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5" d="100"/>
          <a:sy n="75" d="100"/>
        </p:scale>
        <p:origin x="-912" y="-96"/>
      </p:cViewPr>
      <p:guideLst>
        <p:guide orient="horz" pos="2236"/>
        <p:guide pos="324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3172" name="Rectangle 4"/>
          <p:cNvSpPr>
            <a:spLocks noGrp="1" noChangeArrowheads="1"/>
          </p:cNvSpPr>
          <p:nvPr>
            <p:ph type="ftr" sz="quarter" idx="2"/>
          </p:nvPr>
        </p:nvSpPr>
        <p:spPr bwMode="auto">
          <a:xfrm>
            <a:off x="0" y="6742692"/>
            <a:ext cx="4434999" cy="354965"/>
          </a:xfrm>
          <a:prstGeom prst="rect">
            <a:avLst/>
          </a:prstGeom>
          <a:noFill/>
          <a:ln w="9525">
            <a:noFill/>
            <a:miter lim="800000"/>
          </a:ln>
          <a:effectLst/>
        </p:spPr>
        <p:txBody>
          <a:bodyPr vert="horz" wrap="square" lIns="99048" tIns="49524" rIns="99048" bIns="49524" numCol="1" anchor="b" anchorCtr="0" compatLnSpc="1"/>
          <a:lstStyle>
            <a:lvl1pPr latinLnBrk="1">
              <a:defRPr kumimoji="1" sz="1300" b="0" smtClean="0">
                <a:solidFill>
                  <a:schemeClr val="tx1"/>
                </a:solidFill>
                <a:latin typeface="Gulim" panose="020B0600000101010101" pitchFamily="34" charset="-127"/>
                <a:ea typeface="Gulim" panose="020B0600000101010101" pitchFamily="34" charset="-127"/>
              </a:defRPr>
            </a:lvl1pPr>
          </a:lstStyle>
          <a:p>
            <a:pPr>
              <a:defRPr/>
            </a:pPr>
            <a:endParaRPr lang="en-US" altLang="zh-CN"/>
          </a:p>
        </p:txBody>
      </p:sp>
      <p:sp>
        <p:nvSpPr>
          <p:cNvPr id="263173" name="Rectangle 5"/>
          <p:cNvSpPr>
            <a:spLocks noGrp="1" noChangeArrowheads="1"/>
          </p:cNvSpPr>
          <p:nvPr>
            <p:ph type="sldNum" sz="quarter" idx="3"/>
          </p:nvPr>
        </p:nvSpPr>
        <p:spPr bwMode="auto">
          <a:xfrm>
            <a:off x="5797838" y="6742692"/>
            <a:ext cx="4434999" cy="354965"/>
          </a:xfrm>
          <a:prstGeom prst="rect">
            <a:avLst/>
          </a:prstGeom>
          <a:noFill/>
          <a:ln w="9525">
            <a:noFill/>
            <a:miter lim="800000"/>
          </a:ln>
          <a:effectLst/>
        </p:spPr>
        <p:txBody>
          <a:bodyPr vert="horz" wrap="square" lIns="99048" tIns="49524" rIns="99048" bIns="49524" numCol="1" anchor="b" anchorCtr="0" compatLnSpc="1"/>
          <a:lstStyle>
            <a:lvl1pPr algn="r" latinLnBrk="1">
              <a:defRPr kumimoji="1" sz="1300" b="0" smtClean="0">
                <a:solidFill>
                  <a:schemeClr val="tx1"/>
                </a:solidFill>
                <a:latin typeface="Gulim" panose="020B0600000101010101" pitchFamily="34" charset="-127"/>
                <a:ea typeface="Gulim" panose="020B0600000101010101" pitchFamily="34" charset="-127"/>
              </a:defRPr>
            </a:lvl1pPr>
          </a:lstStyle>
          <a:p>
            <a:pPr>
              <a:defRPr/>
            </a:pPr>
            <a:fld id="{58717AFB-C600-48CE-8844-24913A9F32EC}" type="slidenum">
              <a:rPr lang="zh-CN" altLang="en-US"/>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hdr" sz="quarter"/>
          </p:nvPr>
        </p:nvSpPr>
        <p:spPr bwMode="auto">
          <a:xfrm>
            <a:off x="0" y="0"/>
            <a:ext cx="4434999" cy="354965"/>
          </a:xfrm>
          <a:prstGeom prst="rect">
            <a:avLst/>
          </a:prstGeom>
          <a:noFill/>
          <a:ln w="9525">
            <a:noFill/>
            <a:miter lim="800000"/>
          </a:ln>
          <a:effectLst/>
        </p:spPr>
        <p:txBody>
          <a:bodyPr vert="horz" wrap="square" lIns="99048" tIns="49524" rIns="99048" bIns="49524" numCol="1" anchor="t" anchorCtr="0" compatLnSpc="1"/>
          <a:lstStyle>
            <a:lvl1pPr latinLnBrk="1">
              <a:defRPr kumimoji="1" sz="1300" b="0" smtClean="0">
                <a:solidFill>
                  <a:schemeClr val="tx1"/>
                </a:solidFill>
                <a:latin typeface="Gulim" panose="020B0600000101010101" pitchFamily="34" charset="-127"/>
                <a:ea typeface="Gulim" panose="020B0600000101010101" pitchFamily="34" charset="-127"/>
              </a:defRPr>
            </a:lvl1pPr>
          </a:lstStyle>
          <a:p>
            <a:pPr>
              <a:defRPr/>
            </a:pPr>
            <a:endParaRPr lang="zh-CN" altLang="en-US"/>
          </a:p>
        </p:txBody>
      </p:sp>
      <p:sp>
        <p:nvSpPr>
          <p:cNvPr id="277507" name="Rectangle 3"/>
          <p:cNvSpPr>
            <a:spLocks noGrp="1" noChangeArrowheads="1"/>
          </p:cNvSpPr>
          <p:nvPr>
            <p:ph type="dt" idx="1"/>
          </p:nvPr>
        </p:nvSpPr>
        <p:spPr bwMode="auto">
          <a:xfrm>
            <a:off x="5797838" y="0"/>
            <a:ext cx="4434999" cy="354965"/>
          </a:xfrm>
          <a:prstGeom prst="rect">
            <a:avLst/>
          </a:prstGeom>
          <a:noFill/>
          <a:ln w="9525">
            <a:noFill/>
            <a:miter lim="800000"/>
          </a:ln>
          <a:effectLst/>
        </p:spPr>
        <p:txBody>
          <a:bodyPr vert="horz" wrap="square" lIns="99048" tIns="49524" rIns="99048" bIns="49524" numCol="1" anchor="t" anchorCtr="0" compatLnSpc="1"/>
          <a:lstStyle>
            <a:lvl1pPr algn="r" latinLnBrk="1">
              <a:defRPr kumimoji="1" sz="1300" b="0" smtClean="0">
                <a:solidFill>
                  <a:schemeClr val="tx1"/>
                </a:solidFill>
                <a:latin typeface="Gulim" panose="020B0600000101010101" pitchFamily="34" charset="-127"/>
                <a:ea typeface="Gulim" panose="020B0600000101010101" pitchFamily="34" charset="-127"/>
              </a:defRPr>
            </a:lvl1pPr>
          </a:lstStyle>
          <a:p>
            <a:pPr>
              <a:defRPr/>
            </a:pPr>
            <a:endParaRPr lang="en-US" altLang="zh-CN"/>
          </a:p>
        </p:txBody>
      </p:sp>
      <p:sp>
        <p:nvSpPr>
          <p:cNvPr id="58372" name="Rectangle 4"/>
          <p:cNvSpPr>
            <a:spLocks noGrp="1" noRot="1" noChangeAspect="1" noChangeArrowheads="1" noTextEdit="1"/>
          </p:cNvSpPr>
          <p:nvPr>
            <p:ph type="sldImg" idx="2"/>
          </p:nvPr>
        </p:nvSpPr>
        <p:spPr bwMode="auto">
          <a:xfrm>
            <a:off x="3341688" y="531813"/>
            <a:ext cx="3551237" cy="2662237"/>
          </a:xfrm>
          <a:prstGeom prst="rect">
            <a:avLst/>
          </a:prstGeom>
          <a:noFill/>
          <a:ln w="9525">
            <a:solidFill>
              <a:srgbClr val="000000"/>
            </a:solidFill>
            <a:miter lim="800000"/>
          </a:ln>
        </p:spPr>
      </p:sp>
      <p:sp>
        <p:nvSpPr>
          <p:cNvPr id="277509" name="Rectangle 5"/>
          <p:cNvSpPr>
            <a:spLocks noGrp="1" noChangeArrowheads="1"/>
          </p:cNvSpPr>
          <p:nvPr>
            <p:ph type="body" sz="quarter" idx="3"/>
          </p:nvPr>
        </p:nvSpPr>
        <p:spPr bwMode="auto">
          <a:xfrm>
            <a:off x="1023462" y="3372168"/>
            <a:ext cx="8187690" cy="3194685"/>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7510" name="Rectangle 6"/>
          <p:cNvSpPr>
            <a:spLocks noGrp="1" noChangeArrowheads="1"/>
          </p:cNvSpPr>
          <p:nvPr>
            <p:ph type="ftr" sz="quarter" idx="4"/>
          </p:nvPr>
        </p:nvSpPr>
        <p:spPr bwMode="auto">
          <a:xfrm>
            <a:off x="0" y="6742692"/>
            <a:ext cx="4434999" cy="354965"/>
          </a:xfrm>
          <a:prstGeom prst="rect">
            <a:avLst/>
          </a:prstGeom>
          <a:noFill/>
          <a:ln w="9525">
            <a:noFill/>
            <a:miter lim="800000"/>
          </a:ln>
          <a:effectLst/>
        </p:spPr>
        <p:txBody>
          <a:bodyPr vert="horz" wrap="square" lIns="99048" tIns="49524" rIns="99048" bIns="49524" numCol="1" anchor="b" anchorCtr="0" compatLnSpc="1"/>
          <a:lstStyle>
            <a:lvl1pPr latinLnBrk="1">
              <a:defRPr kumimoji="1" sz="1300" b="0" smtClean="0">
                <a:solidFill>
                  <a:schemeClr val="tx1"/>
                </a:solidFill>
                <a:latin typeface="Gulim" panose="020B0600000101010101" pitchFamily="34" charset="-127"/>
                <a:ea typeface="Gulim" panose="020B0600000101010101" pitchFamily="34" charset="-127"/>
              </a:defRPr>
            </a:lvl1pPr>
          </a:lstStyle>
          <a:p>
            <a:pPr>
              <a:defRPr/>
            </a:pPr>
            <a:endParaRPr lang="en-US" altLang="zh-CN"/>
          </a:p>
        </p:txBody>
      </p:sp>
      <p:sp>
        <p:nvSpPr>
          <p:cNvPr id="277511" name="Rectangle 7"/>
          <p:cNvSpPr>
            <a:spLocks noGrp="1" noChangeArrowheads="1"/>
          </p:cNvSpPr>
          <p:nvPr>
            <p:ph type="sldNum" sz="quarter" idx="5"/>
          </p:nvPr>
        </p:nvSpPr>
        <p:spPr bwMode="auto">
          <a:xfrm>
            <a:off x="5797838" y="6742692"/>
            <a:ext cx="4434999" cy="354965"/>
          </a:xfrm>
          <a:prstGeom prst="rect">
            <a:avLst/>
          </a:prstGeom>
          <a:noFill/>
          <a:ln w="9525">
            <a:noFill/>
            <a:miter lim="800000"/>
          </a:ln>
          <a:effectLst/>
        </p:spPr>
        <p:txBody>
          <a:bodyPr vert="horz" wrap="square" lIns="99048" tIns="49524" rIns="99048" bIns="49524" numCol="1" anchor="b" anchorCtr="0" compatLnSpc="1"/>
          <a:lstStyle>
            <a:lvl1pPr algn="r" latinLnBrk="1">
              <a:defRPr kumimoji="1" sz="1300" b="0" smtClean="0">
                <a:solidFill>
                  <a:schemeClr val="tx1"/>
                </a:solidFill>
                <a:latin typeface="Gulim" panose="020B0600000101010101" pitchFamily="34" charset="-127"/>
                <a:ea typeface="Gulim" panose="020B0600000101010101" pitchFamily="34" charset="-127"/>
              </a:defRPr>
            </a:lvl1pPr>
          </a:lstStyle>
          <a:p>
            <a:pPr>
              <a:defRPr/>
            </a:pPr>
            <a:fld id="{A3F86AD8-DA9E-46EA-BB5F-A79884605638}"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1pPr>
    <a:lvl2pPr marL="457200" algn="l" rtl="0" eaLnBrk="0" fontAlgn="base" latinLnBrk="1" hangingPunct="0">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2pPr>
    <a:lvl3pPr marL="914400" algn="l" rtl="0" eaLnBrk="0" fontAlgn="base" latinLnBrk="1" hangingPunct="0">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3pPr>
    <a:lvl4pPr marL="1371600" algn="l" rtl="0" eaLnBrk="0" fontAlgn="base" latinLnBrk="1" hangingPunct="0">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4pPr>
    <a:lvl5pPr marL="1828800" algn="l" rtl="0" eaLnBrk="0" fontAlgn="base" latinLnBrk="1" hangingPunct="0">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3F86AD8-DA9E-46EA-BB5F-A79884605638}" type="slidenum">
              <a:rPr lang="zh-CN" altLang="en-US" smtClean="0"/>
              <a:t>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Gulim" panose="020B0600000101010101" pitchFamily="34" charset="-127"/>
                <a:ea typeface="宋体" panose="02010600030101010101" pitchFamily="2" charset="-122"/>
                <a:cs typeface="+mn-cs"/>
              </a:rPr>
              <a:t>一个项目构成中每个开发包的演化历史，也反映了整个项目开发的版本过程。整个系统由</a:t>
            </a:r>
            <a:r>
              <a:rPr lang="en-US" altLang="zh-CN" sz="1200" kern="1200" dirty="0">
                <a:solidFill>
                  <a:schemeClr val="tx1"/>
                </a:solidFill>
                <a:effectLst/>
                <a:latin typeface="Gulim" panose="020B0600000101010101" pitchFamily="34" charset="-127"/>
                <a:ea typeface="宋体" panose="02010600030101010101" pitchFamily="2" charset="-122"/>
                <a:cs typeface="+mn-cs"/>
              </a:rPr>
              <a:t>3</a:t>
            </a:r>
            <a:r>
              <a:rPr lang="zh-CN" altLang="zh-CN" sz="1200" kern="1200" dirty="0">
                <a:solidFill>
                  <a:schemeClr val="tx1"/>
                </a:solidFill>
                <a:effectLst/>
                <a:latin typeface="Gulim" panose="020B0600000101010101" pitchFamily="34" charset="-127"/>
                <a:ea typeface="宋体" panose="02010600030101010101" pitchFamily="2" charset="-122"/>
                <a:cs typeface="+mn-cs"/>
              </a:rPr>
              <a:t>个主要的功能包构成，每个包的开发历史由</a:t>
            </a:r>
            <a:r>
              <a:rPr lang="en-US" altLang="zh-CN" sz="1200" kern="1200" dirty="0">
                <a:solidFill>
                  <a:schemeClr val="tx1"/>
                </a:solidFill>
                <a:effectLst/>
                <a:latin typeface="Gulim" panose="020B0600000101010101" pitchFamily="34" charset="-127"/>
                <a:ea typeface="宋体" panose="02010600030101010101" pitchFamily="2" charset="-122"/>
                <a:cs typeface="+mn-cs"/>
              </a:rPr>
              <a:t>V1~Vn</a:t>
            </a:r>
            <a:r>
              <a:rPr lang="zh-CN" altLang="zh-CN" sz="1200" kern="1200" dirty="0">
                <a:solidFill>
                  <a:schemeClr val="tx1"/>
                </a:solidFill>
                <a:effectLst/>
                <a:latin typeface="Gulim" panose="020B0600000101010101" pitchFamily="34" charset="-127"/>
                <a:ea typeface="宋体" panose="02010600030101010101" pitchFamily="2" charset="-122"/>
                <a:cs typeface="+mn-cs"/>
              </a:rPr>
              <a:t>进行表示。在演化历史中可能会存在一些中间过渡的版本，它们并没有被采用到迭代的发布版本中，如包</a:t>
            </a:r>
            <a:r>
              <a:rPr lang="en-US" altLang="zh-CN" sz="1200" kern="1200" dirty="0">
                <a:solidFill>
                  <a:schemeClr val="tx1"/>
                </a:solidFill>
                <a:effectLst/>
                <a:latin typeface="Gulim" panose="020B0600000101010101" pitchFamily="34" charset="-127"/>
                <a:ea typeface="宋体" panose="02010600030101010101" pitchFamily="2" charset="-122"/>
                <a:cs typeface="+mn-cs"/>
              </a:rPr>
              <a:t>2</a:t>
            </a:r>
            <a:r>
              <a:rPr lang="zh-CN" altLang="zh-CN" sz="1200" kern="1200" dirty="0">
                <a:solidFill>
                  <a:schemeClr val="tx1"/>
                </a:solidFill>
                <a:effectLst/>
                <a:latin typeface="Gulim" panose="020B0600000101010101" pitchFamily="34" charset="-127"/>
                <a:ea typeface="宋体" panose="02010600030101010101" pitchFamily="2" charset="-122"/>
                <a:cs typeface="+mn-cs"/>
              </a:rPr>
              <a:t>中的版本</a:t>
            </a:r>
            <a:r>
              <a:rPr lang="en-US" altLang="zh-CN" sz="1200" kern="1200" dirty="0">
                <a:solidFill>
                  <a:schemeClr val="tx1"/>
                </a:solidFill>
                <a:effectLst/>
                <a:latin typeface="Gulim" panose="020B0600000101010101" pitchFamily="34" charset="-127"/>
                <a:ea typeface="宋体" panose="02010600030101010101" pitchFamily="2" charset="-122"/>
                <a:cs typeface="+mn-cs"/>
              </a:rPr>
              <a:t>3</a:t>
            </a:r>
            <a:r>
              <a:rPr lang="zh-CN" altLang="zh-CN" sz="1200" kern="1200" dirty="0">
                <a:solidFill>
                  <a:schemeClr val="tx1"/>
                </a:solidFill>
                <a:effectLst/>
                <a:latin typeface="Gulim" panose="020B0600000101010101" pitchFamily="34" charset="-127"/>
                <a:ea typeface="宋体" panose="02010600030101010101" pitchFamily="2" charset="-122"/>
                <a:cs typeface="+mn-cs"/>
              </a:rPr>
              <a:t>。也可能会存在一些由外部施加的变更请求，比如包</a:t>
            </a:r>
            <a:r>
              <a:rPr lang="en-US" altLang="zh-CN" sz="1200" kern="1200" dirty="0">
                <a:solidFill>
                  <a:schemeClr val="tx1"/>
                </a:solidFill>
                <a:effectLst/>
                <a:latin typeface="Gulim" panose="020B0600000101010101" pitchFamily="34" charset="-127"/>
                <a:ea typeface="宋体" panose="02010600030101010101" pitchFamily="2" charset="-122"/>
                <a:cs typeface="+mn-cs"/>
              </a:rPr>
              <a:t>3</a:t>
            </a:r>
            <a:r>
              <a:rPr lang="zh-CN" altLang="zh-CN" sz="1200" kern="1200" dirty="0">
                <a:solidFill>
                  <a:schemeClr val="tx1"/>
                </a:solidFill>
                <a:effectLst/>
                <a:latin typeface="Gulim" panose="020B0600000101010101" pitchFamily="34" charset="-127"/>
                <a:ea typeface="宋体" panose="02010600030101010101" pitchFamily="2" charset="-122"/>
                <a:cs typeface="+mn-cs"/>
              </a:rPr>
              <a:t>中版本</a:t>
            </a:r>
            <a:r>
              <a:rPr lang="en-US" altLang="zh-CN" sz="1200" kern="1200" dirty="0">
                <a:solidFill>
                  <a:schemeClr val="tx1"/>
                </a:solidFill>
                <a:effectLst/>
                <a:latin typeface="Gulim" panose="020B0600000101010101" pitchFamily="34" charset="-127"/>
                <a:ea typeface="宋体" panose="02010600030101010101" pitchFamily="2" charset="-122"/>
                <a:cs typeface="+mn-cs"/>
              </a:rPr>
              <a:t>5</a:t>
            </a:r>
            <a:r>
              <a:rPr lang="zh-CN" altLang="zh-CN" sz="1200" kern="1200" dirty="0">
                <a:solidFill>
                  <a:schemeClr val="tx1"/>
                </a:solidFill>
                <a:effectLst/>
                <a:latin typeface="Gulim" panose="020B0600000101010101" pitchFamily="34" charset="-127"/>
                <a:ea typeface="宋体" panose="02010600030101010101" pitchFamily="2" charset="-122"/>
                <a:cs typeface="+mn-cs"/>
              </a:rPr>
              <a:t>到版本</a:t>
            </a:r>
            <a:r>
              <a:rPr lang="en-US" altLang="zh-CN" sz="1200" kern="1200" dirty="0">
                <a:solidFill>
                  <a:schemeClr val="tx1"/>
                </a:solidFill>
                <a:effectLst/>
                <a:latin typeface="Gulim" panose="020B0600000101010101" pitchFamily="34" charset="-127"/>
                <a:ea typeface="宋体" panose="02010600030101010101" pitchFamily="2" charset="-122"/>
                <a:cs typeface="+mn-cs"/>
              </a:rPr>
              <a:t>6</a:t>
            </a:r>
            <a:r>
              <a:rPr lang="zh-CN" altLang="zh-CN" sz="1200" kern="1200" dirty="0">
                <a:solidFill>
                  <a:schemeClr val="tx1"/>
                </a:solidFill>
                <a:effectLst/>
                <a:latin typeface="Gulim" panose="020B0600000101010101" pitchFamily="34" charset="-127"/>
                <a:ea typeface="宋体" panose="02010600030101010101" pitchFamily="2" charset="-122"/>
                <a:cs typeface="+mn-cs"/>
              </a:rPr>
              <a:t>的变化。整个过程重要的是开发者能够清晰的知晓哪些版本包含有哪些功能实现，以及如何准确的获取到该版本，而且每个开发者在与别人的工作在一起联编的时候还需要知道他们的工作版本和状态。这些开发过程的辅助工作都是由版本管理系统进行支持的，目前市面上也有很多类似的工具可供选择，在第</a:t>
            </a:r>
            <a:r>
              <a:rPr lang="en-US" altLang="zh-CN" sz="1200" kern="1200" dirty="0">
                <a:solidFill>
                  <a:schemeClr val="tx1"/>
                </a:solidFill>
                <a:effectLst/>
                <a:latin typeface="Gulim" panose="020B0600000101010101" pitchFamily="34" charset="-127"/>
                <a:ea typeface="宋体" panose="02010600030101010101" pitchFamily="2" charset="-122"/>
                <a:cs typeface="+mn-cs"/>
              </a:rPr>
              <a:t>12</a:t>
            </a:r>
            <a:r>
              <a:rPr lang="zh-CN" altLang="zh-CN" sz="1200" kern="1200" dirty="0">
                <a:solidFill>
                  <a:schemeClr val="tx1"/>
                </a:solidFill>
                <a:effectLst/>
                <a:latin typeface="Gulim" panose="020B0600000101010101" pitchFamily="34" charset="-127"/>
                <a:ea typeface="宋体" panose="02010600030101010101" pitchFamily="2" charset="-122"/>
                <a:cs typeface="+mn-cs"/>
              </a:rPr>
              <a:t>章中将就两种流行的版本管理工具进行介绍——</a:t>
            </a:r>
            <a:r>
              <a:rPr lang="en-US" altLang="zh-CN" sz="1200" kern="1200" dirty="0">
                <a:solidFill>
                  <a:schemeClr val="tx1"/>
                </a:solidFill>
                <a:effectLst/>
                <a:latin typeface="Gulim" panose="020B0600000101010101" pitchFamily="34" charset="-127"/>
                <a:ea typeface="宋体" panose="02010600030101010101" pitchFamily="2" charset="-122"/>
                <a:cs typeface="+mn-cs"/>
              </a:rPr>
              <a:t>SVN</a:t>
            </a:r>
            <a:r>
              <a:rPr lang="zh-CN" altLang="zh-CN" sz="1200" kern="1200" dirty="0">
                <a:solidFill>
                  <a:schemeClr val="tx1"/>
                </a:solidFill>
                <a:effectLst/>
                <a:latin typeface="Gulim" panose="020B0600000101010101" pitchFamily="34" charset="-127"/>
                <a:ea typeface="宋体" panose="02010600030101010101" pitchFamily="2" charset="-122"/>
                <a:cs typeface="+mn-cs"/>
              </a:rPr>
              <a:t>和</a:t>
            </a:r>
            <a:r>
              <a:rPr lang="en-US" altLang="zh-CN" sz="1200" kern="1200" dirty="0">
                <a:solidFill>
                  <a:schemeClr val="tx1"/>
                </a:solidFill>
                <a:effectLst/>
                <a:latin typeface="Gulim" panose="020B0600000101010101" pitchFamily="34" charset="-127"/>
                <a:ea typeface="宋体" panose="02010600030101010101" pitchFamily="2" charset="-122"/>
                <a:cs typeface="+mn-cs"/>
              </a:rPr>
              <a:t>GIT</a:t>
            </a:r>
            <a:r>
              <a:rPr lang="zh-CN" altLang="zh-CN" sz="1200" kern="1200" dirty="0">
                <a:solidFill>
                  <a:schemeClr val="tx1"/>
                </a:solidFill>
                <a:effectLst/>
                <a:latin typeface="Gulim" panose="020B0600000101010101" pitchFamily="34" charset="-127"/>
                <a:ea typeface="宋体" panose="02010600030101010101" pitchFamily="2" charset="-122"/>
                <a:cs typeface="+mn-cs"/>
              </a:rPr>
              <a:t>，它们在实际的项目中有着大量的应用。</a:t>
            </a:r>
            <a:endParaRPr lang="zh-CN" altLang="en-US" dirty="0"/>
          </a:p>
        </p:txBody>
      </p:sp>
      <p:sp>
        <p:nvSpPr>
          <p:cNvPr id="4" name="灯片编号占位符 3"/>
          <p:cNvSpPr>
            <a:spLocks noGrp="1"/>
          </p:cNvSpPr>
          <p:nvPr>
            <p:ph type="sldNum" sz="quarter" idx="10"/>
          </p:nvPr>
        </p:nvSpPr>
        <p:spPr/>
        <p:txBody>
          <a:bodyPr/>
          <a:lstStyle/>
          <a:p>
            <a:pPr>
              <a:defRPr/>
            </a:pPr>
            <a:fld id="{A3F86AD8-DA9E-46EA-BB5F-A79884605638}" type="slidenum">
              <a:rPr lang="zh-CN" altLang="en-US" smtClean="0"/>
              <a:t>5</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3F86AD8-DA9E-46EA-BB5F-A79884605638}" type="slidenum">
              <a:rPr lang="zh-CN" altLang="en-US" smtClean="0"/>
              <a:t>18</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Gulim" panose="020B0600000101010101" pitchFamily="34" charset="-127"/>
                <a:ea typeface="宋体" panose="02010600030101010101" pitchFamily="2" charset="-122"/>
                <a:cs typeface="+mn-cs"/>
              </a:rPr>
              <a:t>子图</a:t>
            </a:r>
            <a:r>
              <a:rPr lang="en-US" altLang="zh-CN" sz="1200" kern="1200" dirty="0">
                <a:solidFill>
                  <a:schemeClr val="tx1"/>
                </a:solidFill>
                <a:effectLst/>
                <a:latin typeface="Gulim" panose="020B0600000101010101" pitchFamily="34" charset="-127"/>
                <a:ea typeface="宋体" panose="02010600030101010101" pitchFamily="2" charset="-122"/>
                <a:cs typeface="+mn-cs"/>
              </a:rPr>
              <a:t>(a)</a:t>
            </a:r>
            <a:r>
              <a:rPr lang="zh-CN" altLang="zh-CN" sz="1200" kern="1200" dirty="0">
                <a:solidFill>
                  <a:schemeClr val="tx1"/>
                </a:solidFill>
                <a:effectLst/>
                <a:latin typeface="Gulim" panose="020B0600000101010101" pitchFamily="34" charset="-127"/>
                <a:ea typeface="宋体" panose="02010600030101010101" pitchFamily="2" charset="-122"/>
                <a:cs typeface="+mn-cs"/>
              </a:rPr>
              <a:t>中描述的是一种常见的情况，一个工作包依赖另一个工作包的结果；在子图</a:t>
            </a:r>
            <a:r>
              <a:rPr lang="en-US" altLang="zh-CN" sz="1200" kern="1200" dirty="0">
                <a:solidFill>
                  <a:schemeClr val="tx1"/>
                </a:solidFill>
                <a:effectLst/>
                <a:latin typeface="Gulim" panose="020B0600000101010101" pitchFamily="34" charset="-127"/>
                <a:ea typeface="宋体" panose="02010600030101010101" pitchFamily="2" charset="-122"/>
                <a:cs typeface="+mn-cs"/>
              </a:rPr>
              <a:t>(b)</a:t>
            </a:r>
            <a:r>
              <a:rPr lang="zh-CN" altLang="zh-CN" sz="1200" kern="1200" dirty="0">
                <a:solidFill>
                  <a:schemeClr val="tx1"/>
                </a:solidFill>
                <a:effectLst/>
                <a:latin typeface="Gulim" panose="020B0600000101010101" pitchFamily="34" charset="-127"/>
                <a:ea typeface="宋体" panose="02010600030101010101" pitchFamily="2" charset="-122"/>
                <a:cs typeface="+mn-cs"/>
              </a:rPr>
              <a:t>中的含义是两个工作包应该同时开始；</a:t>
            </a:r>
            <a:r>
              <a:rPr lang="en-US" altLang="zh-CN" sz="1200" kern="1200" dirty="0">
                <a:solidFill>
                  <a:schemeClr val="tx1"/>
                </a:solidFill>
                <a:effectLst/>
                <a:latin typeface="Gulim" panose="020B0600000101010101" pitchFamily="34" charset="-127"/>
                <a:ea typeface="宋体" panose="02010600030101010101" pitchFamily="2" charset="-122"/>
                <a:cs typeface="+mn-cs"/>
              </a:rPr>
              <a:t>(c)</a:t>
            </a:r>
            <a:r>
              <a:rPr lang="zh-CN" altLang="zh-CN" sz="1200" kern="1200" dirty="0">
                <a:solidFill>
                  <a:schemeClr val="tx1"/>
                </a:solidFill>
                <a:effectLst/>
                <a:latin typeface="Gulim" panose="020B0600000101010101" pitchFamily="34" charset="-127"/>
                <a:ea typeface="宋体" panose="02010600030101010101" pitchFamily="2" charset="-122"/>
                <a:cs typeface="+mn-cs"/>
              </a:rPr>
              <a:t>中要求两个工作包应该同时结束，以达到下一个工作包开始的要求。</a:t>
            </a:r>
            <a:r>
              <a:rPr lang="en-US" altLang="zh-CN" sz="1200" kern="1200" dirty="0">
                <a:solidFill>
                  <a:schemeClr val="tx1"/>
                </a:solidFill>
                <a:effectLst/>
                <a:latin typeface="Gulim" panose="020B0600000101010101" pitchFamily="34" charset="-127"/>
                <a:ea typeface="宋体" panose="02010600030101010101" pitchFamily="2" charset="-122"/>
                <a:cs typeface="+mn-cs"/>
              </a:rPr>
              <a:t>(d)</a:t>
            </a:r>
            <a:r>
              <a:rPr lang="zh-CN" altLang="zh-CN" sz="1200" kern="1200" dirty="0">
                <a:solidFill>
                  <a:schemeClr val="tx1"/>
                </a:solidFill>
                <a:effectLst/>
                <a:latin typeface="Gulim" panose="020B0600000101010101" pitchFamily="34" charset="-127"/>
                <a:ea typeface="宋体" panose="02010600030101010101" pitchFamily="2" charset="-122"/>
                <a:cs typeface="+mn-cs"/>
              </a:rPr>
              <a:t>的情况只是为了完备起见，针对某个目标日期往前推行的计划安排，表示某工作包必须在其它工作包之前发生，这种方式一般较少用到。</a:t>
            </a:r>
            <a:endParaRPr lang="zh-CN" altLang="en-US" dirty="0"/>
          </a:p>
        </p:txBody>
      </p:sp>
      <p:sp>
        <p:nvSpPr>
          <p:cNvPr id="4" name="灯片编号占位符 3"/>
          <p:cNvSpPr>
            <a:spLocks noGrp="1"/>
          </p:cNvSpPr>
          <p:nvPr>
            <p:ph type="sldNum" sz="quarter" idx="10"/>
          </p:nvPr>
        </p:nvSpPr>
        <p:spPr/>
        <p:txBody>
          <a:bodyPr/>
          <a:lstStyle/>
          <a:p>
            <a:pPr>
              <a:defRPr/>
            </a:pPr>
            <a:fld id="{A3F86AD8-DA9E-46EA-BB5F-A79884605638}" type="slidenum">
              <a:rPr lang="zh-CN" altLang="en-US" smtClean="0"/>
              <a:t>28</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BB10"/>
          <p:cNvPicPr>
            <a:picLocks noChangeAspect="1" noChangeArrowheads="1"/>
          </p:cNvPicPr>
          <p:nvPr userDrawn="1"/>
        </p:nvPicPr>
        <p:blipFill>
          <a:blip r:embed="rId2"/>
          <a:srcRect/>
          <a:stretch>
            <a:fillRect/>
          </a:stretch>
        </p:blipFill>
        <p:spPr bwMode="auto">
          <a:xfrm>
            <a:off x="0" y="0"/>
            <a:ext cx="9144000" cy="6880225"/>
          </a:xfrm>
          <a:prstGeom prst="rect">
            <a:avLst/>
          </a:prstGeom>
          <a:noFill/>
          <a:ln w="9525">
            <a:noFill/>
            <a:miter lim="800000"/>
            <a:headEnd/>
            <a:tailEnd/>
          </a:ln>
        </p:spPr>
      </p:pic>
      <p:sp>
        <p:nvSpPr>
          <p:cNvPr id="258055" name="Rectangle 7"/>
          <p:cNvSpPr>
            <a:spLocks noGrp="1" noChangeArrowheads="1"/>
          </p:cNvSpPr>
          <p:nvPr>
            <p:ph type="ctrTitle"/>
          </p:nvPr>
        </p:nvSpPr>
        <p:spPr>
          <a:xfrm>
            <a:off x="685800" y="2130425"/>
            <a:ext cx="7772400" cy="1470025"/>
          </a:xfrm>
        </p:spPr>
        <p:txBody>
          <a:bodyPr/>
          <a:lstStyle>
            <a:lvl1pPr>
              <a:defRPr>
                <a:latin typeface="Times New Roman" panose="02020603050405020304" pitchFamily="18" charset="0"/>
              </a:defRPr>
            </a:lvl1pPr>
          </a:lstStyle>
          <a:p>
            <a:r>
              <a:rPr lang="zh-CN" altLang="en-US"/>
              <a:t>单击此处编辑母版标题样式</a:t>
            </a:r>
          </a:p>
        </p:txBody>
      </p:sp>
      <p:sp>
        <p:nvSpPr>
          <p:cNvPr id="258056" name="Rectangle 8"/>
          <p:cNvSpPr>
            <a:spLocks noGrp="1" noChangeArrowheads="1"/>
          </p:cNvSpPr>
          <p:nvPr>
            <p:ph type="subTitle" idx="1"/>
          </p:nvPr>
        </p:nvSpPr>
        <p:spPr>
          <a:xfrm>
            <a:off x="1371600" y="3886200"/>
            <a:ext cx="6400800" cy="1752600"/>
          </a:xfrm>
        </p:spPr>
        <p:txBody>
          <a:bodyPr/>
          <a:lstStyle>
            <a:lvl1pPr marL="0" indent="0" algn="ctr">
              <a:buFontTx/>
              <a:buNone/>
              <a:defRPr>
                <a:latin typeface="Times" pitchFamily="18" charset="0"/>
              </a:defRPr>
            </a:lvl1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p:cNvSpPr>
            <a:spLocks noGrp="1" noChangeArrowheads="1"/>
          </p:cNvSpPr>
          <p:nvPr>
            <p:ph type="dt" sz="half" idx="10"/>
          </p:nvPr>
        </p:nvSpPr>
        <p:spPr/>
        <p:txBody>
          <a:bodyPr/>
          <a:lstStyle>
            <a:lvl1pPr>
              <a:defRPr/>
            </a:lvl1pPr>
          </a:lstStyle>
          <a:p>
            <a:pPr>
              <a:defRPr/>
            </a:pPr>
            <a:fld id="{98C9EEF8-499D-47A2-B48A-3B968E3E03EE}" type="datetime1">
              <a:rPr lang="zh-CN" altLang="en-US"/>
              <a:t>2019/12/15</a:t>
            </a:fld>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6" name="Rectangle 14"/>
          <p:cNvSpPr>
            <a:spLocks noGrp="1" noChangeArrowheads="1"/>
          </p:cNvSpPr>
          <p:nvPr>
            <p:ph type="sldNum" sz="quarter" idx="12"/>
          </p:nvPr>
        </p:nvSpPr>
        <p:spPr/>
        <p:txBody>
          <a:bodyPr/>
          <a:lstStyle>
            <a:lvl1pPr>
              <a:defRPr/>
            </a:lvl1pPr>
          </a:lstStyle>
          <a:p>
            <a:pPr>
              <a:defRPr/>
            </a:pPr>
            <a:fld id="{2EDBE217-55DC-4FD2-AB46-ED28933642B1}" type="slidenum">
              <a:rPr lang="zh-CN" altLang="en-US"/>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07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107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p:cNvSpPr>
            <a:spLocks noGrp="1" noChangeArrowheads="1"/>
          </p:cNvSpPr>
          <p:nvPr>
            <p:ph type="dt" sz="half" idx="10"/>
          </p:nvPr>
        </p:nvSpPr>
        <p:spPr/>
        <p:txBody>
          <a:bodyPr/>
          <a:lstStyle>
            <a:lvl1pPr>
              <a:defRPr/>
            </a:lvl1pPr>
          </a:lstStyle>
          <a:p>
            <a:pPr>
              <a:defRPr/>
            </a:pPr>
            <a:fld id="{7A994DC6-DC1C-4E93-AE4E-C71A8D3B0DB8}" type="datetime1">
              <a:rPr lang="zh-CN" altLang="en-US"/>
              <a:t>2019/12/15</a:t>
            </a:fld>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6" name="Rectangle 14"/>
          <p:cNvSpPr>
            <a:spLocks noGrp="1" noChangeArrowheads="1"/>
          </p:cNvSpPr>
          <p:nvPr>
            <p:ph type="sldNum" sz="quarter" idx="12"/>
          </p:nvPr>
        </p:nvSpPr>
        <p:spPr/>
        <p:txBody>
          <a:bodyPr/>
          <a:lstStyle>
            <a:lvl1pPr>
              <a:defRPr/>
            </a:lvl1pPr>
          </a:lstStyle>
          <a:p>
            <a:pPr>
              <a:defRPr/>
            </a:pPr>
            <a:fld id="{2284F544-4AE2-46F2-9F6C-5F66A4FDF725}" type="slidenum">
              <a:rPr lang="zh-CN" altLang="en-US"/>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61071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2"/>
          <p:cNvSpPr>
            <a:spLocks noGrp="1" noChangeArrowheads="1"/>
          </p:cNvSpPr>
          <p:nvPr>
            <p:ph type="dt" sz="half" idx="10"/>
          </p:nvPr>
        </p:nvSpPr>
        <p:spPr/>
        <p:txBody>
          <a:bodyPr/>
          <a:lstStyle>
            <a:lvl1pPr>
              <a:defRPr/>
            </a:lvl1pPr>
          </a:lstStyle>
          <a:p>
            <a:pPr>
              <a:defRPr/>
            </a:pPr>
            <a:fld id="{DBBE74C3-0145-4418-B962-B45D25797F2A}" type="datetime1">
              <a:rPr lang="zh-CN" altLang="en-US"/>
              <a:t>2019/12/15</a:t>
            </a:fld>
            <a:endParaRPr lang="en-US" altLang="zh-CN"/>
          </a:p>
        </p:txBody>
      </p:sp>
      <p:sp>
        <p:nvSpPr>
          <p:cNvPr id="4"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5" name="Rectangle 14"/>
          <p:cNvSpPr>
            <a:spLocks noGrp="1" noChangeArrowheads="1"/>
          </p:cNvSpPr>
          <p:nvPr>
            <p:ph type="sldNum" sz="quarter" idx="12"/>
          </p:nvPr>
        </p:nvSpPr>
        <p:spPr/>
        <p:txBody>
          <a:bodyPr/>
          <a:lstStyle>
            <a:lvl1pPr>
              <a:defRPr/>
            </a:lvl1pPr>
          </a:lstStyle>
          <a:p>
            <a:pPr>
              <a:defRPr/>
            </a:pPr>
            <a:fld id="{4CB1B6F3-5AF1-413D-A4BF-594ACBD6D286}" type="slidenum">
              <a:rPr lang="zh-CN" altLang="en-US"/>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8229600" cy="2314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200" y="4067175"/>
            <a:ext cx="8229600" cy="2314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p:cNvSpPr>
            <a:spLocks noGrp="1" noChangeArrowheads="1"/>
          </p:cNvSpPr>
          <p:nvPr>
            <p:ph type="dt" sz="half" idx="10"/>
          </p:nvPr>
        </p:nvSpPr>
        <p:spPr/>
        <p:txBody>
          <a:bodyPr/>
          <a:lstStyle>
            <a:lvl1pPr>
              <a:defRPr/>
            </a:lvl1pPr>
          </a:lstStyle>
          <a:p>
            <a:pPr>
              <a:defRPr/>
            </a:pPr>
            <a:fld id="{A196B61F-D566-42C5-A8C2-B9546F67184E}" type="datetime1">
              <a:rPr lang="zh-CN" altLang="en-US"/>
              <a:t>2019/12/15</a:t>
            </a:fld>
            <a:endParaRPr lang="en-US" altLang="zh-CN"/>
          </a:p>
        </p:txBody>
      </p:sp>
      <p:sp>
        <p:nvSpPr>
          <p:cNvPr id="6"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7" name="Rectangle 14"/>
          <p:cNvSpPr>
            <a:spLocks noGrp="1" noChangeArrowheads="1"/>
          </p:cNvSpPr>
          <p:nvPr>
            <p:ph type="sldNum" sz="quarter" idx="12"/>
          </p:nvPr>
        </p:nvSpPr>
        <p:spPr/>
        <p:txBody>
          <a:bodyPr/>
          <a:lstStyle>
            <a:lvl1pPr>
              <a:defRPr/>
            </a:lvl1pPr>
          </a:lstStyle>
          <a:p>
            <a:pPr>
              <a:defRPr/>
            </a:pPr>
            <a:fld id="{D92B21C6-8329-47E0-9277-91E6B489E325}" type="slidenum">
              <a:rPr lang="zh-CN" altLang="en-US"/>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p:cNvSpPr>
            <a:spLocks noGrp="1" noChangeArrowheads="1"/>
          </p:cNvSpPr>
          <p:nvPr>
            <p:ph type="dt" sz="half" idx="10"/>
          </p:nvPr>
        </p:nvSpPr>
        <p:spPr/>
        <p:txBody>
          <a:bodyPr/>
          <a:lstStyle>
            <a:lvl1pPr>
              <a:defRPr/>
            </a:lvl1pPr>
          </a:lstStyle>
          <a:p>
            <a:pPr>
              <a:defRPr/>
            </a:pPr>
            <a:fld id="{DE44F0FB-7E9E-4352-998C-7059E193411E}" type="datetime1">
              <a:rPr lang="zh-CN" altLang="en-US"/>
              <a:t>2019/12/15</a:t>
            </a:fld>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6" name="Rectangle 14"/>
          <p:cNvSpPr>
            <a:spLocks noGrp="1" noChangeArrowheads="1"/>
          </p:cNvSpPr>
          <p:nvPr>
            <p:ph type="sldNum" sz="quarter" idx="12"/>
          </p:nvPr>
        </p:nvSpPr>
        <p:spPr/>
        <p:txBody>
          <a:bodyPr/>
          <a:lstStyle>
            <a:lvl1pPr>
              <a:defRPr/>
            </a:lvl1pPr>
          </a:lstStyle>
          <a:p>
            <a:pPr>
              <a:defRPr/>
            </a:pPr>
            <a:fld id="{4EBE4020-6FBE-4CEB-A76E-522FC319F7CE}" type="slidenum">
              <a:rPr lang="zh-CN" altLang="en-US"/>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2"/>
          <p:cNvSpPr>
            <a:spLocks noGrp="1" noChangeArrowheads="1"/>
          </p:cNvSpPr>
          <p:nvPr>
            <p:ph type="dt" sz="half" idx="10"/>
          </p:nvPr>
        </p:nvSpPr>
        <p:spPr/>
        <p:txBody>
          <a:bodyPr/>
          <a:lstStyle>
            <a:lvl1pPr>
              <a:defRPr/>
            </a:lvl1pPr>
          </a:lstStyle>
          <a:p>
            <a:pPr>
              <a:defRPr/>
            </a:pPr>
            <a:fld id="{77899540-2136-4C75-9CA3-67679618EE37}" type="datetime1">
              <a:rPr lang="zh-CN" altLang="en-US"/>
              <a:t>2019/12/15</a:t>
            </a:fld>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6" name="Rectangle 14"/>
          <p:cNvSpPr>
            <a:spLocks noGrp="1" noChangeArrowheads="1"/>
          </p:cNvSpPr>
          <p:nvPr>
            <p:ph type="sldNum" sz="quarter" idx="12"/>
          </p:nvPr>
        </p:nvSpPr>
        <p:spPr/>
        <p:txBody>
          <a:bodyPr/>
          <a:lstStyle>
            <a:lvl1pPr>
              <a:defRPr/>
            </a:lvl1pPr>
          </a:lstStyle>
          <a:p>
            <a:pPr>
              <a:defRPr/>
            </a:pPr>
            <a:fld id="{A8B70B13-2D2C-48EE-8EBD-9BC435E4C9E8}" type="slidenum">
              <a:rPr lang="zh-CN" altLang="en-US"/>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p:cNvSpPr>
            <a:spLocks noGrp="1" noChangeArrowheads="1"/>
          </p:cNvSpPr>
          <p:nvPr>
            <p:ph type="dt" sz="half" idx="10"/>
          </p:nvPr>
        </p:nvSpPr>
        <p:spPr/>
        <p:txBody>
          <a:bodyPr/>
          <a:lstStyle>
            <a:lvl1pPr>
              <a:defRPr/>
            </a:lvl1pPr>
          </a:lstStyle>
          <a:p>
            <a:pPr>
              <a:defRPr/>
            </a:pPr>
            <a:fld id="{39E65C89-958E-458F-A1D1-E2D70DD23C45}" type="datetime1">
              <a:rPr lang="zh-CN" altLang="en-US"/>
              <a:t>2019/12/15</a:t>
            </a:fld>
            <a:endParaRPr lang="en-US" altLang="zh-CN"/>
          </a:p>
        </p:txBody>
      </p:sp>
      <p:sp>
        <p:nvSpPr>
          <p:cNvPr id="6"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7" name="Rectangle 14"/>
          <p:cNvSpPr>
            <a:spLocks noGrp="1" noChangeArrowheads="1"/>
          </p:cNvSpPr>
          <p:nvPr>
            <p:ph type="sldNum" sz="quarter" idx="12"/>
          </p:nvPr>
        </p:nvSpPr>
        <p:spPr/>
        <p:txBody>
          <a:bodyPr/>
          <a:lstStyle>
            <a:lvl1pPr>
              <a:defRPr/>
            </a:lvl1pPr>
          </a:lstStyle>
          <a:p>
            <a:pPr>
              <a:defRPr/>
            </a:pPr>
            <a:fld id="{4E882611-DEDC-4D4E-9310-2711DC6E1184}" type="slidenum">
              <a:rPr lang="zh-CN" altLang="en-US"/>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2"/>
          <p:cNvSpPr>
            <a:spLocks noGrp="1" noChangeArrowheads="1"/>
          </p:cNvSpPr>
          <p:nvPr>
            <p:ph type="dt" sz="half" idx="10"/>
          </p:nvPr>
        </p:nvSpPr>
        <p:spPr/>
        <p:txBody>
          <a:bodyPr/>
          <a:lstStyle>
            <a:lvl1pPr>
              <a:defRPr/>
            </a:lvl1pPr>
          </a:lstStyle>
          <a:p>
            <a:pPr>
              <a:defRPr/>
            </a:pPr>
            <a:fld id="{3E1790B0-AD38-4FA7-8EBE-2B37FDC64119}" type="datetime1">
              <a:rPr lang="zh-CN" altLang="en-US"/>
              <a:t>2019/12/15</a:t>
            </a:fld>
            <a:endParaRPr lang="en-US" altLang="zh-CN"/>
          </a:p>
        </p:txBody>
      </p:sp>
      <p:sp>
        <p:nvSpPr>
          <p:cNvPr id="8"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9" name="Rectangle 14"/>
          <p:cNvSpPr>
            <a:spLocks noGrp="1" noChangeArrowheads="1"/>
          </p:cNvSpPr>
          <p:nvPr>
            <p:ph type="sldNum" sz="quarter" idx="12"/>
          </p:nvPr>
        </p:nvSpPr>
        <p:spPr/>
        <p:txBody>
          <a:bodyPr/>
          <a:lstStyle>
            <a:lvl1pPr>
              <a:defRPr/>
            </a:lvl1pPr>
          </a:lstStyle>
          <a:p>
            <a:pPr>
              <a:defRPr/>
            </a:pPr>
            <a:fld id="{AD6651C2-19F5-40DC-B31E-51D6063B9577}" type="slidenum">
              <a:rPr lang="zh-CN" altLang="en-US"/>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2"/>
          <p:cNvSpPr>
            <a:spLocks noGrp="1" noChangeArrowheads="1"/>
          </p:cNvSpPr>
          <p:nvPr>
            <p:ph type="dt" sz="half" idx="10"/>
          </p:nvPr>
        </p:nvSpPr>
        <p:spPr/>
        <p:txBody>
          <a:bodyPr/>
          <a:lstStyle>
            <a:lvl1pPr>
              <a:defRPr/>
            </a:lvl1pPr>
          </a:lstStyle>
          <a:p>
            <a:pPr>
              <a:defRPr/>
            </a:pPr>
            <a:fld id="{301A4DFD-FFE6-4F33-8D5B-C43E918DC278}" type="datetime1">
              <a:rPr lang="zh-CN" altLang="en-US"/>
              <a:t>2019/12/15</a:t>
            </a:fld>
            <a:endParaRPr lang="en-US" altLang="zh-CN"/>
          </a:p>
        </p:txBody>
      </p:sp>
      <p:sp>
        <p:nvSpPr>
          <p:cNvPr id="4"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5" name="Rectangle 14"/>
          <p:cNvSpPr>
            <a:spLocks noGrp="1" noChangeArrowheads="1"/>
          </p:cNvSpPr>
          <p:nvPr>
            <p:ph type="sldNum" sz="quarter" idx="12"/>
          </p:nvPr>
        </p:nvSpPr>
        <p:spPr/>
        <p:txBody>
          <a:bodyPr/>
          <a:lstStyle>
            <a:lvl1pPr>
              <a:defRPr/>
            </a:lvl1pPr>
          </a:lstStyle>
          <a:p>
            <a:pPr>
              <a:defRPr/>
            </a:pPr>
            <a:fld id="{59D240F6-031A-4014-BE85-C83985C917CA}" type="slidenum">
              <a:rPr lang="zh-CN" altLang="en-US"/>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p:txBody>
          <a:bodyPr/>
          <a:lstStyle>
            <a:lvl1pPr>
              <a:defRPr/>
            </a:lvl1pPr>
          </a:lstStyle>
          <a:p>
            <a:pPr>
              <a:defRPr/>
            </a:pPr>
            <a:fld id="{4C5ABDC8-BCAE-4E79-BE51-35C300D2F90B}" type="datetime1">
              <a:rPr lang="zh-CN" altLang="en-US"/>
              <a:t>2019/12/15</a:t>
            </a:fld>
            <a:endParaRPr lang="en-US" altLang="zh-CN"/>
          </a:p>
        </p:txBody>
      </p:sp>
      <p:sp>
        <p:nvSpPr>
          <p:cNvPr id="3"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4" name="Rectangle 14"/>
          <p:cNvSpPr>
            <a:spLocks noGrp="1" noChangeArrowheads="1"/>
          </p:cNvSpPr>
          <p:nvPr>
            <p:ph type="sldNum" sz="quarter" idx="12"/>
          </p:nvPr>
        </p:nvSpPr>
        <p:spPr/>
        <p:txBody>
          <a:bodyPr/>
          <a:lstStyle>
            <a:lvl1pPr>
              <a:defRPr/>
            </a:lvl1pPr>
          </a:lstStyle>
          <a:p>
            <a:pPr>
              <a:defRPr/>
            </a:pPr>
            <a:fld id="{8C867EAE-CCD9-4D3B-9048-55038168933B}" type="slidenum">
              <a:rPr lang="zh-CN" altLang="en-US"/>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p:cNvSpPr>
            <a:spLocks noGrp="1" noChangeArrowheads="1"/>
          </p:cNvSpPr>
          <p:nvPr>
            <p:ph type="dt" sz="half" idx="10"/>
          </p:nvPr>
        </p:nvSpPr>
        <p:spPr/>
        <p:txBody>
          <a:bodyPr/>
          <a:lstStyle>
            <a:lvl1pPr>
              <a:defRPr/>
            </a:lvl1pPr>
          </a:lstStyle>
          <a:p>
            <a:pPr>
              <a:defRPr/>
            </a:pPr>
            <a:fld id="{823280AA-0E9C-407A-AB98-89C30AF0DB1C}" type="datetime1">
              <a:rPr lang="zh-CN" altLang="en-US"/>
              <a:t>2019/12/15</a:t>
            </a:fld>
            <a:endParaRPr lang="en-US" altLang="zh-CN"/>
          </a:p>
        </p:txBody>
      </p:sp>
      <p:sp>
        <p:nvSpPr>
          <p:cNvPr id="6"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7" name="Rectangle 14"/>
          <p:cNvSpPr>
            <a:spLocks noGrp="1" noChangeArrowheads="1"/>
          </p:cNvSpPr>
          <p:nvPr>
            <p:ph type="sldNum" sz="quarter" idx="12"/>
          </p:nvPr>
        </p:nvSpPr>
        <p:spPr/>
        <p:txBody>
          <a:bodyPr/>
          <a:lstStyle>
            <a:lvl1pPr>
              <a:defRPr/>
            </a:lvl1pPr>
          </a:lstStyle>
          <a:p>
            <a:pPr>
              <a:defRPr/>
            </a:pPr>
            <a:fld id="{B7CADB4A-EC34-4B02-84FB-248139911828}" type="slidenum">
              <a:rPr lang="zh-CN" altLang="en-US"/>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p:cNvSpPr>
            <a:spLocks noGrp="1" noChangeArrowheads="1"/>
          </p:cNvSpPr>
          <p:nvPr>
            <p:ph type="dt" sz="half" idx="10"/>
          </p:nvPr>
        </p:nvSpPr>
        <p:spPr/>
        <p:txBody>
          <a:bodyPr/>
          <a:lstStyle>
            <a:lvl1pPr>
              <a:defRPr/>
            </a:lvl1pPr>
          </a:lstStyle>
          <a:p>
            <a:pPr>
              <a:defRPr/>
            </a:pPr>
            <a:fld id="{C5439F33-DCE3-4BA5-A071-4D2708025904}" type="datetime1">
              <a:rPr lang="zh-CN" altLang="en-US"/>
              <a:t>2019/12/15</a:t>
            </a:fld>
            <a:endParaRPr lang="en-US" altLang="zh-CN"/>
          </a:p>
        </p:txBody>
      </p:sp>
      <p:sp>
        <p:nvSpPr>
          <p:cNvPr id="6"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7" name="Rectangle 14"/>
          <p:cNvSpPr>
            <a:spLocks noGrp="1" noChangeArrowheads="1"/>
          </p:cNvSpPr>
          <p:nvPr>
            <p:ph type="sldNum" sz="quarter" idx="12"/>
          </p:nvPr>
        </p:nvSpPr>
        <p:spPr/>
        <p:txBody>
          <a:bodyPr/>
          <a:lstStyle>
            <a:lvl1pPr>
              <a:defRPr/>
            </a:lvl1pPr>
          </a:lstStyle>
          <a:p>
            <a:pPr>
              <a:defRPr/>
            </a:pPr>
            <a:fld id="{6E1483BA-90D7-412E-832B-F417CB5848D3}" type="slidenum">
              <a:rPr lang="zh-CN" altLang="en-US"/>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7" descr="nbg10_2"/>
          <p:cNvPicPr>
            <a:picLocks noChangeAspect="1" noChangeArrowheads="1"/>
          </p:cNvPicPr>
          <p:nvPr userDrawn="1"/>
        </p:nvPicPr>
        <p:blipFill>
          <a:blip r:embed="rId15"/>
          <a:srcRect/>
          <a:stretch>
            <a:fillRect/>
          </a:stretch>
        </p:blipFill>
        <p:spPr bwMode="auto">
          <a:xfrm>
            <a:off x="0" y="0"/>
            <a:ext cx="9144000" cy="6858000"/>
          </a:xfrm>
          <a:prstGeom prst="rect">
            <a:avLst/>
          </a:prstGeom>
          <a:noFill/>
          <a:ln w="9525">
            <a:noFill/>
            <a:miter lim="800000"/>
            <a:headEnd/>
            <a:tailEnd/>
          </a:ln>
        </p:spPr>
      </p:pic>
      <p:pic>
        <p:nvPicPr>
          <p:cNvPr id="4099" name="Picture 8" descr="nbg10_2_1"/>
          <p:cNvPicPr>
            <a:picLocks noChangeAspect="1" noChangeArrowheads="1"/>
          </p:cNvPicPr>
          <p:nvPr userDrawn="1"/>
        </p:nvPicPr>
        <p:blipFill>
          <a:blip r:embed="rId16"/>
          <a:srcRect/>
          <a:stretch>
            <a:fillRect/>
          </a:stretch>
        </p:blipFill>
        <p:spPr bwMode="auto">
          <a:xfrm>
            <a:off x="0" y="847725"/>
            <a:ext cx="2660650" cy="1089025"/>
          </a:xfrm>
          <a:prstGeom prst="rect">
            <a:avLst/>
          </a:prstGeom>
          <a:noFill/>
          <a:ln w="9525">
            <a:noFill/>
            <a:miter lim="800000"/>
            <a:headEnd/>
            <a:tailEnd/>
          </a:ln>
        </p:spPr>
      </p:pic>
      <p:sp>
        <p:nvSpPr>
          <p:cNvPr id="4100" name="Rectangle 2"/>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4101" name="Rectangle 3"/>
          <p:cNvSpPr>
            <a:spLocks noGrp="1" noChangeArrowheads="1"/>
          </p:cNvSpPr>
          <p:nvPr>
            <p:ph type="body" idx="1"/>
          </p:nvPr>
        </p:nvSpPr>
        <p:spPr bwMode="auto">
          <a:xfrm>
            <a:off x="457200" y="1600200"/>
            <a:ext cx="8229600" cy="478155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57036" name="Rectangle 12"/>
          <p:cNvSpPr>
            <a:spLocks noGrp="1" noChangeArrowheads="1"/>
          </p:cNvSpPr>
          <p:nvPr>
            <p:ph type="dt" sz="half" idx="2"/>
          </p:nvPr>
        </p:nvSpPr>
        <p:spPr bwMode="auto">
          <a:xfrm>
            <a:off x="492125" y="6524625"/>
            <a:ext cx="2133600" cy="260350"/>
          </a:xfrm>
          <a:prstGeom prst="rect">
            <a:avLst/>
          </a:prstGeom>
          <a:noFill/>
          <a:ln w="9525">
            <a:noFill/>
            <a:miter lim="800000"/>
          </a:ln>
          <a:effectLst/>
        </p:spPr>
        <p:txBody>
          <a:bodyPr vert="horz" wrap="square" lIns="91440" tIns="45720" rIns="91440" bIns="45720" numCol="1" anchor="t" anchorCtr="0" compatLnSpc="1"/>
          <a:lstStyle>
            <a:lvl1pPr latinLnBrk="1">
              <a:defRPr kumimoji="1" sz="1400" b="0" smtClean="0">
                <a:solidFill>
                  <a:schemeClr val="tx1"/>
                </a:solidFill>
              </a:defRPr>
            </a:lvl1pPr>
          </a:lstStyle>
          <a:p>
            <a:pPr>
              <a:defRPr/>
            </a:pPr>
            <a:fld id="{F8833998-D455-4C11-9F9D-6D136A6A6126}" type="datetime1">
              <a:rPr lang="zh-CN" altLang="en-US"/>
              <a:t>2019/12/15</a:t>
            </a:fld>
            <a:endParaRPr lang="en-US" altLang="zh-CN"/>
          </a:p>
        </p:txBody>
      </p:sp>
      <p:sp>
        <p:nvSpPr>
          <p:cNvPr id="257037" name="Rectangle 13"/>
          <p:cNvSpPr>
            <a:spLocks noGrp="1" noChangeArrowheads="1"/>
          </p:cNvSpPr>
          <p:nvPr>
            <p:ph type="ftr" sz="quarter" idx="3"/>
          </p:nvPr>
        </p:nvSpPr>
        <p:spPr bwMode="auto">
          <a:xfrm>
            <a:off x="3159125" y="6524625"/>
            <a:ext cx="2895600" cy="260350"/>
          </a:xfrm>
          <a:prstGeom prst="rect">
            <a:avLst/>
          </a:prstGeom>
          <a:noFill/>
          <a:ln w="9525">
            <a:noFill/>
            <a:miter lim="800000"/>
          </a:ln>
          <a:effectLst/>
        </p:spPr>
        <p:txBody>
          <a:bodyPr vert="horz" wrap="square" lIns="91440" tIns="45720" rIns="91440" bIns="45720" numCol="1" anchor="t" anchorCtr="0" compatLnSpc="1"/>
          <a:lstStyle>
            <a:lvl1pPr algn="ctr" latinLnBrk="1">
              <a:defRPr kumimoji="1" sz="1400" b="0" smtClean="0">
                <a:solidFill>
                  <a:schemeClr val="tx1"/>
                </a:solidFill>
                <a:latin typeface="Gulim" panose="020B0600000101010101" pitchFamily="34" charset="-127"/>
              </a:defRPr>
            </a:lvl1pPr>
          </a:lstStyle>
          <a:p>
            <a:pPr>
              <a:defRPr/>
            </a:pPr>
            <a:r>
              <a:rPr lang="en-US" altLang="zh-CN"/>
              <a:t>大连理工大学软件学院</a:t>
            </a:r>
          </a:p>
        </p:txBody>
      </p:sp>
      <p:sp>
        <p:nvSpPr>
          <p:cNvPr id="257038" name="Rectangle 14"/>
          <p:cNvSpPr>
            <a:spLocks noGrp="1" noChangeArrowheads="1"/>
          </p:cNvSpPr>
          <p:nvPr>
            <p:ph type="sldNum" sz="quarter" idx="4"/>
          </p:nvPr>
        </p:nvSpPr>
        <p:spPr bwMode="auto">
          <a:xfrm>
            <a:off x="6588125" y="6524625"/>
            <a:ext cx="2133600" cy="260350"/>
          </a:xfrm>
          <a:prstGeom prst="rect">
            <a:avLst/>
          </a:prstGeom>
          <a:noFill/>
          <a:ln w="9525">
            <a:noFill/>
            <a:miter lim="800000"/>
          </a:ln>
          <a:effectLst/>
        </p:spPr>
        <p:txBody>
          <a:bodyPr vert="horz" wrap="square" lIns="91440" tIns="45720" rIns="91440" bIns="45720" numCol="1" anchor="t" anchorCtr="0" compatLnSpc="1"/>
          <a:lstStyle>
            <a:lvl1pPr algn="r" latinLnBrk="1">
              <a:defRPr kumimoji="1" sz="1400" b="0" smtClean="0">
                <a:solidFill>
                  <a:schemeClr val="tx1"/>
                </a:solidFill>
                <a:latin typeface="+mn-lt"/>
                <a:ea typeface="Gulim" panose="020B0600000101010101" pitchFamily="34" charset="-127"/>
              </a:defRPr>
            </a:lvl1pPr>
          </a:lstStyle>
          <a:p>
            <a:pPr>
              <a:defRPr/>
            </a:pPr>
            <a:fld id="{8B426654-9E7F-4E86-9E8C-C8487E440DB2}"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Tahoma" panose="020B060403050404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Tahoma" panose="020B060403050404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Tahoma" panose="020B060403050404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Tahoma" panose="020B060403050404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12.Ant.doc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5.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16.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d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subTitle" idx="1"/>
          </p:nvPr>
        </p:nvSpPr>
        <p:spPr>
          <a:xfrm>
            <a:off x="1371600" y="4124325"/>
            <a:ext cx="6400800" cy="1752600"/>
          </a:xfrm>
        </p:spPr>
        <p:txBody>
          <a:bodyPr/>
          <a:lstStyle/>
          <a:p>
            <a:pPr eaLnBrk="1" hangingPunct="1">
              <a:lnSpc>
                <a:spcPct val="90000"/>
              </a:lnSpc>
            </a:pPr>
            <a:r>
              <a:rPr lang="zh-CN" altLang="en-US" sz="2400" b="0" dirty="0"/>
              <a:t>大连理工大学软件学院</a:t>
            </a:r>
          </a:p>
        </p:txBody>
      </p:sp>
      <p:sp>
        <p:nvSpPr>
          <p:cNvPr id="6147" name="Rectangle 4"/>
          <p:cNvSpPr>
            <a:spLocks noGrp="1" noChangeArrowheads="1"/>
          </p:cNvSpPr>
          <p:nvPr>
            <p:ph type="ctrTitle"/>
          </p:nvPr>
        </p:nvSpPr>
        <p:spPr/>
        <p:txBody>
          <a:bodyPr/>
          <a:lstStyle/>
          <a:p>
            <a:pPr eaLnBrk="1" hangingPunct="1"/>
            <a:r>
              <a:rPr lang="zh-CN" altLang="en-US" sz="6600" b="0"/>
              <a:t>软件工程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构建管理</a:t>
            </a:r>
          </a:p>
        </p:txBody>
      </p:sp>
      <p:sp>
        <p:nvSpPr>
          <p:cNvPr id="7" name="内容占位符 6"/>
          <p:cNvSpPr>
            <a:spLocks noGrp="1"/>
          </p:cNvSpPr>
          <p:nvPr>
            <p:ph idx="1"/>
          </p:nvPr>
        </p:nvSpPr>
        <p:spPr>
          <a:xfrm>
            <a:off x="457200" y="1600200"/>
            <a:ext cx="8229600" cy="1924050"/>
          </a:xfrm>
        </p:spPr>
        <p:txBody>
          <a:bodyPr/>
          <a:lstStyle/>
          <a:p>
            <a:r>
              <a:rPr lang="zh-CN" altLang="en-US" sz="2400" dirty="0"/>
              <a:t>借助命令行等工具进行手工执行，如Shell或Dos等</a:t>
            </a:r>
          </a:p>
          <a:p>
            <a:r>
              <a:rPr lang="en-US" altLang="zh-CN" sz="2400" dirty="0"/>
              <a:t>开发较为大型系统时，需要引入专门的Build管理工具，如C或C++常用的Make工具和Java中的Ant工具。</a:t>
            </a:r>
          </a:p>
          <a:p>
            <a:r>
              <a:rPr lang="en-US" altLang="zh-CN" sz="2400" dirty="0"/>
              <a:t>更大型的项目可引入持续集成来进行更为复杂的构建管理</a:t>
            </a:r>
          </a:p>
          <a:p>
            <a:endParaRPr lang="en-US" altLang="zh-CN" sz="2000" dirty="0"/>
          </a:p>
          <a:p>
            <a:endParaRPr lang="zh-CN" altLang="en-US" sz="2400" dirty="0"/>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2019/12/15</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10</a:t>
            </a:fld>
            <a:endParaRPr lang="en-US" altLang="zh-CN"/>
          </a:p>
        </p:txBody>
      </p:sp>
      <p:pic>
        <p:nvPicPr>
          <p:cNvPr id="54" name="图片 54"/>
          <p:cNvPicPr/>
          <p:nvPr/>
        </p:nvPicPr>
        <p:blipFill>
          <a:blip r:embed="rId2">
            <a:extLst>
              <a:ext uri="{28A0092B-C50C-407E-A947-70E740481C1C}">
                <a14:useLocalDpi xmlns:a14="http://schemas.microsoft.com/office/drawing/2010/main" val="0"/>
              </a:ext>
            </a:extLst>
          </a:blip>
          <a:stretch>
            <a:fillRect/>
          </a:stretch>
        </p:blipFill>
        <p:spPr>
          <a:xfrm>
            <a:off x="2350770" y="3434715"/>
            <a:ext cx="5634355" cy="30899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构建管理</a:t>
            </a:r>
          </a:p>
        </p:txBody>
      </p:sp>
      <p:sp>
        <p:nvSpPr>
          <p:cNvPr id="7" name="内容占位符 6"/>
          <p:cNvSpPr>
            <a:spLocks noGrp="1"/>
          </p:cNvSpPr>
          <p:nvPr>
            <p:ph idx="1"/>
          </p:nvPr>
        </p:nvSpPr>
        <p:spPr/>
        <p:txBody>
          <a:bodyPr/>
          <a:lstStyle/>
          <a:p>
            <a:r>
              <a:rPr lang="zh-CN" altLang="en-US" dirty="0"/>
              <a:t>在</a:t>
            </a:r>
            <a:r>
              <a:rPr lang="zh-CN" altLang="en-US" dirty="0">
                <a:sym typeface="+mn-ea"/>
              </a:rPr>
              <a:t>构建</a:t>
            </a:r>
            <a:r>
              <a:rPr lang="zh-CN" altLang="en-US" dirty="0"/>
              <a:t>管理的应用领域，</a:t>
            </a:r>
            <a:r>
              <a:rPr lang="en-US" altLang="zh-CN" dirty="0"/>
              <a:t>Ant</a:t>
            </a:r>
            <a:r>
              <a:rPr lang="zh-CN" altLang="en-US" dirty="0"/>
              <a:t>和</a:t>
            </a:r>
            <a:r>
              <a:rPr lang="en-US" altLang="zh-CN" dirty="0"/>
              <a:t>Make</a:t>
            </a:r>
            <a:r>
              <a:rPr lang="zh-CN" altLang="en-US" dirty="0"/>
              <a:t>工具的主要作用：</a:t>
            </a:r>
          </a:p>
          <a:p>
            <a:pPr lvl="1"/>
            <a:r>
              <a:rPr lang="zh-CN" altLang="en-US" dirty="0"/>
              <a:t>提供边界条件的管理，如系统配置以及其它相关变量；</a:t>
            </a:r>
          </a:p>
          <a:p>
            <a:pPr lvl="1"/>
            <a:r>
              <a:rPr lang="zh-CN" altLang="en-US" dirty="0"/>
              <a:t>命令链的执行管理，其描述了从某些对象出发构建新对象的过程及其结果位置等。</a:t>
            </a:r>
            <a:endParaRPr lang="en-US" altLang="zh-CN" dirty="0"/>
          </a:p>
          <a:p>
            <a:r>
              <a:rPr lang="zh-CN" altLang="en-US" dirty="0"/>
              <a:t>举例：</a:t>
            </a:r>
            <a:r>
              <a:rPr lang="en-US" altLang="zh-CN" dirty="0"/>
              <a:t>Ant</a:t>
            </a:r>
            <a:r>
              <a:rPr lang="zh-CN" altLang="en-US" dirty="0"/>
              <a:t>的</a:t>
            </a:r>
            <a:r>
              <a:rPr lang="zh-CN" altLang="en-US" dirty="0">
                <a:hlinkClick r:id="rId2" action="ppaction://hlinkfile"/>
              </a:rPr>
              <a:t>一个示例</a:t>
            </a:r>
            <a:r>
              <a:rPr lang="zh-CN" altLang="en-US" dirty="0"/>
              <a:t>。</a:t>
            </a:r>
            <a:endParaRPr lang="en-US" altLang="zh-CN" dirty="0"/>
          </a:p>
          <a:p>
            <a:r>
              <a:rPr lang="zh-CN" altLang="en-US" dirty="0"/>
              <a:t>整个命令链构成了一种树状的层次结构</a:t>
            </a:r>
          </a:p>
          <a:p>
            <a:endParaRPr lang="zh-CN" altLang="en-US" dirty="0"/>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2019/12/15</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11</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发布管理</a:t>
            </a:r>
          </a:p>
        </p:txBody>
      </p:sp>
      <p:sp>
        <p:nvSpPr>
          <p:cNvPr id="7" name="内容占位符 6"/>
          <p:cNvSpPr>
            <a:spLocks noGrp="1"/>
          </p:cNvSpPr>
          <p:nvPr>
            <p:ph idx="1"/>
          </p:nvPr>
        </p:nvSpPr>
        <p:spPr>
          <a:xfrm>
            <a:off x="556895" y="1600200"/>
            <a:ext cx="8479155" cy="4781550"/>
          </a:xfrm>
        </p:spPr>
        <p:txBody>
          <a:bodyPr/>
          <a:lstStyle/>
          <a:p>
            <a:r>
              <a:rPr lang="zh-CN" altLang="en-US" dirty="0"/>
              <a:t>发布管理（</a:t>
            </a:r>
            <a:r>
              <a:rPr lang="en-US" altLang="zh-CN" dirty="0"/>
              <a:t>Release</a:t>
            </a:r>
            <a:r>
              <a:rPr lang="zh-CN" altLang="en-US" dirty="0"/>
              <a:t>）的主要作用是协调在合适的时间对合适的用户交付合适产品的保证。</a:t>
            </a:r>
            <a:endParaRPr lang="en-US" altLang="zh-CN" dirty="0"/>
          </a:p>
          <a:p>
            <a:r>
              <a:rPr lang="zh-CN" altLang="en-US" dirty="0"/>
              <a:t>软件资源、软件开发过程以及开发人员的分散化，导致软件发布管理的复杂化。</a:t>
            </a:r>
            <a:endParaRPr lang="en-US" altLang="zh-CN" dirty="0"/>
          </a:p>
          <a:p>
            <a:r>
              <a:rPr lang="zh-CN" altLang="en-US" dirty="0"/>
              <a:t>软件开发不是一蹴而就的过程。</a:t>
            </a:r>
            <a:endParaRPr lang="en-US" altLang="zh-CN" dirty="0"/>
          </a:p>
          <a:p>
            <a:r>
              <a:rPr lang="zh-CN" altLang="en-US" dirty="0"/>
              <a:t>发布管理是对项目管理的一个有效补充。</a:t>
            </a:r>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2019/12/15</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12</a:t>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变更管理</a:t>
            </a:r>
          </a:p>
        </p:txBody>
      </p:sp>
      <p:sp>
        <p:nvSpPr>
          <p:cNvPr id="3" name="内容占位符 2"/>
          <p:cNvSpPr>
            <a:spLocks noGrp="1"/>
          </p:cNvSpPr>
          <p:nvPr>
            <p:ph idx="1"/>
          </p:nvPr>
        </p:nvSpPr>
        <p:spPr/>
        <p:txBody>
          <a:bodyPr/>
          <a:lstStyle/>
          <a:p>
            <a:r>
              <a:rPr lang="zh-CN" altLang="en-US" sz="2800" dirty="0"/>
              <a:t>软件生存周期内全部的软件配置是软件产品的真正代表，必须使其保持精确。</a:t>
            </a:r>
            <a:endParaRPr lang="en-US" altLang="zh-CN" sz="2800" dirty="0"/>
          </a:p>
          <a:p>
            <a:r>
              <a:rPr lang="zh-CN" altLang="en-US" sz="2800" dirty="0"/>
              <a:t>软件过程中某一阶段的变更，均要引起软件配置的变更，这种变更必须严格加以控制和管理，保持修改信息，并把精确、清晰的信息传递到软件过程的下一步骤。</a:t>
            </a:r>
            <a:endParaRPr lang="en-US" altLang="zh-CN" sz="2800" dirty="0"/>
          </a:p>
          <a:p>
            <a:r>
              <a:rPr lang="zh-CN" altLang="en-US" sz="2800" dirty="0"/>
              <a:t>软件变更管理包括建立控制点和建立报告与审查制度。</a:t>
            </a:r>
            <a:endParaRPr lang="en-US" altLang="zh-CN" sz="2800" dirty="0"/>
          </a:p>
          <a:p>
            <a:r>
              <a:rPr lang="zh-CN" altLang="en-US" sz="2800" dirty="0"/>
              <a:t>变更管理还包括对用户的确认以及使其随时掌握变更的进度以及细节，如责任人等内容。</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2019/12/15</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13</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项目计划</a:t>
            </a:r>
          </a:p>
        </p:txBody>
      </p:sp>
      <p:sp>
        <p:nvSpPr>
          <p:cNvPr id="3" name="内容占位符 2"/>
          <p:cNvSpPr>
            <a:spLocks noGrp="1"/>
          </p:cNvSpPr>
          <p:nvPr>
            <p:ph idx="1"/>
          </p:nvPr>
        </p:nvSpPr>
        <p:spPr/>
        <p:txBody>
          <a:bodyPr/>
          <a:lstStyle/>
          <a:p>
            <a:r>
              <a:rPr lang="zh-CN" altLang="en-US" sz="2400" dirty="0"/>
              <a:t>除了开发的方法、技术以及开发环境，</a:t>
            </a:r>
            <a:r>
              <a:rPr lang="zh-CN" altLang="en-US" sz="2400" dirty="0">
                <a:solidFill>
                  <a:srgbClr val="FF0000"/>
                </a:solidFill>
              </a:rPr>
              <a:t>项目管理是项目成功与否的又一重要因素</a:t>
            </a:r>
            <a:r>
              <a:rPr lang="zh-CN" altLang="en-US" sz="2400" dirty="0"/>
              <a:t>。</a:t>
            </a:r>
          </a:p>
          <a:p>
            <a:r>
              <a:rPr lang="zh-CN" altLang="en-US" sz="2400" dirty="0"/>
              <a:t>与技术实现的关注点不同，项目管理主要关注</a:t>
            </a:r>
            <a:r>
              <a:rPr lang="zh-CN" altLang="en-US" sz="2400" dirty="0">
                <a:solidFill>
                  <a:srgbClr val="FF0000"/>
                </a:solidFill>
              </a:rPr>
              <a:t>组织和管理</a:t>
            </a:r>
            <a:r>
              <a:rPr lang="zh-CN" altLang="en-US" sz="2400" dirty="0"/>
              <a:t>层面的内容。</a:t>
            </a:r>
          </a:p>
          <a:p>
            <a:r>
              <a:rPr lang="zh-CN" altLang="en-US" sz="2400" dirty="0"/>
              <a:t>项目计划实际上是一个对</a:t>
            </a:r>
            <a:r>
              <a:rPr lang="zh-CN" altLang="en-US" sz="2400" dirty="0">
                <a:solidFill>
                  <a:srgbClr val="FF0000"/>
                </a:solidFill>
              </a:rPr>
              <a:t>项目规模、工作量、成本、进度等方面的估算</a:t>
            </a:r>
            <a:r>
              <a:rPr lang="zh-CN" altLang="en-US" sz="2400" dirty="0"/>
              <a:t>，</a:t>
            </a:r>
            <a:r>
              <a:rPr lang="zh-CN" altLang="en-US" sz="2400" dirty="0">
                <a:solidFill>
                  <a:srgbClr val="FF0000"/>
                </a:solidFill>
              </a:rPr>
              <a:t>同时将人员、时间、计算机资源等各类资源统筹安排，</a:t>
            </a:r>
            <a:r>
              <a:rPr lang="zh-CN" altLang="en-US" sz="2400" dirty="0"/>
              <a:t>对项目的成功起到非常重要的作用。</a:t>
            </a:r>
          </a:p>
          <a:p>
            <a:pPr lvl="1"/>
            <a:r>
              <a:rPr lang="zh-CN" altLang="en-US" sz="2100" dirty="0"/>
              <a:t>准确且系统地评估出项目的实际成本几乎是不可能的，能够理解项目成本估算的方法并建立起估算过程的概念，并使得估算趋于准确。</a:t>
            </a:r>
          </a:p>
          <a:p>
            <a:pPr lvl="1"/>
            <a:r>
              <a:rPr lang="zh-CN" altLang="en-US" sz="2400" dirty="0"/>
              <a:t>项目经理在项目中处于一个核心的领导地位，他负责项目在整体上的计划、进度控制等工作，</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2019/12/15</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p:nvPr>
        </p:nvSpPr>
        <p:spPr>
          <a:xfrm>
            <a:off x="207010" y="908721"/>
            <a:ext cx="8514715" cy="5400640"/>
          </a:xfrm>
        </p:spPr>
        <p:txBody>
          <a:bodyPr/>
          <a:lstStyle/>
          <a:p>
            <a:r>
              <a:rPr lang="zh-CN" altLang="en-US" sz="2000" dirty="0"/>
              <a:t>在项目计划的开始，第一步是要决定哪些任务需要完成。这个工作可以通过一种叫做工作分解结构（Work Breakdown Structure，WBS）的机制进行展开，其中将任务按照层次的结构由上到下逐步进行分解，</a:t>
            </a:r>
          </a:p>
          <a:p>
            <a:r>
              <a:rPr lang="zh-CN" altLang="en-US" sz="2000" dirty="0"/>
              <a:t>每项工作任务同时也给出了对应的工作量，使用单位“人天（</a:t>
            </a:r>
            <a:r>
              <a:rPr lang="en-US" altLang="zh-CN" sz="2000" dirty="0"/>
              <a:t>PD</a:t>
            </a:r>
            <a:r>
              <a:rPr lang="zh-CN" altLang="en-US" sz="2000" dirty="0"/>
              <a:t>）”表示。</a:t>
            </a:r>
            <a:endParaRPr lang="en-US" altLang="zh-CN" sz="2000" dirty="0"/>
          </a:p>
          <a:p>
            <a:r>
              <a:rPr lang="zh-CN" altLang="en-US" sz="2000" dirty="0"/>
              <a:t>对每项工作包应存在两个评估值</a:t>
            </a:r>
            <a:r>
              <a:rPr lang="en-US" altLang="zh-CN" sz="2000" dirty="0"/>
              <a:t>——</a:t>
            </a:r>
            <a:r>
              <a:rPr lang="zh-CN" altLang="en-US" sz="2000" dirty="0"/>
              <a:t>期望的工作量和为潜在问题预留的缓冲量。</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2019/12/15</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15</a:t>
            </a:fld>
            <a:endParaRPr lang="en-US" altLang="zh-CN"/>
          </a:p>
        </p:txBody>
      </p:sp>
      <p:pic>
        <p:nvPicPr>
          <p:cNvPr id="8" name="图片 7"/>
          <p:cNvPicPr/>
          <p:nvPr/>
        </p:nvPicPr>
        <p:blipFill>
          <a:blip r:embed="rId2" cstate="print">
            <a:extLst>
              <a:ext uri="{28A0092B-C50C-407E-A947-70E740481C1C}">
                <a14:useLocalDpi xmlns:a14="http://schemas.microsoft.com/office/drawing/2010/main" val="0"/>
              </a:ext>
            </a:extLst>
          </a:blip>
          <a:stretch>
            <a:fillRect/>
          </a:stretch>
        </p:blipFill>
        <p:spPr>
          <a:xfrm>
            <a:off x="2051720" y="3103113"/>
            <a:ext cx="5569287" cy="3183503"/>
          </a:xfrm>
          <a:prstGeom prst="rect">
            <a:avLst/>
          </a:prstGeom>
        </p:spPr>
      </p:pic>
      <p:sp>
        <p:nvSpPr>
          <p:cNvPr id="3" name="标题 2"/>
          <p:cNvSpPr>
            <a:spLocks noGrp="1"/>
          </p:cNvSpPr>
          <p:nvPr>
            <p:ph type="title"/>
          </p:nvPr>
        </p:nvSpPr>
        <p:spPr/>
        <p:txBody>
          <a:bodyPr/>
          <a:lstStyle/>
          <a:p>
            <a:r>
              <a:rPr lang="zh-CN" altLang="en-US" dirty="0">
                <a:sym typeface="+mn-ea"/>
              </a:rPr>
              <a:t>工作分解</a:t>
            </a:r>
            <a:r>
              <a:rPr lang="en-US" altLang="zh-CN" dirty="0">
                <a:sym typeface="+mn-ea"/>
              </a:rPr>
              <a:t>WBS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软件规模估算</a:t>
            </a:r>
          </a:p>
        </p:txBody>
      </p:sp>
      <p:sp>
        <p:nvSpPr>
          <p:cNvPr id="3" name="内容占位符 2"/>
          <p:cNvSpPr>
            <a:spLocks noGrp="1"/>
          </p:cNvSpPr>
          <p:nvPr>
            <p:ph idx="1"/>
          </p:nvPr>
        </p:nvSpPr>
        <p:spPr>
          <a:xfrm>
            <a:off x="4211960" y="1600200"/>
            <a:ext cx="4474840" cy="4781550"/>
          </a:xfrm>
        </p:spPr>
        <p:txBody>
          <a:bodyPr/>
          <a:lstStyle/>
          <a:p>
            <a:r>
              <a:rPr lang="zh-CN" altLang="en-US" sz="2400" dirty="0"/>
              <a:t>项目成本的估算对于项目的成功起到非常重要的作用。</a:t>
            </a:r>
            <a:endParaRPr lang="en-US" altLang="zh-CN" sz="2400" dirty="0"/>
          </a:p>
          <a:p>
            <a:r>
              <a:rPr lang="zh-CN" altLang="en-US" sz="2400" dirty="0"/>
              <a:t>软件规模的估算可以基于分解的方法，项目可以按照</a:t>
            </a:r>
            <a:r>
              <a:rPr lang="en-US" altLang="zh-CN" sz="2400" dirty="0"/>
              <a:t>WBS</a:t>
            </a:r>
            <a:r>
              <a:rPr lang="zh-CN" altLang="en-US" sz="2400" dirty="0"/>
              <a:t>的方式分解为子项目。</a:t>
            </a:r>
            <a:endParaRPr lang="en-US" altLang="zh-CN" sz="2400" dirty="0"/>
          </a:p>
          <a:p>
            <a:r>
              <a:rPr lang="zh-CN" altLang="en-US" sz="2400" dirty="0"/>
              <a:t>评估方式采用“类比”的方法，即参照以往相似项目的实际工作量导出一个估算的结果。</a:t>
            </a:r>
            <a:endParaRPr lang="en-US" altLang="zh-CN" sz="2400" dirty="0"/>
          </a:p>
          <a:p>
            <a:r>
              <a:rPr lang="zh-CN" altLang="en-US" sz="2400" dirty="0"/>
              <a:t>一种系统化的评估方法是功能点分析，是一项可以进行认证的评估技术。</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2019/12/15</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16</a:t>
            </a:fld>
            <a:endParaRPr lang="en-US" altLang="zh-CN"/>
          </a:p>
        </p:txBody>
      </p:sp>
      <p:pic>
        <p:nvPicPr>
          <p:cNvPr id="7" name="图片 6"/>
          <p:cNvPicPr/>
          <p:nvPr/>
        </p:nvPicPr>
        <p:blipFill>
          <a:blip r:embed="rId2" cstate="print">
            <a:extLst>
              <a:ext uri="{28A0092B-C50C-407E-A947-70E740481C1C}">
                <a14:useLocalDpi xmlns:a14="http://schemas.microsoft.com/office/drawing/2010/main" val="0"/>
              </a:ext>
            </a:extLst>
          </a:blip>
          <a:stretch>
            <a:fillRect/>
          </a:stretch>
        </p:blipFill>
        <p:spPr>
          <a:xfrm>
            <a:off x="457200" y="1772816"/>
            <a:ext cx="3509469" cy="374441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p:nvPr>
        </p:nvSpPr>
        <p:spPr/>
        <p:txBody>
          <a:bodyPr/>
          <a:lstStyle/>
          <a:p>
            <a:r>
              <a:rPr lang="zh-CN" altLang="en-US" sz="2400" dirty="0"/>
              <a:t>功能点分析需要准确的理解当前所有的用户功能，并尽可能的将每个功能归到以下的</a:t>
            </a:r>
            <a:r>
              <a:rPr lang="en-US" altLang="zh-CN" sz="2400" dirty="0"/>
              <a:t>5</a:t>
            </a:r>
            <a:r>
              <a:rPr lang="zh-CN" altLang="en-US" sz="2400" dirty="0"/>
              <a:t>种任务类型之中：</a:t>
            </a:r>
          </a:p>
          <a:p>
            <a:pPr lvl="1"/>
            <a:r>
              <a:rPr lang="zh-CN" altLang="en-US" sz="2000" dirty="0"/>
              <a:t>内部逻辑文件（</a:t>
            </a:r>
            <a:r>
              <a:rPr lang="en-US" altLang="zh-CN" sz="2000" dirty="0"/>
              <a:t>ILF</a:t>
            </a:r>
            <a:r>
              <a:rPr lang="zh-CN" altLang="en-US" sz="2000" dirty="0"/>
              <a:t>，内部数据）：在待开发系统内部处理的数据，如开发的类本身。</a:t>
            </a:r>
          </a:p>
          <a:p>
            <a:pPr lvl="1"/>
            <a:r>
              <a:rPr lang="zh-CN" altLang="en-US" sz="2000" dirty="0"/>
              <a:t>外部结构文件（</a:t>
            </a:r>
            <a:r>
              <a:rPr lang="en-US" altLang="zh-CN" sz="2000" dirty="0"/>
              <a:t>EIF</a:t>
            </a:r>
            <a:r>
              <a:rPr lang="zh-CN" altLang="en-US" sz="2000" dirty="0"/>
              <a:t>，引用数据）：从开发系统的外部引入并进行处理的数据。</a:t>
            </a:r>
          </a:p>
          <a:p>
            <a:pPr lvl="1"/>
            <a:r>
              <a:rPr lang="zh-CN" altLang="en-US" sz="2000" dirty="0"/>
              <a:t>外部输入（</a:t>
            </a:r>
            <a:r>
              <a:rPr lang="en-US" altLang="zh-CN" sz="2000" dirty="0"/>
              <a:t>EI</a:t>
            </a:r>
            <a:r>
              <a:rPr lang="zh-CN" altLang="en-US" sz="2000" dirty="0"/>
              <a:t>，输入）：从开发系统外部的输入，并由此对数据展开处理，如数据以某种格式约定（输入掩码）从系统外部的输入。</a:t>
            </a:r>
          </a:p>
          <a:p>
            <a:pPr lvl="1"/>
            <a:r>
              <a:rPr lang="zh-CN" altLang="en-US" sz="2000" dirty="0"/>
              <a:t>外部输出（</a:t>
            </a:r>
            <a:r>
              <a:rPr lang="en-US" altLang="zh-CN" sz="2000" dirty="0"/>
              <a:t>EO</a:t>
            </a:r>
            <a:r>
              <a:rPr lang="zh-CN" altLang="en-US" sz="2000" dirty="0"/>
              <a:t>，输出）：在待开发系统中实现业务计算结果外部的输出，比如数据以某种形式的输出格式（输出掩码）或对其它系统的错误消息输出。</a:t>
            </a:r>
          </a:p>
          <a:p>
            <a:pPr lvl="1"/>
            <a:r>
              <a:rPr lang="zh-CN" altLang="en-US" sz="2000" dirty="0"/>
              <a:t>外部查询（</a:t>
            </a:r>
            <a:r>
              <a:rPr lang="en-US" altLang="zh-CN" sz="2000" dirty="0"/>
              <a:t>EQ</a:t>
            </a:r>
            <a:r>
              <a:rPr lang="zh-CN" altLang="en-US" sz="2000" dirty="0"/>
              <a:t>，查询）：从外部系统发出的对数据信息的查询，对数据的查询格式、报告以及分析，不包括其它需要的附加计算。</a:t>
            </a:r>
          </a:p>
          <a:p>
            <a:r>
              <a:rPr lang="zh-CN" altLang="en-US" sz="2400" dirty="0"/>
              <a:t>然后对功能的复杂度进行考虑，简单的可以分为三个级别：容易、中等和复杂，分别赋予不同的权值。</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2019/12/15</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17</a:t>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3226370"/>
          </a:xfrm>
        </p:spPr>
        <p:txBody>
          <a:bodyPr/>
          <a:lstStyle/>
          <a:p>
            <a:r>
              <a:rPr lang="zh-CN" altLang="en-US" sz="2200" dirty="0"/>
              <a:t>接下来基于对各个功能点的估算结果利用一个模板计算出未调整（无权重）的功能点分值。</a:t>
            </a:r>
            <a:endParaRPr lang="en-US" altLang="zh-CN" sz="2200" dirty="0"/>
          </a:p>
          <a:p>
            <a:r>
              <a:rPr lang="zh-CN" altLang="en-US" sz="2200" dirty="0"/>
              <a:t>无权重的功能点力求对用户所有的功能需求进行评价，在大多数的评估方法中往往还需要考虑到一些影响因素，即该项目的一些约束或边界条件的影响。</a:t>
            </a:r>
            <a:endParaRPr lang="en-US" altLang="zh-CN" sz="2200" dirty="0"/>
          </a:p>
          <a:p>
            <a:r>
              <a:rPr lang="zh-CN" altLang="en-US" sz="2200" dirty="0"/>
              <a:t>将上述因素进行整理和归类，作为每个功能点的权值影响纳入计算，按照权重计算公式进行综合，然后作用于无权重功能点值，进而产生最终的有权重的功能点值。</a:t>
            </a:r>
            <a:endParaRPr lang="en-US" altLang="zh-CN" sz="2200" dirty="0"/>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2019/12/15</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18</a:t>
            </a:fld>
            <a:endParaRPr lang="en-US" altLang="zh-CN"/>
          </a:p>
        </p:txBody>
      </p:sp>
      <p:graphicFrame>
        <p:nvGraphicFramePr>
          <p:cNvPr id="6" name="表格 5"/>
          <p:cNvGraphicFramePr>
            <a:graphicFrameLocks noGrp="1"/>
          </p:cNvGraphicFramePr>
          <p:nvPr/>
        </p:nvGraphicFramePr>
        <p:xfrm>
          <a:off x="457201" y="3300983"/>
          <a:ext cx="8264525" cy="3017520"/>
        </p:xfrm>
        <a:graphic>
          <a:graphicData uri="http://schemas.openxmlformats.org/drawingml/2006/table">
            <a:tbl>
              <a:tblPr firstRow="1" firstCol="1" bandRow="1">
                <a:tableStyleId>{21E4AEA4-8DFA-4A89-87EB-49C32662AFE0}</a:tableStyleId>
              </a:tblPr>
              <a:tblGrid>
                <a:gridCol w="1942880">
                  <a:extLst>
                    <a:ext uri="{9D8B030D-6E8A-4147-A177-3AD203B41FA5}">
                      <a16:colId xmlns:a16="http://schemas.microsoft.com/office/drawing/2014/main" val="20000"/>
                    </a:ext>
                  </a:extLst>
                </a:gridCol>
                <a:gridCol w="953513">
                  <a:extLst>
                    <a:ext uri="{9D8B030D-6E8A-4147-A177-3AD203B41FA5}">
                      <a16:colId xmlns:a16="http://schemas.microsoft.com/office/drawing/2014/main" val="20001"/>
                    </a:ext>
                  </a:extLst>
                </a:gridCol>
                <a:gridCol w="953513">
                  <a:extLst>
                    <a:ext uri="{9D8B030D-6E8A-4147-A177-3AD203B41FA5}">
                      <a16:colId xmlns:a16="http://schemas.microsoft.com/office/drawing/2014/main" val="20002"/>
                    </a:ext>
                  </a:extLst>
                </a:gridCol>
                <a:gridCol w="953513">
                  <a:extLst>
                    <a:ext uri="{9D8B030D-6E8A-4147-A177-3AD203B41FA5}">
                      <a16:colId xmlns:a16="http://schemas.microsoft.com/office/drawing/2014/main" val="20003"/>
                    </a:ext>
                  </a:extLst>
                </a:gridCol>
                <a:gridCol w="1233628">
                  <a:extLst>
                    <a:ext uri="{9D8B030D-6E8A-4147-A177-3AD203B41FA5}">
                      <a16:colId xmlns:a16="http://schemas.microsoft.com/office/drawing/2014/main" val="20004"/>
                    </a:ext>
                  </a:extLst>
                </a:gridCol>
                <a:gridCol w="1277327">
                  <a:extLst>
                    <a:ext uri="{9D8B030D-6E8A-4147-A177-3AD203B41FA5}">
                      <a16:colId xmlns:a16="http://schemas.microsoft.com/office/drawing/2014/main" val="20005"/>
                    </a:ext>
                  </a:extLst>
                </a:gridCol>
                <a:gridCol w="950151">
                  <a:extLst>
                    <a:ext uri="{9D8B030D-6E8A-4147-A177-3AD203B41FA5}">
                      <a16:colId xmlns:a16="http://schemas.microsoft.com/office/drawing/2014/main" val="20006"/>
                    </a:ext>
                  </a:extLst>
                </a:gridCol>
              </a:tblGrid>
              <a:tr h="0">
                <a:tc>
                  <a:txBody>
                    <a:bodyPr/>
                    <a:lstStyle/>
                    <a:p>
                      <a:pPr algn="ctr">
                        <a:spcAft>
                          <a:spcPts val="0"/>
                        </a:spcAft>
                      </a:pPr>
                      <a:r>
                        <a:rPr lang="zh-CN" sz="1800" b="1" kern="100" dirty="0">
                          <a:effectLst/>
                        </a:rPr>
                        <a:t>任务需求</a:t>
                      </a:r>
                      <a:endParaRPr 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b="1" kern="100">
                          <a:effectLst/>
                        </a:rPr>
                        <a:t>输入</a:t>
                      </a:r>
                      <a:endParaRPr lang="zh-CN" sz="2400" b="1" kern="100">
                        <a:effectLst/>
                      </a:endParaRPr>
                    </a:p>
                    <a:p>
                      <a:pPr algn="ctr">
                        <a:spcAft>
                          <a:spcPts val="0"/>
                        </a:spcAft>
                      </a:pPr>
                      <a:r>
                        <a:rPr lang="en-US" sz="1800" b="1" kern="100">
                          <a:effectLst/>
                        </a:rPr>
                        <a:t>3-4-6</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b="1" kern="100">
                          <a:effectLst/>
                        </a:rPr>
                        <a:t>查询</a:t>
                      </a:r>
                      <a:endParaRPr lang="zh-CN" sz="2400" b="1" kern="100">
                        <a:effectLst/>
                      </a:endParaRPr>
                    </a:p>
                    <a:p>
                      <a:pPr algn="ctr">
                        <a:spcAft>
                          <a:spcPts val="0"/>
                        </a:spcAft>
                      </a:pPr>
                      <a:r>
                        <a:rPr lang="en-US" sz="1800" b="1" kern="100">
                          <a:effectLst/>
                        </a:rPr>
                        <a:t>3-4-6</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b="1" kern="100" dirty="0">
                          <a:effectLst/>
                        </a:rPr>
                        <a:t>输出</a:t>
                      </a:r>
                      <a:endParaRPr lang="zh-CN" sz="2400" b="1" kern="100" dirty="0">
                        <a:effectLst/>
                      </a:endParaRPr>
                    </a:p>
                    <a:p>
                      <a:pPr algn="ctr">
                        <a:spcAft>
                          <a:spcPts val="0"/>
                        </a:spcAft>
                      </a:pPr>
                      <a:r>
                        <a:rPr lang="en-US" sz="1800" b="1" kern="100" dirty="0">
                          <a:effectLst/>
                        </a:rPr>
                        <a:t>4-5-7</a:t>
                      </a:r>
                      <a:endParaRPr 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b="1" kern="100">
                          <a:effectLst/>
                        </a:rPr>
                        <a:t>内部数据</a:t>
                      </a:r>
                      <a:endParaRPr lang="zh-CN" sz="2400" b="1" kern="100">
                        <a:effectLst/>
                      </a:endParaRPr>
                    </a:p>
                    <a:p>
                      <a:pPr algn="ctr">
                        <a:spcAft>
                          <a:spcPts val="0"/>
                        </a:spcAft>
                      </a:pPr>
                      <a:r>
                        <a:rPr lang="en-US" sz="1800" b="1" kern="100">
                          <a:effectLst/>
                        </a:rPr>
                        <a:t>7-10-15</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b="1" kern="100">
                          <a:effectLst/>
                        </a:rPr>
                        <a:t>外部文件</a:t>
                      </a:r>
                      <a:endParaRPr lang="zh-CN" sz="2400" b="1" kern="100">
                        <a:effectLst/>
                      </a:endParaRPr>
                    </a:p>
                    <a:p>
                      <a:pPr algn="ctr">
                        <a:spcAft>
                          <a:spcPts val="0"/>
                        </a:spcAft>
                      </a:pPr>
                      <a:r>
                        <a:rPr lang="en-US" sz="1800" b="1" kern="100">
                          <a:effectLst/>
                        </a:rPr>
                        <a:t>5-7-10</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alt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小计</a:t>
                      </a:r>
                      <a:endParaRPr lang="en-US" sz="1800" b="1"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0">
                <a:tc>
                  <a:txBody>
                    <a:bodyPr/>
                    <a:lstStyle/>
                    <a:p>
                      <a:pPr algn="l">
                        <a:spcAft>
                          <a:spcPts val="0"/>
                        </a:spcAft>
                      </a:pPr>
                      <a:r>
                        <a:rPr lang="zh-CN" sz="1800" b="1" kern="100">
                          <a:effectLst/>
                        </a:rPr>
                        <a:t>员工的添加</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100">
                          <a:effectLst/>
                        </a:rPr>
                        <a:t>1*6</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b="1" kern="100">
                          <a:effectLst/>
                        </a:rPr>
                        <a:t> </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b="1" kern="100">
                          <a:effectLst/>
                        </a:rPr>
                        <a:t> </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b="1" kern="100">
                          <a:effectLst/>
                        </a:rPr>
                        <a:t>15</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b="1" kern="100">
                          <a:effectLst/>
                        </a:rPr>
                        <a:t>5</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b="1" kern="100">
                          <a:effectLst/>
                        </a:rPr>
                        <a:t>26</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gn="l">
                        <a:spcAft>
                          <a:spcPts val="0"/>
                        </a:spcAft>
                      </a:pPr>
                      <a:r>
                        <a:rPr lang="zh-CN" sz="1800" b="1" kern="100">
                          <a:effectLst/>
                        </a:rPr>
                        <a:t>员工资料的更新</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100">
                          <a:effectLst/>
                        </a:rPr>
                        <a:t>4</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b="1" kern="100">
                          <a:effectLst/>
                        </a:rPr>
                        <a:t>3</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b="1" kern="100">
                          <a:effectLst/>
                        </a:rPr>
                        <a:t>5</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b="1" kern="100">
                          <a:effectLst/>
                        </a:rPr>
                        <a:t>7</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b="1" kern="100">
                          <a:effectLst/>
                        </a:rPr>
                        <a:t> </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b="1" kern="100">
                          <a:effectLst/>
                        </a:rPr>
                        <a:t>19</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gn="l">
                        <a:spcAft>
                          <a:spcPts val="0"/>
                        </a:spcAft>
                      </a:pPr>
                      <a:r>
                        <a:rPr lang="zh-CN" sz="1800" b="1" kern="100">
                          <a:effectLst/>
                        </a:rPr>
                        <a:t>员工的删除</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100">
                          <a:effectLst/>
                        </a:rPr>
                        <a:t> </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b="1" kern="100">
                          <a:effectLst/>
                        </a:rPr>
                        <a:t> </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b="1" kern="100">
                          <a:effectLst/>
                        </a:rPr>
                        <a:t> </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b="1" kern="100">
                          <a:effectLst/>
                        </a:rPr>
                        <a:t>7</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b="1" kern="100">
                          <a:effectLst/>
                        </a:rPr>
                        <a:t> </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b="1" kern="100">
                          <a:effectLst/>
                        </a:rPr>
                        <a:t>7</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algn="l">
                        <a:spcAft>
                          <a:spcPts val="0"/>
                        </a:spcAft>
                      </a:pPr>
                      <a:r>
                        <a:rPr lang="zh-CN" sz="1800" b="1" kern="100">
                          <a:effectLst/>
                        </a:rPr>
                        <a:t>行程安排录入</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100">
                          <a:effectLst/>
                        </a:rPr>
                        <a:t>4</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b="1" kern="100">
                          <a:effectLst/>
                        </a:rPr>
                        <a:t> </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b="1" kern="100">
                          <a:effectLst/>
                        </a:rPr>
                        <a:t>4</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b="1" kern="100">
                          <a:effectLst/>
                        </a:rPr>
                        <a:t>7</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b="1" kern="100">
                          <a:effectLst/>
                        </a:rPr>
                        <a:t> </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b="1" kern="100">
                          <a:effectLst/>
                        </a:rPr>
                        <a:t>15</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0">
                <a:tc>
                  <a:txBody>
                    <a:bodyPr/>
                    <a:lstStyle/>
                    <a:p>
                      <a:pPr algn="l">
                        <a:spcAft>
                          <a:spcPts val="0"/>
                        </a:spcAft>
                      </a:pPr>
                      <a:r>
                        <a:rPr lang="zh-CN" sz="1800" b="1" kern="100">
                          <a:effectLst/>
                        </a:rPr>
                        <a:t>单据录入</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100">
                          <a:effectLst/>
                        </a:rPr>
                        <a:t>6</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b="1" kern="100">
                          <a:effectLst/>
                        </a:rPr>
                        <a:t> </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b="1" kern="100">
                          <a:effectLst/>
                        </a:rPr>
                        <a:t>4</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b="1" kern="100">
                          <a:effectLst/>
                        </a:rPr>
                        <a:t>7</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b="1" kern="100">
                          <a:effectLst/>
                        </a:rPr>
                        <a:t> </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b="1" kern="100">
                          <a:effectLst/>
                        </a:rPr>
                        <a:t>17</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0">
                <a:tc>
                  <a:txBody>
                    <a:bodyPr/>
                    <a:lstStyle/>
                    <a:p>
                      <a:pPr algn="l">
                        <a:spcAft>
                          <a:spcPts val="0"/>
                        </a:spcAft>
                      </a:pPr>
                      <a:r>
                        <a:rPr lang="zh-CN" sz="1800" b="1" kern="100">
                          <a:effectLst/>
                        </a:rPr>
                        <a:t>审批</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100">
                          <a:effectLst/>
                        </a:rPr>
                        <a:t> </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b="1" kern="100">
                          <a:effectLst/>
                        </a:rPr>
                        <a:t>3</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b="1" kern="100">
                          <a:effectLst/>
                        </a:rPr>
                        <a:t>4</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b="1" kern="100">
                          <a:effectLst/>
                        </a:rPr>
                        <a:t> </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b="1" kern="100">
                          <a:effectLst/>
                        </a:rPr>
                        <a:t> </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b="1" kern="100">
                          <a:effectLst/>
                        </a:rPr>
                        <a:t>7</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0">
                <a:tc>
                  <a:txBody>
                    <a:bodyPr/>
                    <a:lstStyle/>
                    <a:p>
                      <a:pPr algn="l">
                        <a:spcAft>
                          <a:spcPts val="0"/>
                        </a:spcAft>
                      </a:pPr>
                      <a:r>
                        <a:rPr lang="zh-CN" sz="1800" b="1" kern="100">
                          <a:effectLst/>
                        </a:rPr>
                        <a:t>费用计算</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100">
                          <a:effectLst/>
                        </a:rPr>
                        <a:t> </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b="1" kern="100">
                          <a:effectLst/>
                        </a:rPr>
                        <a:t>4</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b="1" kern="100">
                          <a:effectLst/>
                        </a:rPr>
                        <a:t>4</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b="1" kern="100">
                          <a:effectLst/>
                        </a:rPr>
                        <a:t> </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b="1" kern="100">
                          <a:effectLst/>
                        </a:rPr>
                        <a:t>5</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b="1" kern="100">
                          <a:effectLst/>
                        </a:rPr>
                        <a:t>13</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0">
                <a:tc>
                  <a:txBody>
                    <a:bodyPr/>
                    <a:lstStyle/>
                    <a:p>
                      <a:pPr algn="l">
                        <a:spcAft>
                          <a:spcPts val="0"/>
                        </a:spcAft>
                      </a:pPr>
                      <a:r>
                        <a:rPr lang="zh-CN" sz="1800" b="1" kern="100">
                          <a:effectLst/>
                        </a:rPr>
                        <a:t>费用报销</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100">
                          <a:effectLst/>
                        </a:rPr>
                        <a:t> </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b="1" kern="100">
                          <a:effectLst/>
                        </a:rPr>
                        <a:t> </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b="1" kern="100">
                          <a:effectLst/>
                        </a:rPr>
                        <a:t>4</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b="1" kern="100">
                          <a:effectLst/>
                        </a:rPr>
                        <a:t> </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b="1" kern="100">
                          <a:effectLst/>
                        </a:rPr>
                        <a:t>5</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b="1" kern="100">
                          <a:effectLst/>
                        </a:rPr>
                        <a:t>9</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0">
                <a:tc gridSpan="6">
                  <a:txBody>
                    <a:bodyPr/>
                    <a:lstStyle/>
                    <a:p>
                      <a:pPr algn="ctr">
                        <a:spcAft>
                          <a:spcPts val="0"/>
                        </a:spcAft>
                      </a:pPr>
                      <a:r>
                        <a:rPr lang="zh-CN" altLang="en-US" sz="1800" b="1" kern="100" dirty="0">
                          <a:effectLst/>
                        </a:rPr>
                        <a:t>未调整的功能点数 </a:t>
                      </a:r>
                      <a:r>
                        <a:rPr lang="zh-CN" sz="1800" b="1" kern="100" dirty="0">
                          <a:effectLst/>
                        </a:rPr>
                        <a:t>合计</a:t>
                      </a:r>
                      <a:endParaRPr 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ctr">
                        <a:spcAft>
                          <a:spcPts val="0"/>
                        </a:spcAft>
                      </a:pPr>
                      <a:r>
                        <a:rPr lang="en-US" sz="1800" b="1" kern="100" dirty="0">
                          <a:effectLst/>
                        </a:rPr>
                        <a:t>113</a:t>
                      </a:r>
                      <a:endParaRPr 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p:nvPr>
        </p:nvGraphicFramePr>
        <p:xfrm>
          <a:off x="251519" y="908720"/>
          <a:ext cx="8712968" cy="4663440"/>
        </p:xfrm>
        <a:graphic>
          <a:graphicData uri="http://schemas.openxmlformats.org/drawingml/2006/table">
            <a:tbl>
              <a:tblPr firstRow="1" firstCol="1" bandRow="1">
                <a:tableStyleId>{21E4AEA4-8DFA-4A89-87EB-49C32662AFE0}</a:tableStyleId>
              </a:tblPr>
              <a:tblGrid>
                <a:gridCol w="2487039">
                  <a:extLst>
                    <a:ext uri="{9D8B030D-6E8A-4147-A177-3AD203B41FA5}">
                      <a16:colId xmlns:a16="http://schemas.microsoft.com/office/drawing/2014/main" val="20000"/>
                    </a:ext>
                  </a:extLst>
                </a:gridCol>
                <a:gridCol w="2487039">
                  <a:extLst>
                    <a:ext uri="{9D8B030D-6E8A-4147-A177-3AD203B41FA5}">
                      <a16:colId xmlns:a16="http://schemas.microsoft.com/office/drawing/2014/main" val="20001"/>
                    </a:ext>
                  </a:extLst>
                </a:gridCol>
                <a:gridCol w="1869445">
                  <a:extLst>
                    <a:ext uri="{9D8B030D-6E8A-4147-A177-3AD203B41FA5}">
                      <a16:colId xmlns:a16="http://schemas.microsoft.com/office/drawing/2014/main" val="20002"/>
                    </a:ext>
                  </a:extLst>
                </a:gridCol>
                <a:gridCol w="1869445">
                  <a:extLst>
                    <a:ext uri="{9D8B030D-6E8A-4147-A177-3AD203B41FA5}">
                      <a16:colId xmlns:a16="http://schemas.microsoft.com/office/drawing/2014/main" val="20003"/>
                    </a:ext>
                  </a:extLst>
                </a:gridCol>
              </a:tblGrid>
              <a:tr h="0">
                <a:tc gridSpan="2">
                  <a:txBody>
                    <a:bodyPr/>
                    <a:lstStyle/>
                    <a:p>
                      <a:pPr algn="ctr">
                        <a:spcAft>
                          <a:spcPts val="0"/>
                        </a:spcAft>
                      </a:pPr>
                      <a:r>
                        <a:rPr lang="zh-CN" sz="1800" b="1" kern="100">
                          <a:effectLst/>
                        </a:rPr>
                        <a:t>未调整功能点数（</a:t>
                      </a:r>
                      <a:r>
                        <a:rPr lang="en-US" sz="1800" b="1" kern="100">
                          <a:effectLst/>
                        </a:rPr>
                        <a:t>UFP</a:t>
                      </a:r>
                      <a:r>
                        <a:rPr lang="zh-CN" sz="1800" b="1" kern="100">
                          <a:effectLst/>
                        </a:rPr>
                        <a:t>）</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28621" marR="28621" marT="0" marB="0"/>
                </a:tc>
                <a:tc hMerge="1">
                  <a:txBody>
                    <a:bodyPr/>
                    <a:lstStyle/>
                    <a:p>
                      <a:endParaRPr lang="en-US"/>
                    </a:p>
                  </a:txBody>
                  <a:tcPr/>
                </a:tc>
                <a:tc>
                  <a:txBody>
                    <a:bodyPr/>
                    <a:lstStyle/>
                    <a:p>
                      <a:pPr algn="ctr">
                        <a:spcAft>
                          <a:spcPts val="0"/>
                        </a:spcAft>
                      </a:pPr>
                      <a:r>
                        <a:rPr lang="en-US" sz="1800" b="1" kern="100">
                          <a:effectLst/>
                        </a:rPr>
                        <a:t>113</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28621" marR="28621" marT="0" marB="0"/>
                </a:tc>
                <a:tc>
                  <a:txBody>
                    <a:bodyPr/>
                    <a:lstStyle/>
                    <a:p>
                      <a:pPr algn="ctr">
                        <a:spcAft>
                          <a:spcPts val="0"/>
                        </a:spcAft>
                      </a:pPr>
                      <a:r>
                        <a:rPr lang="zh-CN" sz="1800" b="1" kern="100">
                          <a:effectLst/>
                        </a:rPr>
                        <a:t>备注</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28621" marR="28621" marT="0" marB="0"/>
                </a:tc>
                <a:extLst>
                  <a:ext uri="{0D108BD9-81ED-4DB2-BD59-A6C34878D82A}">
                    <a16:rowId xmlns:a16="http://schemas.microsoft.com/office/drawing/2014/main" val="10000"/>
                  </a:ext>
                </a:extLst>
              </a:tr>
              <a:tr h="0">
                <a:tc rowSpan="11">
                  <a:txBody>
                    <a:bodyPr/>
                    <a:lstStyle/>
                    <a:p>
                      <a:pPr algn="ctr">
                        <a:spcAft>
                          <a:spcPts val="0"/>
                        </a:spcAft>
                      </a:pPr>
                      <a:r>
                        <a:rPr lang="zh-CN" sz="1800" b="1" kern="100" dirty="0">
                          <a:effectLst/>
                        </a:rPr>
                        <a:t>影</a:t>
                      </a:r>
                    </a:p>
                    <a:p>
                      <a:pPr algn="ctr">
                        <a:spcAft>
                          <a:spcPts val="0"/>
                        </a:spcAft>
                      </a:pPr>
                      <a:r>
                        <a:rPr lang="zh-CN" sz="1800" b="1" kern="100" dirty="0">
                          <a:effectLst/>
                        </a:rPr>
                        <a:t>响</a:t>
                      </a:r>
                    </a:p>
                    <a:p>
                      <a:pPr algn="ctr">
                        <a:spcAft>
                          <a:spcPts val="0"/>
                        </a:spcAft>
                      </a:pPr>
                      <a:r>
                        <a:rPr lang="zh-CN" sz="1800" b="1" kern="100" dirty="0">
                          <a:effectLst/>
                        </a:rPr>
                        <a:t>因</a:t>
                      </a:r>
                    </a:p>
                    <a:p>
                      <a:pPr algn="ctr">
                        <a:spcAft>
                          <a:spcPts val="0"/>
                        </a:spcAft>
                      </a:pPr>
                      <a:r>
                        <a:rPr lang="zh-CN" sz="1800" b="1" kern="100" dirty="0">
                          <a:effectLst/>
                        </a:rPr>
                        <a:t>子</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621" marR="28621" marT="0" marB="0" anchor="ctr"/>
                </a:tc>
                <a:tc>
                  <a:txBody>
                    <a:bodyPr/>
                    <a:lstStyle/>
                    <a:p>
                      <a:pPr algn="l">
                        <a:spcAft>
                          <a:spcPts val="0"/>
                        </a:spcAft>
                      </a:pPr>
                      <a:r>
                        <a:rPr lang="zh-CN" sz="1800" b="1" kern="100" dirty="0">
                          <a:effectLst/>
                        </a:rPr>
                        <a:t>与其它系统的交互（</a:t>
                      </a:r>
                      <a:r>
                        <a:rPr lang="en-US" sz="1800" b="1" kern="100" dirty="0">
                          <a:effectLst/>
                        </a:rPr>
                        <a:t>0-5</a:t>
                      </a:r>
                      <a:r>
                        <a:rPr lang="zh-CN" sz="1800" b="1" kern="100" dirty="0">
                          <a:effectLst/>
                        </a:rPr>
                        <a:t>）</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621" marR="28621" marT="0" marB="0"/>
                </a:tc>
                <a:tc>
                  <a:txBody>
                    <a:bodyPr/>
                    <a:lstStyle/>
                    <a:p>
                      <a:pPr algn="ctr">
                        <a:spcAft>
                          <a:spcPts val="0"/>
                        </a:spcAft>
                      </a:pPr>
                      <a:r>
                        <a:rPr lang="en-US" sz="1800" b="1" kern="100">
                          <a:effectLst/>
                        </a:rPr>
                        <a:t>0</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28621" marR="28621" marT="0" marB="0"/>
                </a:tc>
                <a:tc>
                  <a:txBody>
                    <a:bodyPr/>
                    <a:lstStyle/>
                    <a:p>
                      <a:pPr algn="l">
                        <a:spcAft>
                          <a:spcPts val="0"/>
                        </a:spcAft>
                      </a:pPr>
                      <a:r>
                        <a:rPr lang="zh-CN" sz="1800" b="1" kern="100">
                          <a:effectLst/>
                        </a:rPr>
                        <a:t>无交互</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28621" marR="28621" marT="0" marB="0"/>
                </a:tc>
                <a:extLst>
                  <a:ext uri="{0D108BD9-81ED-4DB2-BD59-A6C34878D82A}">
                    <a16:rowId xmlns:a16="http://schemas.microsoft.com/office/drawing/2014/main" val="10001"/>
                  </a:ext>
                </a:extLst>
              </a:tr>
              <a:tr h="0">
                <a:tc vMerge="1">
                  <a:txBody>
                    <a:bodyPr/>
                    <a:lstStyle/>
                    <a:p>
                      <a:endParaRPr lang="en-US"/>
                    </a:p>
                  </a:txBody>
                  <a:tcPr/>
                </a:tc>
                <a:tc>
                  <a:txBody>
                    <a:bodyPr/>
                    <a:lstStyle/>
                    <a:p>
                      <a:pPr algn="l">
                        <a:spcAft>
                          <a:spcPts val="0"/>
                        </a:spcAft>
                      </a:pPr>
                      <a:r>
                        <a:rPr lang="zh-CN" sz="1800" b="1" kern="100" dirty="0">
                          <a:effectLst/>
                        </a:rPr>
                        <a:t>分布式数据的处理（</a:t>
                      </a:r>
                      <a:r>
                        <a:rPr lang="en-US" sz="1800" b="1" kern="100" dirty="0">
                          <a:effectLst/>
                        </a:rPr>
                        <a:t>0-5</a:t>
                      </a:r>
                      <a:r>
                        <a:rPr lang="zh-CN" sz="1800" b="1" kern="100" dirty="0">
                          <a:effectLst/>
                        </a:rPr>
                        <a:t>）</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621" marR="28621" marT="0" marB="0"/>
                </a:tc>
                <a:tc>
                  <a:txBody>
                    <a:bodyPr/>
                    <a:lstStyle/>
                    <a:p>
                      <a:pPr algn="ctr">
                        <a:spcAft>
                          <a:spcPts val="0"/>
                        </a:spcAft>
                      </a:pPr>
                      <a:r>
                        <a:rPr lang="en-US" sz="1800" b="1" kern="100">
                          <a:effectLst/>
                        </a:rPr>
                        <a:t>3</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28621" marR="28621" marT="0" marB="0"/>
                </a:tc>
                <a:tc>
                  <a:txBody>
                    <a:bodyPr/>
                    <a:lstStyle/>
                    <a:p>
                      <a:pPr algn="l">
                        <a:spcAft>
                          <a:spcPts val="0"/>
                        </a:spcAft>
                      </a:pPr>
                      <a:r>
                        <a:rPr lang="zh-CN" sz="1800" b="1" kern="100">
                          <a:effectLst/>
                        </a:rPr>
                        <a:t>客户</a:t>
                      </a:r>
                      <a:r>
                        <a:rPr lang="en-US" sz="1800" b="1" kern="100">
                          <a:effectLst/>
                        </a:rPr>
                        <a:t>/</a:t>
                      </a:r>
                      <a:r>
                        <a:rPr lang="zh-CN" sz="1800" b="1" kern="100">
                          <a:effectLst/>
                        </a:rPr>
                        <a:t>服务器</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28621" marR="28621" marT="0" marB="0"/>
                </a:tc>
                <a:extLst>
                  <a:ext uri="{0D108BD9-81ED-4DB2-BD59-A6C34878D82A}">
                    <a16:rowId xmlns:a16="http://schemas.microsoft.com/office/drawing/2014/main" val="10002"/>
                  </a:ext>
                </a:extLst>
              </a:tr>
              <a:tr h="0">
                <a:tc vMerge="1">
                  <a:txBody>
                    <a:bodyPr/>
                    <a:lstStyle/>
                    <a:p>
                      <a:endParaRPr lang="en-US"/>
                    </a:p>
                  </a:txBody>
                  <a:tcPr/>
                </a:tc>
                <a:tc>
                  <a:txBody>
                    <a:bodyPr/>
                    <a:lstStyle/>
                    <a:p>
                      <a:pPr algn="l">
                        <a:spcAft>
                          <a:spcPts val="0"/>
                        </a:spcAft>
                      </a:pPr>
                      <a:r>
                        <a:rPr lang="zh-CN" sz="1800" b="1" kern="100" dirty="0">
                          <a:effectLst/>
                        </a:rPr>
                        <a:t>事务的高处理率（</a:t>
                      </a:r>
                      <a:r>
                        <a:rPr lang="en-US" sz="1800" b="1" kern="100" dirty="0">
                          <a:effectLst/>
                        </a:rPr>
                        <a:t>0-5</a:t>
                      </a:r>
                      <a:r>
                        <a:rPr lang="zh-CN" sz="1800" b="1" kern="100" dirty="0">
                          <a:effectLst/>
                        </a:rPr>
                        <a:t>）</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621" marR="28621" marT="0" marB="0"/>
                </a:tc>
                <a:tc>
                  <a:txBody>
                    <a:bodyPr/>
                    <a:lstStyle/>
                    <a:p>
                      <a:pPr algn="ctr">
                        <a:spcAft>
                          <a:spcPts val="0"/>
                        </a:spcAft>
                      </a:pPr>
                      <a:r>
                        <a:rPr lang="en-US" sz="1800" b="1" kern="100">
                          <a:effectLst/>
                        </a:rPr>
                        <a:t>1</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28621" marR="28621" marT="0" marB="0"/>
                </a:tc>
                <a:tc>
                  <a:txBody>
                    <a:bodyPr/>
                    <a:lstStyle/>
                    <a:p>
                      <a:pPr algn="l">
                        <a:spcAft>
                          <a:spcPts val="0"/>
                        </a:spcAft>
                      </a:pPr>
                      <a:r>
                        <a:rPr lang="zh-CN" sz="1800" b="1" kern="100">
                          <a:effectLst/>
                        </a:rPr>
                        <a:t>较低的连续处理要求</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28621" marR="28621" marT="0" marB="0"/>
                </a:tc>
                <a:extLst>
                  <a:ext uri="{0D108BD9-81ED-4DB2-BD59-A6C34878D82A}">
                    <a16:rowId xmlns:a16="http://schemas.microsoft.com/office/drawing/2014/main" val="10003"/>
                  </a:ext>
                </a:extLst>
              </a:tr>
              <a:tr h="0">
                <a:tc vMerge="1">
                  <a:txBody>
                    <a:bodyPr/>
                    <a:lstStyle/>
                    <a:p>
                      <a:endParaRPr lang="en-US"/>
                    </a:p>
                  </a:txBody>
                  <a:tcPr/>
                </a:tc>
                <a:tc gridSpan="3">
                  <a:txBody>
                    <a:bodyPr/>
                    <a:lstStyle/>
                    <a:p>
                      <a:pPr algn="l">
                        <a:spcAft>
                          <a:spcPts val="0"/>
                        </a:spcAft>
                      </a:pPr>
                      <a:r>
                        <a:rPr lang="zh-CN" sz="1800" b="1" kern="100" dirty="0">
                          <a:effectLst/>
                        </a:rPr>
                        <a:t>处理逻辑</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621" marR="28621"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0">
                <a:tc vMerge="1">
                  <a:txBody>
                    <a:bodyPr/>
                    <a:lstStyle/>
                    <a:p>
                      <a:endParaRPr lang="en-US"/>
                    </a:p>
                  </a:txBody>
                  <a:tcPr/>
                </a:tc>
                <a:tc>
                  <a:txBody>
                    <a:bodyPr/>
                    <a:lstStyle/>
                    <a:p>
                      <a:pPr indent="248920" algn="l">
                        <a:spcAft>
                          <a:spcPts val="0"/>
                        </a:spcAft>
                      </a:pPr>
                      <a:r>
                        <a:rPr lang="zh-CN" sz="1800" b="1" kern="100" dirty="0">
                          <a:effectLst/>
                        </a:rPr>
                        <a:t>计算复杂性（</a:t>
                      </a:r>
                      <a:r>
                        <a:rPr lang="en-US" sz="1800" b="1" kern="100" dirty="0">
                          <a:effectLst/>
                        </a:rPr>
                        <a:t>0-10</a:t>
                      </a:r>
                      <a:r>
                        <a:rPr lang="zh-CN" sz="1800" b="1" kern="100" dirty="0">
                          <a:effectLst/>
                        </a:rPr>
                        <a:t>）</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621" marR="28621" marT="0" marB="0"/>
                </a:tc>
                <a:tc>
                  <a:txBody>
                    <a:bodyPr/>
                    <a:lstStyle/>
                    <a:p>
                      <a:pPr algn="ctr">
                        <a:spcAft>
                          <a:spcPts val="0"/>
                        </a:spcAft>
                      </a:pPr>
                      <a:r>
                        <a:rPr lang="en-US" sz="1800" b="1" kern="100">
                          <a:effectLst/>
                        </a:rPr>
                        <a:t>2</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28621" marR="28621" marT="0" marB="0"/>
                </a:tc>
                <a:tc>
                  <a:txBody>
                    <a:bodyPr/>
                    <a:lstStyle/>
                    <a:p>
                      <a:pPr algn="l">
                        <a:spcAft>
                          <a:spcPts val="0"/>
                        </a:spcAft>
                      </a:pPr>
                      <a:r>
                        <a:rPr lang="zh-CN" sz="1800" b="1" kern="100">
                          <a:effectLst/>
                        </a:rPr>
                        <a:t>简单计算</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28621" marR="28621" marT="0" marB="0"/>
                </a:tc>
                <a:extLst>
                  <a:ext uri="{0D108BD9-81ED-4DB2-BD59-A6C34878D82A}">
                    <a16:rowId xmlns:a16="http://schemas.microsoft.com/office/drawing/2014/main" val="10005"/>
                  </a:ext>
                </a:extLst>
              </a:tr>
              <a:tr h="0">
                <a:tc vMerge="1">
                  <a:txBody>
                    <a:bodyPr/>
                    <a:lstStyle/>
                    <a:p>
                      <a:endParaRPr lang="en-US"/>
                    </a:p>
                  </a:txBody>
                  <a:tcPr/>
                </a:tc>
                <a:tc>
                  <a:txBody>
                    <a:bodyPr/>
                    <a:lstStyle/>
                    <a:p>
                      <a:pPr indent="248920" algn="l">
                        <a:spcAft>
                          <a:spcPts val="0"/>
                        </a:spcAft>
                      </a:pPr>
                      <a:r>
                        <a:rPr lang="zh-CN" sz="1800" b="1" kern="100" dirty="0">
                          <a:effectLst/>
                        </a:rPr>
                        <a:t>控制复杂性（</a:t>
                      </a:r>
                      <a:r>
                        <a:rPr lang="en-US" sz="1800" b="1" kern="100" dirty="0">
                          <a:effectLst/>
                        </a:rPr>
                        <a:t>0-5</a:t>
                      </a:r>
                      <a:r>
                        <a:rPr lang="zh-CN" sz="1800" b="1" kern="100" dirty="0">
                          <a:effectLst/>
                        </a:rPr>
                        <a:t>）</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621" marR="28621" marT="0" marB="0"/>
                </a:tc>
                <a:tc>
                  <a:txBody>
                    <a:bodyPr/>
                    <a:lstStyle/>
                    <a:p>
                      <a:pPr algn="ctr">
                        <a:spcAft>
                          <a:spcPts val="0"/>
                        </a:spcAft>
                      </a:pPr>
                      <a:r>
                        <a:rPr lang="en-US" sz="1800" b="1" kern="100">
                          <a:effectLst/>
                        </a:rPr>
                        <a:t>2</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28621" marR="28621" marT="0" marB="0"/>
                </a:tc>
                <a:tc>
                  <a:txBody>
                    <a:bodyPr/>
                    <a:lstStyle/>
                    <a:p>
                      <a:pPr algn="l">
                        <a:spcAft>
                          <a:spcPts val="0"/>
                        </a:spcAft>
                      </a:pPr>
                      <a:r>
                        <a:rPr lang="zh-CN" sz="1800" b="1" kern="100">
                          <a:effectLst/>
                        </a:rPr>
                        <a:t>中等要求</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28621" marR="28621" marT="0" marB="0"/>
                </a:tc>
                <a:extLst>
                  <a:ext uri="{0D108BD9-81ED-4DB2-BD59-A6C34878D82A}">
                    <a16:rowId xmlns:a16="http://schemas.microsoft.com/office/drawing/2014/main" val="10006"/>
                  </a:ext>
                </a:extLst>
              </a:tr>
              <a:tr h="0">
                <a:tc vMerge="1">
                  <a:txBody>
                    <a:bodyPr/>
                    <a:lstStyle/>
                    <a:p>
                      <a:endParaRPr lang="en-US"/>
                    </a:p>
                  </a:txBody>
                  <a:tcPr/>
                </a:tc>
                <a:tc>
                  <a:txBody>
                    <a:bodyPr/>
                    <a:lstStyle/>
                    <a:p>
                      <a:pPr indent="248920" algn="l">
                        <a:spcAft>
                          <a:spcPts val="0"/>
                        </a:spcAft>
                      </a:pPr>
                      <a:r>
                        <a:rPr lang="zh-CN" sz="1800" b="1" kern="100" dirty="0">
                          <a:effectLst/>
                        </a:rPr>
                        <a:t>出错处理（</a:t>
                      </a:r>
                      <a:r>
                        <a:rPr lang="en-US" sz="1800" b="1" kern="100" dirty="0">
                          <a:effectLst/>
                        </a:rPr>
                        <a:t>0-10</a:t>
                      </a:r>
                      <a:r>
                        <a:rPr lang="zh-CN" sz="1800" b="1" kern="100" dirty="0">
                          <a:effectLst/>
                        </a:rPr>
                        <a:t>）</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621" marR="28621" marT="0" marB="0"/>
                </a:tc>
                <a:tc>
                  <a:txBody>
                    <a:bodyPr/>
                    <a:lstStyle/>
                    <a:p>
                      <a:pPr algn="ctr">
                        <a:spcAft>
                          <a:spcPts val="0"/>
                        </a:spcAft>
                      </a:pPr>
                      <a:r>
                        <a:rPr lang="en-US" sz="1800" b="1" kern="100">
                          <a:effectLst/>
                        </a:rPr>
                        <a:t>3</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28621" marR="28621" marT="0" marB="0"/>
                </a:tc>
                <a:tc>
                  <a:txBody>
                    <a:bodyPr/>
                    <a:lstStyle/>
                    <a:p>
                      <a:pPr algn="l">
                        <a:spcAft>
                          <a:spcPts val="0"/>
                        </a:spcAft>
                      </a:pPr>
                      <a:r>
                        <a:rPr lang="zh-CN" sz="1800" b="1" kern="100">
                          <a:effectLst/>
                        </a:rPr>
                        <a:t>数据一致性检查</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28621" marR="28621" marT="0" marB="0"/>
                </a:tc>
                <a:extLst>
                  <a:ext uri="{0D108BD9-81ED-4DB2-BD59-A6C34878D82A}">
                    <a16:rowId xmlns:a16="http://schemas.microsoft.com/office/drawing/2014/main" val="10007"/>
                  </a:ext>
                </a:extLst>
              </a:tr>
              <a:tr h="0">
                <a:tc vMerge="1">
                  <a:txBody>
                    <a:bodyPr/>
                    <a:lstStyle/>
                    <a:p>
                      <a:endParaRPr lang="en-US"/>
                    </a:p>
                  </a:txBody>
                  <a:tcPr/>
                </a:tc>
                <a:tc>
                  <a:txBody>
                    <a:bodyPr/>
                    <a:lstStyle/>
                    <a:p>
                      <a:pPr indent="248920" algn="l">
                        <a:spcAft>
                          <a:spcPts val="0"/>
                        </a:spcAft>
                      </a:pPr>
                      <a:r>
                        <a:rPr lang="zh-CN" sz="1800" b="1" kern="100">
                          <a:effectLst/>
                        </a:rPr>
                        <a:t>业务逻辑（</a:t>
                      </a:r>
                      <a:r>
                        <a:rPr lang="en-US" sz="1800" b="1" kern="100">
                          <a:effectLst/>
                        </a:rPr>
                        <a:t>0-5</a:t>
                      </a:r>
                      <a:r>
                        <a:rPr lang="zh-CN" sz="1800" b="1" kern="100">
                          <a:effectLst/>
                        </a:rPr>
                        <a:t>）</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28621" marR="28621" marT="0" marB="0"/>
                </a:tc>
                <a:tc>
                  <a:txBody>
                    <a:bodyPr/>
                    <a:lstStyle/>
                    <a:p>
                      <a:pPr algn="ctr">
                        <a:spcAft>
                          <a:spcPts val="0"/>
                        </a:spcAft>
                      </a:pPr>
                      <a:r>
                        <a:rPr lang="en-US" sz="1800" b="1" kern="100">
                          <a:effectLst/>
                        </a:rPr>
                        <a:t>2</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28621" marR="28621" marT="0" marB="0"/>
                </a:tc>
                <a:tc>
                  <a:txBody>
                    <a:bodyPr/>
                    <a:lstStyle/>
                    <a:p>
                      <a:pPr algn="l">
                        <a:spcAft>
                          <a:spcPts val="0"/>
                        </a:spcAft>
                      </a:pPr>
                      <a:r>
                        <a:rPr lang="zh-CN" sz="1800" b="1" kern="100">
                          <a:effectLst/>
                        </a:rPr>
                        <a:t>标准要求</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28621" marR="28621" marT="0" marB="0"/>
                </a:tc>
                <a:extLst>
                  <a:ext uri="{0D108BD9-81ED-4DB2-BD59-A6C34878D82A}">
                    <a16:rowId xmlns:a16="http://schemas.microsoft.com/office/drawing/2014/main" val="10008"/>
                  </a:ext>
                </a:extLst>
              </a:tr>
              <a:tr h="0">
                <a:tc vMerge="1">
                  <a:txBody>
                    <a:bodyPr/>
                    <a:lstStyle/>
                    <a:p>
                      <a:endParaRPr lang="en-US"/>
                    </a:p>
                  </a:txBody>
                  <a:tcPr/>
                </a:tc>
                <a:tc>
                  <a:txBody>
                    <a:bodyPr/>
                    <a:lstStyle/>
                    <a:p>
                      <a:pPr indent="248920" algn="l">
                        <a:spcAft>
                          <a:spcPts val="0"/>
                        </a:spcAft>
                      </a:pPr>
                      <a:r>
                        <a:rPr lang="zh-CN" sz="1800" b="1" kern="100">
                          <a:effectLst/>
                        </a:rPr>
                        <a:t>可重用性（</a:t>
                      </a:r>
                      <a:r>
                        <a:rPr lang="en-US" sz="1800" b="1" kern="100">
                          <a:effectLst/>
                        </a:rPr>
                        <a:t>0-5</a:t>
                      </a:r>
                      <a:r>
                        <a:rPr lang="zh-CN" sz="1800" b="1" kern="100">
                          <a:effectLst/>
                        </a:rPr>
                        <a:t>）</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28621" marR="28621" marT="0" marB="0"/>
                </a:tc>
                <a:tc>
                  <a:txBody>
                    <a:bodyPr/>
                    <a:lstStyle/>
                    <a:p>
                      <a:pPr algn="ctr">
                        <a:spcAft>
                          <a:spcPts val="0"/>
                        </a:spcAft>
                      </a:pPr>
                      <a:r>
                        <a:rPr lang="en-US" sz="1800" b="1" kern="100">
                          <a:effectLst/>
                        </a:rPr>
                        <a:t>1</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28621" marR="28621" marT="0" marB="0"/>
                </a:tc>
                <a:tc>
                  <a:txBody>
                    <a:bodyPr/>
                    <a:lstStyle/>
                    <a:p>
                      <a:pPr algn="l">
                        <a:spcAft>
                          <a:spcPts val="0"/>
                        </a:spcAft>
                      </a:pPr>
                      <a:r>
                        <a:rPr lang="zh-CN" sz="1800" b="1" kern="100">
                          <a:effectLst/>
                        </a:rPr>
                        <a:t>较低要求</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28621" marR="28621" marT="0" marB="0"/>
                </a:tc>
                <a:extLst>
                  <a:ext uri="{0D108BD9-81ED-4DB2-BD59-A6C34878D82A}">
                    <a16:rowId xmlns:a16="http://schemas.microsoft.com/office/drawing/2014/main" val="10009"/>
                  </a:ext>
                </a:extLst>
              </a:tr>
              <a:tr h="0">
                <a:tc vMerge="1">
                  <a:txBody>
                    <a:bodyPr/>
                    <a:lstStyle/>
                    <a:p>
                      <a:endParaRPr lang="en-US"/>
                    </a:p>
                  </a:txBody>
                  <a:tcPr/>
                </a:tc>
                <a:tc>
                  <a:txBody>
                    <a:bodyPr/>
                    <a:lstStyle/>
                    <a:p>
                      <a:pPr indent="248920" algn="l">
                        <a:spcAft>
                          <a:spcPts val="0"/>
                        </a:spcAft>
                      </a:pPr>
                      <a:r>
                        <a:rPr lang="zh-CN" sz="1800" b="1" kern="100">
                          <a:effectLst/>
                        </a:rPr>
                        <a:t>可移植性（</a:t>
                      </a:r>
                      <a:r>
                        <a:rPr lang="en-US" sz="1800" b="1" kern="100">
                          <a:effectLst/>
                        </a:rPr>
                        <a:t>0-5</a:t>
                      </a:r>
                      <a:r>
                        <a:rPr lang="zh-CN" sz="1800" b="1" kern="100">
                          <a:effectLst/>
                        </a:rPr>
                        <a:t>）</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28621" marR="28621" marT="0" marB="0"/>
                </a:tc>
                <a:tc>
                  <a:txBody>
                    <a:bodyPr/>
                    <a:lstStyle/>
                    <a:p>
                      <a:pPr algn="ctr">
                        <a:spcAft>
                          <a:spcPts val="0"/>
                        </a:spcAft>
                      </a:pPr>
                      <a:r>
                        <a:rPr lang="en-US" sz="1800" b="1" kern="100">
                          <a:effectLst/>
                        </a:rPr>
                        <a:t>1</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28621" marR="28621" marT="0" marB="0"/>
                </a:tc>
                <a:tc>
                  <a:txBody>
                    <a:bodyPr/>
                    <a:lstStyle/>
                    <a:p>
                      <a:pPr algn="l">
                        <a:spcAft>
                          <a:spcPts val="0"/>
                        </a:spcAft>
                      </a:pPr>
                      <a:r>
                        <a:rPr lang="zh-CN" sz="1800" b="1" kern="100">
                          <a:effectLst/>
                        </a:rPr>
                        <a:t>较低要求</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28621" marR="28621" marT="0" marB="0"/>
                </a:tc>
                <a:extLst>
                  <a:ext uri="{0D108BD9-81ED-4DB2-BD59-A6C34878D82A}">
                    <a16:rowId xmlns:a16="http://schemas.microsoft.com/office/drawing/2014/main" val="10010"/>
                  </a:ext>
                </a:extLst>
              </a:tr>
              <a:tr h="0">
                <a:tc vMerge="1">
                  <a:txBody>
                    <a:bodyPr/>
                    <a:lstStyle/>
                    <a:p>
                      <a:endParaRPr lang="en-US"/>
                    </a:p>
                  </a:txBody>
                  <a:tcPr/>
                </a:tc>
                <a:tc>
                  <a:txBody>
                    <a:bodyPr/>
                    <a:lstStyle/>
                    <a:p>
                      <a:pPr indent="248920" algn="l">
                        <a:spcAft>
                          <a:spcPts val="0"/>
                        </a:spcAft>
                      </a:pPr>
                      <a:r>
                        <a:rPr lang="zh-CN" sz="1800" b="1" kern="100">
                          <a:effectLst/>
                        </a:rPr>
                        <a:t>可维护性（</a:t>
                      </a:r>
                      <a:r>
                        <a:rPr lang="en-US" sz="1800" b="1" kern="100">
                          <a:effectLst/>
                        </a:rPr>
                        <a:t>0-5</a:t>
                      </a:r>
                      <a:r>
                        <a:rPr lang="zh-CN" sz="1800" b="1" kern="100">
                          <a:effectLst/>
                        </a:rPr>
                        <a:t>）</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28621" marR="28621" marT="0" marB="0"/>
                </a:tc>
                <a:tc>
                  <a:txBody>
                    <a:bodyPr/>
                    <a:lstStyle/>
                    <a:p>
                      <a:pPr algn="ctr">
                        <a:spcAft>
                          <a:spcPts val="0"/>
                        </a:spcAft>
                      </a:pPr>
                      <a:r>
                        <a:rPr lang="en-US" sz="1800" b="1" kern="100">
                          <a:effectLst/>
                        </a:rPr>
                        <a:t>5</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28621" marR="28621" marT="0" marB="0"/>
                </a:tc>
                <a:tc>
                  <a:txBody>
                    <a:bodyPr/>
                    <a:lstStyle/>
                    <a:p>
                      <a:pPr algn="l">
                        <a:spcAft>
                          <a:spcPts val="0"/>
                        </a:spcAft>
                      </a:pPr>
                      <a:r>
                        <a:rPr lang="zh-CN" sz="1800" b="1" kern="100">
                          <a:effectLst/>
                        </a:rPr>
                        <a:t>较高要求</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28621" marR="28621" marT="0" marB="0"/>
                </a:tc>
                <a:extLst>
                  <a:ext uri="{0D108BD9-81ED-4DB2-BD59-A6C34878D82A}">
                    <a16:rowId xmlns:a16="http://schemas.microsoft.com/office/drawing/2014/main" val="10011"/>
                  </a:ext>
                </a:extLst>
              </a:tr>
              <a:tr h="0">
                <a:tc gridSpan="2">
                  <a:txBody>
                    <a:bodyPr/>
                    <a:lstStyle/>
                    <a:p>
                      <a:pPr algn="l">
                        <a:spcAft>
                          <a:spcPts val="0"/>
                        </a:spcAft>
                      </a:pPr>
                      <a:r>
                        <a:rPr lang="zh-CN" sz="1800" b="1" kern="100">
                          <a:effectLst/>
                        </a:rPr>
                        <a:t>综合影响合计（</a:t>
                      </a:r>
                      <a:r>
                        <a:rPr lang="en-US" sz="1800" b="1" kern="100">
                          <a:effectLst/>
                        </a:rPr>
                        <a:t>DI</a:t>
                      </a:r>
                      <a:r>
                        <a:rPr lang="zh-CN" sz="1800" b="1" kern="100">
                          <a:effectLst/>
                        </a:rPr>
                        <a:t>）</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28621" marR="28621" marT="0" marB="0"/>
                </a:tc>
                <a:tc hMerge="1">
                  <a:txBody>
                    <a:bodyPr/>
                    <a:lstStyle/>
                    <a:p>
                      <a:endParaRPr lang="en-US"/>
                    </a:p>
                  </a:txBody>
                  <a:tcPr/>
                </a:tc>
                <a:tc>
                  <a:txBody>
                    <a:bodyPr/>
                    <a:lstStyle/>
                    <a:p>
                      <a:pPr algn="ctr">
                        <a:spcAft>
                          <a:spcPts val="0"/>
                        </a:spcAft>
                      </a:pPr>
                      <a:r>
                        <a:rPr lang="en-US" sz="1800" b="1" kern="100">
                          <a:effectLst/>
                        </a:rPr>
                        <a:t>20</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28621" marR="28621" marT="0" marB="0"/>
                </a:tc>
                <a:tc>
                  <a:txBody>
                    <a:bodyPr/>
                    <a:lstStyle/>
                    <a:p>
                      <a:pPr algn="l">
                        <a:spcAft>
                          <a:spcPts val="0"/>
                        </a:spcAft>
                      </a:pPr>
                      <a:r>
                        <a:rPr lang="en-US" sz="1800" b="1" kern="100">
                          <a:effectLst/>
                        </a:rPr>
                        <a:t> </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28621" marR="28621" marT="0" marB="0"/>
                </a:tc>
                <a:extLst>
                  <a:ext uri="{0D108BD9-81ED-4DB2-BD59-A6C34878D82A}">
                    <a16:rowId xmlns:a16="http://schemas.microsoft.com/office/drawing/2014/main" val="10012"/>
                  </a:ext>
                </a:extLst>
              </a:tr>
              <a:tr h="0">
                <a:tc gridSpan="2">
                  <a:txBody>
                    <a:bodyPr/>
                    <a:lstStyle/>
                    <a:p>
                      <a:pPr algn="l">
                        <a:spcAft>
                          <a:spcPts val="0"/>
                        </a:spcAft>
                      </a:pPr>
                      <a:r>
                        <a:rPr lang="zh-CN" sz="1800" b="1" kern="100">
                          <a:effectLst/>
                        </a:rPr>
                        <a:t>影响因子（</a:t>
                      </a:r>
                      <a:r>
                        <a:rPr lang="en-US" sz="1800" b="1" kern="100">
                          <a:effectLst/>
                        </a:rPr>
                        <a:t>TCF</a:t>
                      </a:r>
                      <a:r>
                        <a:rPr lang="zh-CN" sz="1800" b="1" kern="100">
                          <a:effectLst/>
                        </a:rPr>
                        <a:t>）</a:t>
                      </a:r>
                      <a:r>
                        <a:rPr lang="en-US" sz="1800" b="1" kern="100">
                          <a:effectLst/>
                        </a:rPr>
                        <a:t>= DI/100 + 0.7</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28621" marR="28621" marT="0" marB="0"/>
                </a:tc>
                <a:tc hMerge="1">
                  <a:txBody>
                    <a:bodyPr/>
                    <a:lstStyle/>
                    <a:p>
                      <a:endParaRPr lang="en-US"/>
                    </a:p>
                  </a:txBody>
                  <a:tcPr/>
                </a:tc>
                <a:tc>
                  <a:txBody>
                    <a:bodyPr/>
                    <a:lstStyle/>
                    <a:p>
                      <a:pPr algn="ctr">
                        <a:spcAft>
                          <a:spcPts val="0"/>
                        </a:spcAft>
                      </a:pPr>
                      <a:r>
                        <a:rPr lang="en-US" sz="1800" b="1" kern="100">
                          <a:effectLst/>
                        </a:rPr>
                        <a:t>0.9</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28621" marR="28621" marT="0" marB="0"/>
                </a:tc>
                <a:tc>
                  <a:txBody>
                    <a:bodyPr/>
                    <a:lstStyle/>
                    <a:p>
                      <a:pPr algn="l">
                        <a:spcAft>
                          <a:spcPts val="0"/>
                        </a:spcAft>
                      </a:pPr>
                      <a:r>
                        <a:rPr lang="en-US" sz="1800" b="1" kern="100">
                          <a:effectLst/>
                        </a:rPr>
                        <a:t> </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28621" marR="28621" marT="0" marB="0"/>
                </a:tc>
                <a:extLst>
                  <a:ext uri="{0D108BD9-81ED-4DB2-BD59-A6C34878D82A}">
                    <a16:rowId xmlns:a16="http://schemas.microsoft.com/office/drawing/2014/main" val="10013"/>
                  </a:ext>
                </a:extLst>
              </a:tr>
              <a:tr h="0">
                <a:tc gridSpan="2">
                  <a:txBody>
                    <a:bodyPr/>
                    <a:lstStyle/>
                    <a:p>
                      <a:pPr algn="l">
                        <a:spcAft>
                          <a:spcPts val="0"/>
                        </a:spcAft>
                      </a:pPr>
                      <a:r>
                        <a:rPr lang="zh-CN" sz="1800" b="1" kern="100">
                          <a:effectLst/>
                        </a:rPr>
                        <a:t>调整后功能点数（</a:t>
                      </a:r>
                      <a:r>
                        <a:rPr lang="en-US" sz="1800" b="1" kern="100">
                          <a:effectLst/>
                        </a:rPr>
                        <a:t>FP</a:t>
                      </a:r>
                      <a:r>
                        <a:rPr lang="zh-CN" sz="1800" b="1" kern="100">
                          <a:effectLst/>
                        </a:rPr>
                        <a:t>）</a:t>
                      </a:r>
                      <a:r>
                        <a:rPr lang="en-US" sz="1800" b="1" kern="100">
                          <a:effectLst/>
                        </a:rPr>
                        <a:t>= </a:t>
                      </a:r>
                      <a:endParaRPr lang="zh-CN" sz="1800" b="1" kern="100">
                        <a:effectLst/>
                      </a:endParaRPr>
                    </a:p>
                    <a:p>
                      <a:pPr indent="248920" algn="l">
                        <a:spcAft>
                          <a:spcPts val="0"/>
                        </a:spcAft>
                      </a:pPr>
                      <a:r>
                        <a:rPr lang="zh-CN" sz="1800" b="1" kern="100">
                          <a:effectLst/>
                        </a:rPr>
                        <a:t>未调整功能点数（</a:t>
                      </a:r>
                      <a:r>
                        <a:rPr lang="en-US" sz="1800" b="1" kern="100">
                          <a:effectLst/>
                        </a:rPr>
                        <a:t>UFP</a:t>
                      </a:r>
                      <a:r>
                        <a:rPr lang="zh-CN" sz="1800" b="1" kern="100">
                          <a:effectLst/>
                        </a:rPr>
                        <a:t>）</a:t>
                      </a:r>
                      <a:r>
                        <a:rPr lang="en-US" sz="1800" b="1" kern="100">
                          <a:effectLst/>
                        </a:rPr>
                        <a:t>* TCF</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28621" marR="28621" marT="0" marB="0"/>
                </a:tc>
                <a:tc hMerge="1">
                  <a:txBody>
                    <a:bodyPr/>
                    <a:lstStyle/>
                    <a:p>
                      <a:endParaRPr lang="en-US"/>
                    </a:p>
                  </a:txBody>
                  <a:tcPr/>
                </a:tc>
                <a:tc>
                  <a:txBody>
                    <a:bodyPr/>
                    <a:lstStyle/>
                    <a:p>
                      <a:pPr algn="ctr">
                        <a:spcAft>
                          <a:spcPts val="0"/>
                        </a:spcAft>
                      </a:pPr>
                      <a:r>
                        <a:rPr lang="en-US" sz="1800" b="1" kern="100">
                          <a:effectLst/>
                        </a:rPr>
                        <a:t>101.7</a:t>
                      </a:r>
                      <a:endParaRPr lang="zh-CN" sz="1800" b="1" kern="100">
                        <a:effectLst/>
                        <a:latin typeface="Calibri" panose="020F0502020204030204" pitchFamily="34" charset="0"/>
                        <a:ea typeface="宋体" panose="02010600030101010101" pitchFamily="2" charset="-122"/>
                        <a:cs typeface="Times New Roman" panose="02020603050405020304" pitchFamily="18" charset="0"/>
                      </a:endParaRPr>
                    </a:p>
                  </a:txBody>
                  <a:tcPr marL="28621" marR="28621" marT="0" marB="0" anchor="ctr"/>
                </a:tc>
                <a:tc>
                  <a:txBody>
                    <a:bodyPr/>
                    <a:lstStyle/>
                    <a:p>
                      <a:pPr algn="l">
                        <a:spcAft>
                          <a:spcPts val="0"/>
                        </a:spcAft>
                      </a:pPr>
                      <a:r>
                        <a:rPr lang="en-US" sz="1800" b="1" kern="100" dirty="0">
                          <a:effectLst/>
                        </a:rPr>
                        <a:t> </a:t>
                      </a:r>
                      <a:endParaRPr lang="zh-CN" sz="18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28621" marR="28621" marT="0" marB="0"/>
                </a:tc>
                <a:extLst>
                  <a:ext uri="{0D108BD9-81ED-4DB2-BD59-A6C34878D82A}">
                    <a16:rowId xmlns:a16="http://schemas.microsoft.com/office/drawing/2014/main" val="10014"/>
                  </a:ext>
                </a:extLst>
              </a:tr>
            </a:tbl>
          </a:graphicData>
        </a:graphic>
      </p:graphicFrame>
      <p:sp>
        <p:nvSpPr>
          <p:cNvPr id="3" name="日期占位符 2"/>
          <p:cNvSpPr>
            <a:spLocks noGrp="1"/>
          </p:cNvSpPr>
          <p:nvPr>
            <p:ph type="dt" sz="half" idx="10"/>
          </p:nvPr>
        </p:nvSpPr>
        <p:spPr/>
        <p:txBody>
          <a:bodyPr/>
          <a:lstStyle/>
          <a:p>
            <a:pPr>
              <a:defRPr/>
            </a:pPr>
            <a:fld id="{DBBE74C3-0145-4418-B962-B45D25797F2A}" type="datetime1">
              <a:rPr lang="zh-CN" altLang="en-US" smtClean="0"/>
              <a:t>2019/12/15</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3"/>
          <p:cNvSpPr>
            <a:spLocks noGrp="1"/>
          </p:cNvSpPr>
          <p:nvPr>
            <p:ph type="dt" sz="quarter" idx="10"/>
          </p:nvPr>
        </p:nvSpPr>
        <p:spPr>
          <a:noFill/>
        </p:spPr>
        <p:txBody>
          <a:bodyPr/>
          <a:lstStyle/>
          <a:p>
            <a:fld id="{1BFC7256-D23F-4837-AAAF-3AA2DA53FDB3}" type="datetime1">
              <a:rPr lang="zh-CN" altLang="en-US"/>
              <a:t>2019/12/15</a:t>
            </a:fld>
            <a:endParaRPr lang="en-US" altLang="zh-CN"/>
          </a:p>
        </p:txBody>
      </p:sp>
      <p:sp>
        <p:nvSpPr>
          <p:cNvPr id="7171" name="页脚占位符 4"/>
          <p:cNvSpPr>
            <a:spLocks noGrp="1"/>
          </p:cNvSpPr>
          <p:nvPr>
            <p:ph type="ftr" sz="quarter" idx="11"/>
          </p:nvPr>
        </p:nvSpPr>
        <p:spPr>
          <a:noFill/>
        </p:spPr>
        <p:txBody>
          <a:bodyPr/>
          <a:lstStyle/>
          <a:p>
            <a:r>
              <a:rPr lang="en-US" altLang="zh-CN"/>
              <a:t>大连理工大学软件学院</a:t>
            </a:r>
          </a:p>
        </p:txBody>
      </p:sp>
      <p:sp>
        <p:nvSpPr>
          <p:cNvPr id="6" name="灯片编号占位符 5"/>
          <p:cNvSpPr>
            <a:spLocks noGrp="1"/>
          </p:cNvSpPr>
          <p:nvPr>
            <p:ph type="sldNum" sz="quarter" idx="12"/>
          </p:nvPr>
        </p:nvSpPr>
        <p:spPr/>
        <p:txBody>
          <a:bodyPr/>
          <a:lstStyle/>
          <a:p>
            <a:pPr>
              <a:defRPr/>
            </a:pPr>
            <a:fld id="{BB300493-B762-4093-8801-303C4A44E753}" type="slidenum">
              <a:rPr lang="zh-CN" altLang="en-US"/>
              <a:t>2</a:t>
            </a:fld>
            <a:endParaRPr lang="en-US" altLang="zh-CN" dirty="0"/>
          </a:p>
        </p:txBody>
      </p:sp>
      <p:sp>
        <p:nvSpPr>
          <p:cNvPr id="7173" name="Rectangle 2"/>
          <p:cNvSpPr>
            <a:spLocks noGrp="1" noChangeArrowheads="1"/>
          </p:cNvSpPr>
          <p:nvPr>
            <p:ph type="title"/>
          </p:nvPr>
        </p:nvSpPr>
        <p:spPr/>
        <p:txBody>
          <a:bodyPr/>
          <a:lstStyle/>
          <a:p>
            <a:pPr eaLnBrk="1" hangingPunct="1"/>
            <a:r>
              <a:rPr lang="zh-CN" altLang="en-US" dirty="0">
                <a:solidFill>
                  <a:schemeClr val="tx1"/>
                </a:solidFill>
              </a:rPr>
              <a:t>第</a:t>
            </a:r>
            <a:r>
              <a:rPr lang="en-US" altLang="zh-CN" dirty="0">
                <a:solidFill>
                  <a:schemeClr val="tx1"/>
                </a:solidFill>
              </a:rPr>
              <a:t>12</a:t>
            </a:r>
            <a:r>
              <a:rPr lang="zh-CN" altLang="en-US" dirty="0">
                <a:solidFill>
                  <a:schemeClr val="tx1"/>
                </a:solidFill>
              </a:rPr>
              <a:t>章 软件项目级管理</a:t>
            </a:r>
            <a:endParaRPr lang="zh-CN" altLang="en-US" b="0" i="1" dirty="0">
              <a:solidFill>
                <a:schemeClr val="tx1"/>
              </a:solidFill>
            </a:endParaRPr>
          </a:p>
        </p:txBody>
      </p:sp>
      <p:sp>
        <p:nvSpPr>
          <p:cNvPr id="7174" name="Rectangle 3"/>
          <p:cNvSpPr>
            <a:spLocks noGrp="1" noChangeArrowheads="1"/>
          </p:cNvSpPr>
          <p:nvPr>
            <p:ph type="body" idx="1"/>
          </p:nvPr>
        </p:nvSpPr>
        <p:spPr>
          <a:xfrm>
            <a:off x="394271" y="1599778"/>
            <a:ext cx="8282185" cy="4781550"/>
          </a:xfrm>
        </p:spPr>
        <p:txBody>
          <a:bodyPr/>
          <a:lstStyle/>
          <a:p>
            <a:pPr eaLnBrk="1" hangingPunct="1">
              <a:lnSpc>
                <a:spcPct val="130000"/>
              </a:lnSpc>
            </a:pPr>
            <a:r>
              <a:rPr lang="zh-CN" altLang="en-US" sz="2600" dirty="0"/>
              <a:t>项目开发，除了技术，软件开发的管理技术和方法也很重要。软件的管理可以分为两个层面：首先是项目级管理，然后是组织级管理。</a:t>
            </a:r>
          </a:p>
          <a:p>
            <a:pPr eaLnBrk="1" hangingPunct="1">
              <a:lnSpc>
                <a:spcPct val="130000"/>
              </a:lnSpc>
            </a:pPr>
            <a:r>
              <a:rPr lang="zh-CN" altLang="en-US" sz="2600" dirty="0"/>
              <a:t>本章主要是阐述项目级管理的方面和相关技术方法，主要包括软件配置管理、软件项目管理、软件质量保证、风险管理、人员沟通管理等方面，并在每个方面中详细描述了相关的内容、技术和方法。</a:t>
            </a:r>
            <a:endParaRPr lang="en-US" altLang="zh-CN" sz="2600" dirty="0"/>
          </a:p>
          <a:p>
            <a:pPr eaLnBrk="1" hangingPunct="1">
              <a:lnSpc>
                <a:spcPct val="130000"/>
              </a:lnSpc>
            </a:pPr>
            <a:r>
              <a:rPr lang="zh-CN" altLang="en-US" sz="2600" dirty="0"/>
              <a:t>项目管理中的人员组织和管理。</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开发成本估算</a:t>
            </a:r>
          </a:p>
        </p:txBody>
      </p:sp>
      <p:sp>
        <p:nvSpPr>
          <p:cNvPr id="7" name="内容占位符 6"/>
          <p:cNvSpPr>
            <a:spLocks noGrp="1"/>
          </p:cNvSpPr>
          <p:nvPr>
            <p:ph idx="1"/>
          </p:nvPr>
        </p:nvSpPr>
        <p:spPr/>
        <p:txBody>
          <a:bodyPr/>
          <a:lstStyle/>
          <a:p>
            <a:r>
              <a:rPr lang="zh-CN" altLang="en-US" sz="2400" dirty="0"/>
              <a:t>将带有权重的功能点评估分值转换为对工作量的评估，一种方法是通过经验曲线进行对应。</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t>另外一种方法是模型</a:t>
            </a:r>
            <a:r>
              <a:rPr lang="en-US" altLang="zh-CN" sz="2400" dirty="0" err="1"/>
              <a:t>CoCoMo</a:t>
            </a:r>
            <a:r>
              <a:rPr lang="zh-CN" altLang="en-US" sz="2400" dirty="0"/>
              <a:t>（</a:t>
            </a:r>
            <a:r>
              <a:rPr lang="en-US" altLang="zh-CN" sz="2400" dirty="0"/>
              <a:t>Constructive Cost Model</a:t>
            </a:r>
            <a:r>
              <a:rPr lang="zh-CN" altLang="en-US" sz="2400" dirty="0"/>
              <a:t>）。</a:t>
            </a:r>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2019/12/15</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20</a:t>
            </a:fld>
            <a:endParaRPr lang="en-US" altLang="zh-CN"/>
          </a:p>
        </p:txBody>
      </p:sp>
      <p:pic>
        <p:nvPicPr>
          <p:cNvPr id="8" name="图片 7"/>
          <p:cNvPicPr/>
          <p:nvPr/>
        </p:nvPicPr>
        <p:blipFill>
          <a:blip r:embed="rId2" cstate="print">
            <a:extLst>
              <a:ext uri="{28A0092B-C50C-407E-A947-70E740481C1C}">
                <a14:useLocalDpi xmlns:a14="http://schemas.microsoft.com/office/drawing/2010/main" val="0"/>
              </a:ext>
            </a:extLst>
          </a:blip>
          <a:stretch>
            <a:fillRect/>
          </a:stretch>
        </p:blipFill>
        <p:spPr>
          <a:xfrm>
            <a:off x="2339751" y="2564904"/>
            <a:ext cx="4248373" cy="25202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内容占位符 7"/>
          <p:cNvGraphicFramePr>
            <a:graphicFrameLocks noGrp="1"/>
          </p:cNvGraphicFramePr>
          <p:nvPr>
            <p:ph/>
          </p:nvPr>
        </p:nvGraphicFramePr>
        <p:xfrm>
          <a:off x="457200" y="401216"/>
          <a:ext cx="8230325" cy="1371600"/>
        </p:xfrm>
        <a:graphic>
          <a:graphicData uri="http://schemas.openxmlformats.org/drawingml/2006/table">
            <a:tbl>
              <a:tblPr firstRow="1" firstCol="1" bandRow="1">
                <a:tableStyleId>{21E4AEA4-8DFA-4A89-87EB-49C32662AFE0}</a:tableStyleId>
              </a:tblPr>
              <a:tblGrid>
                <a:gridCol w="2590390">
                  <a:extLst>
                    <a:ext uri="{9D8B030D-6E8A-4147-A177-3AD203B41FA5}">
                      <a16:colId xmlns:a16="http://schemas.microsoft.com/office/drawing/2014/main" val="20000"/>
                    </a:ext>
                  </a:extLst>
                </a:gridCol>
                <a:gridCol w="5639935">
                  <a:extLst>
                    <a:ext uri="{9D8B030D-6E8A-4147-A177-3AD203B41FA5}">
                      <a16:colId xmlns:a16="http://schemas.microsoft.com/office/drawing/2014/main" val="20001"/>
                    </a:ext>
                  </a:extLst>
                </a:gridCol>
              </a:tblGrid>
              <a:tr h="0">
                <a:tc>
                  <a:txBody>
                    <a:bodyPr/>
                    <a:lstStyle/>
                    <a:p>
                      <a:pPr algn="ctr">
                        <a:spcAft>
                          <a:spcPts val="0"/>
                        </a:spcAft>
                      </a:pPr>
                      <a:r>
                        <a:rPr lang="zh-CN" sz="1800" b="1" kern="100" dirty="0">
                          <a:effectLst/>
                        </a:rPr>
                        <a:t>子模型</a:t>
                      </a:r>
                      <a:endParaRPr 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4781" marR="64781" marT="0" marB="0"/>
                </a:tc>
                <a:tc>
                  <a:txBody>
                    <a:bodyPr/>
                    <a:lstStyle/>
                    <a:p>
                      <a:pPr algn="ctr">
                        <a:spcAft>
                          <a:spcPts val="0"/>
                        </a:spcAft>
                      </a:pPr>
                      <a:r>
                        <a:rPr lang="zh-CN" sz="1800" b="1" kern="100">
                          <a:effectLst/>
                        </a:rPr>
                        <a:t>作用</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4781" marR="64781" marT="0" marB="0"/>
                </a:tc>
                <a:extLst>
                  <a:ext uri="{0D108BD9-81ED-4DB2-BD59-A6C34878D82A}">
                    <a16:rowId xmlns:a16="http://schemas.microsoft.com/office/drawing/2014/main" val="10000"/>
                  </a:ext>
                </a:extLst>
              </a:tr>
              <a:tr h="0">
                <a:tc>
                  <a:txBody>
                    <a:bodyPr/>
                    <a:lstStyle/>
                    <a:p>
                      <a:pPr algn="l">
                        <a:spcAft>
                          <a:spcPts val="0"/>
                        </a:spcAft>
                      </a:pPr>
                      <a:r>
                        <a:rPr lang="zh-CN" sz="1800" b="1" kern="100">
                          <a:effectLst/>
                        </a:rPr>
                        <a:t>Application Composition model</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4781" marR="64781" marT="0" marB="0"/>
                </a:tc>
                <a:tc>
                  <a:txBody>
                    <a:bodyPr/>
                    <a:lstStyle/>
                    <a:p>
                      <a:pPr algn="l">
                        <a:spcAft>
                          <a:spcPts val="0"/>
                        </a:spcAft>
                      </a:pPr>
                      <a:r>
                        <a:rPr lang="zh-CN" sz="1800" b="1" kern="100">
                          <a:effectLst/>
                        </a:rPr>
                        <a:t>针对使用集成CASE工具进行快速应用开发的项目工作量评估及计划调度。</a:t>
                      </a:r>
                      <a:endParaRPr lang="zh-CN" sz="2400" b="1" kern="100">
                        <a:effectLst/>
                        <a:latin typeface="Calibri" panose="020F0502020204030204" pitchFamily="34" charset="0"/>
                        <a:ea typeface="宋体" panose="02010600030101010101" pitchFamily="2" charset="-122"/>
                        <a:cs typeface="Times New Roman" panose="02020603050405020304" pitchFamily="18" charset="0"/>
                      </a:endParaRPr>
                    </a:p>
                  </a:txBody>
                  <a:tcPr marL="64781" marR="64781" marT="0" marB="0"/>
                </a:tc>
                <a:extLst>
                  <a:ext uri="{0D108BD9-81ED-4DB2-BD59-A6C34878D82A}">
                    <a16:rowId xmlns:a16="http://schemas.microsoft.com/office/drawing/2014/main" val="10001"/>
                  </a:ext>
                </a:extLst>
              </a:tr>
              <a:tr h="0">
                <a:tc>
                  <a:txBody>
                    <a:bodyPr/>
                    <a:lstStyle/>
                    <a:p>
                      <a:pPr algn="l">
                        <a:spcAft>
                          <a:spcPts val="0"/>
                        </a:spcAft>
                      </a:pPr>
                      <a:r>
                        <a:rPr lang="zh-CN" sz="1800" b="1" kern="100" dirty="0">
                          <a:effectLst/>
                        </a:rPr>
                        <a:t>Early Design and Post Architecture models</a:t>
                      </a:r>
                      <a:endParaRPr 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4781" marR="64781" marT="0" marB="0"/>
                </a:tc>
                <a:tc>
                  <a:txBody>
                    <a:bodyPr/>
                    <a:lstStyle/>
                    <a:p>
                      <a:pPr algn="l">
                        <a:spcAft>
                          <a:spcPts val="0"/>
                        </a:spcAft>
                      </a:pPr>
                      <a:r>
                        <a:rPr lang="zh-CN" sz="1800" b="1" kern="100" dirty="0">
                          <a:effectLst/>
                        </a:rPr>
                        <a:t>针对基础软件设施、重要应用以及嵌入软件项目开发的工作量评估及计划调度。</a:t>
                      </a:r>
                      <a:endParaRPr lang="zh-CN" sz="2400" b="1"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4781" marR="64781" marT="0" marB="0"/>
                </a:tc>
                <a:extLst>
                  <a:ext uri="{0D108BD9-81ED-4DB2-BD59-A6C34878D82A}">
                    <a16:rowId xmlns:a16="http://schemas.microsoft.com/office/drawing/2014/main" val="10002"/>
                  </a:ext>
                </a:extLst>
              </a:tr>
            </a:tbl>
          </a:graphicData>
        </a:graphic>
      </p:graphicFrame>
      <p:sp>
        <p:nvSpPr>
          <p:cNvPr id="4" name="日期占位符 3"/>
          <p:cNvSpPr>
            <a:spLocks noGrp="1"/>
          </p:cNvSpPr>
          <p:nvPr>
            <p:ph type="dt" sz="half" idx="10"/>
          </p:nvPr>
        </p:nvSpPr>
        <p:spPr/>
        <p:txBody>
          <a:bodyPr/>
          <a:lstStyle/>
          <a:p>
            <a:pPr>
              <a:defRPr/>
            </a:pPr>
            <a:fld id="{DE44F0FB-7E9E-4352-998C-7059E193411E}" type="datetime1">
              <a:rPr lang="zh-CN" altLang="en-US" smtClean="0"/>
              <a:t>2019/12/15</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21</a:t>
            </a:fld>
            <a:endParaRPr lang="en-US" altLang="zh-CN"/>
          </a:p>
        </p:txBody>
      </p:sp>
      <p:sp>
        <p:nvSpPr>
          <p:cNvPr id="9" name="矩形 8"/>
          <p:cNvSpPr/>
          <p:nvPr/>
        </p:nvSpPr>
        <p:spPr>
          <a:xfrm>
            <a:off x="323528" y="1916832"/>
            <a:ext cx="8363997" cy="4493538"/>
          </a:xfrm>
          <a:prstGeom prst="rect">
            <a:avLst/>
          </a:prstGeom>
        </p:spPr>
        <p:txBody>
          <a:bodyPr wrap="square">
            <a:spAutoFit/>
          </a:bodyPr>
          <a:lstStyle/>
          <a:p>
            <a:pPr marL="342900" indent="-342900">
              <a:buFont typeface="Arial" panose="020B0604020202020204" pitchFamily="34" charset="0"/>
              <a:buChar char="•"/>
            </a:pPr>
            <a:r>
              <a:rPr lang="en-US" altLang="zh-CN" sz="2200" dirty="0" err="1">
                <a:solidFill>
                  <a:schemeClr val="tx1"/>
                </a:solidFill>
              </a:rPr>
              <a:t>CoCoMo</a:t>
            </a:r>
            <a:r>
              <a:rPr lang="zh-CN" altLang="en-US" sz="2200" dirty="0">
                <a:solidFill>
                  <a:schemeClr val="tx1"/>
                </a:solidFill>
              </a:rPr>
              <a:t>模型是模型的集合，根据项目的级别或种类选取其中不同的模型使用，这里主要针对项目开始的早期设计模型进行介绍。</a:t>
            </a:r>
            <a:endParaRPr lang="en-US" altLang="zh-CN" sz="2200" dirty="0">
              <a:solidFill>
                <a:schemeClr val="tx1"/>
              </a:solidFill>
            </a:endParaRPr>
          </a:p>
          <a:p>
            <a:pPr marL="342900" indent="-342900">
              <a:buFont typeface="Arial" panose="020B0604020202020204" pitchFamily="34" charset="0"/>
              <a:buChar char="•"/>
            </a:pPr>
            <a:r>
              <a:rPr lang="en-US" altLang="zh-CN" sz="2200" dirty="0" err="1">
                <a:solidFill>
                  <a:schemeClr val="tx1"/>
                </a:solidFill>
              </a:rPr>
              <a:t>CoCoMo</a:t>
            </a:r>
            <a:r>
              <a:rPr lang="zh-CN" altLang="en-US" sz="2200" dirty="0">
                <a:solidFill>
                  <a:schemeClr val="tx1"/>
                </a:solidFill>
              </a:rPr>
              <a:t>模型最大的用处在于提供工作量估算的公式（</a:t>
            </a:r>
            <a:r>
              <a:rPr lang="en-US" altLang="zh-CN" sz="2200" dirty="0">
                <a:solidFill>
                  <a:schemeClr val="tx1"/>
                </a:solidFill>
              </a:rPr>
              <a:t>PM, person months</a:t>
            </a:r>
            <a:r>
              <a:rPr lang="zh-CN" altLang="en-US" sz="2200" dirty="0">
                <a:solidFill>
                  <a:schemeClr val="tx1"/>
                </a:solidFill>
              </a:rPr>
              <a:t>），并以此作为项目计划调度和优化的基础，公式的基本形式为：</a:t>
            </a:r>
            <a:endParaRPr lang="en-US" altLang="zh-CN" sz="2200" dirty="0">
              <a:solidFill>
                <a:schemeClr val="tx1"/>
              </a:solidFill>
            </a:endParaRPr>
          </a:p>
          <a:p>
            <a:pPr marL="342900" indent="-342900">
              <a:buFont typeface="Arial" panose="020B0604020202020204" pitchFamily="34" charset="0"/>
              <a:buChar char="•"/>
            </a:pPr>
            <a:endParaRPr lang="en-US" altLang="zh-CN" sz="2200" dirty="0">
              <a:solidFill>
                <a:schemeClr val="tx1"/>
              </a:solidFill>
            </a:endParaRPr>
          </a:p>
          <a:p>
            <a:pPr marL="342900" indent="-342900">
              <a:buFont typeface="Arial" panose="020B0604020202020204" pitchFamily="34" charset="0"/>
              <a:buChar char="•"/>
            </a:pPr>
            <a:endParaRPr lang="en-US" altLang="zh-CN" sz="2200" dirty="0">
              <a:solidFill>
                <a:schemeClr val="tx1"/>
              </a:solidFill>
            </a:endParaRPr>
          </a:p>
          <a:p>
            <a:pPr marL="342900" indent="-342900">
              <a:buFont typeface="Arial" panose="020B0604020202020204" pitchFamily="34" charset="0"/>
              <a:buChar char="•"/>
            </a:pPr>
            <a:endParaRPr lang="en-US" altLang="zh-CN" sz="2200" dirty="0">
              <a:solidFill>
                <a:schemeClr val="tx1"/>
              </a:solidFill>
            </a:endParaRPr>
          </a:p>
          <a:p>
            <a:pPr marL="342900" indent="-342900">
              <a:buFont typeface="Arial" panose="020B0604020202020204" pitchFamily="34" charset="0"/>
              <a:buChar char="•"/>
            </a:pPr>
            <a:r>
              <a:rPr lang="en-US" altLang="zh-CN" sz="2200" dirty="0">
                <a:solidFill>
                  <a:schemeClr val="tx1"/>
                </a:solidFill>
              </a:rPr>
              <a:t>Size</a:t>
            </a:r>
            <a:r>
              <a:rPr lang="zh-CN" altLang="en-US" sz="2200" dirty="0">
                <a:solidFill>
                  <a:schemeClr val="tx1"/>
                </a:solidFill>
              </a:rPr>
              <a:t>是指不含注释的程序长度，又称为</a:t>
            </a:r>
            <a:r>
              <a:rPr lang="en-US" altLang="zh-CN" sz="2200" dirty="0">
                <a:solidFill>
                  <a:schemeClr val="tx1"/>
                </a:solidFill>
              </a:rPr>
              <a:t>KDSI</a:t>
            </a:r>
            <a:r>
              <a:rPr lang="zh-CN" altLang="en-US" sz="2200" dirty="0">
                <a:solidFill>
                  <a:schemeClr val="tx1"/>
                </a:solidFill>
              </a:rPr>
              <a:t>（</a:t>
            </a:r>
            <a:r>
              <a:rPr lang="en-US" altLang="zh-CN" sz="2200" dirty="0">
                <a:solidFill>
                  <a:schemeClr val="tx1"/>
                </a:solidFill>
              </a:rPr>
              <a:t>Kilo-Thousands of Delivered Source Instructions</a:t>
            </a:r>
            <a:r>
              <a:rPr lang="zh-CN" altLang="en-US" sz="2200" dirty="0">
                <a:solidFill>
                  <a:schemeClr val="tx1"/>
                </a:solidFill>
              </a:rPr>
              <a:t>），因此其基本的单位是千代码行。</a:t>
            </a:r>
            <a:endParaRPr lang="en-US" altLang="zh-CN" sz="2200" dirty="0">
              <a:solidFill>
                <a:schemeClr val="tx1"/>
              </a:solidFill>
            </a:endParaRPr>
          </a:p>
          <a:p>
            <a:pPr marL="342900" indent="-342900">
              <a:buFont typeface="Arial" panose="020B0604020202020204" pitchFamily="34" charset="0"/>
              <a:buChar char="•"/>
            </a:pPr>
            <a:r>
              <a:rPr lang="zh-CN" altLang="en-US" sz="2200" dirty="0">
                <a:solidFill>
                  <a:schemeClr val="tx1"/>
                </a:solidFill>
              </a:rPr>
              <a:t>公式中表示每个影响因子的变量</a:t>
            </a:r>
            <a:r>
              <a:rPr lang="en-US" altLang="zh-CN" sz="2200" i="1" dirty="0" err="1">
                <a:solidFill>
                  <a:schemeClr val="tx1"/>
                </a:solidFill>
              </a:rPr>
              <a:t>EM</a:t>
            </a:r>
            <a:r>
              <a:rPr lang="en-US" altLang="zh-CN" sz="2200" i="1" baseline="-25000" dirty="0" err="1">
                <a:solidFill>
                  <a:schemeClr val="tx1"/>
                </a:solidFill>
              </a:rPr>
              <a:t>i</a:t>
            </a:r>
            <a:r>
              <a:rPr lang="zh-CN" altLang="en-US" sz="2200" i="1" dirty="0">
                <a:solidFill>
                  <a:schemeClr val="tx1"/>
                </a:solidFill>
              </a:rPr>
              <a:t>。</a:t>
            </a:r>
          </a:p>
        </p:txBody>
      </p:sp>
      <p:graphicFrame>
        <p:nvGraphicFramePr>
          <p:cNvPr id="11" name="对象 10"/>
          <p:cNvGraphicFramePr>
            <a:graphicFrameLocks noChangeAspect="1"/>
          </p:cNvGraphicFramePr>
          <p:nvPr/>
        </p:nvGraphicFramePr>
        <p:xfrm>
          <a:off x="2339752" y="3861048"/>
          <a:ext cx="3987030" cy="1085227"/>
        </p:xfrm>
        <a:graphic>
          <a:graphicData uri="http://schemas.openxmlformats.org/presentationml/2006/ole">
            <mc:AlternateContent xmlns:mc="http://schemas.openxmlformats.org/markup-compatibility/2006">
              <mc:Choice xmlns:v="urn:schemas-microsoft-com:vml" Requires="v">
                <p:oleObj spid="_x0000_s3120" r:id="rId3" imgW="1587500" imgH="431800" progId="Equation.DSMT4">
                  <p:embed/>
                </p:oleObj>
              </mc:Choice>
              <mc:Fallback>
                <p:oleObj r:id="rId3" imgW="1587500" imgH="4318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3861048"/>
                        <a:ext cx="3987030" cy="1085227"/>
                      </a:xfrm>
                      <a:prstGeom prst="rect">
                        <a:avLst/>
                      </a:prstGeom>
                      <a:noFill/>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p:cNvGraphicFramePr>
            <a:graphicFrameLocks noGrp="1"/>
          </p:cNvGraphicFramePr>
          <p:nvPr>
            <p:ph/>
          </p:nvPr>
        </p:nvGraphicFramePr>
        <p:xfrm>
          <a:off x="440435" y="824726"/>
          <a:ext cx="8229557" cy="2194560"/>
        </p:xfrm>
        <a:graphic>
          <a:graphicData uri="http://schemas.openxmlformats.org/drawingml/2006/table">
            <a:tbl>
              <a:tblPr firstRow="1" firstCol="1" bandRow="1">
                <a:tableStyleId>{21E4AEA4-8DFA-4A89-87EB-49C32662AFE0}</a:tableStyleId>
              </a:tblPr>
              <a:tblGrid>
                <a:gridCol w="2257367">
                  <a:extLst>
                    <a:ext uri="{9D8B030D-6E8A-4147-A177-3AD203B41FA5}">
                      <a16:colId xmlns:a16="http://schemas.microsoft.com/office/drawing/2014/main" val="20000"/>
                    </a:ext>
                  </a:extLst>
                </a:gridCol>
                <a:gridCol w="853170">
                  <a:extLst>
                    <a:ext uri="{9D8B030D-6E8A-4147-A177-3AD203B41FA5}">
                      <a16:colId xmlns:a16="http://schemas.microsoft.com/office/drawing/2014/main" val="20001"/>
                    </a:ext>
                  </a:extLst>
                </a:gridCol>
                <a:gridCol w="853170">
                  <a:extLst>
                    <a:ext uri="{9D8B030D-6E8A-4147-A177-3AD203B41FA5}">
                      <a16:colId xmlns:a16="http://schemas.microsoft.com/office/drawing/2014/main" val="20002"/>
                    </a:ext>
                  </a:extLst>
                </a:gridCol>
                <a:gridCol w="853170">
                  <a:extLst>
                    <a:ext uri="{9D8B030D-6E8A-4147-A177-3AD203B41FA5}">
                      <a16:colId xmlns:a16="http://schemas.microsoft.com/office/drawing/2014/main" val="20003"/>
                    </a:ext>
                  </a:extLst>
                </a:gridCol>
                <a:gridCol w="853170">
                  <a:extLst>
                    <a:ext uri="{9D8B030D-6E8A-4147-A177-3AD203B41FA5}">
                      <a16:colId xmlns:a16="http://schemas.microsoft.com/office/drawing/2014/main" val="20004"/>
                    </a:ext>
                  </a:extLst>
                </a:gridCol>
                <a:gridCol w="853170">
                  <a:extLst>
                    <a:ext uri="{9D8B030D-6E8A-4147-A177-3AD203B41FA5}">
                      <a16:colId xmlns:a16="http://schemas.microsoft.com/office/drawing/2014/main" val="20005"/>
                    </a:ext>
                  </a:extLst>
                </a:gridCol>
                <a:gridCol w="853170">
                  <a:extLst>
                    <a:ext uri="{9D8B030D-6E8A-4147-A177-3AD203B41FA5}">
                      <a16:colId xmlns:a16="http://schemas.microsoft.com/office/drawing/2014/main" val="20006"/>
                    </a:ext>
                  </a:extLst>
                </a:gridCol>
                <a:gridCol w="853170">
                  <a:extLst>
                    <a:ext uri="{9D8B030D-6E8A-4147-A177-3AD203B41FA5}">
                      <a16:colId xmlns:a16="http://schemas.microsoft.com/office/drawing/2014/main" val="20007"/>
                    </a:ext>
                  </a:extLst>
                </a:gridCol>
              </a:tblGrid>
              <a:tr h="0">
                <a:tc>
                  <a:txBody>
                    <a:bodyPr/>
                    <a:lstStyle/>
                    <a:p>
                      <a:pPr algn="ctr">
                        <a:spcAft>
                          <a:spcPts val="0"/>
                        </a:spcAft>
                      </a:pPr>
                      <a:r>
                        <a:rPr lang="zh-CN" sz="1800" kern="100" dirty="0">
                          <a:effectLst/>
                        </a:rPr>
                        <a:t>影响因子</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tc>
                <a:tc>
                  <a:txBody>
                    <a:bodyPr/>
                    <a:lstStyle/>
                    <a:p>
                      <a:pPr algn="ctr">
                        <a:spcAft>
                          <a:spcPts val="0"/>
                        </a:spcAft>
                      </a:pPr>
                      <a:r>
                        <a:rPr lang="zh-CN" sz="1800" kern="100">
                          <a:effectLst/>
                        </a:rPr>
                        <a:t>特低</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zh-CN" sz="1800" kern="100">
                          <a:effectLst/>
                        </a:rPr>
                        <a:t>很低</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zh-CN" sz="1800" kern="100">
                          <a:effectLst/>
                        </a:rPr>
                        <a:t>低</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zh-CN" sz="1800" kern="100">
                          <a:effectLst/>
                        </a:rPr>
                        <a:t>正常</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zh-CN" sz="1800" kern="100">
                          <a:effectLst/>
                        </a:rPr>
                        <a:t>高</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zh-CN" sz="1800" kern="100">
                          <a:effectLst/>
                        </a:rPr>
                        <a:t>很高</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zh-CN" sz="1800" kern="100">
                          <a:effectLst/>
                        </a:rPr>
                        <a:t>特高</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extLst>
                  <a:ext uri="{0D108BD9-81ED-4DB2-BD59-A6C34878D82A}">
                    <a16:rowId xmlns:a16="http://schemas.microsoft.com/office/drawing/2014/main" val="10000"/>
                  </a:ext>
                </a:extLst>
              </a:tr>
              <a:tr h="0">
                <a:tc>
                  <a:txBody>
                    <a:bodyPr/>
                    <a:lstStyle/>
                    <a:p>
                      <a:pPr algn="ctr">
                        <a:spcAft>
                          <a:spcPts val="0"/>
                        </a:spcAft>
                      </a:pPr>
                      <a:r>
                        <a:rPr lang="zh-CN" sz="1800" kern="100">
                          <a:effectLst/>
                        </a:rPr>
                        <a:t>可靠性及复杂性</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tc>
                <a:tc>
                  <a:txBody>
                    <a:bodyPr/>
                    <a:lstStyle/>
                    <a:p>
                      <a:pPr algn="ctr">
                        <a:spcAft>
                          <a:spcPts val="0"/>
                        </a:spcAft>
                      </a:pPr>
                      <a:r>
                        <a:rPr lang="en-US" sz="1800" kern="100">
                          <a:effectLst/>
                        </a:rPr>
                        <a:t>0.73</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en-US" sz="1800" kern="100">
                          <a:effectLst/>
                        </a:rPr>
                        <a:t>0.81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en-US" sz="1800" kern="100">
                          <a:effectLst/>
                        </a:rPr>
                        <a:t>0.98</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en-US" sz="1800" kern="100">
                          <a:effectLst/>
                        </a:rPr>
                        <a:t>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en-US" sz="1800" kern="100">
                          <a:effectLst/>
                        </a:rPr>
                        <a:t>1.30</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en-US" sz="1800" kern="100">
                          <a:effectLst/>
                        </a:rPr>
                        <a:t>1.74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en-US" sz="1800" kern="100">
                          <a:effectLst/>
                        </a:rPr>
                        <a:t>2.38</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extLst>
                  <a:ext uri="{0D108BD9-81ED-4DB2-BD59-A6C34878D82A}">
                    <a16:rowId xmlns:a16="http://schemas.microsoft.com/office/drawing/2014/main" val="10001"/>
                  </a:ext>
                </a:extLst>
              </a:tr>
              <a:tr h="0">
                <a:tc>
                  <a:txBody>
                    <a:bodyPr/>
                    <a:lstStyle/>
                    <a:p>
                      <a:pPr algn="ctr">
                        <a:spcAft>
                          <a:spcPts val="0"/>
                        </a:spcAft>
                      </a:pPr>
                      <a:r>
                        <a:rPr lang="zh-CN" sz="1800" kern="100">
                          <a:effectLst/>
                        </a:rPr>
                        <a:t>可重用性</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tc>
                <a:tc>
                  <a:txBody>
                    <a:bodyPr/>
                    <a:lstStyle/>
                    <a:p>
                      <a:pPr algn="ctr">
                        <a:spcAft>
                          <a:spcPts val="0"/>
                        </a:spcAft>
                      </a:pPr>
                      <a:r>
                        <a:rPr lang="en-US" sz="18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en-US" sz="18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en-US" sz="1800" kern="100">
                          <a:effectLst/>
                        </a:rPr>
                        <a:t>0.95</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en-US" sz="1800" kern="100">
                          <a:effectLst/>
                        </a:rPr>
                        <a:t>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en-US" sz="1800" kern="100">
                          <a:effectLst/>
                        </a:rPr>
                        <a:t>1.07</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en-US" sz="1800" kern="100">
                          <a:effectLst/>
                        </a:rPr>
                        <a:t>1.15</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en-US" sz="1800" kern="100">
                          <a:effectLst/>
                        </a:rPr>
                        <a:t>1.24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extLst>
                  <a:ext uri="{0D108BD9-81ED-4DB2-BD59-A6C34878D82A}">
                    <a16:rowId xmlns:a16="http://schemas.microsoft.com/office/drawing/2014/main" val="10002"/>
                  </a:ext>
                </a:extLst>
              </a:tr>
              <a:tr h="0">
                <a:tc>
                  <a:txBody>
                    <a:bodyPr/>
                    <a:lstStyle/>
                    <a:p>
                      <a:pPr algn="ctr">
                        <a:spcAft>
                          <a:spcPts val="0"/>
                        </a:spcAft>
                      </a:pPr>
                      <a:r>
                        <a:rPr lang="zh-CN" sz="1800" kern="100">
                          <a:effectLst/>
                        </a:rPr>
                        <a:t>目标平台特殊性</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tc>
                <a:tc>
                  <a:txBody>
                    <a:bodyPr/>
                    <a:lstStyle/>
                    <a:p>
                      <a:pPr algn="ctr">
                        <a:spcAft>
                          <a:spcPts val="0"/>
                        </a:spcAft>
                      </a:pPr>
                      <a:r>
                        <a:rPr lang="en-US" sz="18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en-US" sz="1800" kern="100">
                          <a:effectLst/>
                        </a:rPr>
                        <a:t> </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en-US" sz="1800" kern="100">
                          <a:effectLst/>
                        </a:rPr>
                        <a:t>0.87</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en-US" sz="1800" kern="100">
                          <a:effectLst/>
                        </a:rPr>
                        <a:t>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en-US" sz="1800" kern="100">
                          <a:effectLst/>
                        </a:rPr>
                        <a:t>1.29</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en-US" sz="1800" kern="100">
                          <a:effectLst/>
                        </a:rPr>
                        <a:t>1.81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en-US" sz="1800" kern="100">
                          <a:effectLst/>
                        </a:rPr>
                        <a:t>2.61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extLst>
                  <a:ext uri="{0D108BD9-81ED-4DB2-BD59-A6C34878D82A}">
                    <a16:rowId xmlns:a16="http://schemas.microsoft.com/office/drawing/2014/main" val="10003"/>
                  </a:ext>
                </a:extLst>
              </a:tr>
              <a:tr h="0">
                <a:tc>
                  <a:txBody>
                    <a:bodyPr/>
                    <a:lstStyle/>
                    <a:p>
                      <a:pPr algn="ctr">
                        <a:spcAft>
                          <a:spcPts val="0"/>
                        </a:spcAft>
                      </a:pPr>
                      <a:r>
                        <a:rPr lang="zh-CN" sz="1800" kern="100">
                          <a:effectLst/>
                        </a:rPr>
                        <a:t>人员能力</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tc>
                <a:tc>
                  <a:txBody>
                    <a:bodyPr/>
                    <a:lstStyle/>
                    <a:p>
                      <a:pPr algn="ctr">
                        <a:spcAft>
                          <a:spcPts val="0"/>
                        </a:spcAft>
                      </a:pPr>
                      <a:r>
                        <a:rPr lang="en-US" sz="1800" kern="100">
                          <a:effectLst/>
                        </a:rPr>
                        <a:t>2.12</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en-US" sz="1800" kern="100">
                          <a:effectLst/>
                        </a:rPr>
                        <a:t>1.62</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en-US" sz="1800" kern="100">
                          <a:effectLst/>
                        </a:rPr>
                        <a:t>1.26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en-US" sz="1800" kern="100">
                          <a:effectLst/>
                        </a:rPr>
                        <a:t>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en-US" sz="1800" kern="100">
                          <a:effectLst/>
                        </a:rPr>
                        <a:t>0.83</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en-US" sz="1800" kern="100">
                          <a:effectLst/>
                        </a:rPr>
                        <a:t>0.63</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en-US" sz="1800" kern="100">
                          <a:effectLst/>
                        </a:rPr>
                        <a:t>0.50</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extLst>
                  <a:ext uri="{0D108BD9-81ED-4DB2-BD59-A6C34878D82A}">
                    <a16:rowId xmlns:a16="http://schemas.microsoft.com/office/drawing/2014/main" val="10004"/>
                  </a:ext>
                </a:extLst>
              </a:tr>
              <a:tr h="0">
                <a:tc>
                  <a:txBody>
                    <a:bodyPr/>
                    <a:lstStyle/>
                    <a:p>
                      <a:pPr algn="ctr">
                        <a:spcAft>
                          <a:spcPts val="0"/>
                        </a:spcAft>
                      </a:pPr>
                      <a:r>
                        <a:rPr lang="zh-CN" sz="1800" kern="100">
                          <a:effectLst/>
                        </a:rPr>
                        <a:t>人员经验</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tc>
                <a:tc>
                  <a:txBody>
                    <a:bodyPr/>
                    <a:lstStyle/>
                    <a:p>
                      <a:pPr algn="ctr">
                        <a:spcAft>
                          <a:spcPts val="0"/>
                        </a:spcAft>
                      </a:pPr>
                      <a:r>
                        <a:rPr lang="en-US" sz="1800" kern="100">
                          <a:effectLst/>
                        </a:rPr>
                        <a:t>1.59</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en-US" sz="1800" kern="100">
                          <a:effectLst/>
                        </a:rPr>
                        <a:t>1.33</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en-US" sz="1800" kern="100">
                          <a:effectLst/>
                        </a:rPr>
                        <a:t>1.12</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en-US" sz="1800" kern="100">
                          <a:effectLst/>
                        </a:rPr>
                        <a:t>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en-US" sz="1800" kern="100">
                          <a:effectLst/>
                        </a:rPr>
                        <a:t>0.87</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en-US" sz="1800" kern="100">
                          <a:effectLst/>
                        </a:rPr>
                        <a:t>0.71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en-US" sz="1800" kern="100">
                          <a:effectLst/>
                        </a:rPr>
                        <a:t>0.62</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extLst>
                  <a:ext uri="{0D108BD9-81ED-4DB2-BD59-A6C34878D82A}">
                    <a16:rowId xmlns:a16="http://schemas.microsoft.com/office/drawing/2014/main" val="10005"/>
                  </a:ext>
                </a:extLst>
              </a:tr>
              <a:tr h="0">
                <a:tc>
                  <a:txBody>
                    <a:bodyPr/>
                    <a:lstStyle/>
                    <a:p>
                      <a:pPr algn="ctr">
                        <a:spcAft>
                          <a:spcPts val="0"/>
                        </a:spcAft>
                      </a:pPr>
                      <a:r>
                        <a:rPr lang="zh-CN" sz="1800" kern="100">
                          <a:effectLst/>
                        </a:rPr>
                        <a:t>开发环境</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tc>
                <a:tc>
                  <a:txBody>
                    <a:bodyPr/>
                    <a:lstStyle/>
                    <a:p>
                      <a:pPr algn="ctr">
                        <a:spcAft>
                          <a:spcPts val="0"/>
                        </a:spcAft>
                      </a:pPr>
                      <a:r>
                        <a:rPr lang="en-US" sz="1800" kern="100">
                          <a:effectLst/>
                        </a:rPr>
                        <a:t>1.43</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en-US" sz="1800" kern="100">
                          <a:effectLst/>
                        </a:rPr>
                        <a:t>1.30</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en-US" sz="1800" kern="100">
                          <a:effectLst/>
                        </a:rPr>
                        <a:t>1.10</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en-US" sz="1800" kern="100">
                          <a:effectLst/>
                        </a:rPr>
                        <a:t>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en-US" sz="1800" kern="100">
                          <a:effectLst/>
                        </a:rPr>
                        <a:t>0.87</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en-US" sz="1800" kern="100">
                          <a:effectLst/>
                        </a:rPr>
                        <a:t>0.73</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en-US" sz="1800" kern="100">
                          <a:effectLst/>
                        </a:rPr>
                        <a:t>0.62</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extLst>
                  <a:ext uri="{0D108BD9-81ED-4DB2-BD59-A6C34878D82A}">
                    <a16:rowId xmlns:a16="http://schemas.microsoft.com/office/drawing/2014/main" val="10006"/>
                  </a:ext>
                </a:extLst>
              </a:tr>
              <a:tr h="0">
                <a:tc>
                  <a:txBody>
                    <a:bodyPr/>
                    <a:lstStyle/>
                    <a:p>
                      <a:pPr algn="ctr">
                        <a:spcAft>
                          <a:spcPts val="0"/>
                        </a:spcAft>
                      </a:pPr>
                      <a:r>
                        <a:rPr lang="zh-CN" sz="1800" kern="100">
                          <a:effectLst/>
                        </a:rPr>
                        <a:t>开发周期</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tc>
                <a:tc>
                  <a:txBody>
                    <a:bodyPr/>
                    <a:lstStyle/>
                    <a:p>
                      <a:pPr algn="ctr">
                        <a:spcAft>
                          <a:spcPts val="0"/>
                        </a:spcAft>
                      </a:pPr>
                      <a:r>
                        <a:rPr lang="en-US" sz="1800" kern="100" dirty="0">
                          <a:effectLst/>
                        </a:rPr>
                        <a:t> </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en-US" sz="1800" kern="100">
                          <a:effectLst/>
                        </a:rPr>
                        <a:t>1.43</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en-US" sz="1800" kern="100">
                          <a:effectLst/>
                        </a:rPr>
                        <a:t>1.14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en-US" sz="1800" kern="100">
                          <a:effectLst/>
                        </a:rPr>
                        <a:t>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en-US" sz="1800" kern="100">
                          <a:effectLst/>
                        </a:rPr>
                        <a:t>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en-US" sz="1800" kern="100">
                          <a:effectLst/>
                        </a:rPr>
                        <a:t>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tc>
                  <a:txBody>
                    <a:bodyPr/>
                    <a:lstStyle/>
                    <a:p>
                      <a:pPr algn="ctr">
                        <a:spcAft>
                          <a:spcPts val="0"/>
                        </a:spcAft>
                      </a:pPr>
                      <a:r>
                        <a:rPr lang="en-US" sz="1800" kern="100" dirty="0">
                          <a:effectLst/>
                        </a:rPr>
                        <a:t> </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752" marR="68752" marT="0" marB="0" anchor="ctr"/>
                </a:tc>
                <a:extLst>
                  <a:ext uri="{0D108BD9-81ED-4DB2-BD59-A6C34878D82A}">
                    <a16:rowId xmlns:a16="http://schemas.microsoft.com/office/drawing/2014/main" val="10007"/>
                  </a:ext>
                </a:extLst>
              </a:tr>
            </a:tbl>
          </a:graphicData>
        </a:graphic>
      </p:graphicFrame>
      <p:sp>
        <p:nvSpPr>
          <p:cNvPr id="3" name="日期占位符 2"/>
          <p:cNvSpPr>
            <a:spLocks noGrp="1"/>
          </p:cNvSpPr>
          <p:nvPr>
            <p:ph type="dt" sz="half" idx="10"/>
          </p:nvPr>
        </p:nvSpPr>
        <p:spPr/>
        <p:txBody>
          <a:bodyPr/>
          <a:lstStyle/>
          <a:p>
            <a:pPr>
              <a:defRPr/>
            </a:pPr>
            <a:fld id="{DBBE74C3-0145-4418-B962-B45D25797F2A}" type="datetime1">
              <a:rPr lang="zh-CN" altLang="en-US" smtClean="0"/>
              <a:t>2019/12/15</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22</a:t>
            </a:fld>
            <a:endParaRPr lang="en-US" altLang="zh-CN"/>
          </a:p>
        </p:txBody>
      </p:sp>
      <p:graphicFrame>
        <p:nvGraphicFramePr>
          <p:cNvPr id="7" name="表格 6"/>
          <p:cNvGraphicFramePr>
            <a:graphicFrameLocks noGrp="1"/>
          </p:cNvGraphicFramePr>
          <p:nvPr/>
        </p:nvGraphicFramePr>
        <p:xfrm>
          <a:off x="447239" y="3588528"/>
          <a:ext cx="8229555" cy="1920240"/>
        </p:xfrm>
        <a:graphic>
          <a:graphicData uri="http://schemas.openxmlformats.org/drawingml/2006/table">
            <a:tbl>
              <a:tblPr firstRow="1" firstCol="1" bandRow="1">
                <a:tableStyleId>{21E4AEA4-8DFA-4A89-87EB-49C32662AFE0}</a:tableStyleId>
              </a:tblPr>
              <a:tblGrid>
                <a:gridCol w="3075009">
                  <a:extLst>
                    <a:ext uri="{9D8B030D-6E8A-4147-A177-3AD203B41FA5}">
                      <a16:colId xmlns:a16="http://schemas.microsoft.com/office/drawing/2014/main" val="20000"/>
                    </a:ext>
                  </a:extLst>
                </a:gridCol>
                <a:gridCol w="859091">
                  <a:extLst>
                    <a:ext uri="{9D8B030D-6E8A-4147-A177-3AD203B41FA5}">
                      <a16:colId xmlns:a16="http://schemas.microsoft.com/office/drawing/2014/main" val="20001"/>
                    </a:ext>
                  </a:extLst>
                </a:gridCol>
                <a:gridCol w="859091">
                  <a:extLst>
                    <a:ext uri="{9D8B030D-6E8A-4147-A177-3AD203B41FA5}">
                      <a16:colId xmlns:a16="http://schemas.microsoft.com/office/drawing/2014/main" val="20002"/>
                    </a:ext>
                  </a:extLst>
                </a:gridCol>
                <a:gridCol w="859091">
                  <a:extLst>
                    <a:ext uri="{9D8B030D-6E8A-4147-A177-3AD203B41FA5}">
                      <a16:colId xmlns:a16="http://schemas.microsoft.com/office/drawing/2014/main" val="20003"/>
                    </a:ext>
                  </a:extLst>
                </a:gridCol>
                <a:gridCol w="859091">
                  <a:extLst>
                    <a:ext uri="{9D8B030D-6E8A-4147-A177-3AD203B41FA5}">
                      <a16:colId xmlns:a16="http://schemas.microsoft.com/office/drawing/2014/main" val="20004"/>
                    </a:ext>
                  </a:extLst>
                </a:gridCol>
                <a:gridCol w="859091">
                  <a:extLst>
                    <a:ext uri="{9D8B030D-6E8A-4147-A177-3AD203B41FA5}">
                      <a16:colId xmlns:a16="http://schemas.microsoft.com/office/drawing/2014/main" val="20005"/>
                    </a:ext>
                  </a:extLst>
                </a:gridCol>
                <a:gridCol w="859091">
                  <a:extLst>
                    <a:ext uri="{9D8B030D-6E8A-4147-A177-3AD203B41FA5}">
                      <a16:colId xmlns:a16="http://schemas.microsoft.com/office/drawing/2014/main" val="20006"/>
                    </a:ext>
                  </a:extLst>
                </a:gridCol>
              </a:tblGrid>
              <a:tr h="0">
                <a:tc gridSpan="7">
                  <a:txBody>
                    <a:bodyPr/>
                    <a:lstStyle/>
                    <a:p>
                      <a:pPr algn="ctr">
                        <a:spcAft>
                          <a:spcPts val="0"/>
                        </a:spcAft>
                      </a:pPr>
                      <a:endParaRPr lang="en-US" sz="1800" kern="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algn="ctr">
                        <a:spcAft>
                          <a:spcPts val="0"/>
                        </a:spcAft>
                      </a:pPr>
                      <a:r>
                        <a:rPr lang="zh-CN" sz="1800" kern="0">
                          <a:effectLst/>
                        </a:rPr>
                        <a:t>影响因子</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0">
                          <a:effectLst/>
                        </a:rPr>
                        <a:t>很低</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0">
                          <a:effectLst/>
                        </a:rPr>
                        <a:t>低</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0">
                          <a:effectLst/>
                        </a:rPr>
                        <a:t>正常</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0">
                          <a:effectLst/>
                        </a:rPr>
                        <a:t>高</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0">
                          <a:effectLst/>
                        </a:rPr>
                        <a:t>很高</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1800" kern="0">
                          <a:effectLst/>
                        </a:rPr>
                        <a:t>特高</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gn="ctr">
                        <a:spcAft>
                          <a:spcPts val="0"/>
                        </a:spcAft>
                      </a:pPr>
                      <a:r>
                        <a:rPr lang="zh-CN" sz="1800" kern="0">
                          <a:effectLst/>
                        </a:rPr>
                        <a:t>有过类似的开发先例</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6.20</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4.96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3.72</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2.48</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1.24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0</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gn="ctr">
                        <a:spcAft>
                          <a:spcPts val="0"/>
                        </a:spcAft>
                      </a:pPr>
                      <a:r>
                        <a:rPr lang="zh-CN" sz="1800" kern="0">
                          <a:effectLst/>
                        </a:rPr>
                        <a:t>开发的灵活程度</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5.07</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4.05</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3.04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2.03</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1.01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0</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algn="ctr">
                        <a:spcAft>
                          <a:spcPts val="0"/>
                        </a:spcAft>
                      </a:pPr>
                      <a:r>
                        <a:rPr lang="zh-CN" sz="1800" kern="0">
                          <a:effectLst/>
                        </a:rPr>
                        <a:t>架构</a:t>
                      </a:r>
                      <a:r>
                        <a:rPr lang="en-US" sz="1800" kern="0">
                          <a:effectLst/>
                        </a:rPr>
                        <a:t>/</a:t>
                      </a:r>
                      <a:r>
                        <a:rPr lang="zh-CN" sz="1800" kern="0">
                          <a:effectLst/>
                        </a:rPr>
                        <a:t>风险方案</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7.07</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5.65</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4.24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2.83</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1.41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0</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0">
                <a:tc>
                  <a:txBody>
                    <a:bodyPr/>
                    <a:lstStyle/>
                    <a:p>
                      <a:pPr algn="ctr">
                        <a:spcAft>
                          <a:spcPts val="0"/>
                        </a:spcAft>
                      </a:pPr>
                      <a:r>
                        <a:rPr lang="zh-CN" sz="1800" kern="0">
                          <a:effectLst/>
                        </a:rPr>
                        <a:t>团队凝聚力</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5.48</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4.38</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3.29</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2.19</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1.10</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0</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0">
                <a:tc>
                  <a:txBody>
                    <a:bodyPr/>
                    <a:lstStyle/>
                    <a:p>
                      <a:pPr algn="ctr">
                        <a:spcAft>
                          <a:spcPts val="0"/>
                        </a:spcAft>
                      </a:pPr>
                      <a:r>
                        <a:rPr lang="zh-CN" sz="1800" kern="0" dirty="0">
                          <a:effectLst/>
                        </a:rPr>
                        <a:t>软件开发过程成熟度</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7.80</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7.80</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4.68</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3.12</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a:effectLst/>
                        </a:rPr>
                        <a:t>1.56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en-US" sz="1800" kern="0" dirty="0">
                          <a:effectLst/>
                        </a:rPr>
                        <a:t>0</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p:graphicFrame>
        <p:nvGraphicFramePr>
          <p:cNvPr id="8" name="对象 7"/>
          <p:cNvGraphicFramePr>
            <a:graphicFrameLocks noChangeAspect="1"/>
          </p:cNvGraphicFramePr>
          <p:nvPr/>
        </p:nvGraphicFramePr>
        <p:xfrm>
          <a:off x="800127" y="5575595"/>
          <a:ext cx="2588212" cy="877741"/>
        </p:xfrm>
        <a:graphic>
          <a:graphicData uri="http://schemas.openxmlformats.org/presentationml/2006/ole">
            <mc:AlternateContent xmlns:mc="http://schemas.openxmlformats.org/markup-compatibility/2006">
              <mc:Choice xmlns:v="urn:schemas-microsoft-com:vml" Requires="v">
                <p:oleObj spid="_x0000_s4141" r:id="rId3" imgW="1320165" imgH="444500" progId="Equation.DSMT4">
                  <p:embed/>
                </p:oleObj>
              </mc:Choice>
              <mc:Fallback>
                <p:oleObj r:id="rId3" imgW="1320165" imgH="4445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127" y="5575595"/>
                        <a:ext cx="2588212" cy="877741"/>
                      </a:xfrm>
                      <a:prstGeom prst="rect">
                        <a:avLst/>
                      </a:prstGeom>
                      <a:noFill/>
                    </p:spPr>
                  </p:pic>
                </p:oleObj>
              </mc:Fallback>
            </mc:AlternateContent>
          </a:graphicData>
        </a:graphic>
      </p:graphicFrame>
      <p:sp>
        <p:nvSpPr>
          <p:cNvPr id="9" name="矩形 8"/>
          <p:cNvSpPr/>
          <p:nvPr/>
        </p:nvSpPr>
        <p:spPr>
          <a:xfrm>
            <a:off x="447239" y="404664"/>
            <a:ext cx="2040943" cy="461665"/>
          </a:xfrm>
          <a:prstGeom prst="rect">
            <a:avLst/>
          </a:prstGeom>
        </p:spPr>
        <p:txBody>
          <a:bodyPr wrap="none">
            <a:spAutoFit/>
          </a:bodyPr>
          <a:lstStyle/>
          <a:p>
            <a:r>
              <a:rPr lang="zh-CN" altLang="en-US" sz="2400" dirty="0"/>
              <a:t>线性影响因子</a:t>
            </a:r>
          </a:p>
        </p:txBody>
      </p:sp>
      <p:sp>
        <p:nvSpPr>
          <p:cNvPr id="11" name="矩形 10"/>
          <p:cNvSpPr/>
          <p:nvPr/>
        </p:nvSpPr>
        <p:spPr>
          <a:xfrm>
            <a:off x="410636" y="3183359"/>
            <a:ext cx="2539478" cy="461665"/>
          </a:xfrm>
          <a:prstGeom prst="rect">
            <a:avLst/>
          </a:prstGeom>
        </p:spPr>
        <p:txBody>
          <a:bodyPr wrap="none">
            <a:spAutoFit/>
          </a:bodyPr>
          <a:lstStyle/>
          <a:p>
            <a:r>
              <a:rPr lang="zh-CN" altLang="en-US" sz="2400" dirty="0"/>
              <a:t>指数参数</a:t>
            </a:r>
            <a:r>
              <a:rPr lang="en-US" altLang="zh-CN" sz="2400" dirty="0"/>
              <a:t>E</a:t>
            </a:r>
            <a:r>
              <a:rPr lang="zh-CN" altLang="en-US" sz="2400" dirty="0"/>
              <a:t>的取值</a:t>
            </a:r>
          </a:p>
        </p:txBody>
      </p:sp>
      <p:sp>
        <p:nvSpPr>
          <p:cNvPr id="12" name="矩形 11"/>
          <p:cNvSpPr/>
          <p:nvPr/>
        </p:nvSpPr>
        <p:spPr>
          <a:xfrm>
            <a:off x="3491880" y="5764737"/>
            <a:ext cx="3328155" cy="400110"/>
          </a:xfrm>
          <a:prstGeom prst="rect">
            <a:avLst/>
          </a:prstGeom>
        </p:spPr>
        <p:txBody>
          <a:bodyPr wrap="square">
            <a:spAutoFit/>
          </a:bodyPr>
          <a:lstStyle/>
          <a:p>
            <a:r>
              <a:rPr lang="zh-CN" altLang="en-US" sz="2000" dirty="0">
                <a:solidFill>
                  <a:schemeClr val="tx1"/>
                </a:solidFill>
              </a:rPr>
              <a:t>正则化因子</a:t>
            </a:r>
            <a:r>
              <a:rPr lang="en-US" altLang="zh-CN" sz="2000" dirty="0">
                <a:solidFill>
                  <a:schemeClr val="tx1"/>
                </a:solidFill>
              </a:rPr>
              <a:t>B=0.91</a:t>
            </a:r>
            <a:endParaRPr lang="zh-CN" altLang="en-US" sz="2000"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DE44F0FB-7E9E-4352-998C-7059E193411E}" type="datetime1">
              <a:rPr lang="zh-CN" altLang="en-US" smtClean="0"/>
              <a:t>2019/12/15</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23</a:t>
            </a:fld>
            <a:endParaRPr lang="en-US" altLang="zh-CN"/>
          </a:p>
        </p:txBody>
      </p:sp>
      <p:sp>
        <p:nvSpPr>
          <p:cNvPr id="2" name="内容占位符 1"/>
          <p:cNvSpPr>
            <a:spLocks noGrp="1"/>
          </p:cNvSpPr>
          <p:nvPr>
            <p:ph/>
          </p:nvPr>
        </p:nvSpPr>
        <p:spPr>
          <a:xfrm>
            <a:off x="323528" y="1772816"/>
            <a:ext cx="8327390" cy="2704465"/>
          </a:xfrm>
        </p:spPr>
        <p:txBody>
          <a:bodyPr/>
          <a:lstStyle/>
          <a:p>
            <a:endParaRPr lang="zh-CN" altLang="en-US" sz="2800" dirty="0"/>
          </a:p>
          <a:p>
            <a:r>
              <a:rPr lang="zh-CN" altLang="en-US" sz="2800" dirty="0"/>
              <a:t>总体上：</a:t>
            </a:r>
          </a:p>
          <a:p>
            <a:pPr lvl="1"/>
            <a:r>
              <a:rPr lang="zh-CN" altLang="en-US" sz="2400" dirty="0"/>
              <a:t>CoCoMo模型综合了对项目有较大影响的一系列边界条件</a:t>
            </a:r>
          </a:p>
          <a:p>
            <a:pPr lvl="1"/>
            <a:r>
              <a:rPr lang="zh-CN" altLang="en-US" sz="2400" dirty="0"/>
              <a:t>模型还提供了根据实际情况对影响因子进行调整的机会。</a:t>
            </a:r>
          </a:p>
          <a:p>
            <a:pPr lvl="1"/>
            <a:r>
              <a:rPr lang="zh-CN" altLang="en-US" sz="2400" dirty="0"/>
              <a:t>CoCoMo模型实际的表现与评估者本身的经验也有着直接的关系。</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简化的分析方法</a:t>
            </a:r>
          </a:p>
        </p:txBody>
      </p:sp>
      <p:sp>
        <p:nvSpPr>
          <p:cNvPr id="3" name="内容占位符 2"/>
          <p:cNvSpPr>
            <a:spLocks noGrp="1"/>
          </p:cNvSpPr>
          <p:nvPr>
            <p:ph idx="1"/>
          </p:nvPr>
        </p:nvSpPr>
        <p:spPr>
          <a:xfrm>
            <a:off x="457200" y="1456690"/>
            <a:ext cx="8229600" cy="4781550"/>
          </a:xfrm>
        </p:spPr>
        <p:txBody>
          <a:bodyPr/>
          <a:lstStyle/>
          <a:p>
            <a:r>
              <a:rPr lang="zh-CN" altLang="en-US" sz="2000" dirty="0"/>
              <a:t>功能点分析和CoCoMo方法进行成本估算的关键是评估者的经验。</a:t>
            </a:r>
          </a:p>
          <a:p>
            <a:r>
              <a:rPr lang="zh-CN" altLang="en-US" sz="2000" dirty="0"/>
              <a:t>由开发人员主导进行评估，而不仅是参与评估过程。可以在开发团队内部和客户一起进行成本的评估。</a:t>
            </a:r>
          </a:p>
          <a:p>
            <a:r>
              <a:rPr lang="zh-CN" altLang="en-US" sz="2000" dirty="0"/>
              <a:t>评估的开发者应该做过新项目的需求分析工作，并且有过完整的与新项目相似类型和条件约束的项目开发经验。</a:t>
            </a:r>
          </a:p>
          <a:p>
            <a:r>
              <a:rPr lang="zh-CN" altLang="en-US" sz="2000" dirty="0"/>
              <a:t>新项目在初始的需求分析中被分解为若干任务，它们可以使用用例来进行表示。然后每个任务根据表11.6给定的四类影响因子A、B、C和D分别在规定的取值范围内进行估算。这里假定各因素间的关系是独立的，这有助于理解通过公式A*B*C*D计算总体工作量的合理性。</a:t>
            </a:r>
          </a:p>
          <a:p>
            <a:r>
              <a:rPr lang="zh-CN" altLang="en-US" sz="2000" dirty="0"/>
              <a:t>评估过程中，</a:t>
            </a:r>
          </a:p>
          <a:p>
            <a:pPr lvl="1"/>
            <a:r>
              <a:rPr lang="zh-CN" altLang="en-US" sz="1750" dirty="0"/>
              <a:t>首先针对那些相对中等规模任务的B值，至少要有3位评估人员参与</a:t>
            </a:r>
          </a:p>
          <a:p>
            <a:pPr lvl="1"/>
            <a:r>
              <a:rPr lang="zh-CN" altLang="en-US" sz="1750" dirty="0"/>
              <a:t>所有评估人员能够理解这些任务并能够就它们的B值等于4（中间值）的情况达成共识。</a:t>
            </a:r>
          </a:p>
          <a:p>
            <a:pPr lvl="1"/>
            <a:r>
              <a:rPr lang="zh-CN" altLang="en-US" sz="1750" dirty="0"/>
              <a:t>然后以此为基础，每个评估人员独立对所有余下的任务进一步评估，并在最后召集一次评估会议，就大家所有的评估值进行讨论，发现的问题和风险应进行及时记录。</a:t>
            </a:r>
          </a:p>
        </p:txBody>
      </p:sp>
      <p:sp>
        <p:nvSpPr>
          <p:cNvPr id="4" name="日期占位符 3"/>
          <p:cNvSpPr>
            <a:spLocks noGrp="1"/>
          </p:cNvSpPr>
          <p:nvPr>
            <p:ph type="dt" sz="half" idx="10"/>
          </p:nvPr>
        </p:nvSpPr>
        <p:spPr/>
        <p:txBody>
          <a:bodyPr/>
          <a:lstStyle/>
          <a:p>
            <a:pPr>
              <a:defRPr/>
            </a:pPr>
            <a:fld id="{DE44F0FB-7E9E-4352-998C-7059E193411E}" type="datetime1">
              <a:rPr lang="zh-CN" altLang="en-US"/>
              <a:t>2019/12/15</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a:t>24</a:t>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8655" y="419100"/>
            <a:ext cx="8229600" cy="1946910"/>
          </a:xfrm>
        </p:spPr>
        <p:txBody>
          <a:bodyPr/>
          <a:lstStyle/>
          <a:p>
            <a:r>
              <a:rPr lang="zh-CN" altLang="en-US" sz="1800"/>
              <a:t>(1)对每个新的任务new_i计算其A*B*C*D的乘积；</a:t>
            </a:r>
          </a:p>
          <a:p>
            <a:r>
              <a:rPr lang="zh-CN" altLang="en-US" sz="1800"/>
              <a:t>(2)将各个任务的new_i值相加，计算新项目的工作量分数：AP_new=new_1+…+new_n；</a:t>
            </a:r>
          </a:p>
          <a:p>
            <a:r>
              <a:rPr lang="zh-CN" altLang="en-US" sz="1800"/>
              <a:t>(3)对每个已完成任务old_i计算其A*B*C*D的乘积；</a:t>
            </a:r>
          </a:p>
          <a:p>
            <a:r>
              <a:rPr lang="zh-CN" altLang="en-US" sz="1800"/>
              <a:t>(4)将各个任务的old_i值相加，计算已完成项目的工作量分数：AP_old=old_1+…+old_m；</a:t>
            </a:r>
          </a:p>
          <a:p>
            <a:r>
              <a:rPr lang="zh-CN" altLang="en-US" sz="1800"/>
              <a:t>(5)假定Au_old为以“人天”为单位的已完成项目的实际工作量，计算工作量比例值：Value_AP=Au_old/AP_old；</a:t>
            </a:r>
          </a:p>
          <a:p>
            <a:r>
              <a:rPr lang="zh-CN" altLang="en-US" sz="1800"/>
              <a:t>(6)使用比例值Value_AP计算新项目的成本估算值为AP_new*Value_AP，其中每个单一任务的工作量：new_i*Value_AP。</a:t>
            </a:r>
          </a:p>
        </p:txBody>
      </p:sp>
      <p:sp>
        <p:nvSpPr>
          <p:cNvPr id="4" name="日期占位符 3"/>
          <p:cNvSpPr>
            <a:spLocks noGrp="1"/>
          </p:cNvSpPr>
          <p:nvPr>
            <p:ph type="dt" sz="half" idx="10"/>
          </p:nvPr>
        </p:nvSpPr>
        <p:spPr/>
        <p:txBody>
          <a:bodyPr/>
          <a:lstStyle/>
          <a:p>
            <a:pPr>
              <a:defRPr/>
            </a:pPr>
            <a:fld id="{DE44F0FB-7E9E-4352-998C-7059E193411E}" type="datetime1">
              <a:rPr lang="zh-CN" altLang="en-US"/>
              <a:t>2019/12/15</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a:t>25</a:t>
            </a:fld>
            <a:endParaRPr lang="en-US" altLang="zh-CN"/>
          </a:p>
        </p:txBody>
      </p:sp>
      <p:pic>
        <p:nvPicPr>
          <p:cNvPr id="9" name="图片 8"/>
          <p:cNvPicPr>
            <a:picLocks noChangeAspect="1"/>
          </p:cNvPicPr>
          <p:nvPr/>
        </p:nvPicPr>
        <p:blipFill>
          <a:blip r:embed="rId2"/>
          <a:stretch>
            <a:fillRect/>
          </a:stretch>
        </p:blipFill>
        <p:spPr>
          <a:xfrm>
            <a:off x="1289050" y="3514725"/>
            <a:ext cx="6353175" cy="341503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管理方面的成本</a:t>
            </a:r>
          </a:p>
        </p:txBody>
      </p:sp>
      <p:sp>
        <p:nvSpPr>
          <p:cNvPr id="3" name="内容占位符 2"/>
          <p:cNvSpPr>
            <a:spLocks noGrp="1"/>
          </p:cNvSpPr>
          <p:nvPr>
            <p:ph idx="1"/>
          </p:nvPr>
        </p:nvSpPr>
        <p:spPr>
          <a:xfrm>
            <a:off x="457200" y="1616075"/>
            <a:ext cx="8229600" cy="1614170"/>
          </a:xfrm>
        </p:spPr>
        <p:txBody>
          <a:bodyPr/>
          <a:lstStyle/>
          <a:p>
            <a:r>
              <a:rPr lang="zh-CN" altLang="en-US" sz="2400"/>
              <a:t>项目管理或者质量保证等单独活动的成本，则需要在总成本的基础上根据每个部分所占的比例进行估算。</a:t>
            </a:r>
          </a:p>
          <a:p>
            <a:pPr lvl="1"/>
            <a:r>
              <a:rPr lang="zh-CN" altLang="en-US" sz="2100"/>
              <a:t>随着项目规模的增加，实际的开发工作量所占比例逐渐下降，</a:t>
            </a:r>
          </a:p>
          <a:p>
            <a:pPr lvl="1"/>
            <a:r>
              <a:rPr lang="zh-CN" altLang="en-US" sz="2100"/>
              <a:t>其中的管理成本、文档化的成本以及质量保证的成本却在增加</a:t>
            </a:r>
          </a:p>
        </p:txBody>
      </p:sp>
      <p:sp>
        <p:nvSpPr>
          <p:cNvPr id="4" name="日期占位符 3"/>
          <p:cNvSpPr>
            <a:spLocks noGrp="1"/>
          </p:cNvSpPr>
          <p:nvPr>
            <p:ph type="dt" sz="half" idx="10"/>
          </p:nvPr>
        </p:nvSpPr>
        <p:spPr/>
        <p:txBody>
          <a:bodyPr/>
          <a:lstStyle/>
          <a:p>
            <a:pPr>
              <a:defRPr/>
            </a:pPr>
            <a:fld id="{DE44F0FB-7E9E-4352-998C-7059E193411E}" type="datetime1">
              <a:rPr lang="zh-CN" altLang="en-US"/>
              <a:t>2019/12/15</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a:t>26</a:t>
            </a:fld>
            <a:endParaRPr lang="en-US" altLang="zh-CN"/>
          </a:p>
        </p:txBody>
      </p:sp>
      <p:pic>
        <p:nvPicPr>
          <p:cNvPr id="81" name="图片 81"/>
          <p:cNvPicPr/>
          <p:nvPr/>
        </p:nvPicPr>
        <p:blipFill>
          <a:blip r:embed="rId2">
            <a:extLst>
              <a:ext uri="{28A0092B-C50C-407E-A947-70E740481C1C}">
                <a14:useLocalDpi xmlns:a14="http://schemas.microsoft.com/office/drawing/2010/main" val="0"/>
              </a:ext>
            </a:extLst>
          </a:blip>
          <a:stretch>
            <a:fillRect/>
          </a:stretch>
        </p:blipFill>
        <p:spPr>
          <a:xfrm>
            <a:off x="2343785" y="3230245"/>
            <a:ext cx="4334510" cy="320103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idx="1"/>
          </p:nvPr>
        </p:nvSpPr>
        <p:spPr/>
        <p:txBody>
          <a:bodyPr/>
          <a:lstStyle/>
          <a:p>
            <a:r>
              <a:rPr lang="zh-CN" altLang="en-US" sz="2400" dirty="0"/>
              <a:t>为了更好的完善计划，除了需要合理的估算每个工作包的工作量外，还需要识别出彼此之间的依赖关系，即理清工作任务的优先级和顺序性。</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t>工作任务之间的依赖关系可以通过工程网络图进行展现，其中没有给出最小和最大工作量，而是关注每个工作包持续的时间状况。</a:t>
            </a:r>
            <a:endParaRPr lang="en-US" altLang="zh-CN" sz="2400" dirty="0"/>
          </a:p>
        </p:txBody>
      </p:sp>
      <p:pic>
        <p:nvPicPr>
          <p:cNvPr id="9" name="图片 8">
            <a:extLst>
              <a:ext uri="{FF2B5EF4-FFF2-40B4-BE49-F238E27FC236}">
                <a16:creationId xmlns:a16="http://schemas.microsoft.com/office/drawing/2014/main" id="{CAC64957-6F05-4425-A460-1DE73866A0C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75814" y="2852038"/>
            <a:ext cx="6161603" cy="2017122"/>
          </a:xfrm>
          <a:prstGeom prst="rect">
            <a:avLst/>
          </a:prstGeom>
          <a:noFill/>
          <a:ln>
            <a:noFill/>
          </a:ln>
        </p:spPr>
      </p:pic>
      <p:sp>
        <p:nvSpPr>
          <p:cNvPr id="6" name="标题 5"/>
          <p:cNvSpPr>
            <a:spLocks noGrp="1"/>
          </p:cNvSpPr>
          <p:nvPr>
            <p:ph type="title"/>
          </p:nvPr>
        </p:nvSpPr>
        <p:spPr/>
        <p:txBody>
          <a:bodyPr/>
          <a:lstStyle/>
          <a:p>
            <a:r>
              <a:rPr lang="zh-CN" altLang="en-US" dirty="0"/>
              <a:t>任务安排与工程网络图</a:t>
            </a:r>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2019/12/15</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27</a:t>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p:nvPr>
        </p:nvSpPr>
        <p:spPr>
          <a:xfrm>
            <a:off x="522267" y="476672"/>
            <a:ext cx="8229600" cy="4680942"/>
          </a:xfrm>
        </p:spPr>
        <p:txBody>
          <a:bodyPr/>
          <a:lstStyle/>
          <a:p>
            <a:r>
              <a:rPr lang="zh-CN" altLang="en-US" sz="2800" dirty="0"/>
              <a:t>持续时间分析的好处是了解和掌握工作被分解到工作包后的并行情况。</a:t>
            </a:r>
            <a:endParaRPr lang="en-US" altLang="zh-CN" sz="2800" dirty="0"/>
          </a:p>
          <a:p>
            <a:r>
              <a:rPr lang="zh-CN" altLang="en-US" sz="2800" dirty="0"/>
              <a:t>确定最小持续时间的路径又被称为是关键路径，每个处于关键路径上的工作包如果遇到计划外的延期则意味着整个项目的拖延。</a:t>
            </a:r>
            <a:endParaRPr lang="en-US" altLang="zh-CN" sz="2800" dirty="0"/>
          </a:p>
          <a:p>
            <a:r>
              <a:rPr lang="zh-CN" altLang="en-US" sz="2800" dirty="0"/>
              <a:t>复杂项目计划中很重要的一个工作就是在关键路径上尽可能少的安排工作包，这样也能够在计划中为工作包产生更多的时间缓冲。</a:t>
            </a:r>
            <a:endParaRPr lang="en-US" altLang="zh-CN" sz="2800" dirty="0"/>
          </a:p>
          <a:p>
            <a:r>
              <a:rPr lang="zh-CN" altLang="en-US" sz="2800" dirty="0"/>
              <a:t>每个项目计划以及所有项目员工的总体分配方案是彼此依赖的复杂系统，不仅要使得员工的工作负担尽量均衡也要使得项目尽可能快的进展下去，这对项目的计划提出了更高的要求。</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2019/12/15</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28</a:t>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项目组织与甘特图</a:t>
            </a:r>
          </a:p>
        </p:txBody>
      </p:sp>
      <p:sp>
        <p:nvSpPr>
          <p:cNvPr id="7" name="内容占位符 6"/>
          <p:cNvSpPr>
            <a:spLocks noGrp="1"/>
          </p:cNvSpPr>
          <p:nvPr>
            <p:ph idx="1"/>
          </p:nvPr>
        </p:nvSpPr>
        <p:spPr/>
        <p:txBody>
          <a:bodyPr/>
          <a:lstStyle/>
          <a:p>
            <a:r>
              <a:rPr lang="zh-CN" altLang="en-US" sz="2400" dirty="0"/>
              <a:t>为了能够进行人员的安排，还要确定每个工作包对应的角色。</a:t>
            </a:r>
            <a:endParaRPr lang="en-US" altLang="zh-CN" sz="2400" dirty="0"/>
          </a:p>
          <a:p>
            <a:r>
              <a:rPr lang="zh-CN" altLang="en-US" sz="2400" dirty="0"/>
              <a:t>员工的素质和能力又会影响项目计划的调整，如进行必要的培训和指导。</a:t>
            </a:r>
            <a:endParaRPr lang="en-US" altLang="zh-CN" sz="2400" dirty="0"/>
          </a:p>
          <a:p>
            <a:r>
              <a:rPr lang="zh-CN" altLang="en-US" sz="2400" dirty="0"/>
              <a:t>项目计划要根据不同的条件和实际项目进行中的情况对计划进行适时的动态调整。</a:t>
            </a:r>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2019/12/15</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29</a:t>
            </a:fld>
            <a:endParaRPr lang="en-US" altLang="zh-CN"/>
          </a:p>
        </p:txBody>
      </p:sp>
      <p:pic>
        <p:nvPicPr>
          <p:cNvPr id="8" name="图片 7"/>
          <p:cNvPicPr/>
          <p:nvPr/>
        </p:nvPicPr>
        <p:blipFill>
          <a:blip r:embed="rId2" cstate="print">
            <a:extLst>
              <a:ext uri="{28A0092B-C50C-407E-A947-70E740481C1C}">
                <a14:useLocalDpi xmlns:a14="http://schemas.microsoft.com/office/drawing/2010/main" val="0"/>
              </a:ext>
            </a:extLst>
          </a:blip>
          <a:stretch>
            <a:fillRect/>
          </a:stretch>
        </p:blipFill>
        <p:spPr>
          <a:xfrm>
            <a:off x="2625725" y="4221510"/>
            <a:ext cx="4651077" cy="21602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软件配置管理</a:t>
            </a:r>
          </a:p>
        </p:txBody>
      </p:sp>
      <p:sp>
        <p:nvSpPr>
          <p:cNvPr id="3" name="内容占位符 2"/>
          <p:cNvSpPr>
            <a:spLocks noGrp="1"/>
          </p:cNvSpPr>
          <p:nvPr>
            <p:ph idx="1"/>
          </p:nvPr>
        </p:nvSpPr>
        <p:spPr>
          <a:xfrm>
            <a:off x="457200" y="1600200"/>
            <a:ext cx="8229600" cy="2175510"/>
          </a:xfrm>
        </p:spPr>
        <p:txBody>
          <a:bodyPr/>
          <a:lstStyle/>
          <a:p>
            <a:r>
              <a:rPr lang="zh-CN" altLang="en-US"/>
              <a:t>软件配置管理（Software Configuration Management，SCM）是一种标识、组织和控制修改的技术，贯穿于整个软件生命周期。</a:t>
            </a:r>
          </a:p>
          <a:p>
            <a:pPr marL="0" indent="0">
              <a:buNone/>
            </a:pPr>
            <a:endParaRPr lang="zh-CN" altLang="en-US"/>
          </a:p>
        </p:txBody>
      </p:sp>
      <p:sp>
        <p:nvSpPr>
          <p:cNvPr id="4" name="日期占位符 3"/>
          <p:cNvSpPr>
            <a:spLocks noGrp="1"/>
          </p:cNvSpPr>
          <p:nvPr>
            <p:ph type="dt" sz="half" idx="10"/>
          </p:nvPr>
        </p:nvSpPr>
        <p:spPr/>
        <p:txBody>
          <a:bodyPr/>
          <a:lstStyle/>
          <a:p>
            <a:pPr>
              <a:defRPr/>
            </a:pPr>
            <a:fld id="{DE44F0FB-7E9E-4352-998C-7059E193411E}" type="datetime1">
              <a:rPr lang="zh-CN" altLang="en-US"/>
              <a:t>2019/12/15</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a:t>3</a:t>
            </a:fld>
            <a:endParaRPr lang="en-US" altLang="zh-CN"/>
          </a:p>
        </p:txBody>
      </p:sp>
      <p:pic>
        <p:nvPicPr>
          <p:cNvPr id="47" name="图片 47"/>
          <p:cNvPicPr/>
          <p:nvPr/>
        </p:nvPicPr>
        <p:blipFill>
          <a:blip r:embed="rId2">
            <a:extLst>
              <a:ext uri="{28A0092B-C50C-407E-A947-70E740481C1C}">
                <a14:useLocalDpi xmlns:a14="http://schemas.microsoft.com/office/drawing/2010/main" val="0"/>
              </a:ext>
            </a:extLst>
          </a:blip>
          <a:stretch>
            <a:fillRect/>
          </a:stretch>
        </p:blipFill>
        <p:spPr>
          <a:xfrm>
            <a:off x="3017520" y="3458210"/>
            <a:ext cx="3916045" cy="270256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p:nvPr>
        </p:nvSpPr>
        <p:spPr>
          <a:xfrm>
            <a:off x="457200" y="1556792"/>
            <a:ext cx="8229600" cy="4608512"/>
          </a:xfrm>
        </p:spPr>
        <p:txBody>
          <a:bodyPr/>
          <a:lstStyle/>
          <a:p>
            <a:r>
              <a:rPr lang="zh-CN" altLang="en-US" sz="2800" dirty="0"/>
              <a:t>项目计划常使用甘特图（</a:t>
            </a:r>
            <a:r>
              <a:rPr lang="en-US" altLang="zh-CN" sz="2800" dirty="0"/>
              <a:t>Gantt chart</a:t>
            </a:r>
            <a:r>
              <a:rPr lang="zh-CN" altLang="en-US" sz="2800" dirty="0"/>
              <a:t>）图对计划进行描述，包括工作包、依赖、责任人、完成比例等。</a:t>
            </a:r>
            <a:endParaRPr lang="en-US" altLang="zh-CN" sz="2800" dirty="0"/>
          </a:p>
          <a:p>
            <a:r>
              <a:rPr lang="zh-CN" altLang="en-US" sz="2800" dirty="0"/>
              <a:t>实心菱形标识出里程碑的位置，表示在此位置可以对现有进度进行评审，并可根据需要对计划进行较大调整甚至终止项目。</a:t>
            </a:r>
            <a:endParaRPr lang="en-US" altLang="zh-CN" sz="2800" dirty="0"/>
          </a:p>
          <a:p>
            <a:r>
              <a:rPr lang="zh-CN" altLang="en-US" sz="2800" dirty="0"/>
              <a:t>内部里程碑，开发单位内部进行的进度评审；</a:t>
            </a:r>
            <a:endParaRPr lang="en-US" altLang="zh-CN" sz="2800" dirty="0"/>
          </a:p>
          <a:p>
            <a:r>
              <a:rPr lang="zh-CN" altLang="en-US" sz="2800" dirty="0"/>
              <a:t>外部里程碑，客户在此了解当前项目的进展并对产品进行部分的验收。</a:t>
            </a:r>
            <a:endParaRPr lang="en-US" altLang="zh-CN" sz="2800" dirty="0"/>
          </a:p>
          <a:p>
            <a:endParaRPr lang="en-US" altLang="zh-CN" sz="2800" dirty="0"/>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2019/12/15</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30</a:t>
            </a:fld>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pPr>
              <a:defRPr/>
            </a:pPr>
            <a:fld id="{DBBE74C3-0145-4418-B962-B45D25797F2A}" type="datetime1">
              <a:rPr lang="zh-CN" altLang="en-US" smtClean="0"/>
              <a:t>2019/12/15</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31</a:t>
            </a:fld>
            <a:endParaRPr lang="en-US" altLang="zh-CN"/>
          </a:p>
        </p:txBody>
      </p:sp>
      <p:pic>
        <p:nvPicPr>
          <p:cNvPr id="6" name="图片 5"/>
          <p:cNvPicPr/>
          <p:nvPr/>
        </p:nvPicPr>
        <p:blipFill>
          <a:blip r:embed="rId2" cstate="print">
            <a:extLst>
              <a:ext uri="{28A0092B-C50C-407E-A947-70E740481C1C}">
                <a14:useLocalDpi xmlns:a14="http://schemas.microsoft.com/office/drawing/2010/main" val="0"/>
              </a:ext>
            </a:extLst>
          </a:blip>
          <a:stretch>
            <a:fillRect/>
          </a:stretch>
        </p:blipFill>
        <p:spPr>
          <a:xfrm>
            <a:off x="34924" y="620688"/>
            <a:ext cx="9001571" cy="5184576"/>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项目计划跟踪</a:t>
            </a:r>
          </a:p>
        </p:txBody>
      </p:sp>
      <p:sp>
        <p:nvSpPr>
          <p:cNvPr id="6" name="内容占位符 5"/>
          <p:cNvSpPr>
            <a:spLocks noGrp="1"/>
          </p:cNvSpPr>
          <p:nvPr>
            <p:ph idx="1"/>
          </p:nvPr>
        </p:nvSpPr>
        <p:spPr>
          <a:xfrm>
            <a:off x="4572000" y="1600200"/>
            <a:ext cx="4114800" cy="3989040"/>
          </a:xfrm>
        </p:spPr>
        <p:txBody>
          <a:bodyPr/>
          <a:lstStyle/>
          <a:p>
            <a:r>
              <a:rPr lang="zh-CN" altLang="en-US" sz="2400" dirty="0"/>
              <a:t>项目经理的一个重要的任务是随时掌握项目当前的进行状态，识别出潜在的风险或者延期的征兆并快速进行应对。</a:t>
            </a:r>
            <a:endParaRPr lang="en-US" altLang="zh-CN" sz="2400" dirty="0"/>
          </a:p>
          <a:p>
            <a:r>
              <a:rPr lang="zh-CN" altLang="en-US" sz="2400" dirty="0"/>
              <a:t>目标是使得每个工作包对应的曲线与图中的虚线尽量接近。</a:t>
            </a:r>
            <a:endParaRPr lang="en-US" altLang="zh-CN" sz="2400" dirty="0"/>
          </a:p>
          <a:p>
            <a:r>
              <a:rPr lang="zh-CN" altLang="en-US" sz="2400" dirty="0"/>
              <a:t>项目经理还要及时安排空闲的资源并进行优化。</a:t>
            </a:r>
            <a:endParaRPr lang="en-US" altLang="zh-CN" sz="2400" dirty="0"/>
          </a:p>
        </p:txBody>
      </p:sp>
      <p:sp>
        <p:nvSpPr>
          <p:cNvPr id="2" name="日期占位符 1"/>
          <p:cNvSpPr>
            <a:spLocks noGrp="1"/>
          </p:cNvSpPr>
          <p:nvPr>
            <p:ph type="dt" sz="half" idx="10"/>
          </p:nvPr>
        </p:nvSpPr>
        <p:spPr/>
        <p:txBody>
          <a:bodyPr/>
          <a:lstStyle/>
          <a:p>
            <a:pPr>
              <a:defRPr/>
            </a:pPr>
            <a:fld id="{4C5ABDC8-BCAE-4E79-BE51-35C300D2F90B}" type="datetime1">
              <a:rPr lang="zh-CN" altLang="en-US" smtClean="0"/>
              <a:t>2019/12/15</a:t>
            </a:fld>
            <a:endParaRPr lang="en-US" altLang="zh-CN"/>
          </a:p>
        </p:txBody>
      </p:sp>
      <p:sp>
        <p:nvSpPr>
          <p:cNvPr id="3" name="页脚占位符 2"/>
          <p:cNvSpPr>
            <a:spLocks noGrp="1"/>
          </p:cNvSpPr>
          <p:nvPr>
            <p:ph type="ftr" sz="quarter" idx="11"/>
          </p:nvPr>
        </p:nvSpPr>
        <p:spPr/>
        <p:txBody>
          <a:bodyPr/>
          <a:lstStyle/>
          <a:p>
            <a:pPr>
              <a:defRPr/>
            </a:pPr>
            <a:r>
              <a:rPr lang="en-US" altLang="zh-CN"/>
              <a:t>大连理工大学软件学院</a:t>
            </a:r>
          </a:p>
        </p:txBody>
      </p:sp>
      <p:sp>
        <p:nvSpPr>
          <p:cNvPr id="4" name="灯片编号占位符 3"/>
          <p:cNvSpPr>
            <a:spLocks noGrp="1"/>
          </p:cNvSpPr>
          <p:nvPr>
            <p:ph type="sldNum" sz="quarter" idx="12"/>
          </p:nvPr>
        </p:nvSpPr>
        <p:spPr/>
        <p:txBody>
          <a:bodyPr/>
          <a:lstStyle/>
          <a:p>
            <a:pPr>
              <a:defRPr/>
            </a:pPr>
            <a:fld id="{8C867EAE-CCD9-4D3B-9048-55038168933B}" type="slidenum">
              <a:rPr lang="zh-CN" altLang="en-US" smtClean="0"/>
              <a:t>32</a:t>
            </a:fld>
            <a:endParaRPr lang="en-US" altLang="zh-CN"/>
          </a:p>
        </p:txBody>
      </p:sp>
      <p:sp>
        <p:nvSpPr>
          <p:cNvPr id="8" name="矩形 7"/>
          <p:cNvSpPr/>
          <p:nvPr/>
        </p:nvSpPr>
        <p:spPr>
          <a:xfrm>
            <a:off x="457200" y="5589240"/>
            <a:ext cx="7944457" cy="830997"/>
          </a:xfrm>
          <a:prstGeom prst="rect">
            <a:avLst/>
          </a:prstGeom>
        </p:spPr>
        <p:txBody>
          <a:bodyPr wrap="square">
            <a:spAutoFit/>
          </a:bodyPr>
          <a:lstStyle/>
          <a:p>
            <a:pPr marL="342900" indent="-342900">
              <a:buFont typeface="Arial" panose="020B0604020202020204" pitchFamily="34" charset="0"/>
              <a:buChar char="•"/>
            </a:pPr>
            <a:r>
              <a:rPr lang="zh-CN" altLang="en-US" sz="2400" dirty="0">
                <a:solidFill>
                  <a:schemeClr val="tx1"/>
                </a:solidFill>
              </a:rPr>
              <a:t>项目历史的完善对一个学习型和持续改进型企业是重要的里程碑和宝贵的资源。</a:t>
            </a:r>
          </a:p>
        </p:txBody>
      </p:sp>
      <p:pic>
        <p:nvPicPr>
          <p:cNvPr id="9" name="图片 8">
            <a:extLst>
              <a:ext uri="{FF2B5EF4-FFF2-40B4-BE49-F238E27FC236}">
                <a16:creationId xmlns:a16="http://schemas.microsoft.com/office/drawing/2014/main" id="{46E75E29-9602-48B5-8549-03ECD8D3D263}"/>
              </a:ext>
            </a:extLst>
          </p:cNvPr>
          <p:cNvPicPr/>
          <p:nvPr/>
        </p:nvPicPr>
        <p:blipFill>
          <a:blip r:embed="rId2">
            <a:extLst>
              <a:ext uri="{28A0092B-C50C-407E-A947-70E740481C1C}">
                <a14:useLocalDpi xmlns:a14="http://schemas.microsoft.com/office/drawing/2010/main" val="0"/>
              </a:ext>
            </a:extLst>
          </a:blip>
          <a:stretch>
            <a:fillRect/>
          </a:stretch>
        </p:blipFill>
        <p:spPr>
          <a:xfrm>
            <a:off x="179512" y="1684076"/>
            <a:ext cx="4410975" cy="3722601"/>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挣值分析模型</a:t>
            </a:r>
          </a:p>
        </p:txBody>
      </p:sp>
      <p:sp>
        <p:nvSpPr>
          <p:cNvPr id="3" name="内容占位符 2"/>
          <p:cNvSpPr>
            <a:spLocks noGrp="1"/>
          </p:cNvSpPr>
          <p:nvPr>
            <p:ph idx="1"/>
          </p:nvPr>
        </p:nvSpPr>
        <p:spPr>
          <a:xfrm>
            <a:off x="457200" y="1600200"/>
            <a:ext cx="8229600" cy="1450340"/>
          </a:xfrm>
        </p:spPr>
        <p:txBody>
          <a:bodyPr/>
          <a:lstStyle/>
          <a:p>
            <a:r>
              <a:rPr lang="zh-CN" altLang="en-US" sz="2000"/>
              <a:t>挣值分析（Earned Value）是对项目实施的进度、成本状态进行绩效评估的有效方法，是计算实际花在一个项目上的工作量成本，以及预计该项目所需成本和完成该项目的日期的一种方法。</a:t>
            </a:r>
          </a:p>
          <a:p>
            <a:r>
              <a:rPr lang="zh-CN" altLang="en-US" sz="2000"/>
              <a:t>挣值的概念，即到目前为止项目实际完成的价值</a:t>
            </a:r>
          </a:p>
        </p:txBody>
      </p:sp>
      <p:sp>
        <p:nvSpPr>
          <p:cNvPr id="4" name="日期占位符 3"/>
          <p:cNvSpPr>
            <a:spLocks noGrp="1"/>
          </p:cNvSpPr>
          <p:nvPr>
            <p:ph type="dt" sz="half" idx="10"/>
          </p:nvPr>
        </p:nvSpPr>
        <p:spPr/>
        <p:txBody>
          <a:bodyPr/>
          <a:lstStyle/>
          <a:p>
            <a:pPr>
              <a:defRPr/>
            </a:pPr>
            <a:fld id="{DE44F0FB-7E9E-4352-998C-7059E193411E}" type="datetime1">
              <a:rPr lang="zh-CN" altLang="en-US"/>
              <a:t>2019/12/15</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a:t>33</a:t>
            </a:fld>
            <a:endParaRPr lang="en-US" altLang="zh-CN"/>
          </a:p>
        </p:txBody>
      </p:sp>
      <p:grpSp>
        <p:nvGrpSpPr>
          <p:cNvPr id="83" name="组合 83"/>
          <p:cNvGrpSpPr/>
          <p:nvPr/>
        </p:nvGrpSpPr>
        <p:grpSpPr>
          <a:xfrm>
            <a:off x="917575" y="3572510"/>
            <a:ext cx="2998470" cy="2082800"/>
            <a:chOff x="0" y="0"/>
            <a:chExt cx="2241550" cy="1276350"/>
          </a:xfrm>
        </p:grpSpPr>
        <p:sp>
          <p:nvSpPr>
            <p:cNvPr id="59" name="文本框 59"/>
            <p:cNvSpPr txBox="1"/>
            <p:nvPr/>
          </p:nvSpPr>
          <p:spPr>
            <a:xfrm>
              <a:off x="0" y="12700"/>
              <a:ext cx="768350" cy="126365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indent="269875" algn="ctr">
                <a:lnSpc>
                  <a:spcPts val="1595"/>
                </a:lnSpc>
                <a:spcBef>
                  <a:spcPts val="500"/>
                </a:spcBef>
                <a:spcAft>
                  <a:spcPts val="0"/>
                </a:spcAft>
                <a:tabLst>
                  <a:tab pos="266700" algn="l"/>
                </a:tabLst>
              </a:pPr>
              <a:r>
                <a:rPr lang="zh-CN" sz="1000" b="1" kern="1000">
                  <a:effectLst/>
                  <a:latin typeface="Times New Roman" panose="02020603050405020304" pitchFamily="18" charset="0"/>
                  <a:ea typeface="宋体" panose="02010600030101010101" pitchFamily="2" charset="-122"/>
                  <a:cs typeface="Times New Roman" panose="02020603050405020304" pitchFamily="18" charset="0"/>
                </a:rPr>
                <a:t>输入数据</a:t>
              </a:r>
              <a:r>
                <a:rPr lang="zh-CN" sz="1000" kern="10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400" kern="1000">
                <a:effectLst/>
                <a:latin typeface="Times New Roman" panose="02020603050405020304" pitchFamily="18" charset="0"/>
                <a:ea typeface="宋体" panose="02010600030101010101" pitchFamily="2" charset="-122"/>
                <a:cs typeface="Times New Roman" panose="02020603050405020304" pitchFamily="18" charset="0"/>
              </a:endParaRPr>
            </a:p>
            <a:p>
              <a:pPr indent="269875" algn="ctr">
                <a:lnSpc>
                  <a:spcPts val="1595"/>
                </a:lnSpc>
                <a:spcBef>
                  <a:spcPts val="500"/>
                </a:spcBef>
                <a:spcAft>
                  <a:spcPts val="0"/>
                </a:spcAft>
                <a:tabLst>
                  <a:tab pos="266700" algn="l"/>
                </a:tabLst>
              </a:pPr>
              <a:r>
                <a:rPr lang="en-US" sz="1000" kern="1000">
                  <a:effectLst/>
                  <a:latin typeface="Times New Roman" panose="02020603050405020304" pitchFamily="18" charset="0"/>
                  <a:ea typeface="宋体" panose="02010600030101010101" pitchFamily="2" charset="-122"/>
                  <a:cs typeface="Times New Roman" panose="02020603050405020304" pitchFamily="18" charset="0"/>
                </a:rPr>
                <a:t>BCWS</a:t>
              </a:r>
              <a:endParaRPr lang="zh-CN" sz="1400" kern="1000">
                <a:effectLst/>
                <a:latin typeface="Times New Roman" panose="02020603050405020304" pitchFamily="18" charset="0"/>
                <a:ea typeface="宋体" panose="02010600030101010101" pitchFamily="2" charset="-122"/>
                <a:cs typeface="Times New Roman" panose="02020603050405020304" pitchFamily="18" charset="0"/>
              </a:endParaRPr>
            </a:p>
            <a:p>
              <a:pPr indent="269875" algn="ctr">
                <a:lnSpc>
                  <a:spcPts val="1595"/>
                </a:lnSpc>
                <a:spcBef>
                  <a:spcPts val="500"/>
                </a:spcBef>
                <a:spcAft>
                  <a:spcPts val="0"/>
                </a:spcAft>
                <a:tabLst>
                  <a:tab pos="266700" algn="l"/>
                </a:tabLst>
              </a:pPr>
              <a:r>
                <a:rPr lang="en-US" sz="1000" kern="1000">
                  <a:effectLst/>
                  <a:latin typeface="Times New Roman" panose="02020603050405020304" pitchFamily="18" charset="0"/>
                  <a:ea typeface="宋体" panose="02010600030101010101" pitchFamily="2" charset="-122"/>
                  <a:cs typeface="Times New Roman" panose="02020603050405020304" pitchFamily="18" charset="0"/>
                </a:rPr>
                <a:t>BCWP</a:t>
              </a:r>
              <a:endParaRPr lang="zh-CN" sz="1400" kern="1000">
                <a:effectLst/>
                <a:latin typeface="Times New Roman" panose="02020603050405020304" pitchFamily="18" charset="0"/>
                <a:ea typeface="宋体" panose="02010600030101010101" pitchFamily="2" charset="-122"/>
                <a:cs typeface="Times New Roman" panose="02020603050405020304" pitchFamily="18" charset="0"/>
              </a:endParaRPr>
            </a:p>
            <a:p>
              <a:pPr indent="269875" algn="ctr">
                <a:lnSpc>
                  <a:spcPts val="1595"/>
                </a:lnSpc>
                <a:spcBef>
                  <a:spcPts val="500"/>
                </a:spcBef>
                <a:spcAft>
                  <a:spcPts val="0"/>
                </a:spcAft>
                <a:tabLst>
                  <a:tab pos="266700" algn="l"/>
                </a:tabLst>
              </a:pPr>
              <a:r>
                <a:rPr lang="en-US" sz="1000" kern="1000">
                  <a:effectLst/>
                  <a:latin typeface="Times New Roman" panose="02020603050405020304" pitchFamily="18" charset="0"/>
                  <a:ea typeface="宋体" panose="02010600030101010101" pitchFamily="2" charset="-122"/>
                  <a:cs typeface="Times New Roman" panose="02020603050405020304" pitchFamily="18" charset="0"/>
                </a:rPr>
                <a:t>ACWP</a:t>
              </a:r>
              <a:endParaRPr lang="zh-CN" sz="1400" kern="1000">
                <a:effectLst/>
                <a:latin typeface="Times New Roman" panose="02020603050405020304" pitchFamily="18" charset="0"/>
                <a:ea typeface="宋体" panose="02010600030101010101" pitchFamily="2" charset="-122"/>
                <a:cs typeface="Times New Roman" panose="02020603050405020304" pitchFamily="18" charset="0"/>
              </a:endParaRPr>
            </a:p>
            <a:p>
              <a:pPr indent="269875" algn="ctr">
                <a:lnSpc>
                  <a:spcPts val="1595"/>
                </a:lnSpc>
                <a:spcBef>
                  <a:spcPts val="500"/>
                </a:spcBef>
                <a:spcAft>
                  <a:spcPts val="0"/>
                </a:spcAft>
                <a:tabLst>
                  <a:tab pos="266700" algn="l"/>
                </a:tabLst>
              </a:pPr>
              <a:r>
                <a:rPr lang="en-US" sz="1000" kern="1000">
                  <a:effectLst/>
                  <a:latin typeface="Times New Roman" panose="02020603050405020304" pitchFamily="18" charset="0"/>
                  <a:ea typeface="宋体" panose="02010600030101010101" pitchFamily="2" charset="-122"/>
                  <a:cs typeface="Times New Roman" panose="02020603050405020304" pitchFamily="18" charset="0"/>
                </a:rPr>
                <a:t>BAC</a:t>
              </a:r>
            </a:p>
          </p:txBody>
        </p:sp>
        <p:sp>
          <p:nvSpPr>
            <p:cNvPr id="60" name="文本框 60"/>
            <p:cNvSpPr txBox="1"/>
            <p:nvPr/>
          </p:nvSpPr>
          <p:spPr>
            <a:xfrm>
              <a:off x="1473200" y="0"/>
              <a:ext cx="768350" cy="1263650"/>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indent="269875" algn="ctr">
                <a:lnSpc>
                  <a:spcPts val="1595"/>
                </a:lnSpc>
                <a:spcBef>
                  <a:spcPts val="500"/>
                </a:spcBef>
                <a:spcAft>
                  <a:spcPts val="0"/>
                </a:spcAft>
                <a:tabLst>
                  <a:tab pos="266700" algn="l"/>
                </a:tabLst>
              </a:pPr>
              <a:r>
                <a:rPr lang="zh-CN" sz="1000" b="1" kern="1000">
                  <a:effectLst/>
                  <a:latin typeface="Times New Roman" panose="02020603050405020304" pitchFamily="18" charset="0"/>
                  <a:ea typeface="宋体" panose="02010600030101010101" pitchFamily="2" charset="-122"/>
                  <a:cs typeface="Times New Roman" panose="02020603050405020304" pitchFamily="18" charset="0"/>
                </a:rPr>
                <a:t>输出结果</a:t>
              </a:r>
              <a:r>
                <a:rPr lang="zh-CN" sz="1000" kern="10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400" kern="1000">
                <a:effectLst/>
                <a:latin typeface="Times New Roman" panose="02020603050405020304" pitchFamily="18" charset="0"/>
                <a:ea typeface="宋体" panose="02010600030101010101" pitchFamily="2" charset="-122"/>
                <a:cs typeface="Times New Roman" panose="02020603050405020304" pitchFamily="18" charset="0"/>
              </a:endParaRPr>
            </a:p>
            <a:p>
              <a:pPr indent="269875" algn="ctr">
                <a:lnSpc>
                  <a:spcPts val="1595"/>
                </a:lnSpc>
                <a:spcBef>
                  <a:spcPts val="500"/>
                </a:spcBef>
                <a:spcAft>
                  <a:spcPts val="0"/>
                </a:spcAft>
                <a:tabLst>
                  <a:tab pos="266700" algn="l"/>
                </a:tabLst>
              </a:pPr>
              <a:r>
                <a:rPr lang="en-US" sz="1000" kern="1000">
                  <a:effectLst/>
                  <a:latin typeface="Times New Roman" panose="02020603050405020304" pitchFamily="18" charset="0"/>
                  <a:ea typeface="宋体" panose="02010600030101010101" pitchFamily="2" charset="-122"/>
                  <a:cs typeface="Times New Roman" panose="02020603050405020304" pitchFamily="18" charset="0"/>
                </a:rPr>
                <a:t>SV</a:t>
              </a:r>
              <a:endParaRPr lang="zh-CN" sz="1400" kern="1000">
                <a:effectLst/>
                <a:latin typeface="Times New Roman" panose="02020603050405020304" pitchFamily="18" charset="0"/>
                <a:ea typeface="宋体" panose="02010600030101010101" pitchFamily="2" charset="-122"/>
                <a:cs typeface="Times New Roman" panose="02020603050405020304" pitchFamily="18" charset="0"/>
              </a:endParaRPr>
            </a:p>
            <a:p>
              <a:pPr indent="269875" algn="ctr">
                <a:lnSpc>
                  <a:spcPts val="1595"/>
                </a:lnSpc>
                <a:spcBef>
                  <a:spcPts val="500"/>
                </a:spcBef>
                <a:spcAft>
                  <a:spcPts val="0"/>
                </a:spcAft>
                <a:tabLst>
                  <a:tab pos="266700" algn="l"/>
                </a:tabLst>
              </a:pPr>
              <a:r>
                <a:rPr lang="en-US" sz="1000" kern="1000">
                  <a:effectLst/>
                  <a:latin typeface="Times New Roman" panose="02020603050405020304" pitchFamily="18" charset="0"/>
                  <a:ea typeface="宋体" panose="02010600030101010101" pitchFamily="2" charset="-122"/>
                  <a:cs typeface="Times New Roman" panose="02020603050405020304" pitchFamily="18" charset="0"/>
                </a:rPr>
                <a:t>SPI</a:t>
              </a:r>
              <a:endParaRPr lang="zh-CN" sz="1400" kern="1000">
                <a:effectLst/>
                <a:latin typeface="Times New Roman" panose="02020603050405020304" pitchFamily="18" charset="0"/>
                <a:ea typeface="宋体" panose="02010600030101010101" pitchFamily="2" charset="-122"/>
                <a:cs typeface="Times New Roman" panose="02020603050405020304" pitchFamily="18" charset="0"/>
              </a:endParaRPr>
            </a:p>
            <a:p>
              <a:pPr indent="269875" algn="ctr">
                <a:lnSpc>
                  <a:spcPts val="1595"/>
                </a:lnSpc>
                <a:spcBef>
                  <a:spcPts val="500"/>
                </a:spcBef>
                <a:spcAft>
                  <a:spcPts val="0"/>
                </a:spcAft>
                <a:tabLst>
                  <a:tab pos="266700" algn="l"/>
                </a:tabLst>
              </a:pPr>
              <a:r>
                <a:rPr lang="en-US" sz="1000" kern="1000">
                  <a:effectLst/>
                  <a:latin typeface="Times New Roman" panose="02020603050405020304" pitchFamily="18" charset="0"/>
                  <a:ea typeface="宋体" panose="02010600030101010101" pitchFamily="2" charset="-122"/>
                  <a:cs typeface="Times New Roman" panose="02020603050405020304" pitchFamily="18" charset="0"/>
                </a:rPr>
                <a:t>CV</a:t>
              </a:r>
              <a:endParaRPr lang="zh-CN" sz="1400" kern="1000">
                <a:effectLst/>
                <a:latin typeface="Times New Roman" panose="02020603050405020304" pitchFamily="18" charset="0"/>
                <a:ea typeface="宋体" panose="02010600030101010101" pitchFamily="2" charset="-122"/>
                <a:cs typeface="Times New Roman" panose="02020603050405020304" pitchFamily="18" charset="0"/>
              </a:endParaRPr>
            </a:p>
            <a:p>
              <a:pPr indent="269875" algn="ctr">
                <a:lnSpc>
                  <a:spcPts val="1595"/>
                </a:lnSpc>
                <a:spcBef>
                  <a:spcPts val="500"/>
                </a:spcBef>
                <a:spcAft>
                  <a:spcPts val="0"/>
                </a:spcAft>
                <a:tabLst>
                  <a:tab pos="266700" algn="l"/>
                </a:tabLst>
              </a:pPr>
              <a:r>
                <a:rPr lang="en-US" sz="1000" kern="1000">
                  <a:effectLst/>
                  <a:latin typeface="Times New Roman" panose="02020603050405020304" pitchFamily="18" charset="0"/>
                  <a:ea typeface="宋体" panose="02010600030101010101" pitchFamily="2" charset="-122"/>
                  <a:cs typeface="Times New Roman" panose="02020603050405020304" pitchFamily="18" charset="0"/>
                </a:rPr>
                <a:t>CPI</a:t>
              </a:r>
            </a:p>
          </p:txBody>
        </p:sp>
        <p:sp>
          <p:nvSpPr>
            <p:cNvPr id="61" name="右箭头 61"/>
            <p:cNvSpPr/>
            <p:nvPr/>
          </p:nvSpPr>
          <p:spPr>
            <a:xfrm>
              <a:off x="869950" y="527050"/>
              <a:ext cx="533400" cy="165100"/>
            </a:xfrm>
            <a:prstGeom prst="rightArrow">
              <a:avLst/>
            </a:prstGeom>
            <a:ln w="63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sz="3600"/>
            </a:p>
          </p:txBody>
        </p:sp>
        <p:sp>
          <p:nvSpPr>
            <p:cNvPr id="67" name="文本框 67"/>
            <p:cNvSpPr txBox="1"/>
            <p:nvPr/>
          </p:nvSpPr>
          <p:spPr>
            <a:xfrm>
              <a:off x="812800" y="254000"/>
              <a:ext cx="603250" cy="3048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noAutofit/>
            </a:bodyPr>
            <a:lstStyle/>
            <a:p>
              <a:pPr indent="269875" algn="ctr">
                <a:lnSpc>
                  <a:spcPts val="1595"/>
                </a:lnSpc>
                <a:spcBef>
                  <a:spcPts val="500"/>
                </a:spcBef>
                <a:spcAft>
                  <a:spcPts val="0"/>
                </a:spcAft>
                <a:tabLst>
                  <a:tab pos="266700" algn="l"/>
                </a:tabLst>
              </a:pPr>
              <a:r>
                <a:rPr lang="zh-CN" sz="1000" kern="1000">
                  <a:effectLst/>
                  <a:latin typeface="Times New Roman" panose="02020603050405020304" pitchFamily="18" charset="0"/>
                  <a:ea typeface="宋体" panose="02010600030101010101" pitchFamily="2" charset="-122"/>
                  <a:cs typeface="Times New Roman" panose="02020603050405020304" pitchFamily="18" charset="0"/>
                </a:rPr>
                <a:t>挣值分析</a:t>
              </a:r>
            </a:p>
          </p:txBody>
        </p:sp>
      </p:grpSp>
      <p:pic>
        <p:nvPicPr>
          <p:cNvPr id="27" name="图片 27" descr="https://gss1.bdstatic.com/-vo3dSag_xI4khGkpoWK1HF6hhy/baike/c0%3Dbaike150%2C5%2C5%2C150%2C50/sign=966c6b1f8a44ebf8797c6c6db890bc4f/5882b2b7d0a20cf4cca1acc37b094b36acaf99fd.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6935" y="3345815"/>
            <a:ext cx="3824605" cy="276034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输入参数定义</a:t>
            </a:r>
          </a:p>
        </p:txBody>
      </p:sp>
      <p:sp>
        <p:nvSpPr>
          <p:cNvPr id="3" name="内容占位符 2"/>
          <p:cNvSpPr>
            <a:spLocks noGrp="1"/>
          </p:cNvSpPr>
          <p:nvPr>
            <p:ph idx="1"/>
          </p:nvPr>
        </p:nvSpPr>
        <p:spPr/>
        <p:txBody>
          <a:bodyPr/>
          <a:lstStyle/>
          <a:p>
            <a:endParaRPr lang="zh-CN" altLang="en-US" sz="2000" dirty="0"/>
          </a:p>
          <a:p>
            <a:r>
              <a:rPr lang="zh-CN" altLang="en-US" sz="2000" dirty="0"/>
              <a:t>BCWS（Budgeted Cost of Work Scheduled）计划完成工作的预算成本:</a:t>
            </a:r>
            <a:r>
              <a:rPr lang="zh-CN" altLang="en-US" sz="2000" dirty="0">
                <a:solidFill>
                  <a:srgbClr val="FF0000"/>
                </a:solidFill>
              </a:rPr>
              <a:t>是到目前为止的总预算成本</a:t>
            </a:r>
            <a:r>
              <a:rPr lang="zh-CN" altLang="en-US" sz="2000" dirty="0"/>
              <a:t>。它表示“到目前为止原来计划成本是多少”或者说“到该日期为止本应该完成的工作是多少”，它是根据项目计划计算出来的。</a:t>
            </a:r>
          </a:p>
          <a:p>
            <a:r>
              <a:rPr lang="zh-CN" altLang="en-US" sz="2000" dirty="0"/>
              <a:t>ACWP（Actual Cost of Work Performed)已完成工作的实际成本:</a:t>
            </a:r>
            <a:r>
              <a:rPr lang="zh-CN" altLang="en-US" sz="2000" dirty="0">
                <a:solidFill>
                  <a:srgbClr val="FF0000"/>
                </a:solidFill>
              </a:rPr>
              <a:t>是到目前为止所完成工作的实际成本</a:t>
            </a:r>
            <a:r>
              <a:rPr lang="zh-CN" altLang="en-US" sz="2000" dirty="0"/>
              <a:t>，它说明了“到该日期为止实际花了多少钱”，可以由项目组统计。</a:t>
            </a:r>
          </a:p>
          <a:p>
            <a:r>
              <a:rPr lang="zh-CN" altLang="en-US" sz="2000" dirty="0"/>
              <a:t>BCWP（Budgeted Cost of Work Performed）已完成工作的预算成本，又称挣值:</a:t>
            </a:r>
            <a:r>
              <a:rPr lang="zh-CN" altLang="en-US" sz="2000" dirty="0">
                <a:solidFill>
                  <a:srgbClr val="FF0000"/>
                </a:solidFill>
              </a:rPr>
              <a:t>是到目前为止己经完成的工作的原来预算成本</a:t>
            </a:r>
            <a:r>
              <a:rPr lang="zh-CN" altLang="en-US" sz="2000" dirty="0"/>
              <a:t>，它表示了“到该日期为止完成了多少工作?”</a:t>
            </a:r>
          </a:p>
          <a:p>
            <a:r>
              <a:rPr lang="zh-CN" altLang="en-US" sz="2000" dirty="0"/>
              <a:t>BAC（Budgeted At Completion)工作完成的预算成本:是项目计划中的成本估算结果，是</a:t>
            </a:r>
            <a:r>
              <a:rPr lang="zh-CN" altLang="en-US" sz="2000" dirty="0">
                <a:solidFill>
                  <a:srgbClr val="FF0000"/>
                </a:solidFill>
              </a:rPr>
              <a:t>项目完成的预计总成本</a:t>
            </a:r>
          </a:p>
        </p:txBody>
      </p:sp>
      <p:sp>
        <p:nvSpPr>
          <p:cNvPr id="4" name="日期占位符 3"/>
          <p:cNvSpPr>
            <a:spLocks noGrp="1"/>
          </p:cNvSpPr>
          <p:nvPr>
            <p:ph type="dt" sz="half" idx="10"/>
          </p:nvPr>
        </p:nvSpPr>
        <p:spPr/>
        <p:txBody>
          <a:bodyPr/>
          <a:lstStyle/>
          <a:p>
            <a:pPr>
              <a:defRPr/>
            </a:pPr>
            <a:fld id="{DE44F0FB-7E9E-4352-998C-7059E193411E}" type="datetime1">
              <a:rPr lang="zh-CN" altLang="en-US"/>
              <a:t>2019/12/15</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a:t>34</a:t>
            </a:fld>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挣值分析</a:t>
            </a:r>
          </a:p>
        </p:txBody>
      </p:sp>
      <p:sp>
        <p:nvSpPr>
          <p:cNvPr id="3" name="内容占位符 2"/>
          <p:cNvSpPr>
            <a:spLocks noGrp="1"/>
          </p:cNvSpPr>
          <p:nvPr>
            <p:ph idx="1"/>
          </p:nvPr>
        </p:nvSpPr>
        <p:spPr/>
        <p:txBody>
          <a:bodyPr/>
          <a:lstStyle/>
          <a:p>
            <a:r>
              <a:rPr lang="zh-CN" altLang="en-US" sz="2000"/>
              <a:t>如果项目一切止常的话，ACWP , BCWP` , BCWS应该重合或接近重合。</a:t>
            </a:r>
          </a:p>
          <a:p>
            <a:r>
              <a:rPr lang="zh-CN" altLang="en-US" sz="2000"/>
              <a:t>有了这些采集的数据信息，可以使用挣值分析模型来分析输出结果，结果指标的计算为：</a:t>
            </a:r>
          </a:p>
          <a:p>
            <a:pPr lvl="1"/>
            <a:r>
              <a:rPr lang="zh-CN" altLang="en-US" sz="1600">
                <a:solidFill>
                  <a:srgbClr val="FF0000"/>
                </a:solidFill>
              </a:rPr>
              <a:t>进度偏差 SV（Schedule Variance）= BCWP-BCWS</a:t>
            </a:r>
            <a:r>
              <a:rPr lang="zh-CN" altLang="en-US" sz="1600"/>
              <a:t>，若此值为零，表示按照进度进行；如果为负值，表示项目进度落后；如果为正值，表示进度超前。</a:t>
            </a:r>
          </a:p>
          <a:p>
            <a:pPr lvl="1"/>
            <a:r>
              <a:rPr lang="zh-CN" altLang="en-US" sz="1600">
                <a:solidFill>
                  <a:srgbClr val="FF0000"/>
                </a:solidFill>
              </a:rPr>
              <a:t>成本偏差C</a:t>
            </a:r>
            <a:r>
              <a:rPr lang="en-US" altLang="zh-CN" sz="1600">
                <a:solidFill>
                  <a:srgbClr val="FF0000"/>
                </a:solidFill>
              </a:rPr>
              <a:t>V</a:t>
            </a:r>
            <a:r>
              <a:rPr lang="zh-CN" altLang="en-US" sz="1600">
                <a:solidFill>
                  <a:srgbClr val="FF0000"/>
                </a:solidFill>
              </a:rPr>
              <a:t>（Cost Variance）=BCWP-ACWP</a:t>
            </a:r>
            <a:r>
              <a:rPr lang="zh-CN" altLang="en-US" sz="1600"/>
              <a:t>，若此值为零，表示按照预算成本进行;如果为负值，表示项目超出预算成本；如果为正值，表示低于预算成本。</a:t>
            </a:r>
          </a:p>
          <a:p>
            <a:pPr lvl="1"/>
            <a:r>
              <a:rPr lang="zh-CN" altLang="en-US" sz="1600">
                <a:solidFill>
                  <a:srgbClr val="FF0000"/>
                </a:solidFill>
              </a:rPr>
              <a:t>进度执行指标SPI（Schedule Performance Index）= BCWP/BCWS</a:t>
            </a:r>
            <a:r>
              <a:rPr lang="zh-CN" altLang="en-US" sz="1600"/>
              <a:t>，指项目挣值与计划值之比。当SPI&gt;1时，表示进度超前；当SPI=1时，表示实际进度与计划进度相同；当SPI&lt;1时，表示进度延误。</a:t>
            </a:r>
          </a:p>
          <a:p>
            <a:pPr lvl="1"/>
            <a:r>
              <a:rPr lang="zh-CN" altLang="en-US" sz="1600">
                <a:solidFill>
                  <a:srgbClr val="FF0000"/>
                </a:solidFill>
              </a:rPr>
              <a:t>成本执行指标CPI（Cost Performance Index）= BCWP/ACWP</a:t>
            </a:r>
            <a:r>
              <a:rPr lang="zh-CN" altLang="en-US" sz="1600"/>
              <a:t>，项目挣值与实际费用之比。当CPI&gt;1时，表示低于预算，即实际费用低于预算费用；当CPI=1时，表示实际费用与预算费用吻合；当CPI&lt;1时，表示超出预算，即实际费用高于预算费用</a:t>
            </a:r>
          </a:p>
          <a:p>
            <a:pPr marL="0" lvl="0" indent="0">
              <a:buNone/>
            </a:pPr>
            <a:endParaRPr lang="zh-CN" altLang="en-US" sz="1825"/>
          </a:p>
        </p:txBody>
      </p:sp>
      <p:sp>
        <p:nvSpPr>
          <p:cNvPr id="4" name="日期占位符 3"/>
          <p:cNvSpPr>
            <a:spLocks noGrp="1"/>
          </p:cNvSpPr>
          <p:nvPr>
            <p:ph type="dt" sz="half" idx="10"/>
          </p:nvPr>
        </p:nvSpPr>
        <p:spPr/>
        <p:txBody>
          <a:bodyPr/>
          <a:lstStyle/>
          <a:p>
            <a:pPr>
              <a:defRPr/>
            </a:pPr>
            <a:fld id="{DE44F0FB-7E9E-4352-998C-7059E193411E}" type="datetime1">
              <a:rPr lang="zh-CN" altLang="en-US"/>
              <a:t>2019/12/15</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a:t>35</a:t>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参数取值原则</a:t>
            </a:r>
          </a:p>
        </p:txBody>
      </p:sp>
      <p:sp>
        <p:nvSpPr>
          <p:cNvPr id="3" name="内容占位符 2"/>
          <p:cNvSpPr>
            <a:spLocks noGrp="1"/>
          </p:cNvSpPr>
          <p:nvPr>
            <p:ph idx="1"/>
          </p:nvPr>
        </p:nvSpPr>
        <p:spPr/>
        <p:txBody>
          <a:bodyPr/>
          <a:lstStyle/>
          <a:p>
            <a:r>
              <a:rPr lang="zh-CN" altLang="en-US" sz="2400"/>
              <a:t>对于BCWS、 BCWP、ACWP这些基本参数值，可以按照一定的时间段来统计计算，比如每周、每个月等。</a:t>
            </a:r>
          </a:p>
          <a:p>
            <a:r>
              <a:rPr lang="zh-CN" altLang="en-US" sz="2400"/>
              <a:t>挣值BCWP的计算是不容易的，需要考虑的原则有50/50规则和0/100规则，或者其他的经验加权法等。</a:t>
            </a:r>
          </a:p>
          <a:p>
            <a:pPr lvl="1"/>
            <a:r>
              <a:rPr lang="zh-CN" altLang="en-US" sz="2100">
                <a:solidFill>
                  <a:srgbClr val="FF0000"/>
                </a:solidFill>
              </a:rPr>
              <a:t>50/50规则</a:t>
            </a:r>
            <a:r>
              <a:rPr lang="zh-CN" altLang="en-US" sz="2100"/>
              <a:t>是当一项工作任务已经开始，但是没有完成时，我们就假定已经实现50%的价值，当这个工作任务全部完成的时候才实现全部的价值。</a:t>
            </a:r>
          </a:p>
          <a:p>
            <a:pPr lvl="1"/>
            <a:r>
              <a:rPr lang="zh-CN" altLang="en-US" sz="2100">
                <a:solidFill>
                  <a:srgbClr val="FF0000"/>
                </a:solidFill>
              </a:rPr>
              <a:t>0/100规则</a:t>
            </a:r>
            <a:r>
              <a:rPr lang="zh-CN" altLang="en-US" sz="2100"/>
              <a:t>是当一项工作任务开始，只要没有完成时，不产生任何价值，即是0，直到完成时才实现全部的价值</a:t>
            </a:r>
          </a:p>
        </p:txBody>
      </p:sp>
      <p:sp>
        <p:nvSpPr>
          <p:cNvPr id="4" name="日期占位符 3"/>
          <p:cNvSpPr>
            <a:spLocks noGrp="1"/>
          </p:cNvSpPr>
          <p:nvPr>
            <p:ph type="dt" sz="half" idx="10"/>
          </p:nvPr>
        </p:nvSpPr>
        <p:spPr/>
        <p:txBody>
          <a:bodyPr/>
          <a:lstStyle/>
          <a:p>
            <a:pPr>
              <a:defRPr/>
            </a:pPr>
            <a:fld id="{DE44F0FB-7E9E-4352-998C-7059E193411E}" type="datetime1">
              <a:rPr lang="zh-CN" altLang="en-US"/>
              <a:t>2019/12/15</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a:t>36</a:t>
            </a:fld>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挣值分析举例</a:t>
            </a:r>
          </a:p>
        </p:txBody>
      </p:sp>
      <p:sp>
        <p:nvSpPr>
          <p:cNvPr id="3" name="内容占位符 2"/>
          <p:cNvSpPr>
            <a:spLocks noGrp="1"/>
          </p:cNvSpPr>
          <p:nvPr>
            <p:ph idx="1"/>
          </p:nvPr>
        </p:nvSpPr>
        <p:spPr>
          <a:xfrm>
            <a:off x="457200" y="1600200"/>
            <a:ext cx="8229600" cy="1621155"/>
          </a:xfrm>
        </p:spPr>
        <p:txBody>
          <a:bodyPr/>
          <a:lstStyle/>
          <a:p>
            <a:r>
              <a:rPr lang="zh-CN" altLang="en-US"/>
              <a:t>有4个工作任务， T1全部完成，T2完成一半，T3刚开始做，T4还没有开始做，截止到目前的各个指标如表</a:t>
            </a:r>
          </a:p>
        </p:txBody>
      </p:sp>
      <p:sp>
        <p:nvSpPr>
          <p:cNvPr id="4" name="日期占位符 3"/>
          <p:cNvSpPr>
            <a:spLocks noGrp="1"/>
          </p:cNvSpPr>
          <p:nvPr>
            <p:ph type="dt" sz="half" idx="10"/>
          </p:nvPr>
        </p:nvSpPr>
        <p:spPr/>
        <p:txBody>
          <a:bodyPr/>
          <a:lstStyle/>
          <a:p>
            <a:pPr>
              <a:defRPr/>
            </a:pPr>
            <a:fld id="{DE44F0FB-7E9E-4352-998C-7059E193411E}" type="datetime1">
              <a:rPr lang="zh-CN" altLang="en-US"/>
              <a:t>2019/12/15</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a:t>37</a:t>
            </a:fld>
            <a:endParaRPr lang="en-US" altLang="zh-CN"/>
          </a:p>
        </p:txBody>
      </p:sp>
      <p:pic>
        <p:nvPicPr>
          <p:cNvPr id="7" name="图片 6"/>
          <p:cNvPicPr>
            <a:picLocks noChangeAspect="1"/>
          </p:cNvPicPr>
          <p:nvPr/>
        </p:nvPicPr>
        <p:blipFill>
          <a:blip r:embed="rId2"/>
          <a:stretch>
            <a:fillRect/>
          </a:stretch>
        </p:blipFill>
        <p:spPr>
          <a:xfrm>
            <a:off x="-174625" y="3983990"/>
            <a:ext cx="9563735" cy="220726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挣值分析举例</a:t>
            </a:r>
            <a:endParaRPr lang="zh-CN" altLang="en-US"/>
          </a:p>
        </p:txBody>
      </p:sp>
      <p:sp>
        <p:nvSpPr>
          <p:cNvPr id="3" name="内容占位符 2"/>
          <p:cNvSpPr>
            <a:spLocks noGrp="1"/>
          </p:cNvSpPr>
          <p:nvPr>
            <p:ph idx="1"/>
          </p:nvPr>
        </p:nvSpPr>
        <p:spPr>
          <a:xfrm>
            <a:off x="457200" y="1600200"/>
            <a:ext cx="8229600" cy="4688205"/>
          </a:xfrm>
        </p:spPr>
        <p:txBody>
          <a:bodyPr/>
          <a:lstStyle/>
          <a:p>
            <a:r>
              <a:rPr lang="en-US" altLang="zh-CN" sz="2800" dirty="0"/>
              <a:t>根据50/50和0/100规则可以分别计算出BCWP</a:t>
            </a:r>
          </a:p>
          <a:p>
            <a:endParaRPr lang="en-US" altLang="zh-CN" sz="2800" dirty="0"/>
          </a:p>
          <a:p>
            <a:endParaRPr lang="en-US" altLang="zh-CN" sz="2800" dirty="0"/>
          </a:p>
          <a:p>
            <a:endParaRPr lang="en-US" altLang="zh-CN" sz="2800" dirty="0"/>
          </a:p>
          <a:p>
            <a:endParaRPr lang="en-US" altLang="zh-CN" sz="2800" dirty="0"/>
          </a:p>
          <a:p>
            <a:endParaRPr lang="en-US" altLang="zh-CN" sz="1800" dirty="0"/>
          </a:p>
          <a:p>
            <a:r>
              <a:rPr lang="en-US" altLang="zh-CN" sz="1800" dirty="0"/>
              <a:t>按照50/50规则计算出的SPI=3300/3100=1.06 ，CPI=3300/2950=1.12，可以看出二者都比1大，表示项目进度超前，成本花销低于预算，是一个比较好的项目执行。注意，如果比1大的过多，说明项目计划的预算不合理，过高地估计了一些任务计划预算，需要调整。</a:t>
            </a:r>
          </a:p>
          <a:p>
            <a:r>
              <a:rPr lang="en-US" altLang="zh-CN" sz="1800" dirty="0"/>
              <a:t>按照0/100规则计算出的SPI=2000/3100=0.68 ，CPI=2000/2950=0.69，可以看出二者都比1小，表示项目进度滞后，成本花销高于预算，项目执行需要调整。</a:t>
            </a:r>
          </a:p>
        </p:txBody>
      </p:sp>
      <p:sp>
        <p:nvSpPr>
          <p:cNvPr id="4" name="日期占位符 3"/>
          <p:cNvSpPr>
            <a:spLocks noGrp="1"/>
          </p:cNvSpPr>
          <p:nvPr>
            <p:ph type="dt" sz="half" idx="10"/>
          </p:nvPr>
        </p:nvSpPr>
        <p:spPr/>
        <p:txBody>
          <a:bodyPr/>
          <a:lstStyle/>
          <a:p>
            <a:pPr>
              <a:defRPr/>
            </a:pPr>
            <a:fld id="{DE44F0FB-7E9E-4352-998C-7059E193411E}" type="datetime1">
              <a:rPr lang="zh-CN" altLang="en-US"/>
              <a:t>2019/12/15</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a:t>38</a:t>
            </a:fld>
            <a:endParaRPr lang="en-US" altLang="zh-CN"/>
          </a:p>
        </p:txBody>
      </p:sp>
      <p:pic>
        <p:nvPicPr>
          <p:cNvPr id="8" name="图片 7"/>
          <p:cNvPicPr>
            <a:picLocks noChangeAspect="1"/>
          </p:cNvPicPr>
          <p:nvPr/>
        </p:nvPicPr>
        <p:blipFill>
          <a:blip r:embed="rId2"/>
          <a:stretch>
            <a:fillRect/>
          </a:stretch>
        </p:blipFill>
        <p:spPr>
          <a:xfrm>
            <a:off x="198120" y="2132856"/>
            <a:ext cx="8747760" cy="243141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项目偏差控制</a:t>
            </a:r>
          </a:p>
        </p:txBody>
      </p:sp>
      <p:sp>
        <p:nvSpPr>
          <p:cNvPr id="3" name="内容占位符 2"/>
          <p:cNvSpPr>
            <a:spLocks noGrp="1"/>
          </p:cNvSpPr>
          <p:nvPr>
            <p:ph idx="1"/>
          </p:nvPr>
        </p:nvSpPr>
        <p:spPr>
          <a:xfrm>
            <a:off x="457200" y="1358900"/>
            <a:ext cx="8229600" cy="4781550"/>
          </a:xfrm>
        </p:spPr>
        <p:txBody>
          <a:bodyPr/>
          <a:lstStyle/>
          <a:p>
            <a:r>
              <a:rPr lang="zh-CN" altLang="en-US" sz="2400"/>
              <a:t>项目的执行过程可以是按照预算内完成、低于预算完成或者超预算完成。</a:t>
            </a:r>
          </a:p>
          <a:p>
            <a:pPr lvl="1"/>
            <a:r>
              <a:rPr lang="zh-CN" altLang="en-US" sz="2100"/>
              <a:t>设定一个</a:t>
            </a:r>
            <a:r>
              <a:rPr lang="zh-CN" altLang="en-US" sz="2100">
                <a:solidFill>
                  <a:srgbClr val="FF0000"/>
                </a:solidFill>
              </a:rPr>
              <a:t>允许偏差范围</a:t>
            </a:r>
            <a:r>
              <a:rPr lang="zh-CN" altLang="en-US" sz="2100"/>
              <a:t>，对超出允许偏差范围的挣值分析结果，需要采取措施纠正偏差。</a:t>
            </a:r>
          </a:p>
          <a:p>
            <a:r>
              <a:rPr lang="zh-CN" altLang="en-US" sz="2400"/>
              <a:t>对</a:t>
            </a:r>
            <a:r>
              <a:rPr lang="zh-CN" altLang="en-US" sz="2400">
                <a:solidFill>
                  <a:srgbClr val="FF0000"/>
                </a:solidFill>
              </a:rPr>
              <a:t>进度偏差SV、进度执行指标SPI</a:t>
            </a:r>
            <a:r>
              <a:rPr lang="zh-CN" altLang="en-US" sz="2400"/>
              <a:t>可以分析进度问题，</a:t>
            </a:r>
          </a:p>
          <a:p>
            <a:pPr lvl="1"/>
            <a:r>
              <a:rPr lang="zh-CN" altLang="en-US" sz="2100"/>
              <a:t>如果滞后严重，可以分析开发人员资源使用情况，对正在做和未开始做的任务计划做出必要的调整，降低将来的偏差。</a:t>
            </a:r>
          </a:p>
          <a:p>
            <a:r>
              <a:rPr lang="zh-CN" altLang="en-US" sz="2400"/>
              <a:t>对</a:t>
            </a:r>
            <a:r>
              <a:rPr lang="zh-CN" altLang="en-US" sz="2400">
                <a:solidFill>
                  <a:srgbClr val="FF0000"/>
                </a:solidFill>
              </a:rPr>
              <a:t>成本偏差CV、成本执行指标CPI</a:t>
            </a:r>
            <a:r>
              <a:rPr lang="zh-CN" altLang="en-US" sz="2400"/>
              <a:t>可以分析成本问题，</a:t>
            </a:r>
          </a:p>
          <a:p>
            <a:pPr lvl="1"/>
            <a:r>
              <a:rPr lang="zh-CN" altLang="en-US" sz="2100"/>
              <a:t>如果成本超出当前预算，可以分析工作任务复杂性及其预算的合理性，对正在做和未开始做的任务计划做出必要的调整，降低将来的偏差。</a:t>
            </a:r>
          </a:p>
          <a:p>
            <a:r>
              <a:rPr lang="zh-CN" altLang="en-US" sz="2400"/>
              <a:t>同时对项目的</a:t>
            </a:r>
            <a:r>
              <a:rPr lang="zh-CN" altLang="en-US" sz="2400">
                <a:solidFill>
                  <a:srgbClr val="FF0000"/>
                </a:solidFill>
              </a:rPr>
              <a:t>质量、风险、人员</a:t>
            </a:r>
            <a:r>
              <a:rPr lang="zh-CN" altLang="en-US" sz="2400"/>
              <a:t>等方面进行监控，只有它们的指标在计划的控制范围之内，项目的进度和成本控制才有意义。</a:t>
            </a:r>
          </a:p>
        </p:txBody>
      </p:sp>
      <p:sp>
        <p:nvSpPr>
          <p:cNvPr id="4" name="日期占位符 3"/>
          <p:cNvSpPr>
            <a:spLocks noGrp="1"/>
          </p:cNvSpPr>
          <p:nvPr>
            <p:ph type="dt" sz="half" idx="10"/>
          </p:nvPr>
        </p:nvSpPr>
        <p:spPr/>
        <p:txBody>
          <a:bodyPr/>
          <a:lstStyle/>
          <a:p>
            <a:pPr>
              <a:defRPr/>
            </a:pPr>
            <a:fld id="{DE44F0FB-7E9E-4352-998C-7059E193411E}" type="datetime1">
              <a:rPr lang="zh-CN" altLang="en-US"/>
              <a:t>2019/12/15</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a:t>39</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版本管理</a:t>
            </a:r>
          </a:p>
        </p:txBody>
      </p:sp>
      <p:sp>
        <p:nvSpPr>
          <p:cNvPr id="3" name="内容占位符 2"/>
          <p:cNvSpPr>
            <a:spLocks noGrp="1"/>
          </p:cNvSpPr>
          <p:nvPr>
            <p:ph idx="1"/>
          </p:nvPr>
        </p:nvSpPr>
        <p:spPr/>
        <p:txBody>
          <a:bodyPr/>
          <a:lstStyle/>
          <a:p>
            <a:r>
              <a:rPr lang="zh-CN" altLang="en-US" dirty="0"/>
              <a:t>版本管理主要包括两个方面的工作：</a:t>
            </a:r>
            <a:endParaRPr lang="en-US" altLang="zh-CN" dirty="0"/>
          </a:p>
          <a:p>
            <a:pPr lvl="1"/>
            <a:r>
              <a:rPr lang="zh-CN" altLang="en-US" dirty="0"/>
              <a:t>一方面要规范化不同开发人员之间的合作方式，必须能够保证一个人的工作不会被其它人意外的覆盖；</a:t>
            </a:r>
            <a:endParaRPr lang="en-US" altLang="zh-CN" dirty="0"/>
          </a:p>
          <a:p>
            <a:pPr lvl="1"/>
            <a:r>
              <a:rPr lang="zh-CN" altLang="en-US" dirty="0"/>
              <a:t>另一方面是要确保每个人工作的对象是当前需要的版本而且能够为后续开发提供基础。</a:t>
            </a:r>
            <a:endParaRPr lang="en-US" altLang="zh-CN" dirty="0"/>
          </a:p>
          <a:p>
            <a:r>
              <a:rPr lang="zh-CN" altLang="en-US" dirty="0"/>
              <a:t>累进式的开发过程可能随时有一些新想法和实现，但随后又被抛弃掉，这就需要有方便回到先前工作状态的机制。</a:t>
            </a:r>
            <a:endParaRPr lang="en-US" altLang="zh-CN" dirty="0"/>
          </a:p>
          <a:p>
            <a:pPr lvl="2"/>
            <a:endParaRPr lang="zh-CN" altLang="en-US" dirty="0"/>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2019/12/15</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4</a:t>
            </a:fld>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软件质量保证</a:t>
            </a:r>
          </a:p>
        </p:txBody>
      </p:sp>
      <p:sp>
        <p:nvSpPr>
          <p:cNvPr id="3" name="内容占位符 2"/>
          <p:cNvSpPr>
            <a:spLocks noGrp="1"/>
          </p:cNvSpPr>
          <p:nvPr>
            <p:ph idx="1"/>
          </p:nvPr>
        </p:nvSpPr>
        <p:spPr/>
        <p:txBody>
          <a:bodyPr/>
          <a:lstStyle/>
          <a:p>
            <a:r>
              <a:rPr lang="zh-CN" altLang="en-US" sz="2400" dirty="0"/>
              <a:t>时间、成本与质量在项目管理中常常相提并论。在这三个方面找到均可以满意的模式，并遵守这种模式，持续地进行管理工作是质量管理的最终目标。</a:t>
            </a:r>
          </a:p>
          <a:p>
            <a:r>
              <a:rPr lang="zh-CN" altLang="en-US" sz="2400" dirty="0"/>
              <a:t>质量管理的学派和观点：</a:t>
            </a:r>
          </a:p>
          <a:p>
            <a:pPr lvl="1"/>
            <a:r>
              <a:rPr lang="zh-CN" altLang="en-US" sz="2100" dirty="0"/>
              <a:t>戴明理论的核心是“目标不变、持续改善和知识积累”，预防胜于检验。</a:t>
            </a:r>
          </a:p>
          <a:p>
            <a:pPr lvl="1" algn="l">
              <a:buClrTx/>
              <a:buSzTx/>
              <a:buFontTx/>
            </a:pPr>
            <a:r>
              <a:rPr lang="zh-CN" altLang="en-US" sz="2100" dirty="0">
                <a:cs typeface="+mn-ea"/>
              </a:rPr>
              <a:t>朱兰理论的核心思想是适用性，适用性是通过遵守技术规范，使项目符合或者超过项目相关人及客户的期望。</a:t>
            </a:r>
          </a:p>
          <a:p>
            <a:pPr lvl="1" algn="l">
              <a:buClrTx/>
              <a:buSzTx/>
              <a:buFontTx/>
            </a:pPr>
            <a:r>
              <a:rPr lang="zh-CN" altLang="en-US" sz="2100" dirty="0">
                <a:cs typeface="+mn-ea"/>
              </a:rPr>
              <a:t>克鲁斯比理论的核心思想是质量定义符合预先的要求，质量源于预防，质量的执行标准是零缺陷，质量是用非一致成本来衡量的。</a:t>
            </a:r>
          </a:p>
          <a:p>
            <a:pPr lvl="1" algn="l">
              <a:buClrTx/>
              <a:buSzTx/>
              <a:buFontTx/>
            </a:pPr>
            <a:r>
              <a:rPr lang="zh-CN" altLang="en-US" sz="2100" dirty="0">
                <a:cs typeface="+mn-ea"/>
              </a:rPr>
              <a:t>田口玄一核心思想是应用统计技术进行质量管理，通过损失函数来决定产生未满足目标产品的成本。</a:t>
            </a:r>
            <a:endParaRPr lang="zh-CN" altLang="en-US" sz="2400" dirty="0"/>
          </a:p>
        </p:txBody>
      </p:sp>
      <p:sp>
        <p:nvSpPr>
          <p:cNvPr id="4" name="日期占位符 3"/>
          <p:cNvSpPr>
            <a:spLocks noGrp="1"/>
          </p:cNvSpPr>
          <p:nvPr>
            <p:ph type="dt" sz="half" idx="10"/>
          </p:nvPr>
        </p:nvSpPr>
        <p:spPr/>
        <p:txBody>
          <a:bodyPr/>
          <a:lstStyle/>
          <a:p>
            <a:pPr>
              <a:defRPr/>
            </a:pPr>
            <a:fld id="{DE44F0FB-7E9E-4352-998C-7059E193411E}" type="datetime1">
              <a:rPr lang="zh-CN" altLang="en-US"/>
              <a:t>2019/12/15</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a:t>40</a:t>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质量管理</a:t>
            </a:r>
          </a:p>
        </p:txBody>
      </p:sp>
      <p:sp>
        <p:nvSpPr>
          <p:cNvPr id="3" name="内容占位符 2"/>
          <p:cNvSpPr>
            <a:spLocks noGrp="1"/>
          </p:cNvSpPr>
          <p:nvPr>
            <p:ph idx="1"/>
          </p:nvPr>
        </p:nvSpPr>
        <p:spPr/>
        <p:txBody>
          <a:bodyPr/>
          <a:lstStyle/>
          <a:p>
            <a:pPr lvl="1" algn="l">
              <a:buClrTx/>
              <a:buSzTx/>
              <a:buFontTx/>
            </a:pPr>
            <a:endParaRPr lang="zh-CN" altLang="en-US" sz="3200" dirty="0"/>
          </a:p>
          <a:p>
            <a:r>
              <a:rPr lang="zh-CN" altLang="en-US" sz="3200" dirty="0">
                <a:sym typeface="+mn-ea"/>
              </a:rPr>
              <a:t>全面质量管理(TQM)是指通过全体员工的参与、改进流程、产品、服务和公司文化，达到在百分之百时间内生产百分之百的合格产品，以便满足顾客需求。</a:t>
            </a:r>
            <a:endParaRPr lang="zh-CN" altLang="en-US" sz="3200" dirty="0"/>
          </a:p>
          <a:p>
            <a:r>
              <a:rPr lang="zh-CN" altLang="en-US" sz="3200" dirty="0">
                <a:sym typeface="+mn-ea"/>
              </a:rPr>
              <a:t>软件项目的</a:t>
            </a:r>
            <a:r>
              <a:rPr lang="zh-CN" altLang="en-US" sz="3200" dirty="0">
                <a:solidFill>
                  <a:srgbClr val="FF0000"/>
                </a:solidFill>
                <a:sym typeface="+mn-ea"/>
              </a:rPr>
              <a:t>质量管理</a:t>
            </a:r>
            <a:r>
              <a:rPr lang="zh-CN" altLang="en-US" sz="3200" dirty="0">
                <a:sym typeface="+mn-ea"/>
              </a:rPr>
              <a:t>指的是保证项目满足其目标要求所需要的过程，质量管理的关键是</a:t>
            </a:r>
            <a:r>
              <a:rPr lang="zh-CN" altLang="en-US" sz="3200" dirty="0">
                <a:solidFill>
                  <a:srgbClr val="FF0000"/>
                </a:solidFill>
                <a:sym typeface="+mn-ea"/>
              </a:rPr>
              <a:t>预防重于检查</a:t>
            </a:r>
            <a:r>
              <a:rPr lang="zh-CN" altLang="en-US" sz="3200" dirty="0">
                <a:sym typeface="+mn-ea"/>
              </a:rPr>
              <a:t>，事前计划好质量，而不是事后检查。</a:t>
            </a:r>
            <a:endParaRPr lang="zh-CN" altLang="en-US" sz="3200" dirty="0"/>
          </a:p>
          <a:p>
            <a:endParaRPr lang="zh-CN" altLang="en-US" dirty="0"/>
          </a:p>
        </p:txBody>
      </p:sp>
      <p:sp>
        <p:nvSpPr>
          <p:cNvPr id="4" name="日期占位符 3"/>
          <p:cNvSpPr>
            <a:spLocks noGrp="1"/>
          </p:cNvSpPr>
          <p:nvPr>
            <p:ph type="dt" sz="half" idx="10"/>
          </p:nvPr>
        </p:nvSpPr>
        <p:spPr/>
        <p:txBody>
          <a:bodyPr/>
          <a:lstStyle/>
          <a:p>
            <a:pPr>
              <a:defRPr/>
            </a:pPr>
            <a:fld id="{DE44F0FB-7E9E-4352-998C-7059E193411E}" type="datetime1">
              <a:rPr lang="zh-CN" altLang="en-US"/>
              <a:t>2019/12/15</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a:t>41</a:t>
            </a:fld>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质量管理过程</a:t>
            </a:r>
          </a:p>
        </p:txBody>
      </p:sp>
      <p:sp>
        <p:nvSpPr>
          <p:cNvPr id="3" name="内容占位符 2"/>
          <p:cNvSpPr>
            <a:spLocks noGrp="1"/>
          </p:cNvSpPr>
          <p:nvPr>
            <p:ph idx="1"/>
          </p:nvPr>
        </p:nvSpPr>
        <p:spPr>
          <a:xfrm>
            <a:off x="457200" y="1580515"/>
            <a:ext cx="8229600" cy="4781550"/>
          </a:xfrm>
        </p:spPr>
        <p:txBody>
          <a:bodyPr/>
          <a:lstStyle/>
          <a:p>
            <a:r>
              <a:rPr lang="zh-CN" altLang="en-US" sz="2000"/>
              <a:t>质量计划</a:t>
            </a:r>
          </a:p>
          <a:p>
            <a:pPr lvl="1"/>
            <a:r>
              <a:rPr lang="zh-CN" altLang="en-US" sz="1800"/>
              <a:t>软件质量计划过程是确定项目应达到的质量标准，以及决定如何满足质量标准的计划安排和方法。</a:t>
            </a:r>
          </a:p>
          <a:p>
            <a:r>
              <a:rPr lang="zh-CN" altLang="en-US" sz="2000"/>
              <a:t>质量保证</a:t>
            </a:r>
          </a:p>
          <a:p>
            <a:pPr lvl="1"/>
            <a:r>
              <a:rPr lang="zh-CN" altLang="en-US" sz="1800"/>
              <a:t>质量保证是为了提供信用，证明项目将会达到有关质量标准，而开展的有计划、有组织的工作活动。它是贯穿整个项目生命周期的系统性活动，经常性地针对整个项目质量计划的执行情况，进行评估、检查与改进等工作，向管理者、顾客或其他方提供信任，确保项目质量与计划保持一致。</a:t>
            </a:r>
          </a:p>
          <a:p>
            <a:r>
              <a:rPr lang="zh-CN" altLang="en-US" sz="2000"/>
              <a:t>质量控制</a:t>
            </a:r>
          </a:p>
          <a:p>
            <a:pPr lvl="1"/>
            <a:r>
              <a:rPr lang="zh-CN" altLang="en-US" sz="1800"/>
              <a:t>质量控制是确定项目结果与质量标准是否相符，同时确定消除不符的原因和方法，控制产品的质量，及时纠正缺陷的过程。质量控制是对阶段性的成果进行检测、验证，为质量保证提供参考依据。</a:t>
            </a:r>
          </a:p>
          <a:p>
            <a:pPr lvl="1"/>
            <a:r>
              <a:rPr lang="zh-CN" altLang="en-US" sz="1800"/>
              <a:t>软件质量控制主要就是发现和消除软件产品的缺陷。消除缺陷是通过“评审”和“测试”这类质量控制活动来实现的。质量控制方法有技术评审、走查、测试、返工、控制图、趋势分析、抽样统计、缺陷追踪等</a:t>
            </a:r>
          </a:p>
        </p:txBody>
      </p:sp>
      <p:sp>
        <p:nvSpPr>
          <p:cNvPr id="4" name="日期占位符 3"/>
          <p:cNvSpPr>
            <a:spLocks noGrp="1"/>
          </p:cNvSpPr>
          <p:nvPr>
            <p:ph type="dt" sz="half" idx="10"/>
          </p:nvPr>
        </p:nvSpPr>
        <p:spPr/>
        <p:txBody>
          <a:bodyPr/>
          <a:lstStyle/>
          <a:p>
            <a:pPr>
              <a:defRPr/>
            </a:pPr>
            <a:fld id="{DE44F0FB-7E9E-4352-998C-7059E193411E}" type="datetime1">
              <a:rPr lang="zh-CN" altLang="en-US"/>
              <a:t>2019/12/15</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a:t>42</a:t>
            </a:fld>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软件质量保证的内容</a:t>
            </a:r>
          </a:p>
        </p:txBody>
      </p:sp>
      <p:sp>
        <p:nvSpPr>
          <p:cNvPr id="3" name="内容占位符 2"/>
          <p:cNvSpPr>
            <a:spLocks noGrp="1"/>
          </p:cNvSpPr>
          <p:nvPr>
            <p:ph idx="1"/>
          </p:nvPr>
        </p:nvSpPr>
        <p:spPr/>
        <p:txBody>
          <a:bodyPr/>
          <a:lstStyle/>
          <a:p>
            <a:r>
              <a:rPr lang="zh-CN" altLang="en-US" sz="2000"/>
              <a:t>软件质量保证(SQA)包括：</a:t>
            </a:r>
          </a:p>
          <a:p>
            <a:pPr lvl="1"/>
            <a:r>
              <a:rPr lang="zh-CN" altLang="en-US" sz="1800"/>
              <a:t>(1) SQA过程；</a:t>
            </a:r>
          </a:p>
          <a:p>
            <a:pPr lvl="1"/>
            <a:r>
              <a:rPr lang="zh-CN" altLang="en-US" sz="1800"/>
              <a:t>(2)具体的质量保证和质量控制任务(包括技术评审和多层次测试策略)；</a:t>
            </a:r>
          </a:p>
          <a:p>
            <a:pPr lvl="1"/>
            <a:r>
              <a:rPr lang="zh-CN" altLang="en-US" sz="1800"/>
              <a:t>(3)有效的软件工程实践(方法和工具)；</a:t>
            </a:r>
          </a:p>
          <a:p>
            <a:pPr lvl="1"/>
            <a:r>
              <a:rPr lang="zh-CN" altLang="en-US" sz="1800"/>
              <a:t>(4)对所有软件工作产品及其变更的控制；</a:t>
            </a:r>
          </a:p>
          <a:p>
            <a:pPr lvl="1"/>
            <a:r>
              <a:rPr lang="zh-CN" altLang="en-US" sz="1800"/>
              <a:t>(5)保证符合软件开发标准的规程；</a:t>
            </a:r>
          </a:p>
          <a:p>
            <a:pPr lvl="1"/>
            <a:r>
              <a:rPr lang="zh-CN" altLang="en-US" sz="1800"/>
              <a:t>(6)测量和报告机制。</a:t>
            </a:r>
          </a:p>
          <a:p>
            <a:pPr lvl="0"/>
            <a:r>
              <a:rPr lang="zh-CN" altLang="en-US" sz="2000"/>
              <a:t>软件质量保证要素有：</a:t>
            </a:r>
          </a:p>
          <a:p>
            <a:pPr lvl="1"/>
            <a:r>
              <a:rPr lang="zh-CN" altLang="en-US" sz="1800">
                <a:solidFill>
                  <a:srgbClr val="FF0000"/>
                </a:solidFill>
              </a:rPr>
              <a:t>标准</a:t>
            </a:r>
            <a:r>
              <a:rPr lang="zh-CN" altLang="en-US" sz="1800"/>
              <a:t>：IEEE 、ISO及其他标准化组织制定的软件工程标准和相关文件。</a:t>
            </a:r>
            <a:r>
              <a:rPr lang="zh-CN" altLang="en-US" sz="1800">
                <a:solidFill>
                  <a:schemeClr val="tx1"/>
                </a:solidFill>
              </a:rPr>
              <a:t>要确保遵循所采用的标准，并保证所有的工作产品符合标准</a:t>
            </a:r>
            <a:r>
              <a:rPr lang="zh-CN" altLang="en-US" sz="1800"/>
              <a:t>。</a:t>
            </a:r>
          </a:p>
          <a:p>
            <a:pPr lvl="1"/>
            <a:r>
              <a:rPr lang="zh-CN" altLang="en-US" sz="1800">
                <a:solidFill>
                  <a:srgbClr val="FF0000"/>
                </a:solidFill>
              </a:rPr>
              <a:t>评审和审核</a:t>
            </a:r>
            <a:r>
              <a:rPr lang="zh-CN" altLang="en-US" sz="1800"/>
              <a:t>：技术评审是由软件工程师执行的质量控制活动，目的的是发现错误。审核是一种由SQA人员执行的评审，意图是确保软件工程工作遵循质量准则，</a:t>
            </a:r>
          </a:p>
        </p:txBody>
      </p:sp>
      <p:sp>
        <p:nvSpPr>
          <p:cNvPr id="4" name="日期占位符 3"/>
          <p:cNvSpPr>
            <a:spLocks noGrp="1"/>
          </p:cNvSpPr>
          <p:nvPr>
            <p:ph type="dt" sz="half" idx="10"/>
          </p:nvPr>
        </p:nvSpPr>
        <p:spPr/>
        <p:txBody>
          <a:bodyPr/>
          <a:lstStyle/>
          <a:p>
            <a:pPr>
              <a:defRPr/>
            </a:pPr>
            <a:fld id="{DE44F0FB-7E9E-4352-998C-7059E193411E}" type="datetime1">
              <a:rPr lang="zh-CN" altLang="en-US"/>
              <a:t>2019/12/15</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a:t>43</a:t>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风险管理</a:t>
            </a:r>
          </a:p>
        </p:txBody>
      </p:sp>
      <p:sp>
        <p:nvSpPr>
          <p:cNvPr id="3" name="内容占位符 2"/>
          <p:cNvSpPr>
            <a:spLocks noGrp="1"/>
          </p:cNvSpPr>
          <p:nvPr>
            <p:ph idx="1"/>
          </p:nvPr>
        </p:nvSpPr>
        <p:spPr>
          <a:xfrm>
            <a:off x="457200" y="1600200"/>
            <a:ext cx="8229600" cy="1076325"/>
          </a:xfrm>
        </p:spPr>
        <p:txBody>
          <a:bodyPr/>
          <a:lstStyle/>
          <a:p>
            <a:r>
              <a:rPr lang="zh-CN" altLang="en-US" sz="2400"/>
              <a:t>软件风险是指软件开发过程中及软件产品本身可能造成的伤害或损失。</a:t>
            </a:r>
          </a:p>
          <a:p>
            <a:r>
              <a:rPr lang="zh-CN" altLang="en-US" sz="2400"/>
              <a:t>风险关注未来的事情，</a:t>
            </a:r>
          </a:p>
        </p:txBody>
      </p:sp>
      <p:sp>
        <p:nvSpPr>
          <p:cNvPr id="4" name="日期占位符 3"/>
          <p:cNvSpPr>
            <a:spLocks noGrp="1"/>
          </p:cNvSpPr>
          <p:nvPr>
            <p:ph type="dt" sz="half" idx="10"/>
          </p:nvPr>
        </p:nvSpPr>
        <p:spPr/>
        <p:txBody>
          <a:bodyPr/>
          <a:lstStyle/>
          <a:p>
            <a:pPr>
              <a:defRPr/>
            </a:pPr>
            <a:fld id="{DE44F0FB-7E9E-4352-998C-7059E193411E}" type="datetime1">
              <a:rPr lang="zh-CN" altLang="en-US"/>
              <a:t>2019/12/15</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a:t>44</a:t>
            </a:fld>
            <a:endParaRPr lang="en-US" altLang="zh-CN"/>
          </a:p>
        </p:txBody>
      </p:sp>
      <p:pic>
        <p:nvPicPr>
          <p:cNvPr id="115" name="图片 115" descr="C:\Users\apple\AppData\Local\Temp\ksohtml58916\wps2.png"/>
          <p:cNvPicPr/>
          <p:nvPr/>
        </p:nvPicPr>
        <p:blipFill>
          <a:blip r:embed="rId2">
            <a:extLst>
              <a:ext uri="{28A0092B-C50C-407E-A947-70E740481C1C}">
                <a14:useLocalDpi xmlns:a14="http://schemas.microsoft.com/office/drawing/2010/main" val="0"/>
              </a:ext>
            </a:extLst>
          </a:blip>
          <a:srcRect/>
          <a:stretch>
            <a:fillRect/>
          </a:stretch>
        </p:blipFill>
        <p:spPr bwMode="auto">
          <a:xfrm>
            <a:off x="715010" y="3171190"/>
            <a:ext cx="4163695" cy="2751455"/>
          </a:xfrm>
          <a:prstGeom prst="rect">
            <a:avLst/>
          </a:prstGeom>
          <a:noFill/>
          <a:ln>
            <a:noFill/>
          </a:ln>
        </p:spPr>
      </p:pic>
      <p:sp>
        <p:nvSpPr>
          <p:cNvPr id="7" name="文本框 6"/>
          <p:cNvSpPr txBox="1"/>
          <p:nvPr/>
        </p:nvSpPr>
        <p:spPr>
          <a:xfrm>
            <a:off x="6054725" y="2077085"/>
            <a:ext cx="2572385" cy="4707890"/>
          </a:xfrm>
          <a:prstGeom prst="rect">
            <a:avLst/>
          </a:prstGeom>
          <a:noFill/>
        </p:spPr>
        <p:txBody>
          <a:bodyPr wrap="square" rtlCol="0" anchor="t">
            <a:spAutoFit/>
          </a:bodyPr>
          <a:lstStyle/>
          <a:p>
            <a:pPr marL="171450" indent="-171450">
              <a:buFont typeface="Arial" panose="020B0604020202020204" pitchFamily="34" charset="0"/>
              <a:buChar char="•"/>
            </a:pPr>
            <a:r>
              <a:rPr lang="zh-CN" altLang="en-US" sz="1200"/>
              <a:t>风险识别：识别出项目开发过程中潜在的风险。</a:t>
            </a:r>
          </a:p>
          <a:p>
            <a:pPr marL="171450" indent="-171450">
              <a:buFont typeface="Arial" panose="020B0604020202020204" pitchFamily="34" charset="0"/>
              <a:buChar char="•"/>
            </a:pPr>
            <a:endParaRPr lang="zh-CN" altLang="en-US" sz="1200"/>
          </a:p>
          <a:p>
            <a:pPr marL="171450" indent="-171450">
              <a:buFont typeface="Arial" panose="020B0604020202020204" pitchFamily="34" charset="0"/>
              <a:buChar char="•"/>
            </a:pPr>
            <a:r>
              <a:rPr lang="zh-CN" altLang="en-US" sz="1200"/>
              <a:t>风险分析：对每个风险，需要确定两个影响因素：一是该风险出现的概率有多大，二是一旦出现风险，其破坏程度如何。可以将这两项值的乘积作为对该风险的优先级进行管理，评估可能的后果，并考虑相应的应对措施。</a:t>
            </a:r>
          </a:p>
          <a:p>
            <a:pPr marL="171450" indent="-171450">
              <a:buFont typeface="Arial" panose="020B0604020202020204" pitchFamily="34" charset="0"/>
              <a:buChar char="•"/>
            </a:pPr>
            <a:endParaRPr lang="zh-CN" altLang="en-US" sz="1200"/>
          </a:p>
          <a:p>
            <a:pPr marL="171450" indent="-171450">
              <a:buFont typeface="Arial" panose="020B0604020202020204" pitchFamily="34" charset="0"/>
              <a:buChar char="•"/>
            </a:pPr>
            <a:r>
              <a:rPr lang="zh-CN" altLang="en-US" sz="1200"/>
              <a:t>措施计划：对每个威胁的风险制定最小化其危害的应对计划，。</a:t>
            </a:r>
          </a:p>
          <a:p>
            <a:pPr marL="171450" indent="-171450">
              <a:buFont typeface="Arial" panose="020B0604020202020204" pitchFamily="34" charset="0"/>
              <a:buChar char="•"/>
            </a:pPr>
            <a:r>
              <a:rPr lang="zh-CN" altLang="en-US" sz="1200"/>
              <a:t>措施执行：按照计划执行应对措施。</a:t>
            </a:r>
          </a:p>
          <a:p>
            <a:pPr marL="171450" indent="-171450">
              <a:buFont typeface="Arial" panose="020B0604020202020204" pitchFamily="34" charset="0"/>
              <a:buChar char="•"/>
            </a:pPr>
            <a:endParaRPr lang="zh-CN" altLang="en-US" sz="1200"/>
          </a:p>
          <a:p>
            <a:pPr marL="171450" indent="-171450">
              <a:buFont typeface="Arial" panose="020B0604020202020204" pitchFamily="34" charset="0"/>
              <a:buChar char="•"/>
            </a:pPr>
            <a:r>
              <a:rPr lang="zh-CN" altLang="en-US" sz="1200"/>
              <a:t>结果评估：措施执行后在规定的时间点，依据每项措施的评估指数验证该措施成功。</a:t>
            </a:r>
          </a:p>
          <a:p>
            <a:pPr marL="171450" indent="-171450">
              <a:buFont typeface="Arial" panose="020B0604020202020204" pitchFamily="34" charset="0"/>
              <a:buChar char="•"/>
            </a:pPr>
            <a:endParaRPr lang="zh-CN" altLang="en-US" sz="1200"/>
          </a:p>
          <a:p>
            <a:pPr marL="171450" indent="-171450">
              <a:buFont typeface="Arial" panose="020B0604020202020204" pitchFamily="34" charset="0"/>
              <a:buChar char="•"/>
            </a:pPr>
            <a:r>
              <a:rPr lang="zh-CN" altLang="en-US" sz="1200"/>
              <a:t>优化：对某项风险及其应对措施的优化。</a:t>
            </a:r>
          </a:p>
          <a:p>
            <a:pPr marL="171450" indent="-171450">
              <a:buFont typeface="Arial" panose="020B0604020202020204" pitchFamily="34" charset="0"/>
              <a:buChar char="•"/>
            </a:pPr>
            <a:endParaRPr lang="zh-CN" altLang="en-US" sz="1200"/>
          </a:p>
          <a:p>
            <a:pPr marL="171450" indent="-171450">
              <a:buFont typeface="Arial" panose="020B0604020202020204" pitchFamily="34" charset="0"/>
              <a:buChar char="•"/>
            </a:pPr>
            <a:r>
              <a:rPr lang="zh-CN" altLang="en-US" sz="1200"/>
              <a:t>风险数据库：组织级上建立的经验数据库</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风险分析的结果数据样例</a:t>
            </a:r>
          </a:p>
        </p:txBody>
      </p:sp>
      <p:sp>
        <p:nvSpPr>
          <p:cNvPr id="3" name="内容占位符 2"/>
          <p:cNvSpPr>
            <a:spLocks noGrp="1"/>
          </p:cNvSpPr>
          <p:nvPr>
            <p:ph idx="1"/>
          </p:nvPr>
        </p:nvSpPr>
        <p:spPr>
          <a:xfrm>
            <a:off x="457200" y="1600200"/>
            <a:ext cx="8229600" cy="872490"/>
          </a:xfrm>
        </p:spPr>
        <p:txBody>
          <a:bodyPr/>
          <a:lstStyle/>
          <a:p>
            <a:endParaRPr lang="zh-CN" altLang="en-US"/>
          </a:p>
        </p:txBody>
      </p:sp>
      <p:sp>
        <p:nvSpPr>
          <p:cNvPr id="4" name="日期占位符 3"/>
          <p:cNvSpPr>
            <a:spLocks noGrp="1"/>
          </p:cNvSpPr>
          <p:nvPr>
            <p:ph type="dt" sz="half" idx="10"/>
          </p:nvPr>
        </p:nvSpPr>
        <p:spPr/>
        <p:txBody>
          <a:bodyPr/>
          <a:lstStyle/>
          <a:p>
            <a:pPr>
              <a:defRPr/>
            </a:pPr>
            <a:fld id="{DE44F0FB-7E9E-4352-998C-7059E193411E}" type="datetime1">
              <a:rPr lang="zh-CN" altLang="en-US"/>
              <a:t>2019/12/15</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a:t>45</a:t>
            </a:fld>
            <a:endParaRPr lang="en-US" altLang="zh-CN"/>
          </a:p>
        </p:txBody>
      </p:sp>
      <p:pic>
        <p:nvPicPr>
          <p:cNvPr id="7" name="图片 6"/>
          <p:cNvPicPr>
            <a:picLocks noChangeAspect="1"/>
          </p:cNvPicPr>
          <p:nvPr/>
        </p:nvPicPr>
        <p:blipFill>
          <a:blip r:embed="rId2"/>
          <a:stretch>
            <a:fillRect/>
          </a:stretch>
        </p:blipFill>
        <p:spPr>
          <a:xfrm>
            <a:off x="452259" y="2472690"/>
            <a:ext cx="8440221" cy="3548598"/>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项目人员</a:t>
            </a:r>
          </a:p>
        </p:txBody>
      </p:sp>
      <p:sp>
        <p:nvSpPr>
          <p:cNvPr id="7" name="内容占位符 6"/>
          <p:cNvSpPr>
            <a:spLocks noGrp="1"/>
          </p:cNvSpPr>
          <p:nvPr>
            <p:ph idx="1"/>
          </p:nvPr>
        </p:nvSpPr>
        <p:spPr>
          <a:xfrm>
            <a:off x="4932040" y="1631171"/>
            <a:ext cx="4114800" cy="4781550"/>
          </a:xfrm>
        </p:spPr>
        <p:txBody>
          <a:bodyPr/>
          <a:lstStyle/>
          <a:p>
            <a:r>
              <a:rPr lang="zh-CN" altLang="en-US" sz="2200" dirty="0"/>
              <a:t>过程层面：包括企业中所有的过程定义及其描述。</a:t>
            </a:r>
          </a:p>
          <a:p>
            <a:r>
              <a:rPr lang="zh-CN" altLang="en-US" sz="2200" dirty="0"/>
              <a:t>能力：包括所有工作人员能够掌握和应用的所有技术和构件。</a:t>
            </a:r>
          </a:p>
          <a:p>
            <a:r>
              <a:rPr lang="zh-CN" altLang="en-US" sz="2200" dirty="0"/>
              <a:t>社交层面：包括员工间所有的交互情况、交互特点以及交互的质量。</a:t>
            </a:r>
          </a:p>
          <a:p>
            <a:r>
              <a:rPr lang="zh-CN" altLang="en-US" sz="2200" dirty="0"/>
              <a:t>工作环境：包括所有组织级的能够影响项目成败的制度和措施，包括分配的项目计算机到足够的办公用品。</a:t>
            </a:r>
          </a:p>
          <a:p>
            <a:endParaRPr lang="zh-CN" altLang="en-US" sz="2200" dirty="0"/>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2019/12/15</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46</a:t>
            </a:fld>
            <a:endParaRPr lang="en-US" altLang="zh-CN"/>
          </a:p>
        </p:txBody>
      </p:sp>
      <p:pic>
        <p:nvPicPr>
          <p:cNvPr id="8" name="图片 7"/>
          <p:cNvPicPr/>
          <p:nvPr/>
        </p:nvPicPr>
        <p:blipFill>
          <a:blip r:embed="rId2" cstate="print">
            <a:extLst>
              <a:ext uri="{28A0092B-C50C-407E-A947-70E740481C1C}">
                <a14:useLocalDpi xmlns:a14="http://schemas.microsoft.com/office/drawing/2010/main" val="0"/>
              </a:ext>
            </a:extLst>
          </a:blip>
          <a:stretch>
            <a:fillRect/>
          </a:stretch>
        </p:blipFill>
        <p:spPr>
          <a:xfrm>
            <a:off x="606296" y="1670768"/>
            <a:ext cx="4038858" cy="2398990"/>
          </a:xfrm>
          <a:prstGeom prst="rect">
            <a:avLst/>
          </a:prstGeom>
        </p:spPr>
      </p:pic>
      <p:sp>
        <p:nvSpPr>
          <p:cNvPr id="9" name="矩形 8"/>
          <p:cNvSpPr/>
          <p:nvPr/>
        </p:nvSpPr>
        <p:spPr>
          <a:xfrm>
            <a:off x="177029" y="4283291"/>
            <a:ext cx="4897392" cy="2123658"/>
          </a:xfrm>
          <a:prstGeom prst="rect">
            <a:avLst/>
          </a:prstGeom>
        </p:spPr>
        <p:txBody>
          <a:bodyPr wrap="square">
            <a:spAutoFit/>
          </a:bodyPr>
          <a:lstStyle/>
          <a:p>
            <a:pPr marL="342900" indent="-342900">
              <a:lnSpc>
                <a:spcPct val="110000"/>
              </a:lnSpc>
              <a:buFont typeface="Arial" panose="020B0604020202020204" pitchFamily="34" charset="0"/>
              <a:buChar char="•"/>
            </a:pPr>
            <a:r>
              <a:rPr lang="zh-CN" altLang="en-US" sz="2000" dirty="0">
                <a:solidFill>
                  <a:schemeClr val="tx1"/>
                </a:solidFill>
              </a:rPr>
              <a:t>项目的整体视图指出了一个领域的问题是不会在另外的领域中被解决的。</a:t>
            </a:r>
            <a:endParaRPr lang="en-US" altLang="zh-CN" sz="2000" dirty="0">
              <a:solidFill>
                <a:schemeClr val="tx1"/>
              </a:solidFill>
            </a:endParaRPr>
          </a:p>
          <a:p>
            <a:pPr marL="342900" indent="-342900">
              <a:lnSpc>
                <a:spcPct val="110000"/>
              </a:lnSpc>
              <a:buFont typeface="Arial" panose="020B0604020202020204" pitchFamily="34" charset="0"/>
              <a:buChar char="•"/>
            </a:pPr>
            <a:r>
              <a:rPr lang="zh-CN" altLang="en-US" sz="2000" dirty="0">
                <a:solidFill>
                  <a:schemeClr val="tx1"/>
                </a:solidFill>
              </a:rPr>
              <a:t>整体视图也表明不能通过过程模型使用清晰过程定义来弥补能力的缺失，因为只有先具有能力（</a:t>
            </a:r>
            <a:r>
              <a:rPr lang="en-US" altLang="zh-CN" sz="2000" dirty="0">
                <a:solidFill>
                  <a:schemeClr val="tx1"/>
                </a:solidFill>
              </a:rPr>
              <a:t>Know how</a:t>
            </a:r>
            <a:r>
              <a:rPr lang="zh-CN" altLang="en-US" sz="2000" dirty="0">
                <a:solidFill>
                  <a:schemeClr val="tx1"/>
                </a:solidFill>
              </a:rPr>
              <a:t>）才会使过程变得可用。</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p:nvPr>
        </p:nvSpPr>
        <p:spPr/>
        <p:txBody>
          <a:bodyPr/>
          <a:lstStyle/>
          <a:p>
            <a:r>
              <a:rPr lang="zh-CN" altLang="en-US" sz="2400" dirty="0"/>
              <a:t>项目团队的组建过程：</a:t>
            </a:r>
            <a:endParaRPr lang="en-US" altLang="zh-CN" sz="2400" dirty="0"/>
          </a:p>
          <a:p>
            <a:pPr lvl="1"/>
            <a:r>
              <a:rPr lang="zh-CN" altLang="en-US" sz="2000" dirty="0"/>
              <a:t>组建（</a:t>
            </a:r>
            <a:r>
              <a:rPr lang="en-US" altLang="zh-CN" sz="2000" dirty="0"/>
              <a:t>forming</a:t>
            </a:r>
            <a:r>
              <a:rPr lang="zh-CN" altLang="en-US" sz="2000" dirty="0"/>
              <a:t>）：项目成员之间相互熟悉，彼此了解。团队对工作专注不够，效率低下。</a:t>
            </a:r>
          </a:p>
          <a:p>
            <a:pPr lvl="1"/>
            <a:r>
              <a:rPr lang="zh-CN" altLang="en-US" sz="2000" dirty="0"/>
              <a:t>风暴（</a:t>
            </a:r>
            <a:r>
              <a:rPr lang="en-US" altLang="zh-CN" sz="2000" dirty="0"/>
              <a:t>storming</a:t>
            </a:r>
            <a:r>
              <a:rPr lang="zh-CN" altLang="en-US" sz="2000" dirty="0"/>
              <a:t>）：团队花费大量的时间相互融合，包括职责的确定和工作的分配。团队不稳定，效率低下。</a:t>
            </a:r>
          </a:p>
          <a:p>
            <a:pPr lvl="1"/>
            <a:r>
              <a:rPr lang="zh-CN" altLang="en-US" sz="2000" dirty="0"/>
              <a:t>规范（</a:t>
            </a:r>
            <a:r>
              <a:rPr lang="en-US" altLang="zh-CN" sz="2000" dirty="0"/>
              <a:t>norming</a:t>
            </a:r>
            <a:r>
              <a:rPr lang="zh-CN" altLang="en-US" sz="2000" dirty="0"/>
              <a:t>）：团队形成规范，每个人开始关注怎样工作能最好的达到目标。团队工作效率得到提升。</a:t>
            </a:r>
          </a:p>
          <a:p>
            <a:pPr lvl="1"/>
            <a:r>
              <a:rPr lang="zh-CN" altLang="en-US" sz="2000" dirty="0"/>
              <a:t>行动（</a:t>
            </a:r>
            <a:r>
              <a:rPr lang="en-US" altLang="zh-CN" sz="2000" dirty="0"/>
              <a:t>performing</a:t>
            </a:r>
            <a:r>
              <a:rPr lang="zh-CN" altLang="en-US" sz="2000" dirty="0"/>
              <a:t>）：项目处于集中工作的稳定状态，每个成员知道自己的职责并了解与其它成员如何配合。团队工作的效率极高。</a:t>
            </a:r>
            <a:endParaRPr lang="en-US" altLang="zh-CN" sz="2000" dirty="0"/>
          </a:p>
          <a:p>
            <a:r>
              <a:rPr lang="zh-CN" altLang="en-US" sz="2400" dirty="0"/>
              <a:t>项目人员在项目中的角色确定：可将人员类型按照特点划分，不同类型的人员适合不同的角色，项目得益于若干不同人员类型的组合使用。</a:t>
            </a:r>
            <a:endParaRPr lang="en-US" altLang="zh-CN" sz="2400" dirty="0"/>
          </a:p>
          <a:p>
            <a:r>
              <a:rPr lang="zh-CN" altLang="en-US" sz="2400" dirty="0"/>
              <a:t>根据每种人员类型的特点，不是说每个人员只能安排一种角色与之对应，而是要发现哪些角色对某种人员的类型更偏重，哪些次之。</a:t>
            </a:r>
          </a:p>
          <a:p>
            <a:endParaRPr lang="zh-CN" altLang="en-US" sz="2400" dirty="0"/>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2019/12/15</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47</a:t>
            </a:fld>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人员沟通</a:t>
            </a:r>
          </a:p>
        </p:txBody>
      </p:sp>
      <p:sp>
        <p:nvSpPr>
          <p:cNvPr id="7" name="内容占位符 6"/>
          <p:cNvSpPr>
            <a:spLocks noGrp="1"/>
          </p:cNvSpPr>
          <p:nvPr>
            <p:ph idx="1"/>
          </p:nvPr>
        </p:nvSpPr>
        <p:spPr>
          <a:xfrm>
            <a:off x="4283968" y="1600200"/>
            <a:ext cx="4402832" cy="4781550"/>
          </a:xfrm>
        </p:spPr>
        <p:txBody>
          <a:bodyPr/>
          <a:lstStyle/>
          <a:p>
            <a:r>
              <a:rPr lang="zh-CN" altLang="en-US" sz="2200" dirty="0"/>
              <a:t>四方模型，又称为通信方（</a:t>
            </a:r>
            <a:r>
              <a:rPr lang="en-US" altLang="zh-CN" sz="2200" dirty="0"/>
              <a:t>communication square</a:t>
            </a:r>
            <a:r>
              <a:rPr lang="zh-CN" altLang="en-US" sz="2200" dirty="0"/>
              <a:t>）或四耳朵模型（</a:t>
            </a:r>
            <a:r>
              <a:rPr lang="en-US" altLang="zh-CN" sz="2200" dirty="0"/>
              <a:t>four-ears</a:t>
            </a:r>
            <a:r>
              <a:rPr lang="zh-CN" altLang="en-US" sz="2200" dirty="0"/>
              <a:t>）。</a:t>
            </a:r>
            <a:endParaRPr lang="en-US" altLang="zh-CN" sz="2200" dirty="0"/>
          </a:p>
          <a:p>
            <a:r>
              <a:rPr lang="zh-CN" altLang="en-US" sz="2200" dirty="0"/>
              <a:t>每条消息是由四个方面构成，强调的重点各有不同：事实（</a:t>
            </a:r>
            <a:r>
              <a:rPr lang="en-US" altLang="zh-CN" sz="2200" dirty="0"/>
              <a:t>fact</a:t>
            </a:r>
            <a:r>
              <a:rPr lang="zh-CN" altLang="en-US" sz="2200" dirty="0"/>
              <a:t>）、自我揭示（</a:t>
            </a:r>
            <a:r>
              <a:rPr lang="en-US" altLang="zh-CN" sz="2200" dirty="0"/>
              <a:t>self-revealing</a:t>
            </a:r>
            <a:r>
              <a:rPr lang="zh-CN" altLang="en-US" sz="2200" dirty="0"/>
              <a:t>）、关系（</a:t>
            </a:r>
            <a:r>
              <a:rPr lang="en-US" altLang="zh-CN" sz="2200" dirty="0"/>
              <a:t>relationship</a:t>
            </a:r>
            <a:r>
              <a:rPr lang="zh-CN" altLang="en-US" sz="2200" dirty="0"/>
              <a:t>）和需求（</a:t>
            </a:r>
            <a:r>
              <a:rPr lang="en-US" altLang="zh-CN" sz="2200" dirty="0"/>
              <a:t>appeal</a:t>
            </a:r>
            <a:r>
              <a:rPr lang="zh-CN" altLang="en-US" sz="2200" dirty="0"/>
              <a:t>）。</a:t>
            </a:r>
            <a:endParaRPr lang="en-US" altLang="zh-CN" sz="2200" dirty="0"/>
          </a:p>
          <a:p>
            <a:endParaRPr lang="zh-CN" altLang="en-US" sz="2200" dirty="0"/>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2019/12/15</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48</a:t>
            </a:fld>
            <a:endParaRPr lang="en-US" altLang="zh-CN"/>
          </a:p>
        </p:txBody>
      </p:sp>
      <p:pic>
        <p:nvPicPr>
          <p:cNvPr id="8" name="图片 7"/>
          <p:cNvPicPr/>
          <p:nvPr/>
        </p:nvPicPr>
        <p:blipFill>
          <a:blip r:embed="rId2" cstate="print">
            <a:extLst>
              <a:ext uri="{28A0092B-C50C-407E-A947-70E740481C1C}">
                <a14:useLocalDpi xmlns:a14="http://schemas.microsoft.com/office/drawing/2010/main" val="0"/>
              </a:ext>
            </a:extLst>
          </a:blip>
          <a:stretch>
            <a:fillRect/>
          </a:stretch>
        </p:blipFill>
        <p:spPr>
          <a:xfrm>
            <a:off x="107504" y="2348880"/>
            <a:ext cx="4176464" cy="2448272"/>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p:nvPr>
        </p:nvSpPr>
        <p:spPr>
          <a:xfrm>
            <a:off x="482518" y="3717032"/>
            <a:ext cx="8229600" cy="2016224"/>
          </a:xfrm>
        </p:spPr>
        <p:txBody>
          <a:bodyPr/>
          <a:lstStyle/>
          <a:p>
            <a:r>
              <a:rPr lang="zh-CN" altLang="en-US" sz="2400" dirty="0"/>
              <a:t>危机管理也是一项重要的沟通技巧，其中一部分内容就是要能够识别出恶性的循环沟通。</a:t>
            </a:r>
            <a:endParaRPr lang="en-US" altLang="zh-CN" sz="2400" dirty="0"/>
          </a:p>
          <a:p>
            <a:r>
              <a:rPr lang="zh-CN" altLang="en-US" sz="2400" dirty="0"/>
              <a:t>对这种循环模型的了解能够指导我们应多从通讯的“元层次”即感受而不是“行动层”进行改善，多关怀员工的实际感受强于生硬的命令。</a:t>
            </a:r>
            <a:endParaRPr lang="en-US" altLang="zh-CN" sz="2400" dirty="0"/>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2019/12/15</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49</a:t>
            </a:fld>
            <a:endParaRPr lang="en-US" altLang="zh-CN"/>
          </a:p>
        </p:txBody>
      </p:sp>
      <p:pic>
        <p:nvPicPr>
          <p:cNvPr id="8" name="图片 7"/>
          <p:cNvPicPr/>
          <p:nvPr/>
        </p:nvPicPr>
        <p:blipFill>
          <a:blip r:embed="rId2" cstate="print">
            <a:extLst>
              <a:ext uri="{28A0092B-C50C-407E-A947-70E740481C1C}">
                <a14:useLocalDpi xmlns:a14="http://schemas.microsoft.com/office/drawing/2010/main" val="0"/>
              </a:ext>
            </a:extLst>
          </a:blip>
          <a:stretch>
            <a:fillRect/>
          </a:stretch>
        </p:blipFill>
        <p:spPr>
          <a:xfrm>
            <a:off x="971600" y="764704"/>
            <a:ext cx="7398346" cy="26536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DE44F0FB-7E9E-4352-998C-7059E193411E}" type="datetime1">
              <a:rPr lang="zh-CN" altLang="en-US" smtClean="0"/>
              <a:t>2019/12/15</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5</a:t>
            </a:fld>
            <a:endParaRPr lang="en-US" altLang="zh-CN"/>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107504" y="273234"/>
            <a:ext cx="5112568" cy="4163878"/>
          </a:xfrm>
          <a:prstGeom prst="rect">
            <a:avLst/>
          </a:prstGeom>
        </p:spPr>
      </p:pic>
      <p:pic>
        <p:nvPicPr>
          <p:cNvPr id="8" name="图片 7"/>
          <p:cNvPicPr/>
          <p:nvPr/>
        </p:nvPicPr>
        <p:blipFill>
          <a:blip r:embed="rId4">
            <a:extLst>
              <a:ext uri="{28A0092B-C50C-407E-A947-70E740481C1C}">
                <a14:useLocalDpi xmlns:a14="http://schemas.microsoft.com/office/drawing/2010/main" val="0"/>
              </a:ext>
            </a:extLst>
          </a:blip>
          <a:stretch>
            <a:fillRect/>
          </a:stretch>
        </p:blipFill>
        <p:spPr>
          <a:xfrm>
            <a:off x="3419872" y="3384674"/>
            <a:ext cx="5040560" cy="3139951"/>
          </a:xfrm>
          <a:prstGeom prst="rect">
            <a:avLst/>
          </a:prstGeom>
        </p:spPr>
      </p:pic>
      <p:sp>
        <p:nvSpPr>
          <p:cNvPr id="9" name="矩形 8"/>
          <p:cNvSpPr/>
          <p:nvPr/>
        </p:nvSpPr>
        <p:spPr>
          <a:xfrm>
            <a:off x="5510401" y="404664"/>
            <a:ext cx="1509871" cy="830997"/>
          </a:xfrm>
          <a:prstGeom prst="rect">
            <a:avLst/>
          </a:prstGeom>
        </p:spPr>
        <p:txBody>
          <a:bodyPr wrap="square">
            <a:spAutoFit/>
          </a:bodyPr>
          <a:lstStyle/>
          <a:p>
            <a:r>
              <a:rPr lang="zh-CN" altLang="en-US" sz="2400" dirty="0"/>
              <a:t>累进式的开发过程</a:t>
            </a:r>
          </a:p>
        </p:txBody>
      </p:sp>
      <p:sp>
        <p:nvSpPr>
          <p:cNvPr id="10" name="矩形 9"/>
          <p:cNvSpPr/>
          <p:nvPr/>
        </p:nvSpPr>
        <p:spPr>
          <a:xfrm>
            <a:off x="2043255" y="5877272"/>
            <a:ext cx="1112805" cy="461665"/>
          </a:xfrm>
          <a:prstGeom prst="rect">
            <a:avLst/>
          </a:prstGeom>
        </p:spPr>
        <p:txBody>
          <a:bodyPr wrap="none">
            <a:spAutoFit/>
          </a:bodyPr>
          <a:lstStyle/>
          <a:p>
            <a:r>
              <a:rPr lang="zh-CN" altLang="en-US" sz="2400" dirty="0"/>
              <a:t>版本树</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占位符 3"/>
          <p:cNvSpPr>
            <a:spLocks noGrp="1"/>
          </p:cNvSpPr>
          <p:nvPr>
            <p:ph type="dt" sz="quarter" idx="10"/>
          </p:nvPr>
        </p:nvSpPr>
        <p:spPr>
          <a:noFill/>
        </p:spPr>
        <p:txBody>
          <a:bodyPr/>
          <a:lstStyle/>
          <a:p>
            <a:fld id="{8B3E445D-3888-403F-B5B7-53EA31DB9019}" type="datetime1">
              <a:rPr lang="zh-CN" altLang="en-US"/>
              <a:t>2019/12/15</a:t>
            </a:fld>
            <a:endParaRPr lang="en-US" altLang="zh-CN"/>
          </a:p>
        </p:txBody>
      </p:sp>
      <p:sp>
        <p:nvSpPr>
          <p:cNvPr id="57347" name="页脚占位符 4"/>
          <p:cNvSpPr>
            <a:spLocks noGrp="1"/>
          </p:cNvSpPr>
          <p:nvPr>
            <p:ph type="ftr" sz="quarter" idx="11"/>
          </p:nvPr>
        </p:nvSpPr>
        <p:spPr>
          <a:noFill/>
        </p:spPr>
        <p:txBody>
          <a:bodyPr/>
          <a:lstStyle/>
          <a:p>
            <a:r>
              <a:rPr lang="en-US" altLang="zh-CN"/>
              <a:t>大连理工大学软件学院</a:t>
            </a:r>
          </a:p>
        </p:txBody>
      </p:sp>
      <p:sp>
        <p:nvSpPr>
          <p:cNvPr id="7" name="灯片编号占位符 5"/>
          <p:cNvSpPr>
            <a:spLocks noGrp="1"/>
          </p:cNvSpPr>
          <p:nvPr>
            <p:ph type="sldNum" sz="quarter" idx="12"/>
          </p:nvPr>
        </p:nvSpPr>
        <p:spPr/>
        <p:txBody>
          <a:bodyPr/>
          <a:lstStyle/>
          <a:p>
            <a:pPr>
              <a:defRPr/>
            </a:pPr>
            <a:fld id="{E6345FD3-F844-4405-B93A-8E072DF3B87C}" type="slidenum">
              <a:rPr lang="zh-CN" altLang="en-US"/>
              <a:t>50</a:t>
            </a:fld>
            <a:endParaRPr lang="en-US" altLang="zh-CN"/>
          </a:p>
        </p:txBody>
      </p:sp>
      <p:sp>
        <p:nvSpPr>
          <p:cNvPr id="57349" name="Rectangle 2"/>
          <p:cNvSpPr>
            <a:spLocks noGrp="1" noChangeArrowheads="1"/>
          </p:cNvSpPr>
          <p:nvPr>
            <p:ph type="title"/>
          </p:nvPr>
        </p:nvSpPr>
        <p:spPr/>
        <p:txBody>
          <a:bodyPr/>
          <a:lstStyle/>
          <a:p>
            <a:pPr eaLnBrk="1" hangingPunct="1"/>
            <a:r>
              <a:rPr lang="zh-CN" altLang="en-US"/>
              <a:t>作业</a:t>
            </a:r>
          </a:p>
        </p:txBody>
      </p:sp>
      <p:sp>
        <p:nvSpPr>
          <p:cNvPr id="57350" name="Rectangle 3"/>
          <p:cNvSpPr>
            <a:spLocks noGrp="1" noChangeArrowheads="1"/>
          </p:cNvSpPr>
          <p:nvPr>
            <p:ph type="body" idx="1"/>
          </p:nvPr>
        </p:nvSpPr>
        <p:spPr>
          <a:xfrm>
            <a:off x="457200" y="1882775"/>
            <a:ext cx="8229600" cy="1833563"/>
          </a:xfrm>
        </p:spPr>
        <p:txBody>
          <a:bodyPr/>
          <a:lstStyle/>
          <a:p>
            <a:pPr eaLnBrk="1" hangingPunct="1"/>
            <a:r>
              <a:rPr lang="zh-CN" altLang="en-US" dirty="0"/>
              <a:t>习题</a:t>
            </a:r>
            <a:r>
              <a:rPr lang="en-US" altLang="zh-CN" dirty="0"/>
              <a:t>3</a:t>
            </a:r>
            <a:r>
              <a:rPr lang="zh-CN" altLang="en-US" dirty="0"/>
              <a:t>、</a:t>
            </a:r>
            <a:r>
              <a:rPr lang="en-US" altLang="zh-CN" dirty="0"/>
              <a:t>4</a:t>
            </a:r>
          </a:p>
        </p:txBody>
      </p:sp>
      <p:pic>
        <p:nvPicPr>
          <p:cNvPr id="57351" name="Picture 4" descr="pairprogrammers"/>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659563" y="4652963"/>
            <a:ext cx="2209800" cy="1855787"/>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p:nvPr>
        </p:nvSpPr>
        <p:spPr>
          <a:xfrm>
            <a:off x="2265686" y="274638"/>
            <a:ext cx="6421114" cy="6107112"/>
          </a:xfrm>
        </p:spPr>
        <p:txBody>
          <a:bodyPr/>
          <a:lstStyle/>
          <a:p>
            <a:r>
              <a:rPr lang="zh-CN" altLang="en-US" sz="2400" dirty="0"/>
              <a:t>版本管理系统的核心工作是对项目软件或者项目文档的管理，把存储所有项目内容的数据库称为版本仓库（</a:t>
            </a:r>
            <a:r>
              <a:rPr lang="en-US" altLang="zh-CN" sz="2400" dirty="0"/>
              <a:t>repository</a:t>
            </a:r>
            <a:r>
              <a:rPr lang="zh-CN" altLang="en-US" sz="2400" dirty="0"/>
              <a:t>），版本仓库可以理解为一个存储着所有开发历史的数据库，与通常意义的数据库不同，它一般是在现有文件系统上的高效实现。</a:t>
            </a:r>
            <a:endParaRPr lang="en-US" altLang="zh-CN" sz="2400" dirty="0"/>
          </a:p>
          <a:p>
            <a:r>
              <a:rPr lang="zh-CN" altLang="en-US" sz="2400" dirty="0"/>
              <a:t>所有纳入版本仓库进行管理的各种软件资产统称为软件配置项，包括各种文档、数据以及代码等。</a:t>
            </a:r>
            <a:endParaRPr lang="en-US" altLang="zh-CN" sz="2400" dirty="0"/>
          </a:p>
          <a:p>
            <a:r>
              <a:rPr lang="zh-CN" altLang="en-US" sz="2400" dirty="0"/>
              <a:t>配置项在其生命周期的特定时间点上通过正式评审而进入正式受控的一种状态，称之为基线（</a:t>
            </a:r>
            <a:r>
              <a:rPr lang="en-US" altLang="zh-CN" sz="2400" dirty="0"/>
              <a:t>baseline</a:t>
            </a:r>
            <a:r>
              <a:rPr lang="zh-CN" altLang="en-US" sz="2400" dirty="0"/>
              <a:t>）。</a:t>
            </a:r>
            <a:endParaRPr lang="en-US" altLang="zh-CN" sz="2400" dirty="0"/>
          </a:p>
          <a:p>
            <a:r>
              <a:rPr lang="zh-CN" altLang="en-US" sz="2400" dirty="0"/>
              <a:t>作为配置管理的基础，基线可理解为软件配置项的一个稳定版本，基线为后续开发活动提供了信息的稳定性和一致性。</a:t>
            </a:r>
          </a:p>
        </p:txBody>
      </p:sp>
      <p:sp>
        <p:nvSpPr>
          <p:cNvPr id="2" name="日期占位符 1"/>
          <p:cNvSpPr>
            <a:spLocks noGrp="1"/>
          </p:cNvSpPr>
          <p:nvPr>
            <p:ph type="dt" sz="half" idx="10"/>
          </p:nvPr>
        </p:nvSpPr>
        <p:spPr/>
        <p:txBody>
          <a:bodyPr/>
          <a:lstStyle/>
          <a:p>
            <a:pPr>
              <a:defRPr/>
            </a:pPr>
            <a:fld id="{4C5ABDC8-BCAE-4E79-BE51-35C300D2F90B}" type="datetime1">
              <a:rPr lang="zh-CN" altLang="en-US" smtClean="0"/>
              <a:t>2019/12/15</a:t>
            </a:fld>
            <a:endParaRPr lang="en-US" altLang="zh-CN"/>
          </a:p>
        </p:txBody>
      </p:sp>
      <p:sp>
        <p:nvSpPr>
          <p:cNvPr id="3" name="页脚占位符 2"/>
          <p:cNvSpPr>
            <a:spLocks noGrp="1"/>
          </p:cNvSpPr>
          <p:nvPr>
            <p:ph type="ftr" sz="quarter" idx="11"/>
          </p:nvPr>
        </p:nvSpPr>
        <p:spPr/>
        <p:txBody>
          <a:bodyPr/>
          <a:lstStyle/>
          <a:p>
            <a:pPr>
              <a:defRPr/>
            </a:pPr>
            <a:r>
              <a:rPr lang="en-US" altLang="zh-CN"/>
              <a:t>大连理工大学软件学院</a:t>
            </a:r>
          </a:p>
        </p:txBody>
      </p:sp>
      <p:sp>
        <p:nvSpPr>
          <p:cNvPr id="4" name="灯片编号占位符 3"/>
          <p:cNvSpPr>
            <a:spLocks noGrp="1"/>
          </p:cNvSpPr>
          <p:nvPr>
            <p:ph type="sldNum" sz="quarter" idx="12"/>
          </p:nvPr>
        </p:nvSpPr>
        <p:spPr/>
        <p:txBody>
          <a:bodyPr/>
          <a:lstStyle/>
          <a:p>
            <a:pPr>
              <a:defRPr/>
            </a:pPr>
            <a:fld id="{8C867EAE-CCD9-4D3B-9048-55038168933B}" type="slidenum">
              <a:rPr lang="zh-CN" altLang="en-US" smtClean="0"/>
              <a:t>6</a:t>
            </a:fld>
            <a:endParaRPr lang="en-US" altLang="zh-CN"/>
          </a:p>
        </p:txBody>
      </p:sp>
      <p:pic>
        <p:nvPicPr>
          <p:cNvPr id="5" name="图片 4"/>
          <p:cNvPicPr/>
          <p:nvPr/>
        </p:nvPicPr>
        <p:blipFill>
          <a:blip r:embed="rId2">
            <a:extLst>
              <a:ext uri="{28A0092B-C50C-407E-A947-70E740481C1C}">
                <a14:useLocalDpi xmlns:a14="http://schemas.microsoft.com/office/drawing/2010/main" val="0"/>
              </a:ext>
            </a:extLst>
          </a:blip>
          <a:stretch>
            <a:fillRect/>
          </a:stretch>
        </p:blipFill>
        <p:spPr>
          <a:xfrm>
            <a:off x="323528" y="620688"/>
            <a:ext cx="1942158" cy="3960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C7B1ACF-88B4-4120-A866-CD5464F49329}"/>
              </a:ext>
            </a:extLst>
          </p:cNvPr>
          <p:cNvSpPr>
            <a:spLocks noGrp="1"/>
          </p:cNvSpPr>
          <p:nvPr>
            <p:ph/>
          </p:nvPr>
        </p:nvSpPr>
        <p:spPr/>
        <p:txBody>
          <a:bodyPr/>
          <a:lstStyle/>
          <a:p>
            <a:endParaRPr lang="en-US"/>
          </a:p>
        </p:txBody>
      </p:sp>
      <p:sp>
        <p:nvSpPr>
          <p:cNvPr id="3" name="日期占位符 2">
            <a:extLst>
              <a:ext uri="{FF2B5EF4-FFF2-40B4-BE49-F238E27FC236}">
                <a16:creationId xmlns:a16="http://schemas.microsoft.com/office/drawing/2014/main" id="{5DACCF61-18F9-4D85-9FEC-0047F3BA46EF}"/>
              </a:ext>
            </a:extLst>
          </p:cNvPr>
          <p:cNvSpPr>
            <a:spLocks noGrp="1"/>
          </p:cNvSpPr>
          <p:nvPr>
            <p:ph type="dt" sz="half" idx="10"/>
          </p:nvPr>
        </p:nvSpPr>
        <p:spPr/>
        <p:txBody>
          <a:bodyPr/>
          <a:lstStyle/>
          <a:p>
            <a:pPr>
              <a:defRPr/>
            </a:pPr>
            <a:fld id="{DBBE74C3-0145-4418-B962-B45D25797F2A}" type="datetime1">
              <a:rPr lang="zh-CN" altLang="en-US" smtClean="0"/>
              <a:t>2019/12/15</a:t>
            </a:fld>
            <a:endParaRPr lang="en-US" altLang="zh-CN"/>
          </a:p>
        </p:txBody>
      </p:sp>
      <p:sp>
        <p:nvSpPr>
          <p:cNvPr id="4" name="页脚占位符 3">
            <a:extLst>
              <a:ext uri="{FF2B5EF4-FFF2-40B4-BE49-F238E27FC236}">
                <a16:creationId xmlns:a16="http://schemas.microsoft.com/office/drawing/2014/main" id="{AE062C0B-2DDF-4517-9D3E-79A48A1F36A1}"/>
              </a:ext>
            </a:extLst>
          </p:cNvPr>
          <p:cNvSpPr>
            <a:spLocks noGrp="1"/>
          </p:cNvSpPr>
          <p:nvPr>
            <p:ph type="ftr" sz="quarter" idx="11"/>
          </p:nvPr>
        </p:nvSpPr>
        <p:spPr/>
        <p:txBody>
          <a:bodyPr/>
          <a:lstStyle/>
          <a:p>
            <a:pPr>
              <a:defRPr/>
            </a:pPr>
            <a:r>
              <a:rPr lang="en-US" altLang="zh-CN"/>
              <a:t>大连理工大学软件学院</a:t>
            </a:r>
          </a:p>
        </p:txBody>
      </p:sp>
      <p:sp>
        <p:nvSpPr>
          <p:cNvPr id="5" name="灯片编号占位符 4">
            <a:extLst>
              <a:ext uri="{FF2B5EF4-FFF2-40B4-BE49-F238E27FC236}">
                <a16:creationId xmlns:a16="http://schemas.microsoft.com/office/drawing/2014/main" id="{D8ED8C25-F29C-435E-8691-A0B1E245A3BB}"/>
              </a:ext>
            </a:extLst>
          </p:cNvPr>
          <p:cNvSpPr>
            <a:spLocks noGrp="1"/>
          </p:cNvSpPr>
          <p:nvPr>
            <p:ph type="sldNum" sz="quarter" idx="12"/>
          </p:nvPr>
        </p:nvSpPr>
        <p:spPr/>
        <p:txBody>
          <a:bodyPr/>
          <a:lstStyle/>
          <a:p>
            <a:pPr>
              <a:defRPr/>
            </a:pPr>
            <a:fld id="{4CB1B6F3-5AF1-413D-A4BF-594ACBD6D286}" type="slidenum">
              <a:rPr lang="zh-CN" altLang="en-US" smtClean="0"/>
              <a:t>7</a:t>
            </a:fld>
            <a:endParaRPr lang="en-US" altLang="zh-CN"/>
          </a:p>
        </p:txBody>
      </p:sp>
      <p:pic>
        <p:nvPicPr>
          <p:cNvPr id="6" name="Content Placeholder 3" descr="25.6 CodeandBaselines.eps">
            <a:extLst>
              <a:ext uri="{FF2B5EF4-FFF2-40B4-BE49-F238E27FC236}">
                <a16:creationId xmlns:a16="http://schemas.microsoft.com/office/drawing/2014/main" id="{FAFA3704-796D-4AB3-8B2C-0EEEAA73AB0A}"/>
              </a:ext>
            </a:extLst>
          </p:cNvPr>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rcRect t="-1696" b="-1696"/>
              <a:stretch>
                <a:fillRect/>
              </a:stretch>
            </p:blipFill>
          </mc:Choice>
          <mc:Fallback>
            <p:blipFill>
              <a:blip r:embed="rId3"/>
              <a:srcRect t="-1696" b="-1696"/>
              <a:stretch>
                <a:fillRect/>
              </a:stretch>
            </p:blipFill>
          </mc:Fallback>
        </mc:AlternateContent>
        <p:spPr>
          <a:xfrm>
            <a:off x="492125" y="1628800"/>
            <a:ext cx="8229600" cy="4525963"/>
          </a:xfrm>
          <a:prstGeom prst="rect">
            <a:avLst/>
          </a:prstGeom>
        </p:spPr>
      </p:pic>
    </p:spTree>
    <p:extLst>
      <p:ext uri="{BB962C8B-B14F-4D97-AF65-F5344CB8AC3E}">
        <p14:creationId xmlns:p14="http://schemas.microsoft.com/office/powerpoint/2010/main" val="347800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4788024" y="274638"/>
            <a:ext cx="4248472" cy="6107112"/>
          </a:xfrm>
        </p:spPr>
        <p:txBody>
          <a:bodyPr/>
          <a:lstStyle/>
          <a:p>
            <a:r>
              <a:rPr lang="zh-CN" altLang="en-US" sz="2400" dirty="0"/>
              <a:t>版本系统对于冲突问题的解决通常存在两种方法。</a:t>
            </a:r>
            <a:endParaRPr lang="en-US" altLang="zh-CN" sz="2400" dirty="0"/>
          </a:p>
          <a:p>
            <a:r>
              <a:rPr lang="zh-CN" altLang="en-US" sz="2400" dirty="0"/>
              <a:t>第一种方法被称为是悲观的方法，原理是第一个检出文件的人将会拥有对该文件的排它锁。好处在于能够保证一个文件只由一个人同时进行编辑并且不会导致任何的冲突发生。</a:t>
            </a:r>
            <a:endParaRPr lang="en-US" altLang="zh-CN" sz="2400" dirty="0"/>
          </a:p>
          <a:p>
            <a:r>
              <a:rPr lang="zh-CN" altLang="en-US" sz="2400" dirty="0"/>
              <a:t>第二种是乐观的方法，开发人员可同时对文件进行编辑，但涉及如何合并修改和冲突的解决。</a:t>
            </a:r>
            <a:endParaRPr lang="en-US" altLang="zh-CN" sz="2400" dirty="0"/>
          </a:p>
          <a:p>
            <a:r>
              <a:rPr lang="zh-CN" altLang="en-US" sz="2400" dirty="0"/>
              <a:t>版本系统与其它工具联合使用会发挥出更大的价值。</a:t>
            </a:r>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2019/12/15</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8</a:t>
            </a:fld>
            <a:endParaRPr lang="en-US" altLang="zh-CN"/>
          </a:p>
        </p:txBody>
      </p:sp>
      <p:pic>
        <p:nvPicPr>
          <p:cNvPr id="6" name="图片 5"/>
          <p:cNvPicPr/>
          <p:nvPr/>
        </p:nvPicPr>
        <p:blipFill>
          <a:blip r:embed="rId2" cstate="print">
            <a:extLst>
              <a:ext uri="{28A0092B-C50C-407E-A947-70E740481C1C}">
                <a14:useLocalDpi xmlns:a14="http://schemas.microsoft.com/office/drawing/2010/main" val="0"/>
              </a:ext>
            </a:extLst>
          </a:blip>
          <a:stretch>
            <a:fillRect/>
          </a:stretch>
        </p:blipFill>
        <p:spPr>
          <a:xfrm>
            <a:off x="485729" y="274638"/>
            <a:ext cx="4422521" cy="3672556"/>
          </a:xfrm>
          <a:prstGeom prst="rect">
            <a:avLst/>
          </a:prstGeom>
        </p:spPr>
      </p:pic>
      <p:pic>
        <p:nvPicPr>
          <p:cNvPr id="7" name="图片 6" descr="C:\Users\eric\AppData\Roaming\Tencent\Users\1238942\QQ\WinTemp\RichOle\]]1KHMD8%N}19F}BE32TRC3.jpg"/>
          <p:cNvPicPr/>
          <p:nvPr/>
        </p:nvPicPr>
        <p:blipFill>
          <a:blip r:embed="rId3">
            <a:extLst>
              <a:ext uri="{28A0092B-C50C-407E-A947-70E740481C1C}">
                <a14:useLocalDpi xmlns:a14="http://schemas.microsoft.com/office/drawing/2010/main" val="0"/>
              </a:ext>
            </a:extLst>
          </a:blip>
          <a:srcRect/>
          <a:stretch>
            <a:fillRect/>
          </a:stretch>
        </p:blipFill>
        <p:spPr bwMode="auto">
          <a:xfrm>
            <a:off x="138774" y="4140205"/>
            <a:ext cx="4656730" cy="214370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构建管理</a:t>
            </a:r>
          </a:p>
        </p:txBody>
      </p:sp>
      <p:sp>
        <p:nvSpPr>
          <p:cNvPr id="7" name="内容占位符 6"/>
          <p:cNvSpPr>
            <a:spLocks noGrp="1"/>
          </p:cNvSpPr>
          <p:nvPr>
            <p:ph idx="1"/>
          </p:nvPr>
        </p:nvSpPr>
        <p:spPr/>
        <p:txBody>
          <a:bodyPr/>
          <a:lstStyle/>
          <a:p>
            <a:r>
              <a:rPr lang="zh-CN" altLang="en-US" dirty="0"/>
              <a:t>构建（</a:t>
            </a:r>
            <a:r>
              <a:rPr lang="en-US" altLang="zh-CN" dirty="0"/>
              <a:t>Build</a:t>
            </a:r>
            <a:r>
              <a:rPr lang="zh-CN" altLang="en-US" dirty="0"/>
              <a:t>）管理系统的主要任务是描述最终软件产品的结构和生成过程。</a:t>
            </a:r>
          </a:p>
          <a:p>
            <a:pPr lvl="1"/>
            <a:r>
              <a:rPr lang="en-US" altLang="zh-CN" dirty="0" err="1"/>
              <a:t>对于小型的开发项目，构建系统的作用是调用编译器，然后根据编程语言的不同，使用不同的链接器生成可执行文件并执行</a:t>
            </a:r>
            <a:r>
              <a:rPr lang="en-US" altLang="zh-CN" dirty="0"/>
              <a:t>。</a:t>
            </a:r>
          </a:p>
          <a:p>
            <a:pPr lvl="1"/>
            <a:r>
              <a:rPr lang="en-US" altLang="zh-CN" dirty="0"/>
              <a:t>对于大型的项目，在构建的构成中还要确保只有那些被修改的部分，才有必要进行重新编译和链接。除了编译这项主要的工作外，围绕文件的处理还有其他重要的任务，如目标软件在生成后应指定在系统中安装的具体位置等</a:t>
            </a:r>
          </a:p>
          <a:p>
            <a:endParaRPr lang="zh-CN" altLang="en-US" dirty="0"/>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2019/12/15</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9</a:t>
            </a:fld>
            <a:endParaRPr lang="en-US" altLang="zh-CN"/>
          </a:p>
        </p:txBody>
      </p:sp>
    </p:spTree>
  </p:cSld>
  <p:clrMapOvr>
    <a:masterClrMapping/>
  </p:clrMapOvr>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Tahoma"/>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ko-KR" altLang="en-US" sz="2800" b="1" i="0" u="none" strike="noStrike" cap="none" normalizeH="0" baseline="0" smtClean="0">
            <a:ln>
              <a:noFill/>
            </a:ln>
            <a:solidFill>
              <a:srgbClr val="660066"/>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ko-KR" altLang="en-US" sz="2800" b="1" i="0" u="none" strike="noStrike" cap="none" normalizeH="0" baseline="0" smtClean="0">
            <a:ln>
              <a:noFill/>
            </a:ln>
            <a:solidFill>
              <a:srgbClr val="660066"/>
            </a:solidFill>
            <a:effectLst/>
            <a:latin typeface="Tahoma" panose="020B060403050404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5606</Words>
  <Application>Microsoft Office PowerPoint</Application>
  <PresentationFormat>全屏显示(4:3)</PresentationFormat>
  <Paragraphs>641</Paragraphs>
  <Slides>50</Slides>
  <Notes>4</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50</vt:i4>
      </vt:variant>
    </vt:vector>
  </HeadingPairs>
  <TitlesOfParts>
    <vt:vector size="58" baseType="lpstr">
      <vt:lpstr>Gulim</vt:lpstr>
      <vt:lpstr>Arial</vt:lpstr>
      <vt:lpstr>Calibri</vt:lpstr>
      <vt:lpstr>Tahoma</vt:lpstr>
      <vt:lpstr>Times</vt:lpstr>
      <vt:lpstr>Times New Roman</vt:lpstr>
      <vt:lpstr>自定义设计方案</vt:lpstr>
      <vt:lpstr>Equation.DSMT4</vt:lpstr>
      <vt:lpstr>软件工程</vt:lpstr>
      <vt:lpstr>第12章 软件项目级管理</vt:lpstr>
      <vt:lpstr>软件配置管理</vt:lpstr>
      <vt:lpstr>版本管理</vt:lpstr>
      <vt:lpstr>PowerPoint 演示文稿</vt:lpstr>
      <vt:lpstr>PowerPoint 演示文稿</vt:lpstr>
      <vt:lpstr>PowerPoint 演示文稿</vt:lpstr>
      <vt:lpstr>PowerPoint 演示文稿</vt:lpstr>
      <vt:lpstr>构建管理</vt:lpstr>
      <vt:lpstr>构建管理</vt:lpstr>
      <vt:lpstr>构建管理</vt:lpstr>
      <vt:lpstr>发布管理</vt:lpstr>
      <vt:lpstr>变更管理</vt:lpstr>
      <vt:lpstr>项目计划</vt:lpstr>
      <vt:lpstr>工作分解WBS</vt:lpstr>
      <vt:lpstr>软件规模估算</vt:lpstr>
      <vt:lpstr>PowerPoint 演示文稿</vt:lpstr>
      <vt:lpstr>PowerPoint 演示文稿</vt:lpstr>
      <vt:lpstr>PowerPoint 演示文稿</vt:lpstr>
      <vt:lpstr>开发成本估算</vt:lpstr>
      <vt:lpstr>PowerPoint 演示文稿</vt:lpstr>
      <vt:lpstr>PowerPoint 演示文稿</vt:lpstr>
      <vt:lpstr>PowerPoint 演示文稿</vt:lpstr>
      <vt:lpstr>简化的分析方法</vt:lpstr>
      <vt:lpstr>PowerPoint 演示文稿</vt:lpstr>
      <vt:lpstr>管理方面的成本</vt:lpstr>
      <vt:lpstr>任务安排与工程网络图</vt:lpstr>
      <vt:lpstr>PowerPoint 演示文稿</vt:lpstr>
      <vt:lpstr>项目组织与甘特图</vt:lpstr>
      <vt:lpstr>PowerPoint 演示文稿</vt:lpstr>
      <vt:lpstr>PowerPoint 演示文稿</vt:lpstr>
      <vt:lpstr>项目计划跟踪</vt:lpstr>
      <vt:lpstr>挣值分析模型</vt:lpstr>
      <vt:lpstr>输入参数定义</vt:lpstr>
      <vt:lpstr>挣值分析</vt:lpstr>
      <vt:lpstr>参数取值原则</vt:lpstr>
      <vt:lpstr>挣值分析举例</vt:lpstr>
      <vt:lpstr>挣值分析举例</vt:lpstr>
      <vt:lpstr>项目偏差控制</vt:lpstr>
      <vt:lpstr>软件质量保证</vt:lpstr>
      <vt:lpstr>质量管理</vt:lpstr>
      <vt:lpstr>质量管理过程</vt:lpstr>
      <vt:lpstr>软件质量保证的内容</vt:lpstr>
      <vt:lpstr>风险管理</vt:lpstr>
      <vt:lpstr>风险分析的结果数据样例</vt:lpstr>
      <vt:lpstr>项目人员</vt:lpstr>
      <vt:lpstr>PowerPoint 演示文稿</vt:lpstr>
      <vt:lpstr>人员沟通</vt:lpstr>
      <vt:lpstr>PowerPoint 演示文稿</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软件开发环境</dc:title>
  <dc:creator>Yong PIAO</dc:creator>
  <cp:lastModifiedBy>Yong PIAO</cp:lastModifiedBy>
  <cp:revision>938</cp:revision>
  <dcterms:created xsi:type="dcterms:W3CDTF">2001-07-18T23:57:00Z</dcterms:created>
  <dcterms:modified xsi:type="dcterms:W3CDTF">2019-12-15T07:16:47Z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