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handoutMasterIdLst>
    <p:handoutMasterId r:id="rId21"/>
  </p:handoutMasterIdLst>
  <p:sldIdLst>
    <p:sldId id="256" r:id="rId2"/>
    <p:sldId id="258" r:id="rId3"/>
    <p:sldId id="407" r:id="rId4"/>
    <p:sldId id="396" r:id="rId5"/>
    <p:sldId id="397" r:id="rId6"/>
    <p:sldId id="398" r:id="rId7"/>
    <p:sldId id="427" r:id="rId8"/>
    <p:sldId id="432" r:id="rId9"/>
    <p:sldId id="433" r:id="rId10"/>
    <p:sldId id="434" r:id="rId11"/>
    <p:sldId id="435" r:id="rId12"/>
    <p:sldId id="436" r:id="rId13"/>
    <p:sldId id="437" r:id="rId14"/>
    <p:sldId id="399" r:id="rId15"/>
    <p:sldId id="438" r:id="rId16"/>
    <p:sldId id="439" r:id="rId17"/>
    <p:sldId id="400" r:id="rId18"/>
    <p:sldId id="370" r:id="rId19"/>
  </p:sldIdLst>
  <p:sldSz cx="9144000" cy="6858000" type="screen4x3"/>
  <p:notesSz cx="10234613" cy="7099300"/>
  <p:defaultTextStyle>
    <a:defPPr>
      <a:defRPr lang="ko-KR"/>
    </a:defPPr>
    <a:lvl1pPr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2">
          <p15:clr>
            <a:srgbClr val="A4A3A4"/>
          </p15:clr>
        </p15:guide>
      </p15:sldGuideLst>
    </p:ext>
    <p:ext uri="{2D200454-40CA-4A62-9FC3-DE9A4176ACB9}">
      <p15:notesGuideLst xmlns:p15="http://schemas.microsoft.com/office/powerpoint/2012/main">
        <p15:guide id="1" orient="horz" pos="2236">
          <p15:clr>
            <a:srgbClr val="A4A3A4"/>
          </p15:clr>
        </p15:guide>
        <p15:guide id="2" pos="32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CC"/>
    <a:srgbClr val="00FF00"/>
    <a:srgbClr val="663300"/>
    <a:srgbClr val="FFFFFF"/>
    <a:srgbClr val="660066"/>
    <a:srgbClr val="99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75246" autoAdjust="0"/>
  </p:normalViewPr>
  <p:slideViewPr>
    <p:cSldViewPr>
      <p:cViewPr varScale="1">
        <p:scale>
          <a:sx n="89" d="100"/>
          <a:sy n="89" d="100"/>
        </p:scale>
        <p:origin x="2510" y="86"/>
      </p:cViewPr>
      <p:guideLst>
        <p:guide orient="horz" pos="2160"/>
        <p:guide pos="290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912" y="-96"/>
      </p:cViewPr>
      <p:guideLst>
        <p:guide orient="horz" pos="2236"/>
        <p:guide pos="32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3172" name="Rectangle 4"/>
          <p:cNvSpPr>
            <a:spLocks noGrp="1" noChangeArrowheads="1"/>
          </p:cNvSpPr>
          <p:nvPr>
            <p:ph type="ftr" sz="quarter" idx="2"/>
          </p:nvPr>
        </p:nvSpPr>
        <p:spPr bwMode="auto">
          <a:xfrm>
            <a:off x="0" y="6742692"/>
            <a:ext cx="4434999" cy="354965"/>
          </a:xfrm>
          <a:prstGeom prst="rect">
            <a:avLst/>
          </a:prstGeom>
          <a:noFill/>
          <a:ln w="9525">
            <a:noFill/>
            <a:miter lim="800000"/>
          </a:ln>
          <a:effectLst/>
        </p:spPr>
        <p:txBody>
          <a:bodyPr vert="horz" wrap="square" lIns="99048" tIns="49524" rIns="99048" bIns="49524" numCol="1" anchor="b" anchorCtr="0" compatLnSpc="1"/>
          <a:lstStyle>
            <a:lvl1pPr latinLnBrk="1">
              <a:defRPr kumimoji="1" sz="1300" b="0" smtClean="0">
                <a:solidFill>
                  <a:schemeClr val="tx1"/>
                </a:solidFill>
                <a:latin typeface="Gulim" panose="020B0600000101010101" pitchFamily="34" charset="-127"/>
                <a:ea typeface="Gulim" panose="020B0600000101010101" pitchFamily="34" charset="-127"/>
              </a:defRPr>
            </a:lvl1pPr>
          </a:lstStyle>
          <a:p>
            <a:pPr>
              <a:defRPr/>
            </a:pPr>
            <a:endParaRPr lang="en-US" altLang="zh-CN"/>
          </a:p>
        </p:txBody>
      </p:sp>
      <p:sp>
        <p:nvSpPr>
          <p:cNvPr id="263173" name="Rectangle 5"/>
          <p:cNvSpPr>
            <a:spLocks noGrp="1" noChangeArrowheads="1"/>
          </p:cNvSpPr>
          <p:nvPr>
            <p:ph type="sldNum" sz="quarter" idx="3"/>
          </p:nvPr>
        </p:nvSpPr>
        <p:spPr bwMode="auto">
          <a:xfrm>
            <a:off x="5797838" y="6742692"/>
            <a:ext cx="4434999" cy="354965"/>
          </a:xfrm>
          <a:prstGeom prst="rect">
            <a:avLst/>
          </a:prstGeom>
          <a:noFill/>
          <a:ln w="9525">
            <a:noFill/>
            <a:miter lim="800000"/>
          </a:ln>
          <a:effectLst/>
        </p:spPr>
        <p:txBody>
          <a:bodyPr vert="horz" wrap="square" lIns="99048" tIns="49524" rIns="99048" bIns="49524" numCol="1" anchor="b" anchorCtr="0" compatLnSpc="1"/>
          <a:lstStyle>
            <a:lvl1pPr algn="r" latinLnBrk="1">
              <a:defRPr kumimoji="1" sz="1300" b="0" smtClean="0">
                <a:solidFill>
                  <a:schemeClr val="tx1"/>
                </a:solidFill>
                <a:latin typeface="Gulim" panose="020B0600000101010101" pitchFamily="34" charset="-127"/>
                <a:ea typeface="Gulim" panose="020B0600000101010101" pitchFamily="34" charset="-127"/>
              </a:defRPr>
            </a:lvl1pPr>
          </a:lstStyle>
          <a:p>
            <a:pPr>
              <a:defRPr/>
            </a:pPr>
            <a:fld id="{58717AFB-C600-48CE-8844-24913A9F32EC}" type="slidenum">
              <a:rPr lang="zh-CN" altLang="en-US"/>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0" y="0"/>
            <a:ext cx="4434999" cy="354965"/>
          </a:xfrm>
          <a:prstGeom prst="rect">
            <a:avLst/>
          </a:prstGeom>
          <a:noFill/>
          <a:ln w="9525">
            <a:noFill/>
            <a:miter lim="800000"/>
          </a:ln>
          <a:effectLst/>
        </p:spPr>
        <p:txBody>
          <a:bodyPr vert="horz" wrap="square" lIns="99048" tIns="49524" rIns="99048" bIns="49524" numCol="1" anchor="t" anchorCtr="0" compatLnSpc="1"/>
          <a:lstStyle>
            <a:lvl1pPr latinLnBrk="1">
              <a:defRPr kumimoji="1" sz="1300" b="0" smtClean="0">
                <a:solidFill>
                  <a:schemeClr val="tx1"/>
                </a:solidFill>
                <a:latin typeface="Gulim" panose="020B0600000101010101" pitchFamily="34" charset="-127"/>
                <a:ea typeface="Gulim" panose="020B0600000101010101" pitchFamily="34" charset="-127"/>
              </a:defRPr>
            </a:lvl1pPr>
          </a:lstStyle>
          <a:p>
            <a:pPr>
              <a:defRPr/>
            </a:pPr>
            <a:endParaRPr lang="zh-CN" altLang="en-US"/>
          </a:p>
        </p:txBody>
      </p:sp>
      <p:sp>
        <p:nvSpPr>
          <p:cNvPr id="277507" name="Rectangle 3"/>
          <p:cNvSpPr>
            <a:spLocks noGrp="1" noChangeArrowheads="1"/>
          </p:cNvSpPr>
          <p:nvPr>
            <p:ph type="dt" idx="1"/>
          </p:nvPr>
        </p:nvSpPr>
        <p:spPr bwMode="auto">
          <a:xfrm>
            <a:off x="5797838" y="0"/>
            <a:ext cx="4434999" cy="354965"/>
          </a:xfrm>
          <a:prstGeom prst="rect">
            <a:avLst/>
          </a:prstGeom>
          <a:noFill/>
          <a:ln w="9525">
            <a:noFill/>
            <a:miter lim="800000"/>
          </a:ln>
          <a:effectLst/>
        </p:spPr>
        <p:txBody>
          <a:bodyPr vert="horz" wrap="square" lIns="99048" tIns="49524" rIns="99048" bIns="49524" numCol="1" anchor="t" anchorCtr="0" compatLnSpc="1"/>
          <a:lstStyle>
            <a:lvl1pPr algn="r" latinLnBrk="1">
              <a:defRPr kumimoji="1" sz="1300" b="0" smtClean="0">
                <a:solidFill>
                  <a:schemeClr val="tx1"/>
                </a:solidFill>
                <a:latin typeface="Gulim" panose="020B0600000101010101" pitchFamily="34" charset="-127"/>
                <a:ea typeface="Gulim" panose="020B0600000101010101" pitchFamily="34" charset="-127"/>
              </a:defRPr>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3341688" y="531813"/>
            <a:ext cx="3551237" cy="2662237"/>
          </a:xfrm>
          <a:prstGeom prst="rect">
            <a:avLst/>
          </a:prstGeom>
          <a:noFill/>
          <a:ln w="9525">
            <a:solidFill>
              <a:srgbClr val="000000"/>
            </a:solidFill>
            <a:miter lim="800000"/>
          </a:ln>
        </p:spPr>
      </p:sp>
      <p:sp>
        <p:nvSpPr>
          <p:cNvPr id="277509" name="Rectangle 5"/>
          <p:cNvSpPr>
            <a:spLocks noGrp="1" noChangeArrowheads="1"/>
          </p:cNvSpPr>
          <p:nvPr>
            <p:ph type="body" sz="quarter" idx="3"/>
          </p:nvPr>
        </p:nvSpPr>
        <p:spPr bwMode="auto">
          <a:xfrm>
            <a:off x="1023462" y="3372168"/>
            <a:ext cx="8187690" cy="3194685"/>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7510" name="Rectangle 6"/>
          <p:cNvSpPr>
            <a:spLocks noGrp="1" noChangeArrowheads="1"/>
          </p:cNvSpPr>
          <p:nvPr>
            <p:ph type="ftr" sz="quarter" idx="4"/>
          </p:nvPr>
        </p:nvSpPr>
        <p:spPr bwMode="auto">
          <a:xfrm>
            <a:off x="0" y="6742692"/>
            <a:ext cx="4434999" cy="354965"/>
          </a:xfrm>
          <a:prstGeom prst="rect">
            <a:avLst/>
          </a:prstGeom>
          <a:noFill/>
          <a:ln w="9525">
            <a:noFill/>
            <a:miter lim="800000"/>
          </a:ln>
          <a:effectLst/>
        </p:spPr>
        <p:txBody>
          <a:bodyPr vert="horz" wrap="square" lIns="99048" tIns="49524" rIns="99048" bIns="49524" numCol="1" anchor="b" anchorCtr="0" compatLnSpc="1"/>
          <a:lstStyle>
            <a:lvl1pPr latinLnBrk="1">
              <a:defRPr kumimoji="1" sz="1300" b="0" smtClean="0">
                <a:solidFill>
                  <a:schemeClr val="tx1"/>
                </a:solidFill>
                <a:latin typeface="Gulim" panose="020B0600000101010101" pitchFamily="34" charset="-127"/>
                <a:ea typeface="Gulim" panose="020B0600000101010101" pitchFamily="34" charset="-127"/>
              </a:defRPr>
            </a:lvl1pPr>
          </a:lstStyle>
          <a:p>
            <a:pPr>
              <a:defRPr/>
            </a:pPr>
            <a:endParaRPr lang="en-US" altLang="zh-CN"/>
          </a:p>
        </p:txBody>
      </p:sp>
      <p:sp>
        <p:nvSpPr>
          <p:cNvPr id="277511" name="Rectangle 7"/>
          <p:cNvSpPr>
            <a:spLocks noGrp="1" noChangeArrowheads="1"/>
          </p:cNvSpPr>
          <p:nvPr>
            <p:ph type="sldNum" sz="quarter" idx="5"/>
          </p:nvPr>
        </p:nvSpPr>
        <p:spPr bwMode="auto">
          <a:xfrm>
            <a:off x="5797838" y="6742692"/>
            <a:ext cx="4434999" cy="354965"/>
          </a:xfrm>
          <a:prstGeom prst="rect">
            <a:avLst/>
          </a:prstGeom>
          <a:noFill/>
          <a:ln w="9525">
            <a:noFill/>
            <a:miter lim="800000"/>
          </a:ln>
          <a:effectLst/>
        </p:spPr>
        <p:txBody>
          <a:bodyPr vert="horz" wrap="square" lIns="99048" tIns="49524" rIns="99048" bIns="49524" numCol="1" anchor="b" anchorCtr="0" compatLnSpc="1"/>
          <a:lstStyle>
            <a:lvl1pPr algn="r" latinLnBrk="1">
              <a:defRPr kumimoji="1" sz="1300" b="0" smtClean="0">
                <a:solidFill>
                  <a:schemeClr val="tx1"/>
                </a:solidFill>
                <a:latin typeface="Gulim" panose="020B0600000101010101" pitchFamily="34" charset="-127"/>
                <a:ea typeface="Gulim" panose="020B0600000101010101" pitchFamily="34" charset="-127"/>
              </a:defRPr>
            </a:lvl1pPr>
          </a:lstStyle>
          <a:p>
            <a:pPr>
              <a:defRPr/>
            </a:pPr>
            <a:fld id="{A3F86AD8-DA9E-46EA-BB5F-A79884605638}"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1pPr>
    <a:lvl2pPr marL="4572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2pPr>
    <a:lvl3pPr marL="9144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lvl="0" indent="-171450">
              <a:buFont typeface="Arial" panose="020B0604020202020204" pitchFamily="34" charset="0"/>
              <a:buChar char="•"/>
            </a:pPr>
            <a:r>
              <a:rPr lang="zh-CN" altLang="zh-CN" sz="1200" kern="1200" dirty="0">
                <a:solidFill>
                  <a:schemeClr val="tx1"/>
                </a:solidFill>
                <a:effectLst/>
                <a:latin typeface="Gulim" panose="020B0600000101010101" pitchFamily="34" charset="-127"/>
                <a:ea typeface="宋体" panose="02010600030101010101" pitchFamily="2" charset="-122"/>
                <a:cs typeface="+mn-cs"/>
              </a:rPr>
              <a:t>级别</a:t>
            </a:r>
            <a:r>
              <a:rPr lang="en-US" altLang="zh-CN" sz="1200" kern="1200" dirty="0">
                <a:solidFill>
                  <a:schemeClr val="tx1"/>
                </a:solidFill>
                <a:effectLst/>
                <a:latin typeface="Gulim" panose="020B0600000101010101" pitchFamily="34" charset="-127"/>
                <a:ea typeface="宋体" panose="02010600030101010101" pitchFamily="2" charset="-122"/>
                <a:cs typeface="+mn-cs"/>
              </a:rPr>
              <a:t>1 </a:t>
            </a:r>
            <a:r>
              <a:rPr lang="zh-CN" altLang="zh-CN" sz="1200" kern="1200" dirty="0">
                <a:solidFill>
                  <a:schemeClr val="tx1"/>
                </a:solidFill>
                <a:effectLst/>
                <a:latin typeface="Gulim" panose="020B0600000101010101" pitchFamily="34" charset="-127"/>
                <a:ea typeface="宋体" panose="02010600030101010101" pitchFamily="2" charset="-122"/>
                <a:cs typeface="+mn-cs"/>
              </a:rPr>
              <a:t>初始级：</a:t>
            </a:r>
            <a:r>
              <a:rPr lang="en-US" altLang="zh-CN" sz="1200" kern="1200" dirty="0">
                <a:solidFill>
                  <a:schemeClr val="tx1"/>
                </a:solidFill>
                <a:effectLst/>
                <a:latin typeface="Gulim" panose="020B0600000101010101" pitchFamily="34" charset="-127"/>
                <a:ea typeface="宋体" panose="02010600030101010101" pitchFamily="2" charset="-122"/>
                <a:cs typeface="+mn-cs"/>
              </a:rPr>
              <a:t>initial</a:t>
            </a:r>
            <a:endParaRPr lang="zh-CN" altLang="zh-CN" sz="1200" kern="1200" dirty="0">
              <a:solidFill>
                <a:schemeClr val="tx1"/>
              </a:solidFill>
              <a:effectLst/>
              <a:latin typeface="Gulim" panose="020B0600000101010101" pitchFamily="34" charset="-127"/>
              <a:ea typeface="宋体" panose="02010600030101010101" pitchFamily="2" charset="-122"/>
              <a:cs typeface="+mn-cs"/>
            </a:endParaRPr>
          </a:p>
          <a:p>
            <a:r>
              <a:rPr lang="en-US" altLang="zh-CN" sz="1200" kern="1200" dirty="0">
                <a:solidFill>
                  <a:schemeClr val="tx1"/>
                </a:solidFill>
                <a:effectLst/>
                <a:latin typeface="Gulim" panose="020B0600000101010101" pitchFamily="34" charset="-127"/>
                <a:ea typeface="宋体" panose="02010600030101010101" pitchFamily="2" charset="-122"/>
                <a:cs typeface="+mn-cs"/>
              </a:rPr>
              <a:t>    </a:t>
            </a:r>
            <a:r>
              <a:rPr lang="zh-CN" altLang="zh-CN" sz="1200" kern="1200" dirty="0">
                <a:solidFill>
                  <a:schemeClr val="tx1"/>
                </a:solidFill>
                <a:effectLst/>
                <a:latin typeface="Gulim" panose="020B0600000101010101" pitchFamily="34" charset="-127"/>
                <a:ea typeface="宋体" panose="02010600030101010101" pitchFamily="2" charset="-122"/>
                <a:cs typeface="+mn-cs"/>
              </a:rPr>
              <a:t>开发的初级阶段，没有引入任何系统化的过程控制。开发过程存在很大的随意性，开发结果存在较大的不确定性，并且难以理解和回顾，开发过程经常返工，工作量翻倍是常态。被动的等待问题的出现以及救火式的处理，项目成败极大的依赖员工的技能和承诺。</a:t>
            </a:r>
          </a:p>
          <a:p>
            <a:pPr marL="171450" lvl="0" indent="-171450">
              <a:buFont typeface="Arial" panose="020B0604020202020204" pitchFamily="34" charset="0"/>
              <a:buChar char="•"/>
            </a:pPr>
            <a:r>
              <a:rPr lang="zh-CN" altLang="zh-CN" sz="1200" kern="1200" dirty="0">
                <a:solidFill>
                  <a:schemeClr val="tx1"/>
                </a:solidFill>
                <a:effectLst/>
                <a:latin typeface="Gulim" panose="020B0600000101010101" pitchFamily="34" charset="-127"/>
                <a:ea typeface="宋体" panose="02010600030101010101" pitchFamily="2" charset="-122"/>
                <a:cs typeface="+mn-cs"/>
              </a:rPr>
              <a:t>级别</a:t>
            </a:r>
            <a:r>
              <a:rPr lang="en-US" altLang="zh-CN" sz="1200" kern="1200" dirty="0">
                <a:solidFill>
                  <a:schemeClr val="tx1"/>
                </a:solidFill>
                <a:effectLst/>
                <a:latin typeface="Gulim" panose="020B0600000101010101" pitchFamily="34" charset="-127"/>
                <a:ea typeface="宋体" panose="02010600030101010101" pitchFamily="2" charset="-122"/>
                <a:cs typeface="+mn-cs"/>
              </a:rPr>
              <a:t>2 </a:t>
            </a:r>
            <a:r>
              <a:rPr lang="zh-CN" altLang="zh-CN" sz="1200" kern="1200" dirty="0">
                <a:solidFill>
                  <a:schemeClr val="tx1"/>
                </a:solidFill>
                <a:effectLst/>
                <a:latin typeface="Gulim" panose="020B0600000101010101" pitchFamily="34" charset="-127"/>
                <a:ea typeface="宋体" panose="02010600030101010101" pitchFamily="2" charset="-122"/>
                <a:cs typeface="+mn-cs"/>
              </a:rPr>
              <a:t>已管理级：</a:t>
            </a:r>
            <a:r>
              <a:rPr lang="en-US" altLang="zh-CN" sz="1200" kern="1200" dirty="0">
                <a:solidFill>
                  <a:schemeClr val="tx1"/>
                </a:solidFill>
                <a:effectLst/>
                <a:latin typeface="Gulim" panose="020B0600000101010101" pitchFamily="34" charset="-127"/>
                <a:ea typeface="宋体" panose="02010600030101010101" pitchFamily="2" charset="-122"/>
                <a:cs typeface="+mn-cs"/>
              </a:rPr>
              <a:t>managed</a:t>
            </a:r>
            <a:endParaRPr lang="zh-CN" altLang="zh-CN" sz="1200" kern="1200" dirty="0">
              <a:solidFill>
                <a:schemeClr val="tx1"/>
              </a:solidFill>
              <a:effectLst/>
              <a:latin typeface="Gulim" panose="020B0600000101010101" pitchFamily="34" charset="-127"/>
              <a:ea typeface="宋体" panose="02010600030101010101" pitchFamily="2" charset="-122"/>
              <a:cs typeface="+mn-cs"/>
            </a:endParaRPr>
          </a:p>
          <a:p>
            <a:r>
              <a:rPr lang="en-US" altLang="zh-CN" sz="1200" kern="1200" dirty="0">
                <a:solidFill>
                  <a:schemeClr val="tx1"/>
                </a:solidFill>
                <a:effectLst/>
                <a:latin typeface="Gulim" panose="020B0600000101010101" pitchFamily="34" charset="-127"/>
                <a:ea typeface="宋体" panose="02010600030101010101" pitchFamily="2" charset="-122"/>
                <a:cs typeface="+mn-cs"/>
              </a:rPr>
              <a:t>    </a:t>
            </a:r>
            <a:r>
              <a:rPr lang="zh-CN" altLang="zh-CN" sz="1200" kern="1200" dirty="0">
                <a:solidFill>
                  <a:schemeClr val="tx1"/>
                </a:solidFill>
                <a:effectLst/>
                <a:latin typeface="Gulim" panose="020B0600000101010101" pitchFamily="34" charset="-127"/>
                <a:ea typeface="宋体" panose="02010600030101010101" pitchFamily="2" charset="-122"/>
                <a:cs typeface="+mn-cs"/>
              </a:rPr>
              <a:t>这个阶段的项目可以再现，总结出了项目开发的特点和管理经验，项目管理起到了重要的作用。引入了关键的子过程：需求管理（</a:t>
            </a:r>
            <a:r>
              <a:rPr lang="en-US" altLang="zh-CN" sz="1200" kern="1200" dirty="0">
                <a:solidFill>
                  <a:schemeClr val="tx1"/>
                </a:solidFill>
                <a:effectLst/>
                <a:latin typeface="Gulim" panose="020B0600000101010101" pitchFamily="34" charset="-127"/>
                <a:ea typeface="宋体" panose="02010600030101010101" pitchFamily="2" charset="-122"/>
                <a:cs typeface="+mn-cs"/>
              </a:rPr>
              <a:t>REQM</a:t>
            </a:r>
            <a:r>
              <a:rPr lang="zh-CN" altLang="zh-CN" sz="1200" kern="1200" dirty="0">
                <a:solidFill>
                  <a:schemeClr val="tx1"/>
                </a:solidFill>
                <a:effectLst/>
                <a:latin typeface="Gulim" panose="020B0600000101010101" pitchFamily="34" charset="-127"/>
                <a:ea typeface="宋体" panose="02010600030101010101" pitchFamily="2" charset="-122"/>
                <a:cs typeface="+mn-cs"/>
              </a:rPr>
              <a:t>）、项目计划（</a:t>
            </a:r>
            <a:r>
              <a:rPr lang="en-US" altLang="zh-CN" sz="1200" kern="1200" dirty="0">
                <a:solidFill>
                  <a:schemeClr val="tx1"/>
                </a:solidFill>
                <a:effectLst/>
                <a:latin typeface="Gulim" panose="020B0600000101010101" pitchFamily="34" charset="-127"/>
                <a:ea typeface="宋体" panose="02010600030101010101" pitchFamily="2" charset="-122"/>
                <a:cs typeface="+mn-cs"/>
              </a:rPr>
              <a:t>PP</a:t>
            </a:r>
            <a:r>
              <a:rPr lang="zh-CN" altLang="zh-CN" sz="1200" kern="1200" dirty="0">
                <a:solidFill>
                  <a:schemeClr val="tx1"/>
                </a:solidFill>
                <a:effectLst/>
                <a:latin typeface="Gulim" panose="020B0600000101010101" pitchFamily="34" charset="-127"/>
                <a:ea typeface="宋体" panose="02010600030101010101" pitchFamily="2" charset="-122"/>
                <a:cs typeface="+mn-cs"/>
              </a:rPr>
              <a:t>）、项目跟踪和控制（</a:t>
            </a:r>
            <a:r>
              <a:rPr lang="en-US" altLang="zh-CN" sz="1200" kern="1200" dirty="0">
                <a:solidFill>
                  <a:schemeClr val="tx1"/>
                </a:solidFill>
                <a:effectLst/>
                <a:latin typeface="Gulim" panose="020B0600000101010101" pitchFamily="34" charset="-127"/>
                <a:ea typeface="宋体" panose="02010600030101010101" pitchFamily="2" charset="-122"/>
                <a:cs typeface="+mn-cs"/>
              </a:rPr>
              <a:t>PMC</a:t>
            </a:r>
            <a:r>
              <a:rPr lang="zh-CN" altLang="zh-CN" sz="1200" kern="1200" dirty="0">
                <a:solidFill>
                  <a:schemeClr val="tx1"/>
                </a:solidFill>
                <a:effectLst/>
                <a:latin typeface="Gulim" panose="020B0600000101010101" pitchFamily="34" charset="-127"/>
                <a:ea typeface="宋体" panose="02010600030101010101" pitchFamily="2" charset="-122"/>
                <a:cs typeface="+mn-cs"/>
              </a:rPr>
              <a:t>）、过程和产品质量保证（</a:t>
            </a:r>
            <a:r>
              <a:rPr lang="en-US" altLang="zh-CN" sz="1200" kern="1200" dirty="0">
                <a:solidFill>
                  <a:schemeClr val="tx1"/>
                </a:solidFill>
                <a:effectLst/>
                <a:latin typeface="Gulim" panose="020B0600000101010101" pitchFamily="34" charset="-127"/>
                <a:ea typeface="宋体" panose="02010600030101010101" pitchFamily="2" charset="-122"/>
                <a:cs typeface="+mn-cs"/>
              </a:rPr>
              <a:t>PPQA</a:t>
            </a:r>
            <a:r>
              <a:rPr lang="zh-CN" altLang="zh-CN" sz="1200" kern="1200" dirty="0">
                <a:solidFill>
                  <a:schemeClr val="tx1"/>
                </a:solidFill>
                <a:effectLst/>
                <a:latin typeface="Gulim" panose="020B0600000101010101" pitchFamily="34" charset="-127"/>
                <a:ea typeface="宋体" panose="02010600030101010101" pitchFamily="2" charset="-122"/>
                <a:cs typeface="+mn-cs"/>
              </a:rPr>
              <a:t>）、配置管理（</a:t>
            </a:r>
            <a:r>
              <a:rPr lang="en-US" altLang="zh-CN" sz="1200" kern="1200" dirty="0">
                <a:solidFill>
                  <a:schemeClr val="tx1"/>
                </a:solidFill>
                <a:effectLst/>
                <a:latin typeface="Gulim" panose="020B0600000101010101" pitchFamily="34" charset="-127"/>
                <a:ea typeface="宋体" panose="02010600030101010101" pitchFamily="2" charset="-122"/>
                <a:cs typeface="+mn-cs"/>
              </a:rPr>
              <a:t>CM</a:t>
            </a:r>
            <a:r>
              <a:rPr lang="zh-CN" altLang="zh-CN" sz="1200" kern="1200" dirty="0">
                <a:solidFill>
                  <a:schemeClr val="tx1"/>
                </a:solidFill>
                <a:effectLst/>
                <a:latin typeface="Gulim" panose="020B0600000101010101" pitchFamily="34" charset="-127"/>
                <a:ea typeface="宋体" panose="02010600030101010101" pitchFamily="2" charset="-122"/>
                <a:cs typeface="+mn-cs"/>
              </a:rPr>
              <a:t>）、供应商协议管理（</a:t>
            </a:r>
            <a:r>
              <a:rPr lang="en-US" altLang="zh-CN" sz="1200" kern="1200" dirty="0">
                <a:solidFill>
                  <a:schemeClr val="tx1"/>
                </a:solidFill>
                <a:effectLst/>
                <a:latin typeface="Gulim" panose="020B0600000101010101" pitchFamily="34" charset="-127"/>
                <a:ea typeface="宋体" panose="02010600030101010101" pitchFamily="2" charset="-122"/>
                <a:cs typeface="+mn-cs"/>
              </a:rPr>
              <a:t>SAM</a:t>
            </a:r>
            <a:r>
              <a:rPr lang="zh-CN" altLang="zh-CN" sz="1200" kern="1200" dirty="0">
                <a:solidFill>
                  <a:schemeClr val="tx1"/>
                </a:solidFill>
                <a:effectLst/>
                <a:latin typeface="Gulim" panose="020B0600000101010101" pitchFamily="34" charset="-127"/>
                <a:ea typeface="宋体" panose="02010600030101010101" pitchFamily="2" charset="-122"/>
                <a:cs typeface="+mn-cs"/>
              </a:rPr>
              <a:t>）和度量与分析（</a:t>
            </a:r>
            <a:r>
              <a:rPr lang="en-US" altLang="zh-CN" sz="1200" kern="1200" dirty="0">
                <a:solidFill>
                  <a:schemeClr val="tx1"/>
                </a:solidFill>
                <a:effectLst/>
                <a:latin typeface="Gulim" panose="020B0600000101010101" pitchFamily="34" charset="-127"/>
                <a:ea typeface="宋体" panose="02010600030101010101" pitchFamily="2" charset="-122"/>
                <a:cs typeface="+mn-cs"/>
              </a:rPr>
              <a:t>MA</a:t>
            </a:r>
            <a:r>
              <a:rPr lang="zh-CN" altLang="zh-CN" sz="1200" kern="1200" dirty="0">
                <a:solidFill>
                  <a:schemeClr val="tx1"/>
                </a:solidFill>
                <a:effectLst/>
                <a:latin typeface="Gulim" panose="020B0600000101010101" pitchFamily="34" charset="-127"/>
                <a:ea typeface="宋体" panose="02010600030101010101" pitchFamily="2" charset="-122"/>
                <a:cs typeface="+mn-cs"/>
              </a:rPr>
              <a:t>）。但仍然是被动的问题应对方式。</a:t>
            </a:r>
          </a:p>
          <a:p>
            <a:pPr marL="171450" lvl="0" indent="-171450">
              <a:buFont typeface="Arial" panose="020B0604020202020204" pitchFamily="34" charset="0"/>
              <a:buChar char="•"/>
            </a:pPr>
            <a:r>
              <a:rPr lang="zh-CN" altLang="zh-CN" sz="1200" kern="1200" dirty="0">
                <a:solidFill>
                  <a:schemeClr val="tx1"/>
                </a:solidFill>
                <a:effectLst/>
                <a:latin typeface="Gulim" panose="020B0600000101010101" pitchFamily="34" charset="-127"/>
                <a:ea typeface="宋体" panose="02010600030101010101" pitchFamily="2" charset="-122"/>
                <a:cs typeface="+mn-cs"/>
              </a:rPr>
              <a:t>级别</a:t>
            </a:r>
            <a:r>
              <a:rPr lang="en-US" altLang="zh-CN" sz="1200" kern="1200" dirty="0">
                <a:solidFill>
                  <a:schemeClr val="tx1"/>
                </a:solidFill>
                <a:effectLst/>
                <a:latin typeface="Gulim" panose="020B0600000101010101" pitchFamily="34" charset="-127"/>
                <a:ea typeface="宋体" panose="02010600030101010101" pitchFamily="2" charset="-122"/>
                <a:cs typeface="+mn-cs"/>
              </a:rPr>
              <a:t>3 </a:t>
            </a:r>
            <a:r>
              <a:rPr lang="zh-CN" altLang="zh-CN" sz="1200" kern="1200" dirty="0">
                <a:solidFill>
                  <a:schemeClr val="tx1"/>
                </a:solidFill>
                <a:effectLst/>
                <a:latin typeface="Gulim" panose="020B0600000101010101" pitchFamily="34" charset="-127"/>
                <a:ea typeface="宋体" panose="02010600030101010101" pitchFamily="2" charset="-122"/>
                <a:cs typeface="+mn-cs"/>
              </a:rPr>
              <a:t>已定义级：</a:t>
            </a:r>
            <a:r>
              <a:rPr lang="en-US" altLang="zh-CN" sz="1200" kern="1200" dirty="0">
                <a:solidFill>
                  <a:schemeClr val="tx1"/>
                </a:solidFill>
                <a:effectLst/>
                <a:latin typeface="Gulim" panose="020B0600000101010101" pitchFamily="34" charset="-127"/>
                <a:ea typeface="宋体" panose="02010600030101010101" pitchFamily="2" charset="-122"/>
                <a:cs typeface="+mn-cs"/>
              </a:rPr>
              <a:t>defined</a:t>
            </a:r>
            <a:endParaRPr lang="zh-CN" altLang="zh-CN" sz="1200" kern="1200" dirty="0">
              <a:solidFill>
                <a:schemeClr val="tx1"/>
              </a:solidFill>
              <a:effectLst/>
              <a:latin typeface="Gulim" panose="020B0600000101010101" pitchFamily="34" charset="-127"/>
              <a:ea typeface="宋体" panose="02010600030101010101" pitchFamily="2" charset="-122"/>
              <a:cs typeface="+mn-cs"/>
            </a:endParaRPr>
          </a:p>
          <a:p>
            <a:r>
              <a:rPr lang="en-US" altLang="zh-CN" sz="1200" kern="1200" dirty="0">
                <a:solidFill>
                  <a:schemeClr val="tx1"/>
                </a:solidFill>
                <a:effectLst/>
                <a:latin typeface="Gulim" panose="020B0600000101010101" pitchFamily="34" charset="-127"/>
                <a:ea typeface="宋体" panose="02010600030101010101" pitchFamily="2" charset="-122"/>
                <a:cs typeface="+mn-cs"/>
              </a:rPr>
              <a:t>    </a:t>
            </a:r>
            <a:r>
              <a:rPr lang="zh-CN" altLang="zh-CN" sz="1200" kern="1200" dirty="0">
                <a:solidFill>
                  <a:schemeClr val="tx1"/>
                </a:solidFill>
                <a:effectLst/>
                <a:latin typeface="Gulim" panose="020B0600000101010101" pitchFamily="34" charset="-127"/>
                <a:ea typeface="宋体" panose="02010600030101010101" pitchFamily="2" charset="-122"/>
                <a:cs typeface="+mn-cs"/>
              </a:rPr>
              <a:t>所有已有的过程都进行了统一的文档化，它们能够被公司范围所理解和利用，并为其它项目提供一个统一的框架。公司范围对过程的分析综合和协调是管理的核心，为此需要下面的子过程的支持：需求定义（</a:t>
            </a:r>
            <a:r>
              <a:rPr lang="en-US" altLang="zh-CN" sz="1200" kern="1200" dirty="0">
                <a:solidFill>
                  <a:schemeClr val="tx1"/>
                </a:solidFill>
                <a:effectLst/>
                <a:latin typeface="Gulim" panose="020B0600000101010101" pitchFamily="34" charset="-127"/>
                <a:ea typeface="宋体" panose="02010600030101010101" pitchFamily="2" charset="-122"/>
                <a:cs typeface="+mn-cs"/>
              </a:rPr>
              <a:t>RD</a:t>
            </a:r>
            <a:r>
              <a:rPr lang="zh-CN" altLang="zh-CN" sz="1200" kern="1200" dirty="0">
                <a:solidFill>
                  <a:schemeClr val="tx1"/>
                </a:solidFill>
                <a:effectLst/>
                <a:latin typeface="Gulim" panose="020B0600000101010101" pitchFamily="34" charset="-127"/>
                <a:ea typeface="宋体" panose="02010600030101010101" pitchFamily="2" charset="-122"/>
                <a:cs typeface="+mn-cs"/>
              </a:rPr>
              <a:t>）、验证（</a:t>
            </a:r>
            <a:r>
              <a:rPr lang="en-US" altLang="zh-CN" sz="1200" kern="1200" dirty="0">
                <a:solidFill>
                  <a:schemeClr val="tx1"/>
                </a:solidFill>
                <a:effectLst/>
                <a:latin typeface="Gulim" panose="020B0600000101010101" pitchFamily="34" charset="-127"/>
                <a:ea typeface="宋体" panose="02010600030101010101" pitchFamily="2" charset="-122"/>
                <a:cs typeface="+mn-cs"/>
              </a:rPr>
              <a:t>Val</a:t>
            </a:r>
            <a:r>
              <a:rPr lang="zh-CN" altLang="zh-CN" sz="1200" kern="1200" dirty="0">
                <a:solidFill>
                  <a:schemeClr val="tx1"/>
                </a:solidFill>
                <a:effectLst/>
                <a:latin typeface="Gulim" panose="020B0600000101010101" pitchFamily="34" charset="-127"/>
                <a:ea typeface="宋体" panose="02010600030101010101" pitchFamily="2" charset="-122"/>
                <a:cs typeface="+mn-cs"/>
              </a:rPr>
              <a:t>）、确认（</a:t>
            </a:r>
            <a:r>
              <a:rPr lang="en-US" altLang="zh-CN" sz="1200" kern="1200" dirty="0" err="1">
                <a:solidFill>
                  <a:schemeClr val="tx1"/>
                </a:solidFill>
                <a:effectLst/>
                <a:latin typeface="Gulim" panose="020B0600000101010101" pitchFamily="34" charset="-127"/>
                <a:ea typeface="宋体" panose="02010600030101010101" pitchFamily="2" charset="-122"/>
                <a:cs typeface="+mn-cs"/>
              </a:rPr>
              <a:t>Ver</a:t>
            </a:r>
            <a:r>
              <a:rPr lang="zh-CN" altLang="zh-CN" sz="1200" kern="1200" dirty="0">
                <a:solidFill>
                  <a:schemeClr val="tx1"/>
                </a:solidFill>
                <a:effectLst/>
                <a:latin typeface="Gulim" panose="020B0600000101010101" pitchFamily="34" charset="-127"/>
                <a:ea typeface="宋体" panose="02010600030101010101" pitchFamily="2" charset="-122"/>
                <a:cs typeface="+mn-cs"/>
              </a:rPr>
              <a:t>）、技术方案（</a:t>
            </a:r>
            <a:r>
              <a:rPr lang="en-US" altLang="zh-CN" sz="1200" kern="1200" dirty="0">
                <a:solidFill>
                  <a:schemeClr val="tx1"/>
                </a:solidFill>
                <a:effectLst/>
                <a:latin typeface="Gulim" panose="020B0600000101010101" pitchFamily="34" charset="-127"/>
                <a:ea typeface="宋体" panose="02010600030101010101" pitchFamily="2" charset="-122"/>
                <a:cs typeface="+mn-cs"/>
              </a:rPr>
              <a:t>TS</a:t>
            </a:r>
            <a:r>
              <a:rPr lang="zh-CN" altLang="zh-CN" sz="1200" kern="1200" dirty="0">
                <a:solidFill>
                  <a:schemeClr val="tx1"/>
                </a:solidFill>
                <a:effectLst/>
                <a:latin typeface="Gulim" panose="020B0600000101010101" pitchFamily="34" charset="-127"/>
                <a:ea typeface="宋体" panose="02010600030101010101" pitchFamily="2" charset="-122"/>
                <a:cs typeface="+mn-cs"/>
              </a:rPr>
              <a:t>）、风险管理（</a:t>
            </a:r>
            <a:r>
              <a:rPr lang="en-US" altLang="zh-CN" sz="1200" kern="1200" dirty="0">
                <a:solidFill>
                  <a:schemeClr val="tx1"/>
                </a:solidFill>
                <a:effectLst/>
                <a:latin typeface="Gulim" panose="020B0600000101010101" pitchFamily="34" charset="-127"/>
                <a:ea typeface="宋体" panose="02010600030101010101" pitchFamily="2" charset="-122"/>
                <a:cs typeface="+mn-cs"/>
              </a:rPr>
              <a:t>RSKM</a:t>
            </a:r>
            <a:r>
              <a:rPr lang="zh-CN" altLang="zh-CN" sz="1200" kern="1200" dirty="0">
                <a:solidFill>
                  <a:schemeClr val="tx1"/>
                </a:solidFill>
                <a:effectLst/>
                <a:latin typeface="Gulim" panose="020B0600000101010101" pitchFamily="34" charset="-127"/>
                <a:ea typeface="宋体" panose="02010600030101010101" pitchFamily="2" charset="-122"/>
                <a:cs typeface="+mn-cs"/>
              </a:rPr>
              <a:t>）、组织级过程聚焦（</a:t>
            </a:r>
            <a:r>
              <a:rPr lang="en-US" altLang="zh-CN" sz="1200" kern="1200" dirty="0">
                <a:solidFill>
                  <a:schemeClr val="tx1"/>
                </a:solidFill>
                <a:effectLst/>
                <a:latin typeface="Gulim" panose="020B0600000101010101" pitchFamily="34" charset="-127"/>
                <a:ea typeface="宋体" panose="02010600030101010101" pitchFamily="2" charset="-122"/>
                <a:cs typeface="+mn-cs"/>
              </a:rPr>
              <a:t>OPF</a:t>
            </a:r>
            <a:r>
              <a:rPr lang="zh-CN" altLang="zh-CN" sz="1200" kern="1200" dirty="0">
                <a:solidFill>
                  <a:schemeClr val="tx1"/>
                </a:solidFill>
                <a:effectLst/>
                <a:latin typeface="Gulim" panose="020B0600000101010101" pitchFamily="34" charset="-127"/>
                <a:ea typeface="宋体" panose="02010600030101010101" pitchFamily="2" charset="-122"/>
                <a:cs typeface="+mn-cs"/>
              </a:rPr>
              <a:t>）、组织级过程定义（</a:t>
            </a:r>
            <a:r>
              <a:rPr lang="en-US" altLang="zh-CN" sz="1200" kern="1200" dirty="0">
                <a:solidFill>
                  <a:schemeClr val="tx1"/>
                </a:solidFill>
                <a:effectLst/>
                <a:latin typeface="Gulim" panose="020B0600000101010101" pitchFamily="34" charset="-127"/>
                <a:ea typeface="宋体" panose="02010600030101010101" pitchFamily="2" charset="-122"/>
                <a:cs typeface="+mn-cs"/>
              </a:rPr>
              <a:t>OPD</a:t>
            </a:r>
            <a:r>
              <a:rPr lang="zh-CN" altLang="zh-CN" sz="1200" kern="1200" dirty="0">
                <a:solidFill>
                  <a:schemeClr val="tx1"/>
                </a:solidFill>
                <a:effectLst/>
                <a:latin typeface="Gulim" panose="020B0600000101010101" pitchFamily="34" charset="-127"/>
                <a:ea typeface="宋体" panose="02010600030101010101" pitchFamily="2" charset="-122"/>
                <a:cs typeface="+mn-cs"/>
              </a:rPr>
              <a:t>）、组织级培训（</a:t>
            </a:r>
            <a:r>
              <a:rPr lang="en-US" altLang="zh-CN" sz="1200" kern="1200" dirty="0">
                <a:solidFill>
                  <a:schemeClr val="tx1"/>
                </a:solidFill>
                <a:effectLst/>
                <a:latin typeface="Gulim" panose="020B0600000101010101" pitchFamily="34" charset="-127"/>
                <a:ea typeface="宋体" panose="02010600030101010101" pitchFamily="2" charset="-122"/>
                <a:cs typeface="+mn-cs"/>
              </a:rPr>
              <a:t>OT</a:t>
            </a:r>
            <a:r>
              <a:rPr lang="zh-CN" altLang="zh-CN" sz="1200" kern="1200" dirty="0">
                <a:solidFill>
                  <a:schemeClr val="tx1"/>
                </a:solidFill>
                <a:effectLst/>
                <a:latin typeface="Gulim" panose="020B0600000101010101" pitchFamily="34" charset="-127"/>
                <a:ea typeface="宋体" panose="02010600030101010101" pitchFamily="2" charset="-122"/>
                <a:cs typeface="+mn-cs"/>
              </a:rPr>
              <a:t>）、集成项目管理（</a:t>
            </a:r>
            <a:r>
              <a:rPr lang="en-US" altLang="zh-CN" sz="1200" kern="1200" dirty="0">
                <a:solidFill>
                  <a:schemeClr val="tx1"/>
                </a:solidFill>
                <a:effectLst/>
                <a:latin typeface="Gulim" panose="020B0600000101010101" pitchFamily="34" charset="-127"/>
                <a:ea typeface="宋体" panose="02010600030101010101" pitchFamily="2" charset="-122"/>
                <a:cs typeface="+mn-cs"/>
              </a:rPr>
              <a:t>IPM</a:t>
            </a:r>
            <a:r>
              <a:rPr lang="zh-CN" altLang="zh-CN" sz="1200" kern="1200" dirty="0">
                <a:solidFill>
                  <a:schemeClr val="tx1"/>
                </a:solidFill>
                <a:effectLst/>
                <a:latin typeface="Gulim" panose="020B0600000101010101" pitchFamily="34" charset="-127"/>
                <a:ea typeface="宋体" panose="02010600030101010101" pitchFamily="2" charset="-122"/>
                <a:cs typeface="+mn-cs"/>
              </a:rPr>
              <a:t>）、决策分析和决定（</a:t>
            </a:r>
            <a:r>
              <a:rPr lang="en-US" altLang="zh-CN" sz="1200" kern="1200" dirty="0">
                <a:solidFill>
                  <a:schemeClr val="tx1"/>
                </a:solidFill>
                <a:effectLst/>
                <a:latin typeface="Gulim" panose="020B0600000101010101" pitchFamily="34" charset="-127"/>
                <a:ea typeface="宋体" panose="02010600030101010101" pitchFamily="2" charset="-122"/>
                <a:cs typeface="+mn-cs"/>
              </a:rPr>
              <a:t>DAR</a:t>
            </a:r>
            <a:r>
              <a:rPr lang="zh-CN" altLang="zh-CN" sz="1200" kern="1200" dirty="0">
                <a:solidFill>
                  <a:schemeClr val="tx1"/>
                </a:solidFill>
                <a:effectLst/>
                <a:latin typeface="Gulim" panose="020B0600000101010101" pitchFamily="34" charset="-127"/>
                <a:ea typeface="宋体" panose="02010600030101010101" pitchFamily="2" charset="-122"/>
                <a:cs typeface="+mn-cs"/>
              </a:rPr>
              <a:t>）。这是一个主动的问题应对方式。</a:t>
            </a:r>
          </a:p>
          <a:p>
            <a:pPr marL="171450" lvl="0" indent="-171450">
              <a:buFont typeface="Arial" panose="020B0604020202020204" pitchFamily="34" charset="0"/>
              <a:buChar char="•"/>
            </a:pPr>
            <a:r>
              <a:rPr lang="zh-CN" altLang="zh-CN" sz="1200" kern="1200" dirty="0">
                <a:solidFill>
                  <a:schemeClr val="tx1"/>
                </a:solidFill>
                <a:effectLst/>
                <a:latin typeface="Gulim" panose="020B0600000101010101" pitchFamily="34" charset="-127"/>
                <a:ea typeface="宋体" panose="02010600030101010101" pitchFamily="2" charset="-122"/>
                <a:cs typeface="+mn-cs"/>
              </a:rPr>
              <a:t>级别</a:t>
            </a:r>
            <a:r>
              <a:rPr lang="en-US" altLang="zh-CN" sz="1200" kern="1200" dirty="0">
                <a:solidFill>
                  <a:schemeClr val="tx1"/>
                </a:solidFill>
                <a:effectLst/>
                <a:latin typeface="Gulim" panose="020B0600000101010101" pitchFamily="34" charset="-127"/>
                <a:ea typeface="宋体" panose="02010600030101010101" pitchFamily="2" charset="-122"/>
                <a:cs typeface="+mn-cs"/>
              </a:rPr>
              <a:t>4 </a:t>
            </a:r>
            <a:r>
              <a:rPr lang="zh-CN" altLang="zh-CN" sz="1200" kern="1200" dirty="0">
                <a:solidFill>
                  <a:schemeClr val="tx1"/>
                </a:solidFill>
                <a:effectLst/>
                <a:latin typeface="Gulim" panose="020B0600000101010101" pitchFamily="34" charset="-127"/>
                <a:ea typeface="宋体" panose="02010600030101010101" pitchFamily="2" charset="-122"/>
                <a:cs typeface="+mn-cs"/>
              </a:rPr>
              <a:t>已量化管理级：</a:t>
            </a:r>
            <a:r>
              <a:rPr lang="en-US" altLang="zh-CN" sz="1200" kern="1200" dirty="0">
                <a:solidFill>
                  <a:schemeClr val="tx1"/>
                </a:solidFill>
                <a:effectLst/>
                <a:latin typeface="Gulim" panose="020B0600000101010101" pitchFamily="34" charset="-127"/>
                <a:ea typeface="宋体" panose="02010600030101010101" pitchFamily="2" charset="-122"/>
                <a:cs typeface="+mn-cs"/>
              </a:rPr>
              <a:t>Quantitatively Managed</a:t>
            </a:r>
            <a:endParaRPr lang="zh-CN" altLang="zh-CN" sz="1200" kern="1200" dirty="0">
              <a:solidFill>
                <a:schemeClr val="tx1"/>
              </a:solidFill>
              <a:effectLst/>
              <a:latin typeface="Gulim" panose="020B0600000101010101" pitchFamily="34" charset="-127"/>
              <a:ea typeface="宋体" panose="02010600030101010101" pitchFamily="2" charset="-122"/>
              <a:cs typeface="+mn-cs"/>
            </a:endParaRPr>
          </a:p>
          <a:p>
            <a:r>
              <a:rPr lang="en-US" altLang="zh-CN" sz="1200" kern="1200" dirty="0">
                <a:solidFill>
                  <a:schemeClr val="tx1"/>
                </a:solidFill>
                <a:effectLst/>
                <a:latin typeface="Gulim" panose="020B0600000101010101" pitchFamily="34" charset="-127"/>
                <a:ea typeface="宋体" panose="02010600030101010101" pitchFamily="2" charset="-122"/>
                <a:cs typeface="+mn-cs"/>
              </a:rPr>
              <a:t>    </a:t>
            </a:r>
            <a:r>
              <a:rPr lang="zh-CN" altLang="zh-CN" sz="1200" kern="1200" dirty="0">
                <a:solidFill>
                  <a:schemeClr val="tx1"/>
                </a:solidFill>
                <a:effectLst/>
                <a:latin typeface="Gulim" panose="020B0600000101010101" pitchFamily="34" charset="-127"/>
                <a:ea typeface="宋体" panose="02010600030101010101" pitchFamily="2" charset="-122"/>
                <a:cs typeface="+mn-cs"/>
              </a:rPr>
              <a:t>为了能够识别出哪些过程改动会带来什么样的质量变化，需要对过程和产品质量进行量化的度量。每个过程的表现需要能够度量，并基于量化结果进行自我分析的能力，通过以下两个子过程进行支持：组织级过程性能（</a:t>
            </a:r>
            <a:r>
              <a:rPr lang="en-US" altLang="zh-CN" sz="1200" kern="1200" dirty="0">
                <a:solidFill>
                  <a:schemeClr val="tx1"/>
                </a:solidFill>
                <a:effectLst/>
                <a:latin typeface="Gulim" panose="020B0600000101010101" pitchFamily="34" charset="-127"/>
                <a:ea typeface="宋体" panose="02010600030101010101" pitchFamily="2" charset="-122"/>
                <a:cs typeface="+mn-cs"/>
              </a:rPr>
              <a:t>OPP</a:t>
            </a:r>
            <a:r>
              <a:rPr lang="zh-CN" altLang="zh-CN" sz="1200" kern="1200" dirty="0">
                <a:solidFill>
                  <a:schemeClr val="tx1"/>
                </a:solidFill>
                <a:effectLst/>
                <a:latin typeface="Gulim" panose="020B0600000101010101" pitchFamily="34" charset="-127"/>
                <a:ea typeface="宋体" panose="02010600030101010101" pitchFamily="2" charset="-122"/>
                <a:cs typeface="+mn-cs"/>
              </a:rPr>
              <a:t>）和量化项目管理（</a:t>
            </a:r>
            <a:r>
              <a:rPr lang="en-US" altLang="zh-CN" sz="1200" kern="1200" dirty="0">
                <a:solidFill>
                  <a:schemeClr val="tx1"/>
                </a:solidFill>
                <a:effectLst/>
                <a:latin typeface="Gulim" panose="020B0600000101010101" pitchFamily="34" charset="-127"/>
                <a:ea typeface="宋体" panose="02010600030101010101" pitchFamily="2" charset="-122"/>
                <a:cs typeface="+mn-cs"/>
              </a:rPr>
              <a:t>QPM</a:t>
            </a:r>
            <a:r>
              <a:rPr lang="zh-CN" altLang="zh-CN" sz="1200" kern="1200" dirty="0">
                <a:solidFill>
                  <a:schemeClr val="tx1"/>
                </a:solidFill>
                <a:effectLst/>
                <a:latin typeface="Gulim" panose="020B0600000101010101" pitchFamily="34" charset="-127"/>
                <a:ea typeface="宋体" panose="02010600030101010101" pitchFamily="2" charset="-122"/>
                <a:cs typeface="+mn-cs"/>
              </a:rPr>
              <a:t>）。</a:t>
            </a:r>
          </a:p>
          <a:p>
            <a:pPr marL="171450" lvl="0" indent="-171450">
              <a:buFont typeface="Arial" panose="020B0604020202020204" pitchFamily="34" charset="0"/>
              <a:buChar char="•"/>
            </a:pPr>
            <a:r>
              <a:rPr lang="zh-CN" altLang="zh-CN" sz="1200" kern="1200" dirty="0">
                <a:solidFill>
                  <a:schemeClr val="tx1"/>
                </a:solidFill>
                <a:effectLst/>
                <a:latin typeface="Gulim" panose="020B0600000101010101" pitchFamily="34" charset="-127"/>
                <a:ea typeface="宋体" panose="02010600030101010101" pitchFamily="2" charset="-122"/>
                <a:cs typeface="+mn-cs"/>
              </a:rPr>
              <a:t>级别</a:t>
            </a:r>
            <a:r>
              <a:rPr lang="en-US" altLang="zh-CN" sz="1200" kern="1200" dirty="0">
                <a:solidFill>
                  <a:schemeClr val="tx1"/>
                </a:solidFill>
                <a:effectLst/>
                <a:latin typeface="Gulim" panose="020B0600000101010101" pitchFamily="34" charset="-127"/>
                <a:ea typeface="宋体" panose="02010600030101010101" pitchFamily="2" charset="-122"/>
                <a:cs typeface="+mn-cs"/>
              </a:rPr>
              <a:t>5 </a:t>
            </a:r>
            <a:r>
              <a:rPr lang="zh-CN" altLang="zh-CN" sz="1200" kern="1200" dirty="0">
                <a:solidFill>
                  <a:schemeClr val="tx1"/>
                </a:solidFill>
                <a:effectLst/>
                <a:latin typeface="Gulim" panose="020B0600000101010101" pitchFamily="34" charset="-127"/>
                <a:ea typeface="宋体" panose="02010600030101010101" pitchFamily="2" charset="-122"/>
                <a:cs typeface="+mn-cs"/>
              </a:rPr>
              <a:t>优化级：</a:t>
            </a:r>
            <a:r>
              <a:rPr lang="en-US" altLang="zh-CN" sz="1200" kern="1200" dirty="0">
                <a:solidFill>
                  <a:schemeClr val="tx1"/>
                </a:solidFill>
                <a:effectLst/>
                <a:latin typeface="Gulim" panose="020B0600000101010101" pitchFamily="34" charset="-127"/>
                <a:ea typeface="宋体" panose="02010600030101010101" pitchFamily="2" charset="-122"/>
                <a:cs typeface="+mn-cs"/>
              </a:rPr>
              <a:t>Optimizing</a:t>
            </a:r>
            <a:endParaRPr lang="zh-CN" altLang="zh-CN" sz="1200" kern="1200" dirty="0">
              <a:solidFill>
                <a:schemeClr val="tx1"/>
              </a:solidFill>
              <a:effectLst/>
              <a:latin typeface="Gulim" panose="020B0600000101010101" pitchFamily="34" charset="-127"/>
              <a:ea typeface="宋体" panose="02010600030101010101" pitchFamily="2" charset="-122"/>
              <a:cs typeface="+mn-cs"/>
            </a:endParaRPr>
          </a:p>
          <a:p>
            <a:r>
              <a:rPr lang="en-US" altLang="zh-CN" sz="1200" kern="1200" dirty="0">
                <a:solidFill>
                  <a:schemeClr val="tx1"/>
                </a:solidFill>
                <a:effectLst/>
                <a:latin typeface="Gulim" panose="020B0600000101010101" pitchFamily="34" charset="-127"/>
                <a:ea typeface="宋体" panose="02010600030101010101" pitchFamily="2" charset="-122"/>
                <a:cs typeface="+mn-cs"/>
              </a:rPr>
              <a:t>    </a:t>
            </a:r>
            <a:r>
              <a:rPr lang="zh-CN" altLang="zh-CN" sz="1200" kern="1200" dirty="0">
                <a:solidFill>
                  <a:schemeClr val="tx1"/>
                </a:solidFill>
                <a:effectLst/>
                <a:latin typeface="Gulim" panose="020B0600000101010101" pitchFamily="34" charset="-127"/>
                <a:ea typeface="宋体" panose="02010600030101010101" pitchFamily="2" charset="-122"/>
                <a:cs typeface="+mn-cs"/>
              </a:rPr>
              <a:t>在此阶段，公司能够在基于前面的基础阶段之上确定更为合理的优化目标和及时识别并做出必要的过程调整。包含的子过程包括：组织级革新与实施（</a:t>
            </a:r>
            <a:r>
              <a:rPr lang="en-US" altLang="zh-CN" sz="1200" kern="1200" dirty="0">
                <a:solidFill>
                  <a:schemeClr val="tx1"/>
                </a:solidFill>
                <a:effectLst/>
                <a:latin typeface="Gulim" panose="020B0600000101010101" pitchFamily="34" charset="-127"/>
                <a:ea typeface="宋体" panose="02010600030101010101" pitchFamily="2" charset="-122"/>
                <a:cs typeface="+mn-cs"/>
              </a:rPr>
              <a:t>OID</a:t>
            </a:r>
            <a:r>
              <a:rPr lang="zh-CN" altLang="zh-CN" sz="1200" kern="1200" dirty="0">
                <a:solidFill>
                  <a:schemeClr val="tx1"/>
                </a:solidFill>
                <a:effectLst/>
                <a:latin typeface="Gulim" panose="020B0600000101010101" pitchFamily="34" charset="-127"/>
                <a:ea typeface="宋体" panose="02010600030101010101" pitchFamily="2" charset="-122"/>
                <a:cs typeface="+mn-cs"/>
              </a:rPr>
              <a:t>）和原因分析与解决（</a:t>
            </a:r>
            <a:r>
              <a:rPr lang="en-US" altLang="zh-CN" sz="1200" kern="1200" dirty="0">
                <a:solidFill>
                  <a:schemeClr val="tx1"/>
                </a:solidFill>
                <a:effectLst/>
                <a:latin typeface="Gulim" panose="020B0600000101010101" pitchFamily="34" charset="-127"/>
                <a:ea typeface="宋体" panose="02010600030101010101" pitchFamily="2" charset="-122"/>
                <a:cs typeface="+mn-cs"/>
              </a:rPr>
              <a:t>CAR</a:t>
            </a:r>
            <a:r>
              <a:rPr lang="zh-CN" altLang="zh-CN" sz="1200" kern="1200" dirty="0">
                <a:solidFill>
                  <a:schemeClr val="tx1"/>
                </a:solidFill>
                <a:effectLst/>
                <a:latin typeface="Gulim" panose="020B0600000101010101" pitchFamily="34" charset="-127"/>
                <a:ea typeface="宋体" panose="02010600030101010101" pitchFamily="2" charset="-122"/>
                <a:cs typeface="+mn-cs"/>
              </a:rPr>
              <a:t>）。</a:t>
            </a:r>
          </a:p>
          <a:p>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BB10"/>
          <p:cNvPicPr>
            <a:picLocks noChangeAspect="1" noChangeArrowheads="1"/>
          </p:cNvPicPr>
          <p:nvPr userDrawn="1"/>
        </p:nvPicPr>
        <p:blipFill>
          <a:blip r:embed="rId2"/>
          <a:srcRect/>
          <a:stretch>
            <a:fillRect/>
          </a:stretch>
        </p:blipFill>
        <p:spPr bwMode="auto">
          <a:xfrm>
            <a:off x="0" y="0"/>
            <a:ext cx="9144000" cy="6880225"/>
          </a:xfrm>
          <a:prstGeom prst="rect">
            <a:avLst/>
          </a:prstGeom>
          <a:noFill/>
          <a:ln w="9525">
            <a:noFill/>
            <a:miter lim="800000"/>
            <a:headEnd/>
            <a:tailEnd/>
          </a:ln>
        </p:spPr>
      </p:pic>
      <p:sp>
        <p:nvSpPr>
          <p:cNvPr id="258055" name="Rectangle 7"/>
          <p:cNvSpPr>
            <a:spLocks noGrp="1" noChangeArrowheads="1"/>
          </p:cNvSpPr>
          <p:nvPr>
            <p:ph type="ctrTitle"/>
          </p:nvPr>
        </p:nvSpPr>
        <p:spPr>
          <a:xfrm>
            <a:off x="685800" y="2130425"/>
            <a:ext cx="7772400" cy="1470025"/>
          </a:xfrm>
        </p:spPr>
        <p:txBody>
          <a:bodyPr/>
          <a:lstStyle>
            <a:lvl1pPr>
              <a:defRPr>
                <a:latin typeface="Times New Roman" panose="02020603050405020304" pitchFamily="18" charset="0"/>
              </a:defRPr>
            </a:lvl1pPr>
          </a:lstStyle>
          <a:p>
            <a:r>
              <a:rPr lang="zh-CN" altLang="en-US"/>
              <a:t>单击此处编辑母版标题样式</a:t>
            </a:r>
          </a:p>
        </p:txBody>
      </p:sp>
      <p:sp>
        <p:nvSpPr>
          <p:cNvPr id="258056" name="Rectangle 8"/>
          <p:cNvSpPr>
            <a:spLocks noGrp="1" noChangeArrowheads="1"/>
          </p:cNvSpPr>
          <p:nvPr>
            <p:ph type="subTitle" idx="1"/>
          </p:nvPr>
        </p:nvSpPr>
        <p:spPr>
          <a:xfrm>
            <a:off x="1371600" y="3886200"/>
            <a:ext cx="6400800" cy="1752600"/>
          </a:xfrm>
        </p:spPr>
        <p:txBody>
          <a:bodyPr/>
          <a:lstStyle>
            <a:lvl1pPr marL="0" indent="0" algn="ctr">
              <a:buFontTx/>
              <a:buNone/>
              <a:defRPr>
                <a:latin typeface="Times" pitchFamily="18" charset="0"/>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98C9EEF8-499D-47A2-B48A-3B968E3E03EE}" type="datetime1">
              <a:rPr lang="zh-CN" altLang="en-US"/>
              <a:t>2019/12/17</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2EDBE217-55DC-4FD2-AB46-ED28933642B1}"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7A994DC6-DC1C-4E93-AE4E-C71A8D3B0DB8}" type="datetime1">
              <a:rPr lang="zh-CN" altLang="en-US"/>
              <a:t>2019/12/17</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2284F544-4AE2-46F2-9F6C-5F66A4FDF725}"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6107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2"/>
          <p:cNvSpPr>
            <a:spLocks noGrp="1" noChangeArrowheads="1"/>
          </p:cNvSpPr>
          <p:nvPr>
            <p:ph type="dt" sz="half" idx="10"/>
          </p:nvPr>
        </p:nvSpPr>
        <p:spPr/>
        <p:txBody>
          <a:bodyPr/>
          <a:lstStyle>
            <a:lvl1pPr>
              <a:defRPr/>
            </a:lvl1pPr>
          </a:lstStyle>
          <a:p>
            <a:pPr>
              <a:defRPr/>
            </a:pPr>
            <a:fld id="{DBBE74C3-0145-4418-B962-B45D25797F2A}" type="datetime1">
              <a:rPr lang="zh-CN" altLang="en-US"/>
              <a:t>2019/12/17</a:t>
            </a:fld>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5" name="Rectangle 14"/>
          <p:cNvSpPr>
            <a:spLocks noGrp="1" noChangeArrowheads="1"/>
          </p:cNvSpPr>
          <p:nvPr>
            <p:ph type="sldNum" sz="quarter" idx="12"/>
          </p:nvPr>
        </p:nvSpPr>
        <p:spPr/>
        <p:txBody>
          <a:bodyPr/>
          <a:lstStyle>
            <a:lvl1pPr>
              <a:defRPr/>
            </a:lvl1pPr>
          </a:lstStyle>
          <a:p>
            <a:pPr>
              <a:defRPr/>
            </a:pPr>
            <a:fld id="{4CB1B6F3-5AF1-413D-A4BF-594ACBD6D286}" type="slidenum">
              <a:rPr lang="zh-CN" altLang="en-US"/>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8229600" cy="2314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4067175"/>
            <a:ext cx="8229600" cy="2314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dt" sz="half" idx="10"/>
          </p:nvPr>
        </p:nvSpPr>
        <p:spPr/>
        <p:txBody>
          <a:bodyPr/>
          <a:lstStyle>
            <a:lvl1pPr>
              <a:defRPr/>
            </a:lvl1pPr>
          </a:lstStyle>
          <a:p>
            <a:pPr>
              <a:defRPr/>
            </a:pPr>
            <a:fld id="{A196B61F-D566-42C5-A8C2-B9546F67184E}" type="datetime1">
              <a:rPr lang="zh-CN" altLang="en-US"/>
              <a:t>2019/12/17</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D92B21C6-8329-47E0-9277-91E6B489E325}"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DE44F0FB-7E9E-4352-998C-7059E193411E}" type="datetime1">
              <a:rPr lang="zh-CN" altLang="en-US"/>
              <a:t>2019/12/17</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4EBE4020-6FBE-4CEB-A76E-522FC319F7CE}"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p:cNvSpPr>
            <a:spLocks noGrp="1" noChangeArrowheads="1"/>
          </p:cNvSpPr>
          <p:nvPr>
            <p:ph type="dt" sz="half" idx="10"/>
          </p:nvPr>
        </p:nvSpPr>
        <p:spPr/>
        <p:txBody>
          <a:bodyPr/>
          <a:lstStyle>
            <a:lvl1pPr>
              <a:defRPr/>
            </a:lvl1pPr>
          </a:lstStyle>
          <a:p>
            <a:pPr>
              <a:defRPr/>
            </a:pPr>
            <a:fld id="{77899540-2136-4C75-9CA3-67679618EE37}" type="datetime1">
              <a:rPr lang="zh-CN" altLang="en-US"/>
              <a:t>2019/12/17</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A8B70B13-2D2C-48EE-8EBD-9BC435E4C9E8}"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dt" sz="half" idx="10"/>
          </p:nvPr>
        </p:nvSpPr>
        <p:spPr/>
        <p:txBody>
          <a:bodyPr/>
          <a:lstStyle>
            <a:lvl1pPr>
              <a:defRPr/>
            </a:lvl1pPr>
          </a:lstStyle>
          <a:p>
            <a:pPr>
              <a:defRPr/>
            </a:pPr>
            <a:fld id="{39E65C89-958E-458F-A1D1-E2D70DD23C45}" type="datetime1">
              <a:rPr lang="zh-CN" altLang="en-US"/>
              <a:t>2019/12/17</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4E882611-DEDC-4D4E-9310-2711DC6E1184}"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p:cNvSpPr>
            <a:spLocks noGrp="1" noChangeArrowheads="1"/>
          </p:cNvSpPr>
          <p:nvPr>
            <p:ph type="dt" sz="half" idx="10"/>
          </p:nvPr>
        </p:nvSpPr>
        <p:spPr/>
        <p:txBody>
          <a:bodyPr/>
          <a:lstStyle>
            <a:lvl1pPr>
              <a:defRPr/>
            </a:lvl1pPr>
          </a:lstStyle>
          <a:p>
            <a:pPr>
              <a:defRPr/>
            </a:pPr>
            <a:fld id="{3E1790B0-AD38-4FA7-8EBE-2B37FDC64119}" type="datetime1">
              <a:rPr lang="zh-CN" altLang="en-US"/>
              <a:t>2019/12/17</a:t>
            </a:fld>
            <a:endParaRPr lang="en-US" altLang="zh-CN"/>
          </a:p>
        </p:txBody>
      </p:sp>
      <p:sp>
        <p:nvSpPr>
          <p:cNvPr id="8"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9" name="Rectangle 14"/>
          <p:cNvSpPr>
            <a:spLocks noGrp="1" noChangeArrowheads="1"/>
          </p:cNvSpPr>
          <p:nvPr>
            <p:ph type="sldNum" sz="quarter" idx="12"/>
          </p:nvPr>
        </p:nvSpPr>
        <p:spPr/>
        <p:txBody>
          <a:bodyPr/>
          <a:lstStyle>
            <a:lvl1pPr>
              <a:defRPr/>
            </a:lvl1pPr>
          </a:lstStyle>
          <a:p>
            <a:pPr>
              <a:defRPr/>
            </a:pPr>
            <a:fld id="{AD6651C2-19F5-40DC-B31E-51D6063B9577}"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p:cNvSpPr>
            <a:spLocks noGrp="1" noChangeArrowheads="1"/>
          </p:cNvSpPr>
          <p:nvPr>
            <p:ph type="dt" sz="half" idx="10"/>
          </p:nvPr>
        </p:nvSpPr>
        <p:spPr/>
        <p:txBody>
          <a:bodyPr/>
          <a:lstStyle>
            <a:lvl1pPr>
              <a:defRPr/>
            </a:lvl1pPr>
          </a:lstStyle>
          <a:p>
            <a:pPr>
              <a:defRPr/>
            </a:pPr>
            <a:fld id="{301A4DFD-FFE6-4F33-8D5B-C43E918DC278}" type="datetime1">
              <a:rPr lang="zh-CN" altLang="en-US"/>
              <a:t>2019/12/17</a:t>
            </a:fld>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5" name="Rectangle 14"/>
          <p:cNvSpPr>
            <a:spLocks noGrp="1" noChangeArrowheads="1"/>
          </p:cNvSpPr>
          <p:nvPr>
            <p:ph type="sldNum" sz="quarter" idx="12"/>
          </p:nvPr>
        </p:nvSpPr>
        <p:spPr/>
        <p:txBody>
          <a:bodyPr/>
          <a:lstStyle>
            <a:lvl1pPr>
              <a:defRPr/>
            </a:lvl1pPr>
          </a:lstStyle>
          <a:p>
            <a:pPr>
              <a:defRPr/>
            </a:pPr>
            <a:fld id="{59D240F6-031A-4014-BE85-C83985C917CA}"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p:txBody>
          <a:bodyPr/>
          <a:lstStyle>
            <a:lvl1pPr>
              <a:defRPr/>
            </a:lvl1pPr>
          </a:lstStyle>
          <a:p>
            <a:pPr>
              <a:defRPr/>
            </a:pPr>
            <a:fld id="{4C5ABDC8-BCAE-4E79-BE51-35C300D2F90B}" type="datetime1">
              <a:rPr lang="zh-CN" altLang="en-US"/>
              <a:t>2019/12/17</a:t>
            </a:fld>
            <a:endParaRPr lang="en-US" altLang="zh-CN"/>
          </a:p>
        </p:txBody>
      </p:sp>
      <p:sp>
        <p:nvSpPr>
          <p:cNvPr id="3"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4" name="Rectangle 14"/>
          <p:cNvSpPr>
            <a:spLocks noGrp="1" noChangeArrowheads="1"/>
          </p:cNvSpPr>
          <p:nvPr>
            <p:ph type="sldNum" sz="quarter" idx="12"/>
          </p:nvPr>
        </p:nvSpPr>
        <p:spPr/>
        <p:txBody>
          <a:bodyPr/>
          <a:lstStyle>
            <a:lvl1pPr>
              <a:defRPr/>
            </a:lvl1pPr>
          </a:lstStyle>
          <a:p>
            <a:pPr>
              <a:defRPr/>
            </a:pPr>
            <a:fld id="{8C867EAE-CCD9-4D3B-9048-55038168933B}"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dt" sz="half" idx="10"/>
          </p:nvPr>
        </p:nvSpPr>
        <p:spPr/>
        <p:txBody>
          <a:bodyPr/>
          <a:lstStyle>
            <a:lvl1pPr>
              <a:defRPr/>
            </a:lvl1pPr>
          </a:lstStyle>
          <a:p>
            <a:pPr>
              <a:defRPr/>
            </a:pPr>
            <a:fld id="{823280AA-0E9C-407A-AB98-89C30AF0DB1C}" type="datetime1">
              <a:rPr lang="zh-CN" altLang="en-US"/>
              <a:t>2019/12/17</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B7CADB4A-EC34-4B02-84FB-248139911828}"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dt" sz="half" idx="10"/>
          </p:nvPr>
        </p:nvSpPr>
        <p:spPr/>
        <p:txBody>
          <a:bodyPr/>
          <a:lstStyle>
            <a:lvl1pPr>
              <a:defRPr/>
            </a:lvl1pPr>
          </a:lstStyle>
          <a:p>
            <a:pPr>
              <a:defRPr/>
            </a:pPr>
            <a:fld id="{C5439F33-DCE3-4BA5-A071-4D2708025904}" type="datetime1">
              <a:rPr lang="zh-CN" altLang="en-US"/>
              <a:t>2019/12/17</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6E1483BA-90D7-412E-832B-F417CB5848D3}"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7" descr="nbg10_2"/>
          <p:cNvPicPr>
            <a:picLocks noChangeAspect="1" noChangeArrowheads="1"/>
          </p:cNvPicPr>
          <p:nvPr userDrawn="1"/>
        </p:nvPicPr>
        <p:blipFill>
          <a:blip r:embed="rId15"/>
          <a:srcRect/>
          <a:stretch>
            <a:fillRect/>
          </a:stretch>
        </p:blipFill>
        <p:spPr bwMode="auto">
          <a:xfrm>
            <a:off x="0" y="0"/>
            <a:ext cx="9144000" cy="6858000"/>
          </a:xfrm>
          <a:prstGeom prst="rect">
            <a:avLst/>
          </a:prstGeom>
          <a:noFill/>
          <a:ln w="9525">
            <a:noFill/>
            <a:miter lim="800000"/>
            <a:headEnd/>
            <a:tailEnd/>
          </a:ln>
        </p:spPr>
      </p:pic>
      <p:pic>
        <p:nvPicPr>
          <p:cNvPr id="4099" name="Picture 8" descr="nbg10_2_1"/>
          <p:cNvPicPr>
            <a:picLocks noChangeAspect="1" noChangeArrowheads="1"/>
          </p:cNvPicPr>
          <p:nvPr userDrawn="1"/>
        </p:nvPicPr>
        <p:blipFill>
          <a:blip r:embed="rId16"/>
          <a:srcRect/>
          <a:stretch>
            <a:fillRect/>
          </a:stretch>
        </p:blipFill>
        <p:spPr bwMode="auto">
          <a:xfrm>
            <a:off x="0" y="847725"/>
            <a:ext cx="2660650" cy="1089025"/>
          </a:xfrm>
          <a:prstGeom prst="rect">
            <a:avLst/>
          </a:prstGeom>
          <a:noFill/>
          <a:ln w="9525">
            <a:noFill/>
            <a:miter lim="800000"/>
            <a:headEnd/>
            <a:tailEnd/>
          </a:ln>
        </p:spPr>
      </p:pic>
      <p:sp>
        <p:nvSpPr>
          <p:cNvPr id="4100"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4101" name="Rectangle 3"/>
          <p:cNvSpPr>
            <a:spLocks noGrp="1" noChangeArrowheads="1"/>
          </p:cNvSpPr>
          <p:nvPr>
            <p:ph type="body" idx="1"/>
          </p:nvPr>
        </p:nvSpPr>
        <p:spPr bwMode="auto">
          <a:xfrm>
            <a:off x="457200" y="1600200"/>
            <a:ext cx="8229600" cy="478155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7036" name="Rectangle 12"/>
          <p:cNvSpPr>
            <a:spLocks noGrp="1" noChangeArrowheads="1"/>
          </p:cNvSpPr>
          <p:nvPr>
            <p:ph type="dt" sz="half" idx="2"/>
          </p:nvPr>
        </p:nvSpPr>
        <p:spPr bwMode="auto">
          <a:xfrm>
            <a:off x="492125" y="6524625"/>
            <a:ext cx="2133600" cy="260350"/>
          </a:xfrm>
          <a:prstGeom prst="rect">
            <a:avLst/>
          </a:prstGeom>
          <a:noFill/>
          <a:ln w="9525">
            <a:noFill/>
            <a:miter lim="800000"/>
          </a:ln>
          <a:effectLst/>
        </p:spPr>
        <p:txBody>
          <a:bodyPr vert="horz" wrap="square" lIns="91440" tIns="45720" rIns="91440" bIns="45720" numCol="1" anchor="t" anchorCtr="0" compatLnSpc="1"/>
          <a:lstStyle>
            <a:lvl1pPr latinLnBrk="1">
              <a:defRPr kumimoji="1" sz="1400" b="0" smtClean="0">
                <a:solidFill>
                  <a:schemeClr val="tx1"/>
                </a:solidFill>
              </a:defRPr>
            </a:lvl1pPr>
          </a:lstStyle>
          <a:p>
            <a:pPr>
              <a:defRPr/>
            </a:pPr>
            <a:fld id="{F8833998-D455-4C11-9F9D-6D136A6A6126}" type="datetime1">
              <a:rPr lang="zh-CN" altLang="en-US"/>
              <a:t>2019/12/17</a:t>
            </a:fld>
            <a:endParaRPr lang="en-US" altLang="zh-CN"/>
          </a:p>
        </p:txBody>
      </p:sp>
      <p:sp>
        <p:nvSpPr>
          <p:cNvPr id="257037" name="Rectangle 13"/>
          <p:cNvSpPr>
            <a:spLocks noGrp="1" noChangeArrowheads="1"/>
          </p:cNvSpPr>
          <p:nvPr>
            <p:ph type="ftr" sz="quarter" idx="3"/>
          </p:nvPr>
        </p:nvSpPr>
        <p:spPr bwMode="auto">
          <a:xfrm>
            <a:off x="3159125" y="6524625"/>
            <a:ext cx="2895600" cy="260350"/>
          </a:xfrm>
          <a:prstGeom prst="rect">
            <a:avLst/>
          </a:prstGeom>
          <a:noFill/>
          <a:ln w="9525">
            <a:noFill/>
            <a:miter lim="800000"/>
          </a:ln>
          <a:effectLst/>
        </p:spPr>
        <p:txBody>
          <a:bodyPr vert="horz" wrap="square" lIns="91440" tIns="45720" rIns="91440" bIns="45720" numCol="1" anchor="t" anchorCtr="0" compatLnSpc="1"/>
          <a:lstStyle>
            <a:lvl1pPr algn="ctr" latinLnBrk="1">
              <a:defRPr kumimoji="1" sz="1400" b="0" smtClean="0">
                <a:solidFill>
                  <a:schemeClr val="tx1"/>
                </a:solidFill>
                <a:latin typeface="Gulim" panose="020B0600000101010101" pitchFamily="34" charset="-127"/>
              </a:defRPr>
            </a:lvl1pPr>
          </a:lstStyle>
          <a:p>
            <a:pPr>
              <a:defRPr/>
            </a:pPr>
            <a:r>
              <a:rPr lang="en-US" altLang="zh-CN"/>
              <a:t>大连理工大学软件学院</a:t>
            </a:r>
          </a:p>
        </p:txBody>
      </p:sp>
      <p:sp>
        <p:nvSpPr>
          <p:cNvPr id="257038" name="Rectangle 14"/>
          <p:cNvSpPr>
            <a:spLocks noGrp="1" noChangeArrowheads="1"/>
          </p:cNvSpPr>
          <p:nvPr>
            <p:ph type="sldNum" sz="quarter" idx="4"/>
          </p:nvPr>
        </p:nvSpPr>
        <p:spPr bwMode="auto">
          <a:xfrm>
            <a:off x="6588125" y="6524625"/>
            <a:ext cx="2133600" cy="260350"/>
          </a:xfrm>
          <a:prstGeom prst="rect">
            <a:avLst/>
          </a:prstGeom>
          <a:noFill/>
          <a:ln w="9525">
            <a:noFill/>
            <a:miter lim="800000"/>
          </a:ln>
          <a:effectLst/>
        </p:spPr>
        <p:txBody>
          <a:bodyPr vert="horz" wrap="square" lIns="91440" tIns="45720" rIns="91440" bIns="45720" numCol="1" anchor="t" anchorCtr="0" compatLnSpc="1"/>
          <a:lstStyle>
            <a:lvl1pPr algn="r" latinLnBrk="1">
              <a:defRPr kumimoji="1" sz="1400" b="0" smtClean="0">
                <a:solidFill>
                  <a:schemeClr val="tx1"/>
                </a:solidFill>
                <a:latin typeface="+mn-lt"/>
                <a:ea typeface="Gulim" panose="020B0600000101010101" pitchFamily="34" charset="-127"/>
              </a:defRPr>
            </a:lvl1pPr>
          </a:lstStyle>
          <a:p>
            <a:pPr>
              <a:defRPr/>
            </a:pPr>
            <a:fld id="{8B426654-9E7F-4E86-9E8C-C8487E440DB2}"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subTitle" idx="1"/>
          </p:nvPr>
        </p:nvSpPr>
        <p:spPr>
          <a:xfrm>
            <a:off x="1371600" y="4124325"/>
            <a:ext cx="6400800" cy="1752600"/>
          </a:xfrm>
        </p:spPr>
        <p:txBody>
          <a:bodyPr/>
          <a:lstStyle/>
          <a:p>
            <a:pPr eaLnBrk="1" hangingPunct="1">
              <a:lnSpc>
                <a:spcPct val="90000"/>
              </a:lnSpc>
            </a:pPr>
            <a:r>
              <a:rPr lang="zh-CN" altLang="en-US" sz="2400" b="0" dirty="0"/>
              <a:t>大连理工大学软件学院</a:t>
            </a:r>
          </a:p>
        </p:txBody>
      </p:sp>
      <p:sp>
        <p:nvSpPr>
          <p:cNvPr id="6147" name="Rectangle 4"/>
          <p:cNvSpPr>
            <a:spLocks noGrp="1" noChangeArrowheads="1"/>
          </p:cNvSpPr>
          <p:nvPr>
            <p:ph type="ctrTitle"/>
          </p:nvPr>
        </p:nvSpPr>
        <p:spPr/>
        <p:txBody>
          <a:bodyPr/>
          <a:lstStyle/>
          <a:p>
            <a:pPr eaLnBrk="1" hangingPunct="1"/>
            <a:r>
              <a:rPr lang="zh-CN" altLang="en-US" sz="6600" b="0"/>
              <a:t>软件工程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PP过程域示例</a:t>
            </a:r>
          </a:p>
        </p:txBody>
      </p:sp>
      <p:sp>
        <p:nvSpPr>
          <p:cNvPr id="3" name="内容占位符 2"/>
          <p:cNvSpPr>
            <a:spLocks noGrp="1"/>
          </p:cNvSpPr>
          <p:nvPr>
            <p:ph idx="1"/>
          </p:nvPr>
        </p:nvSpPr>
        <p:spPr>
          <a:xfrm>
            <a:off x="457200" y="1600200"/>
            <a:ext cx="8229600" cy="1027430"/>
          </a:xfrm>
        </p:spPr>
        <p:txBody>
          <a:bodyPr/>
          <a:lstStyle/>
          <a:p>
            <a:r>
              <a:rPr lang="zh-CN" altLang="en-US"/>
              <a:t>PP过程域的基本描述结构</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2019/12/17</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10</a:t>
            </a:fld>
            <a:endParaRPr lang="en-US" altLang="zh-CN"/>
          </a:p>
        </p:txBody>
      </p:sp>
      <p:pic>
        <p:nvPicPr>
          <p:cNvPr id="10" name="图片 9"/>
          <p:cNvPicPr>
            <a:picLocks noChangeAspect="1"/>
          </p:cNvPicPr>
          <p:nvPr/>
        </p:nvPicPr>
        <p:blipFill>
          <a:blip r:embed="rId2"/>
          <a:stretch>
            <a:fillRect/>
          </a:stretch>
        </p:blipFill>
        <p:spPr>
          <a:xfrm>
            <a:off x="-254635" y="2179320"/>
            <a:ext cx="9532620" cy="41802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PP过程域示例</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2019/12/17</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11</a:t>
            </a:fld>
            <a:endParaRPr lang="en-US" altLang="zh-CN"/>
          </a:p>
        </p:txBody>
      </p:sp>
      <p:pic>
        <p:nvPicPr>
          <p:cNvPr id="7" name="内容占位符 6"/>
          <p:cNvPicPr>
            <a:picLocks noGrp="1" noChangeAspect="1"/>
          </p:cNvPicPr>
          <p:nvPr>
            <p:ph idx="1"/>
          </p:nvPr>
        </p:nvPicPr>
        <p:blipFill>
          <a:blip r:embed="rId2"/>
          <a:stretch>
            <a:fillRect/>
          </a:stretch>
        </p:blipFill>
        <p:spPr>
          <a:xfrm>
            <a:off x="-417195" y="2117090"/>
            <a:ext cx="9558655" cy="4436745"/>
          </a:xfrm>
          <a:prstGeom prst="rect">
            <a:avLst/>
          </a:prstGeom>
        </p:spPr>
      </p:pic>
      <p:sp>
        <p:nvSpPr>
          <p:cNvPr id="8" name="文本框 7"/>
          <p:cNvSpPr txBox="1"/>
          <p:nvPr/>
        </p:nvSpPr>
        <p:spPr>
          <a:xfrm>
            <a:off x="457200" y="1607185"/>
            <a:ext cx="4227195" cy="521970"/>
          </a:xfrm>
          <a:prstGeom prst="rect">
            <a:avLst/>
          </a:prstGeom>
          <a:noFill/>
        </p:spPr>
        <p:txBody>
          <a:bodyPr wrap="square" rtlCol="0" anchor="t">
            <a:spAutoFit/>
          </a:bodyPr>
          <a:lstStyle/>
          <a:p>
            <a:r>
              <a:rPr lang="zh-CN" altLang="en-US"/>
              <a:t>特定目标和实践描述结构</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PP过程域示例</a:t>
            </a:r>
            <a:endParaRPr lang="zh-CN" altLang="en-US"/>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2019/12/17</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12</a:t>
            </a:fld>
            <a:endParaRPr lang="en-US" altLang="zh-CN"/>
          </a:p>
        </p:txBody>
      </p:sp>
      <p:pic>
        <p:nvPicPr>
          <p:cNvPr id="7" name="内容占位符 6"/>
          <p:cNvPicPr>
            <a:picLocks noGrp="1" noChangeAspect="1"/>
          </p:cNvPicPr>
          <p:nvPr>
            <p:ph idx="1"/>
          </p:nvPr>
        </p:nvPicPr>
        <p:blipFill>
          <a:blip r:embed="rId2"/>
          <a:stretch>
            <a:fillRect/>
          </a:stretch>
        </p:blipFill>
        <p:spPr>
          <a:xfrm>
            <a:off x="492125" y="1569720"/>
            <a:ext cx="8063865" cy="5015230"/>
          </a:xfrm>
          <a:prstGeom prst="rect">
            <a:avLst/>
          </a:prstGeom>
        </p:spPr>
      </p:pic>
      <p:sp>
        <p:nvSpPr>
          <p:cNvPr id="8" name="文本框 7"/>
          <p:cNvSpPr txBox="1"/>
          <p:nvPr/>
        </p:nvSpPr>
        <p:spPr>
          <a:xfrm>
            <a:off x="41910" y="1417955"/>
            <a:ext cx="3034665" cy="460375"/>
          </a:xfrm>
          <a:prstGeom prst="rect">
            <a:avLst/>
          </a:prstGeom>
          <a:noFill/>
        </p:spPr>
        <p:txBody>
          <a:bodyPr wrap="square" rtlCol="0" anchor="t">
            <a:spAutoFit/>
          </a:bodyPr>
          <a:lstStyle/>
          <a:p>
            <a:r>
              <a:rPr lang="zh-CN" altLang="en-US" sz="2400"/>
              <a:t>特定子实践描述结构</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PP过程域示例</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2019/12/17</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13</a:t>
            </a:fld>
            <a:endParaRPr lang="en-US" altLang="zh-CN"/>
          </a:p>
        </p:txBody>
      </p:sp>
      <p:pic>
        <p:nvPicPr>
          <p:cNvPr id="7" name="内容占位符 6"/>
          <p:cNvPicPr>
            <a:picLocks noGrp="1" noChangeAspect="1"/>
          </p:cNvPicPr>
          <p:nvPr>
            <p:ph idx="1"/>
          </p:nvPr>
        </p:nvPicPr>
        <p:blipFill>
          <a:blip r:embed="rId2"/>
          <a:stretch>
            <a:fillRect/>
          </a:stretch>
        </p:blipFill>
        <p:spPr>
          <a:xfrm>
            <a:off x="-1104265" y="2204720"/>
            <a:ext cx="11231880" cy="3533775"/>
          </a:xfrm>
          <a:prstGeom prst="rect">
            <a:avLst/>
          </a:prstGeom>
        </p:spPr>
      </p:pic>
      <p:sp>
        <p:nvSpPr>
          <p:cNvPr id="8" name="文本框 7"/>
          <p:cNvSpPr txBox="1"/>
          <p:nvPr/>
        </p:nvSpPr>
        <p:spPr>
          <a:xfrm>
            <a:off x="632460" y="1746250"/>
            <a:ext cx="4115435" cy="521970"/>
          </a:xfrm>
          <a:prstGeom prst="rect">
            <a:avLst/>
          </a:prstGeom>
          <a:noFill/>
        </p:spPr>
        <p:txBody>
          <a:bodyPr wrap="none" rtlCol="0">
            <a:spAutoFit/>
          </a:bodyPr>
          <a:lstStyle/>
          <a:p>
            <a:pPr algn="l"/>
            <a:r>
              <a:rPr lang="zh-CN" altLang="en-US">
                <a:sym typeface="+mn-ea"/>
              </a:rPr>
              <a:t>通用目标和实践描述结构</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57200" y="1739900"/>
            <a:ext cx="4474845" cy="5072380"/>
          </a:xfrm>
        </p:spPr>
        <p:txBody>
          <a:bodyPr/>
          <a:lstStyle/>
          <a:p>
            <a:pPr>
              <a:lnSpc>
                <a:spcPct val="110000"/>
              </a:lnSpc>
            </a:pPr>
            <a:r>
              <a:rPr lang="en-US" altLang="zh-CN" sz="2000" dirty="0"/>
              <a:t>CMMI</a:t>
            </a:r>
            <a:r>
              <a:rPr lang="zh-CN" altLang="en-US" sz="2000" dirty="0"/>
              <a:t>为每位员工也定义了阶段性的能力和成熟度，即个体软件过程（</a:t>
            </a:r>
            <a:r>
              <a:rPr lang="en-US" altLang="zh-CN" sz="2000" dirty="0"/>
              <a:t>Personal Software </a:t>
            </a:r>
            <a:r>
              <a:rPr lang="en-US" altLang="zh-CN" sz="2000" dirty="0" err="1"/>
              <a:t>Proces</a:t>
            </a:r>
            <a:r>
              <a:rPr lang="zh-CN" altLang="en-US" sz="2000" dirty="0"/>
              <a:t>，</a:t>
            </a:r>
            <a:r>
              <a:rPr lang="en-US" altLang="zh-CN" sz="2000" dirty="0"/>
              <a:t>PSP</a:t>
            </a:r>
            <a:r>
              <a:rPr lang="zh-CN" altLang="en-US" sz="2000" dirty="0"/>
              <a:t>）。</a:t>
            </a:r>
            <a:endParaRPr lang="en-US" altLang="zh-CN" sz="2000" dirty="0"/>
          </a:p>
          <a:p>
            <a:pPr>
              <a:lnSpc>
                <a:spcPct val="110000"/>
              </a:lnSpc>
            </a:pPr>
            <a:r>
              <a:rPr lang="en-US" altLang="zh-CN" sz="2000" dirty="0"/>
              <a:t>PSP0</a:t>
            </a:r>
            <a:r>
              <a:rPr lang="zh-CN" altLang="en-US" sz="2000" dirty="0"/>
              <a:t>理解软件过程的思想并且完成相应的开发工作。</a:t>
            </a:r>
            <a:endParaRPr lang="en-US" altLang="zh-CN" sz="2000" dirty="0"/>
          </a:p>
          <a:p>
            <a:pPr>
              <a:lnSpc>
                <a:spcPct val="110000"/>
              </a:lnSpc>
            </a:pPr>
            <a:r>
              <a:rPr lang="en-US" altLang="zh-CN" sz="2000" dirty="0"/>
              <a:t>PSP1</a:t>
            </a:r>
            <a:r>
              <a:rPr lang="zh-CN" altLang="en-US" sz="2000" dirty="0"/>
              <a:t>计划个人工作安排（个人过程的改进），通过实际开发时间和缺陷的度量，确定对个人过程的改进是否带来了工作的提升。</a:t>
            </a:r>
            <a:endParaRPr lang="en-US" altLang="zh-CN" sz="2000" dirty="0"/>
          </a:p>
          <a:p>
            <a:pPr>
              <a:lnSpc>
                <a:spcPct val="110000"/>
              </a:lnSpc>
            </a:pPr>
            <a:r>
              <a:rPr lang="en-US" altLang="zh-CN" sz="2000" dirty="0"/>
              <a:t>PSP2</a:t>
            </a:r>
            <a:r>
              <a:rPr lang="zh-CN" altLang="en-US" sz="2000" dirty="0"/>
              <a:t>开发人员能够树立自己的质量目标并通过自我评审评估工作效率。</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2019/12/17</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14</a:t>
            </a:fld>
            <a:endParaRPr lang="en-US" altLang="zh-CN"/>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5292080" y="1698025"/>
            <a:ext cx="3515040" cy="4604388"/>
          </a:xfrm>
          <a:prstGeom prst="rect">
            <a:avLst/>
          </a:prstGeom>
        </p:spPr>
      </p:pic>
      <p:sp>
        <p:nvSpPr>
          <p:cNvPr id="7" name="标题 6"/>
          <p:cNvSpPr>
            <a:spLocks noGrp="1"/>
          </p:cNvSpPr>
          <p:nvPr>
            <p:ph type="title"/>
          </p:nvPr>
        </p:nvSpPr>
        <p:spPr/>
        <p:txBody>
          <a:bodyPr/>
          <a:lstStyle/>
          <a:p>
            <a:r>
              <a:rPr lang="zh-CN" altLang="en-US"/>
              <a:t>P</a:t>
            </a:r>
            <a:r>
              <a:rPr lang="en-US" altLang="zh-CN"/>
              <a:t>S</a:t>
            </a:r>
            <a:r>
              <a:rPr lang="zh-CN" altLang="en-US"/>
              <a:t>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TSP</a:t>
            </a:r>
          </a:p>
        </p:txBody>
      </p:sp>
      <p:sp>
        <p:nvSpPr>
          <p:cNvPr id="3" name="内容占位符 2"/>
          <p:cNvSpPr>
            <a:spLocks noGrp="1"/>
          </p:cNvSpPr>
          <p:nvPr>
            <p:ph idx="1"/>
          </p:nvPr>
        </p:nvSpPr>
        <p:spPr/>
        <p:txBody>
          <a:bodyPr/>
          <a:lstStyle/>
          <a:p>
            <a:r>
              <a:rPr lang="zh-CN" altLang="en-US"/>
              <a:t>TSP是对团队软件过程的定义、度量和改革提出了一整套原则、策略和方法</a:t>
            </a:r>
          </a:p>
          <a:p>
            <a:r>
              <a:rPr lang="zh-CN" altLang="en-US"/>
              <a:t>把CMMI要求实施的管理与PSP要求开发人员具有的技巧结合起来，以按时交付高质量的软件，并把成本控制在预算的范围之内。</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2019/12/17</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TSP</a:t>
            </a:r>
            <a:r>
              <a:rPr lang="zh-CN" altLang="en-US"/>
              <a:t>框架</a:t>
            </a:r>
          </a:p>
        </p:txBody>
      </p:sp>
      <p:sp>
        <p:nvSpPr>
          <p:cNvPr id="3" name="内容占位符 2"/>
          <p:cNvSpPr>
            <a:spLocks noGrp="1"/>
          </p:cNvSpPr>
          <p:nvPr>
            <p:ph idx="1"/>
          </p:nvPr>
        </p:nvSpPr>
        <p:spPr>
          <a:xfrm>
            <a:off x="-80010" y="1600200"/>
            <a:ext cx="6523990" cy="4799330"/>
          </a:xfrm>
        </p:spPr>
        <p:txBody>
          <a:bodyPr/>
          <a:lstStyle/>
          <a:p>
            <a:r>
              <a:rPr lang="zh-CN" altLang="en-US" sz="2400"/>
              <a:t>TSP是一个框架，个人将自己的工作过程和技能结合到具备团队成熟的过程管理技术，使他们能够完成高质量的工作。。</a:t>
            </a:r>
          </a:p>
          <a:p>
            <a:r>
              <a:rPr lang="zh-CN" altLang="en-US" sz="2400"/>
              <a:t>TSP框架结构包括一系列</a:t>
            </a:r>
            <a:r>
              <a:rPr lang="zh-CN" altLang="en-US" sz="2400">
                <a:solidFill>
                  <a:srgbClr val="FF0000"/>
                </a:solidFill>
              </a:rPr>
              <a:t>能力领域</a:t>
            </a:r>
            <a:r>
              <a:rPr lang="zh-CN" altLang="en-US" sz="2400"/>
              <a:t>。</a:t>
            </a:r>
          </a:p>
          <a:p>
            <a:pPr lvl="1"/>
            <a:r>
              <a:rPr lang="zh-CN" altLang="en-US" sz="2100"/>
              <a:t>每个能力领域都由一组相互关联的知识域组成</a:t>
            </a:r>
          </a:p>
          <a:p>
            <a:pPr lvl="1"/>
            <a:r>
              <a:rPr lang="zh-CN" altLang="en-US" sz="2100"/>
              <a:t>知识域又是由概念和技能组成，</a:t>
            </a:r>
          </a:p>
          <a:p>
            <a:pPr lvl="1"/>
            <a:r>
              <a:rPr lang="zh-CN" altLang="en-US" sz="2100"/>
              <a:t>这些概念和技能是知识域中包含的最小信息单位。</a:t>
            </a:r>
          </a:p>
          <a:p>
            <a:pPr lvl="2"/>
            <a:r>
              <a:rPr lang="zh-CN" altLang="en-US" sz="1800"/>
              <a:t>概念用于描述TSP内容的智能方面，即技术的信息、事实、术语和哲学成分。</a:t>
            </a:r>
          </a:p>
          <a:p>
            <a:pPr lvl="2"/>
            <a:r>
              <a:rPr lang="zh-CN" altLang="en-US" sz="1800"/>
              <a:t>技能指个人理解和应用一个或多个概念的能力，从而能够完成工作任务的执行。</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2019/12/17</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16</a:t>
            </a:fld>
            <a:endParaRPr lang="en-US" altLang="zh-CN"/>
          </a:p>
        </p:txBody>
      </p:sp>
      <p:pic>
        <p:nvPicPr>
          <p:cNvPr id="7" name="图片 6"/>
          <p:cNvPicPr>
            <a:picLocks noChangeAspect="1"/>
          </p:cNvPicPr>
          <p:nvPr/>
        </p:nvPicPr>
        <p:blipFill>
          <a:blip r:embed="rId2"/>
          <a:stretch>
            <a:fillRect/>
          </a:stretch>
        </p:blipFill>
        <p:spPr>
          <a:xfrm>
            <a:off x="3318510" y="3644265"/>
            <a:ext cx="8385175" cy="2568575"/>
          </a:xfrm>
          <a:prstGeom prst="rect">
            <a:avLst/>
          </a:prstGeom>
        </p:spPr>
      </p:pic>
      <p:sp>
        <p:nvSpPr>
          <p:cNvPr id="8" name="文本框 7"/>
          <p:cNvSpPr txBox="1"/>
          <p:nvPr/>
        </p:nvSpPr>
        <p:spPr>
          <a:xfrm>
            <a:off x="6556375" y="1463040"/>
            <a:ext cx="2540000" cy="2030095"/>
          </a:xfrm>
          <a:prstGeom prst="rect">
            <a:avLst/>
          </a:prstGeom>
          <a:noFill/>
        </p:spPr>
        <p:txBody>
          <a:bodyPr wrap="square" rtlCol="0" anchor="t">
            <a:spAutoFit/>
          </a:bodyPr>
          <a:lstStyle/>
          <a:p>
            <a:r>
              <a:rPr lang="zh-CN" altLang="en-US" sz="1400">
                <a:sym typeface="+mn-ea"/>
              </a:rPr>
              <a:t>6个</a:t>
            </a:r>
            <a:r>
              <a:rPr lang="zh-CN" altLang="en-US" sz="1400"/>
              <a:t>能力领域，分别是TSP基础和原理、团队基础、TSP的项目策划、TSP的项目实施和跟踪、收集和使用TSP数据、扩大TSP。</a:t>
            </a:r>
          </a:p>
          <a:p>
            <a:r>
              <a:rPr lang="zh-CN" altLang="en-US" sz="1400"/>
              <a:t>每个能力领域都全面描述了相关的知识域以及知识域中的概念与技能，供团队应用到项目管理中。</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57200" y="1455420"/>
            <a:ext cx="8229600" cy="4926330"/>
          </a:xfrm>
        </p:spPr>
        <p:txBody>
          <a:bodyPr/>
          <a:lstStyle/>
          <a:p>
            <a:endParaRPr lang="zh-CN" altLang="en-US" sz="2400" dirty="0"/>
          </a:p>
          <a:p>
            <a:r>
              <a:rPr lang="zh-CN" altLang="en-US" sz="2400" dirty="0"/>
              <a:t>当过程满足了一些预定的要求和约束，可以按照某些标准对过程进行认证。</a:t>
            </a:r>
            <a:endParaRPr lang="en-US" altLang="zh-CN" sz="2400" dirty="0"/>
          </a:p>
          <a:p>
            <a:pPr lvl="1"/>
            <a:r>
              <a:rPr lang="en-US" altLang="zh-CN" sz="2000" dirty="0"/>
              <a:t>ISO9000</a:t>
            </a:r>
            <a:r>
              <a:rPr lang="zh-CN" altLang="en-US" sz="2000" dirty="0"/>
              <a:t>质量体系能够在很多不同的业务领域使用</a:t>
            </a:r>
            <a:endParaRPr lang="en-US" altLang="zh-CN" sz="2000" dirty="0"/>
          </a:p>
          <a:p>
            <a:pPr lvl="1"/>
            <a:r>
              <a:rPr lang="en-US" altLang="zh-CN" sz="2000" dirty="0"/>
              <a:t>ITIL</a:t>
            </a:r>
            <a:r>
              <a:rPr lang="zh-CN" altLang="en-US" sz="2000" dirty="0"/>
              <a:t>（</a:t>
            </a:r>
            <a:r>
              <a:rPr lang="en-US" altLang="zh-CN" sz="2000" dirty="0"/>
              <a:t>Information Technology Infrastructure Library</a:t>
            </a:r>
            <a:r>
              <a:rPr lang="zh-CN" altLang="en-US" sz="2000" dirty="0"/>
              <a:t>）信息技术基础架构库主要适用于</a:t>
            </a:r>
            <a:r>
              <a:rPr lang="en-US" altLang="zh-CN" sz="2000" dirty="0"/>
              <a:t>IT</a:t>
            </a:r>
            <a:r>
              <a:rPr lang="zh-CN" altLang="en-US" sz="2000" dirty="0"/>
              <a:t>服务管理。</a:t>
            </a:r>
            <a:endParaRPr lang="en-US" altLang="zh-CN" sz="2000" dirty="0"/>
          </a:p>
          <a:p>
            <a:pPr lvl="1"/>
            <a:r>
              <a:rPr lang="en-US" altLang="zh-CN" sz="2000" dirty="0"/>
              <a:t>SPICE</a:t>
            </a:r>
            <a:r>
              <a:rPr lang="zh-CN" altLang="en-US" sz="2000" dirty="0"/>
              <a:t>（</a:t>
            </a:r>
            <a:r>
              <a:rPr lang="en-US" altLang="zh-CN" sz="2000" dirty="0"/>
              <a:t>Software Process Improvement and Capability </a:t>
            </a:r>
            <a:r>
              <a:rPr lang="en-US" altLang="zh-CN" sz="2000" dirty="0" err="1"/>
              <a:t>dEtermination</a:t>
            </a:r>
            <a:r>
              <a:rPr lang="zh-CN" altLang="en-US" sz="2000" dirty="0"/>
              <a:t>）是一种类似于</a:t>
            </a:r>
            <a:r>
              <a:rPr lang="en-US" altLang="zh-CN" sz="2000" dirty="0"/>
              <a:t>CMMI</a:t>
            </a:r>
            <a:r>
              <a:rPr lang="zh-CN" altLang="en-US" sz="2000" dirty="0"/>
              <a:t>的机制，提供了对软件开发公司的过程质量进行评估的框架。</a:t>
            </a:r>
            <a:endParaRPr lang="en-US" altLang="zh-CN" sz="2000" dirty="0"/>
          </a:p>
          <a:p>
            <a:r>
              <a:rPr lang="zh-CN" altLang="en-US" sz="2400" dirty="0"/>
              <a:t>从制度到企业文化，再到全面质量管理（</a:t>
            </a:r>
            <a:r>
              <a:rPr lang="en-US" altLang="zh-CN" sz="2400" dirty="0"/>
              <a:t>Total Quality Management</a:t>
            </a:r>
            <a:r>
              <a:rPr lang="zh-CN" altLang="en-US" sz="2400" dirty="0"/>
              <a:t>，</a:t>
            </a:r>
            <a:r>
              <a:rPr lang="en-US" altLang="zh-CN" sz="2400" dirty="0"/>
              <a:t>TQM</a:t>
            </a:r>
            <a:r>
              <a:rPr lang="zh-CN" altLang="en-US" sz="2400" dirty="0"/>
              <a:t>）一般要经历僵化、固化和优化三个阶段。</a:t>
            </a:r>
          </a:p>
          <a:p>
            <a:endParaRPr lang="zh-CN" altLang="en-US" sz="2400"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2019/12/17</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17</a:t>
            </a:fld>
            <a:endParaRPr lang="en-US" altLang="zh-CN"/>
          </a:p>
        </p:txBody>
      </p:sp>
      <p:sp>
        <p:nvSpPr>
          <p:cNvPr id="7" name="标题 6"/>
          <p:cNvSpPr>
            <a:spLocks noGrp="1"/>
          </p:cNvSpPr>
          <p:nvPr>
            <p:ph type="title"/>
          </p:nvPr>
        </p:nvSpPr>
        <p:spPr/>
        <p:txBody>
          <a:bodyPr/>
          <a:lstStyle/>
          <a:p>
            <a:r>
              <a:rPr lang="zh-CN"/>
              <a:t>过程标准认证</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p:spPr>
        <p:txBody>
          <a:bodyPr/>
          <a:lstStyle/>
          <a:p>
            <a:fld id="{8B3E445D-3888-403F-B5B7-53EA31DB9019}" type="datetime1">
              <a:rPr lang="zh-CN" altLang="en-US"/>
              <a:t>2019/12/17</a:t>
            </a:fld>
            <a:endParaRPr lang="en-US" altLang="zh-CN"/>
          </a:p>
        </p:txBody>
      </p:sp>
      <p:sp>
        <p:nvSpPr>
          <p:cNvPr id="57347" name="页脚占位符 4"/>
          <p:cNvSpPr>
            <a:spLocks noGrp="1"/>
          </p:cNvSpPr>
          <p:nvPr>
            <p:ph type="ftr" sz="quarter" idx="11"/>
          </p:nvPr>
        </p:nvSpPr>
        <p:spPr>
          <a:noFill/>
        </p:spPr>
        <p:txBody>
          <a:bodyPr/>
          <a:lstStyle/>
          <a:p>
            <a:r>
              <a:rPr lang="en-US" altLang="zh-CN"/>
              <a:t>大连理工大学软件学院</a:t>
            </a:r>
          </a:p>
        </p:txBody>
      </p:sp>
      <p:sp>
        <p:nvSpPr>
          <p:cNvPr id="7" name="灯片编号占位符 5"/>
          <p:cNvSpPr>
            <a:spLocks noGrp="1"/>
          </p:cNvSpPr>
          <p:nvPr>
            <p:ph type="sldNum" sz="quarter" idx="12"/>
          </p:nvPr>
        </p:nvSpPr>
        <p:spPr/>
        <p:txBody>
          <a:bodyPr/>
          <a:lstStyle/>
          <a:p>
            <a:pPr>
              <a:defRPr/>
            </a:pPr>
            <a:fld id="{E6345FD3-F844-4405-B93A-8E072DF3B87C}" type="slidenum">
              <a:rPr lang="zh-CN" altLang="en-US"/>
              <a:t>18</a:t>
            </a:fld>
            <a:endParaRPr lang="en-US" altLang="zh-CN"/>
          </a:p>
        </p:txBody>
      </p:sp>
      <p:sp>
        <p:nvSpPr>
          <p:cNvPr id="57349" name="Rectangle 2"/>
          <p:cNvSpPr>
            <a:spLocks noGrp="1" noChangeArrowheads="1"/>
          </p:cNvSpPr>
          <p:nvPr>
            <p:ph type="title"/>
          </p:nvPr>
        </p:nvSpPr>
        <p:spPr/>
        <p:txBody>
          <a:bodyPr/>
          <a:lstStyle/>
          <a:p>
            <a:pPr eaLnBrk="1" hangingPunct="1"/>
            <a:r>
              <a:rPr lang="zh-CN" altLang="en-US"/>
              <a:t>作业</a:t>
            </a:r>
          </a:p>
        </p:txBody>
      </p:sp>
      <p:sp>
        <p:nvSpPr>
          <p:cNvPr id="57350" name="Rectangle 3"/>
          <p:cNvSpPr>
            <a:spLocks noGrp="1" noChangeArrowheads="1"/>
          </p:cNvSpPr>
          <p:nvPr>
            <p:ph type="body" idx="1"/>
          </p:nvPr>
        </p:nvSpPr>
        <p:spPr>
          <a:xfrm>
            <a:off x="457200" y="1882775"/>
            <a:ext cx="8229600" cy="1833563"/>
          </a:xfrm>
        </p:spPr>
        <p:txBody>
          <a:bodyPr/>
          <a:lstStyle/>
          <a:p>
            <a:pPr eaLnBrk="1" hangingPunct="1"/>
            <a:r>
              <a:rPr lang="zh-CN" altLang="en-US" dirty="0"/>
              <a:t>习题</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p>
        </p:txBody>
      </p:sp>
      <p:pic>
        <p:nvPicPr>
          <p:cNvPr id="57351" name="Picture 4" descr="pairprogrammers"/>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659563" y="4652963"/>
            <a:ext cx="2209800" cy="185578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p>
            <a:fld id="{1BFC7256-D23F-4837-AAAF-3AA2DA53FDB3}" type="datetime1">
              <a:rPr lang="zh-CN" altLang="en-US"/>
              <a:t>2019/12/17</a:t>
            </a:fld>
            <a:endParaRPr lang="en-US" altLang="zh-CN"/>
          </a:p>
        </p:txBody>
      </p:sp>
      <p:sp>
        <p:nvSpPr>
          <p:cNvPr id="7171" name="页脚占位符 4"/>
          <p:cNvSpPr>
            <a:spLocks noGrp="1"/>
          </p:cNvSpPr>
          <p:nvPr>
            <p:ph type="ftr" sz="quarter" idx="11"/>
          </p:nvPr>
        </p:nvSpPr>
        <p:spPr>
          <a:noFill/>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pPr>
              <a:defRPr/>
            </a:pPr>
            <a:fld id="{BB300493-B762-4093-8801-303C4A44E753}" type="slidenum">
              <a:rPr lang="zh-CN" altLang="en-US"/>
              <a:t>2</a:t>
            </a:fld>
            <a:endParaRPr lang="en-US" altLang="zh-CN" dirty="0"/>
          </a:p>
        </p:txBody>
      </p:sp>
      <p:sp>
        <p:nvSpPr>
          <p:cNvPr id="7173" name="Rectangle 2"/>
          <p:cNvSpPr>
            <a:spLocks noGrp="1" noChangeArrowheads="1"/>
          </p:cNvSpPr>
          <p:nvPr>
            <p:ph type="title"/>
          </p:nvPr>
        </p:nvSpPr>
        <p:spPr/>
        <p:txBody>
          <a:bodyPr/>
          <a:lstStyle/>
          <a:p>
            <a:pPr eaLnBrk="1" hangingPunct="1"/>
            <a:r>
              <a:rPr lang="zh-CN" altLang="en-US" dirty="0">
                <a:solidFill>
                  <a:schemeClr val="tx1"/>
                </a:solidFill>
              </a:rPr>
              <a:t>第</a:t>
            </a:r>
            <a:r>
              <a:rPr lang="en-US" altLang="zh-CN" dirty="0">
                <a:solidFill>
                  <a:schemeClr val="tx1"/>
                </a:solidFill>
              </a:rPr>
              <a:t>13</a:t>
            </a:r>
            <a:r>
              <a:rPr lang="zh-CN" altLang="en-US" dirty="0">
                <a:solidFill>
                  <a:schemeClr val="tx1"/>
                </a:solidFill>
              </a:rPr>
              <a:t>章 软件过程管理与改进</a:t>
            </a:r>
            <a:endParaRPr lang="zh-CN" altLang="en-US" b="0" i="1" dirty="0">
              <a:solidFill>
                <a:schemeClr val="tx1"/>
              </a:solidFill>
            </a:endParaRPr>
          </a:p>
        </p:txBody>
      </p:sp>
      <p:sp>
        <p:nvSpPr>
          <p:cNvPr id="7174" name="Rectangle 3"/>
          <p:cNvSpPr>
            <a:spLocks noGrp="1" noChangeArrowheads="1"/>
          </p:cNvSpPr>
          <p:nvPr>
            <p:ph type="body" idx="1"/>
          </p:nvPr>
        </p:nvSpPr>
        <p:spPr>
          <a:xfrm>
            <a:off x="394271" y="1599778"/>
            <a:ext cx="8282185" cy="4781550"/>
          </a:xfrm>
        </p:spPr>
        <p:txBody>
          <a:bodyPr/>
          <a:lstStyle/>
          <a:p>
            <a:pPr eaLnBrk="1" hangingPunct="1">
              <a:lnSpc>
                <a:spcPct val="130000"/>
              </a:lnSpc>
            </a:pPr>
            <a:r>
              <a:rPr lang="zh-CN" altLang="en-US" sz="2600" dirty="0"/>
              <a:t>软件企业组织需要建立一个</a:t>
            </a:r>
            <a:r>
              <a:rPr lang="zh-CN" altLang="en-US" sz="2600" dirty="0">
                <a:solidFill>
                  <a:srgbClr val="FF0000"/>
                </a:solidFill>
              </a:rPr>
              <a:t>统一的、明确定义的组织级软件过程</a:t>
            </a:r>
            <a:r>
              <a:rPr lang="zh-CN" altLang="en-US" sz="2600" dirty="0"/>
              <a:t>，使得所有的项目遵照执行，同时在实用执行中不断地改进和完善组织级过程体系。</a:t>
            </a:r>
          </a:p>
          <a:p>
            <a:pPr eaLnBrk="1" hangingPunct="1">
              <a:lnSpc>
                <a:spcPct val="130000"/>
              </a:lnSpc>
            </a:pPr>
            <a:r>
              <a:rPr lang="zh-CN" altLang="en-US" sz="2600" dirty="0"/>
              <a:t>CMMI是一个企业级的软件开发过程模型和质量标准，提供了一个组织级的管理模型、标准、改进框架。</a:t>
            </a:r>
          </a:p>
          <a:p>
            <a:pPr eaLnBrk="1" hangingPunct="1">
              <a:lnSpc>
                <a:spcPct val="130000"/>
              </a:lnSpc>
            </a:pPr>
            <a:r>
              <a:rPr lang="zh-CN" altLang="en-US" sz="2600" dirty="0"/>
              <a:t>软件过程框架形成一个包含CMMI、PSP和TSP三者的严密的整体， 本章重点阐述以此为基础的组织级的软件过程体系。</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软件过程管理</a:t>
            </a:r>
          </a:p>
        </p:txBody>
      </p:sp>
      <p:sp>
        <p:nvSpPr>
          <p:cNvPr id="3" name="内容占位符 2"/>
          <p:cNvSpPr>
            <a:spLocks noGrp="1"/>
          </p:cNvSpPr>
          <p:nvPr>
            <p:ph idx="1"/>
          </p:nvPr>
        </p:nvSpPr>
        <p:spPr>
          <a:xfrm>
            <a:off x="377190" y="1486041"/>
            <a:ext cx="8229600" cy="3023079"/>
          </a:xfrm>
        </p:spPr>
        <p:txBody>
          <a:bodyPr/>
          <a:lstStyle/>
          <a:p>
            <a:r>
              <a:rPr lang="zh-CN" altLang="en-US" sz="2800" dirty="0"/>
              <a:t>承认并坚持过程改进带来的潜在积极作用，是质量管理的核心任务。</a:t>
            </a:r>
          </a:p>
          <a:p>
            <a:r>
              <a:rPr lang="zh-CN" altLang="en-US" sz="2800" dirty="0"/>
              <a:t>擅于站在巨人的肩膀上，在别人的工作基础上进行过程的利用和改进。</a:t>
            </a:r>
          </a:p>
          <a:p>
            <a:r>
              <a:rPr lang="zh-CN" altLang="en-US" sz="2800" dirty="0"/>
              <a:t>由于项目领域的多样性以及边界约束的复杂性，一个一成不变的通用开发过程是不存在的。</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2019/12/17</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3</a:t>
            </a:fld>
            <a:endParaRPr lang="en-US" altLang="zh-CN"/>
          </a:p>
        </p:txBody>
      </p:sp>
      <p:pic>
        <p:nvPicPr>
          <p:cNvPr id="16" name="图片 16"/>
          <p:cNvPicPr/>
          <p:nvPr/>
        </p:nvPicPr>
        <p:blipFill>
          <a:blip r:embed="rId2">
            <a:extLst>
              <a:ext uri="{28A0092B-C50C-407E-A947-70E740481C1C}">
                <a14:useLocalDpi xmlns:a14="http://schemas.microsoft.com/office/drawing/2010/main" val="0"/>
              </a:ext>
            </a:extLst>
          </a:blip>
          <a:stretch>
            <a:fillRect/>
          </a:stretch>
        </p:blipFill>
        <p:spPr>
          <a:xfrm>
            <a:off x="5508104" y="4293096"/>
            <a:ext cx="3096344" cy="2550046"/>
          </a:xfrm>
          <a:prstGeom prst="rect">
            <a:avLst/>
          </a:prstGeom>
        </p:spPr>
      </p:pic>
      <p:sp>
        <p:nvSpPr>
          <p:cNvPr id="8" name="内容占位符 2">
            <a:extLst>
              <a:ext uri="{FF2B5EF4-FFF2-40B4-BE49-F238E27FC236}">
                <a16:creationId xmlns:a16="http://schemas.microsoft.com/office/drawing/2014/main" id="{F25ECDA8-CD6B-4D07-B1A7-B948372B56D3}"/>
              </a:ext>
            </a:extLst>
          </p:cNvPr>
          <p:cNvSpPr txBox="1">
            <a:spLocks/>
          </p:cNvSpPr>
          <p:nvPr/>
        </p:nvSpPr>
        <p:spPr bwMode="auto">
          <a:xfrm>
            <a:off x="395536" y="4437112"/>
            <a:ext cx="5128572" cy="21755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r>
              <a:rPr lang="zh-CN" altLang="en-US" sz="2800" kern="0" dirty="0"/>
              <a:t>过程的裁剪定制和灵活性是质量管理的目标和准则。</a:t>
            </a:r>
          </a:p>
          <a:p>
            <a:pPr marL="0" indent="0">
              <a:buFontTx/>
              <a:buNone/>
            </a:pPr>
            <a:endParaRPr lang="zh-CN" altLang="en-US" sz="2800" kern="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能力成熟度模型</a:t>
            </a:r>
          </a:p>
        </p:txBody>
      </p:sp>
      <p:sp>
        <p:nvSpPr>
          <p:cNvPr id="7" name="内容占位符 6"/>
          <p:cNvSpPr>
            <a:spLocks noGrp="1"/>
          </p:cNvSpPr>
          <p:nvPr>
            <p:ph idx="1"/>
          </p:nvPr>
        </p:nvSpPr>
        <p:spPr>
          <a:xfrm>
            <a:off x="4499992" y="1600200"/>
            <a:ext cx="4186808" cy="4781550"/>
          </a:xfrm>
        </p:spPr>
        <p:txBody>
          <a:bodyPr/>
          <a:lstStyle/>
          <a:p>
            <a:r>
              <a:rPr lang="zh-CN" altLang="en-US" sz="2400" dirty="0"/>
              <a:t>由卡内基梅隆大学软件工程研究所（</a:t>
            </a:r>
            <a:r>
              <a:rPr lang="en-US" altLang="zh-CN" sz="2400" dirty="0"/>
              <a:t>SEI</a:t>
            </a:r>
            <a:r>
              <a:rPr lang="zh-CN" altLang="en-US" sz="2400" dirty="0"/>
              <a:t>）负责研发，并形成了一套系统的评估标准，也为软件公司提供了认证的标准和路线。</a:t>
            </a:r>
            <a:endParaRPr lang="en-US" altLang="zh-CN" sz="2400" dirty="0"/>
          </a:p>
          <a:p>
            <a:r>
              <a:rPr lang="zh-CN" altLang="en-US" sz="2400" dirty="0"/>
              <a:t>模型中将过程的能力和成熟情况按照等级或成熟度进行了划分。</a:t>
            </a:r>
            <a:endParaRPr lang="en-US" altLang="zh-CN" sz="2400" dirty="0"/>
          </a:p>
          <a:p>
            <a:r>
              <a:rPr lang="zh-CN" altLang="en-US" sz="2400" dirty="0"/>
              <a:t>开发的能力与成熟度阶段性的改善过程和路线通过下图进行了可视化的描述。</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2019/12/17</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4</a:t>
            </a:fld>
            <a:endParaRPr lang="en-US" altLang="zh-CN"/>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179512" y="1596475"/>
            <a:ext cx="4186808" cy="2908920"/>
          </a:xfrm>
          <a:prstGeom prst="rect">
            <a:avLst/>
          </a:prstGeom>
        </p:spPr>
      </p:pic>
      <p:sp>
        <p:nvSpPr>
          <p:cNvPr id="9" name="矩形 8"/>
          <p:cNvSpPr/>
          <p:nvPr/>
        </p:nvSpPr>
        <p:spPr>
          <a:xfrm>
            <a:off x="327720" y="4589418"/>
            <a:ext cx="4038600" cy="1785104"/>
          </a:xfrm>
          <a:prstGeom prst="rect">
            <a:avLst/>
          </a:prstGeom>
        </p:spPr>
        <p:txBody>
          <a:bodyPr wrap="square">
            <a:spAutoFit/>
          </a:bodyPr>
          <a:lstStyle/>
          <a:p>
            <a:r>
              <a:rPr lang="en-US" altLang="zh-CN" sz="2200" dirty="0">
                <a:solidFill>
                  <a:schemeClr val="tx1"/>
                </a:solidFill>
              </a:rPr>
              <a:t>CMM</a:t>
            </a:r>
            <a:r>
              <a:rPr lang="zh-CN" altLang="en-US" sz="2200" dirty="0">
                <a:solidFill>
                  <a:schemeClr val="tx1"/>
                </a:solidFill>
              </a:rPr>
              <a:t>模型（</a:t>
            </a:r>
            <a:r>
              <a:rPr lang="en-US" altLang="zh-CN" sz="2200" dirty="0">
                <a:solidFill>
                  <a:schemeClr val="tx1"/>
                </a:solidFill>
              </a:rPr>
              <a:t>Capability Maturity Model</a:t>
            </a:r>
            <a:r>
              <a:rPr lang="zh-CN" altLang="en-US" sz="2200" dirty="0">
                <a:solidFill>
                  <a:schemeClr val="tx1"/>
                </a:solidFill>
              </a:rPr>
              <a:t>）初衷是为美国国防部（</a:t>
            </a:r>
            <a:r>
              <a:rPr lang="en-US" altLang="zh-CN" sz="2200" dirty="0">
                <a:solidFill>
                  <a:schemeClr val="tx1"/>
                </a:solidFill>
              </a:rPr>
              <a:t>DoD</a:t>
            </a:r>
            <a:r>
              <a:rPr lang="zh-CN" altLang="en-US" sz="2200" dirty="0">
                <a:solidFill>
                  <a:schemeClr val="tx1"/>
                </a:solidFill>
              </a:rPr>
              <a:t>）提供对软件开发承包商的资质进行评估，以增加国防项目成功的几率。</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p:nvPr>
        </p:nvSpPr>
        <p:spPr>
          <a:xfrm>
            <a:off x="0" y="70278"/>
            <a:ext cx="1814612" cy="810895"/>
          </a:xfrm>
        </p:spPr>
        <p:txBody>
          <a:bodyPr/>
          <a:lstStyle/>
          <a:p>
            <a:pPr marL="0" indent="0">
              <a:buNone/>
            </a:pPr>
            <a:r>
              <a:rPr lang="en-US" altLang="zh-CN" sz="2800" dirty="0"/>
              <a:t>CMMI</a:t>
            </a:r>
            <a:r>
              <a:rPr lang="zh-CN" altLang="en-US" sz="2800" dirty="0"/>
              <a:t>与过程改进</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2019/12/17</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5</a:t>
            </a:fld>
            <a:endParaRPr lang="en-US" altLang="zh-CN"/>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1187624" y="217041"/>
            <a:ext cx="7742676" cy="65963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DBBE74C3-0145-4418-B962-B45D25797F2A}" type="datetime1">
              <a:rPr lang="zh-CN" altLang="en-US" smtClean="0"/>
              <a:t>2019/12/17</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6</a:t>
            </a:fld>
            <a:endParaRPr lang="en-US" altLang="zh-CN"/>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2123728" y="404664"/>
            <a:ext cx="6796172" cy="5616624"/>
          </a:xfrm>
          <a:prstGeom prst="rect">
            <a:avLst/>
          </a:prstGeom>
        </p:spPr>
      </p:pic>
      <p:sp>
        <p:nvSpPr>
          <p:cNvPr id="2" name="内容占位符 1"/>
          <p:cNvSpPr>
            <a:spLocks noGrp="1"/>
          </p:cNvSpPr>
          <p:nvPr>
            <p:ph/>
          </p:nvPr>
        </p:nvSpPr>
        <p:spPr>
          <a:xfrm>
            <a:off x="173310" y="4584318"/>
            <a:ext cx="3900835" cy="1844819"/>
          </a:xfrm>
        </p:spPr>
        <p:txBody>
          <a:bodyPr/>
          <a:lstStyle/>
          <a:p>
            <a:r>
              <a:rPr lang="en-US" altLang="zh-CN" sz="2400" dirty="0"/>
              <a:t>CMMI</a:t>
            </a:r>
            <a:r>
              <a:rPr lang="zh-CN" altLang="en-US" sz="2400" dirty="0"/>
              <a:t>提供了对所有任务的风险和人员需求的描述，图中右侧针对原企业模型进行了具体改进。</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p:nvPr>
        </p:nvSpPr>
        <p:spPr>
          <a:xfrm>
            <a:off x="492125" y="1554480"/>
            <a:ext cx="8278495" cy="3973830"/>
          </a:xfrm>
        </p:spPr>
        <p:txBody>
          <a:bodyPr/>
          <a:lstStyle/>
          <a:p>
            <a:r>
              <a:rPr lang="en-US" altLang="zh-CN" sz="2800" dirty="0"/>
              <a:t>CMMI</a:t>
            </a:r>
            <a:r>
              <a:rPr lang="zh-CN" altLang="en-US" sz="2800" dirty="0"/>
              <a:t>二级及以上中的子过程又称为是过程域（</a:t>
            </a:r>
            <a:r>
              <a:rPr lang="en-US" altLang="zh-CN" sz="2800" dirty="0"/>
              <a:t>Process Area</a:t>
            </a:r>
            <a:r>
              <a:rPr lang="zh-CN" altLang="en-US" sz="2800" dirty="0"/>
              <a:t>）</a:t>
            </a:r>
          </a:p>
          <a:p>
            <a:r>
              <a:rPr lang="zh-CN" altLang="en-US" sz="2800" dirty="0"/>
              <a:t>过程域简单的说就是做好一个事情的某一个方面，对应软件开发来说，就是</a:t>
            </a:r>
            <a:r>
              <a:rPr lang="zh-CN" altLang="en-US" sz="2800" dirty="0">
                <a:solidFill>
                  <a:srgbClr val="FF0000"/>
                </a:solidFill>
              </a:rPr>
              <a:t>做好软件开发的某一个方面</a:t>
            </a:r>
            <a:r>
              <a:rPr lang="zh-CN" altLang="en-US" sz="2800" dirty="0"/>
              <a:t>。</a:t>
            </a:r>
          </a:p>
          <a:p>
            <a:r>
              <a:rPr lang="zh-CN" altLang="en-US" sz="2800" dirty="0"/>
              <a:t>CMMI中过程域（PA）主要内容分四大类22个，其中2-3级有18个，4-5级4个</a:t>
            </a:r>
            <a:endParaRPr lang="zh-CN" altLang="en-US" sz="2800" dirty="0">
              <a:sym typeface="+mn-ea"/>
            </a:endParaRPr>
          </a:p>
          <a:p>
            <a:endParaRPr lang="zh-CN" altLang="en-US" sz="2800" dirty="0">
              <a:sym typeface="+mn-ea"/>
            </a:endParaRP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2019/12/17</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7</a:t>
            </a:fld>
            <a:endParaRPr lang="en-US" altLang="zh-CN"/>
          </a:p>
        </p:txBody>
      </p:sp>
      <p:sp>
        <p:nvSpPr>
          <p:cNvPr id="2" name="标题 1"/>
          <p:cNvSpPr>
            <a:spLocks noGrp="1"/>
          </p:cNvSpPr>
          <p:nvPr>
            <p:ph type="title"/>
          </p:nvPr>
        </p:nvSpPr>
        <p:spPr/>
        <p:txBody>
          <a:bodyPr/>
          <a:lstStyle/>
          <a:p>
            <a:r>
              <a:rPr lang="en-US" altLang="zh-CN" dirty="0"/>
              <a:t>CMMI</a:t>
            </a:r>
            <a:r>
              <a:rPr lang="zh-CN" altLang="en-US" dirty="0"/>
              <a:t>过程域</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CMMI核心过程域</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2019/12/17</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8</a:t>
            </a:fld>
            <a:endParaRPr lang="en-US" altLang="zh-CN"/>
          </a:p>
        </p:txBody>
      </p:sp>
      <p:pic>
        <p:nvPicPr>
          <p:cNvPr id="7" name="图片 6"/>
          <p:cNvPicPr>
            <a:picLocks noChangeAspect="1"/>
          </p:cNvPicPr>
          <p:nvPr>
            <p:custDataLst>
              <p:tags r:id="rId1"/>
            </p:custDataLst>
          </p:nvPr>
        </p:nvPicPr>
        <p:blipFill>
          <a:blip r:embed="rId3"/>
          <a:stretch>
            <a:fillRect/>
          </a:stretch>
        </p:blipFill>
        <p:spPr>
          <a:xfrm>
            <a:off x="1504950" y="1312545"/>
            <a:ext cx="5905500" cy="5502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过程域结构</a:t>
            </a:r>
          </a:p>
        </p:txBody>
      </p:sp>
      <p:sp>
        <p:nvSpPr>
          <p:cNvPr id="3" name="内容占位符 2"/>
          <p:cNvSpPr>
            <a:spLocks noGrp="1"/>
          </p:cNvSpPr>
          <p:nvPr>
            <p:ph idx="1"/>
          </p:nvPr>
        </p:nvSpPr>
        <p:spPr>
          <a:xfrm>
            <a:off x="492125" y="1356360"/>
            <a:ext cx="8229600" cy="855345"/>
          </a:xfrm>
        </p:spPr>
        <p:txBody>
          <a:bodyPr/>
          <a:lstStyle/>
          <a:p>
            <a:r>
              <a:rPr lang="zh-CN" altLang="en-US" sz="2400" dirty="0">
                <a:sym typeface="+mn-ea"/>
              </a:rPr>
              <a:t>每个过程域具有一系列的目标，包括特定目标（</a:t>
            </a:r>
            <a:r>
              <a:rPr lang="en-US" altLang="zh-CN" sz="2400" dirty="0">
                <a:sym typeface="+mn-ea"/>
              </a:rPr>
              <a:t>Specific Goals</a:t>
            </a:r>
            <a:r>
              <a:rPr lang="zh-CN" altLang="en-US" sz="2400" dirty="0">
                <a:sym typeface="+mn-ea"/>
              </a:rPr>
              <a:t>）和通用目标（</a:t>
            </a:r>
            <a:r>
              <a:rPr lang="en-US" altLang="zh-CN" sz="2400" dirty="0">
                <a:sym typeface="+mn-ea"/>
              </a:rPr>
              <a:t>General Goals</a:t>
            </a:r>
            <a:r>
              <a:rPr lang="zh-CN" altLang="en-US" sz="2400" dirty="0">
                <a:sym typeface="+mn-ea"/>
              </a:rPr>
              <a:t>），并给出了它们对应的特定实践（</a:t>
            </a:r>
            <a:r>
              <a:rPr lang="en-US" altLang="zh-CN" sz="2400" dirty="0">
                <a:sym typeface="+mn-ea"/>
              </a:rPr>
              <a:t>Specific Practice</a:t>
            </a:r>
            <a:r>
              <a:rPr lang="zh-CN" altLang="en-US" sz="2400" dirty="0">
                <a:sym typeface="+mn-ea"/>
              </a:rPr>
              <a:t>）和通用实践（</a:t>
            </a:r>
            <a:r>
              <a:rPr lang="en-US" altLang="zh-CN" sz="2400" dirty="0">
                <a:sym typeface="+mn-ea"/>
              </a:rPr>
              <a:t>General Practice</a:t>
            </a:r>
            <a:r>
              <a:rPr lang="zh-CN" altLang="en-US" sz="2400" dirty="0">
                <a:sym typeface="+mn-ea"/>
              </a:rPr>
              <a:t>）。</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2019/12/17</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9</a:t>
            </a:fld>
            <a:endParaRPr lang="en-US" altLang="zh-CN"/>
          </a:p>
        </p:txBody>
      </p:sp>
      <p:pic>
        <p:nvPicPr>
          <p:cNvPr id="73" name="图片 73"/>
          <p:cNvPicPr/>
          <p:nvPr/>
        </p:nvPicPr>
        <p:blipFill>
          <a:blip r:embed="rId2"/>
          <a:stretch>
            <a:fillRect/>
          </a:stretch>
        </p:blipFill>
        <p:spPr>
          <a:xfrm>
            <a:off x="2223135" y="2684780"/>
            <a:ext cx="5815330" cy="384048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349738556"/>
  <p:tag name="KSO_WM_UNIT_PLACING_PICTURE_USER_VIEWPORT" val="{&quot;height&quot;:7925,&quot;width&quot;:8506}"/>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Tahoma"/>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1427</Words>
  <Application>Microsoft Office PowerPoint</Application>
  <PresentationFormat>全屏显示(4:3)</PresentationFormat>
  <Paragraphs>123</Paragraphs>
  <Slides>18</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Gulim</vt:lpstr>
      <vt:lpstr>Arial</vt:lpstr>
      <vt:lpstr>Tahoma</vt:lpstr>
      <vt:lpstr>Times</vt:lpstr>
      <vt:lpstr>Times New Roman</vt:lpstr>
      <vt:lpstr>自定义设计方案</vt:lpstr>
      <vt:lpstr>软件工程</vt:lpstr>
      <vt:lpstr>第13章 软件过程管理与改进</vt:lpstr>
      <vt:lpstr>软件过程管理</vt:lpstr>
      <vt:lpstr>能力成熟度模型</vt:lpstr>
      <vt:lpstr>PowerPoint 演示文稿</vt:lpstr>
      <vt:lpstr>PowerPoint 演示文稿</vt:lpstr>
      <vt:lpstr>CMMI过程域</vt:lpstr>
      <vt:lpstr>CMMI核心过程域</vt:lpstr>
      <vt:lpstr>过程域结构</vt:lpstr>
      <vt:lpstr>PP过程域示例</vt:lpstr>
      <vt:lpstr>PP过程域示例</vt:lpstr>
      <vt:lpstr>PP过程域示例</vt:lpstr>
      <vt:lpstr>PP过程域示例</vt:lpstr>
      <vt:lpstr>PSP</vt:lpstr>
      <vt:lpstr>TSP</vt:lpstr>
      <vt:lpstr>TSP框架</vt:lpstr>
      <vt:lpstr>过程标准认证</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软件开发环境</dc:title>
  <dc:creator>Yong PIAO</dc:creator>
  <cp:lastModifiedBy>Yong PIAO</cp:lastModifiedBy>
  <cp:revision>946</cp:revision>
  <dcterms:created xsi:type="dcterms:W3CDTF">2001-07-18T23:57:00Z</dcterms:created>
  <dcterms:modified xsi:type="dcterms:W3CDTF">2019-12-17T02:57:55Z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