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T Sans Narrow"/>
      <p:regular r:id="rId21"/>
      <p:bold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TSansNarrow-bold.fntdata"/><Relationship Id="rId21" Type="http://schemas.openxmlformats.org/officeDocument/2006/relationships/font" Target="fonts/PTSansNarrow-regular.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b84aa3a87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b84aa3a87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b84aa3a87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b84aa3a87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b84aa3a87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b84aa3a87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b84aa3a87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b84aa3a87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b84aa3a87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b84aa3a87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b84aa3a87b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b84aa3a87b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b84aa3a8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b84aa3a8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b84aa3a87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b84aa3a87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b84aa3a87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b84aa3a87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b84aa3a87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b84aa3a87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b84aa3a87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b84aa3a87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b84aa3a87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b84aa3a87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b84aa3a87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b84aa3a87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b84aa3a87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b84aa3a87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Administración de Procesos en Android </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Ana Laura Camacho Lara</a:t>
            </a:r>
            <a:endParaRPr/>
          </a:p>
        </p:txBody>
      </p:sp>
      <p:pic>
        <p:nvPicPr>
          <p:cNvPr id="68" name="Google Shape;68;p13"/>
          <p:cNvPicPr preferRelativeResize="0"/>
          <p:nvPr/>
        </p:nvPicPr>
        <p:blipFill>
          <a:blip r:embed="rId3">
            <a:alphaModFix/>
          </a:blip>
          <a:stretch>
            <a:fillRect/>
          </a:stretch>
        </p:blipFill>
        <p:spPr>
          <a:xfrm>
            <a:off x="6466886" y="0"/>
            <a:ext cx="1840214" cy="983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1873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Service Process</a:t>
            </a:r>
            <a:endParaRPr/>
          </a:p>
        </p:txBody>
      </p:sp>
      <p:sp>
        <p:nvSpPr>
          <p:cNvPr id="124" name="Google Shape;124;p22"/>
          <p:cNvSpPr txBox="1"/>
          <p:nvPr>
            <p:ph idx="1" type="body"/>
          </p:nvPr>
        </p:nvSpPr>
        <p:spPr>
          <a:xfrm>
            <a:off x="4227400" y="1017725"/>
            <a:ext cx="467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Aquellos procesos que se ejecutan en un Servicio (iniciados con StartService()) y no pasan a las dos categorías superiores.</a:t>
            </a:r>
            <a:endParaRPr/>
          </a:p>
        </p:txBody>
      </p:sp>
      <p:pic>
        <p:nvPicPr>
          <p:cNvPr id="125" name="Google Shape;125;p22"/>
          <p:cNvPicPr preferRelativeResize="0"/>
          <p:nvPr/>
        </p:nvPicPr>
        <p:blipFill>
          <a:blip r:embed="rId3">
            <a:alphaModFix/>
          </a:blip>
          <a:stretch>
            <a:fillRect/>
          </a:stretch>
        </p:blipFill>
        <p:spPr>
          <a:xfrm>
            <a:off x="395750" y="1881188"/>
            <a:ext cx="3314700" cy="1381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1649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Process (Segundo Plano)</a:t>
            </a:r>
            <a:endParaRPr/>
          </a:p>
        </p:txBody>
      </p:sp>
      <p:sp>
        <p:nvSpPr>
          <p:cNvPr id="131" name="Google Shape;131;p23"/>
          <p:cNvSpPr txBox="1"/>
          <p:nvPr>
            <p:ph idx="1" type="body"/>
          </p:nvPr>
        </p:nvSpPr>
        <p:spPr>
          <a:xfrm>
            <a:off x="311700" y="1152475"/>
            <a:ext cx="4621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Proceso que se mantiene en una Activity en segundo plano, y que por lo tanto no es visible para el usuario (ocurre cuando se llama al método onStop() del ciclo de vida de la aplicación).</a:t>
            </a:r>
            <a:endParaRPr/>
          </a:p>
        </p:txBody>
      </p:sp>
      <p:pic>
        <p:nvPicPr>
          <p:cNvPr id="132" name="Google Shape;132;p23"/>
          <p:cNvPicPr preferRelativeResize="0"/>
          <p:nvPr/>
        </p:nvPicPr>
        <p:blipFill>
          <a:blip r:embed="rId3">
            <a:alphaModFix/>
          </a:blip>
          <a:stretch>
            <a:fillRect/>
          </a:stretch>
        </p:blipFill>
        <p:spPr>
          <a:xfrm>
            <a:off x="5587925" y="1152475"/>
            <a:ext cx="3194726" cy="35666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1536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Empty Process (Vacio)</a:t>
            </a:r>
            <a:endParaRPr/>
          </a:p>
        </p:txBody>
      </p:sp>
      <p:sp>
        <p:nvSpPr>
          <p:cNvPr id="138" name="Google Shape;138;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Se trata de procesos que no están presentes en los componentes de la aplicación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124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Planificación de los Procesos </a:t>
            </a:r>
            <a:endParaRPr/>
          </a:p>
        </p:txBody>
      </p:sp>
      <p:sp>
        <p:nvSpPr>
          <p:cNvPr id="144" name="Google Shape;144;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El algoritmo utilizado por el planificador es Round-Robin con prioridad basada en una jerarquía de importancia según el tipo de proceso y otros factores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El sistema mantiene una lista pseudo-LRU (Last Recently Used) para evitar que los procesos se apropien de los recursos, pero ordenada según prioridades</a:t>
            </a:r>
            <a:endParaRPr/>
          </a:p>
          <a:p>
            <a:pPr indent="-342900" lvl="0" marL="457200" rtl="0" algn="l">
              <a:spcBef>
                <a:spcPts val="0"/>
              </a:spcBef>
              <a:spcAft>
                <a:spcPts val="0"/>
              </a:spcAft>
              <a:buSzPts val="1800"/>
              <a:buChar char="●"/>
            </a:pPr>
            <a:r>
              <a:rPr lang="en"/>
              <a:t>Si por ejemplo un proceso recibe un servicio y una actividad visible, el proceso está clasificado como un proceso visible y no como un proceso de servicio.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lang="en"/>
              <a:t>Comunicación entre procesos</a:t>
            </a:r>
            <a:endParaRPr/>
          </a:p>
          <a:p>
            <a:pPr indent="0" lvl="0" marL="0" rtl="0" algn="l">
              <a:spcBef>
                <a:spcPts val="0"/>
              </a:spcBef>
              <a:spcAft>
                <a:spcPts val="0"/>
              </a:spcAft>
              <a:buClr>
                <a:schemeClr val="dk1"/>
              </a:buClr>
              <a:buSzPct val="30555"/>
              <a:buFont typeface="Arial"/>
              <a:buNone/>
            </a:pPr>
            <a:r>
              <a:t/>
            </a:r>
            <a:endParaRPr/>
          </a:p>
          <a:p>
            <a:pPr indent="0" lvl="0" marL="0" rtl="0" algn="l">
              <a:spcBef>
                <a:spcPts val="0"/>
              </a:spcBef>
              <a:spcAft>
                <a:spcPts val="0"/>
              </a:spcAft>
              <a:buNone/>
            </a:pPr>
            <a:r>
              <a:t/>
            </a:r>
            <a:endParaRPr/>
          </a:p>
        </p:txBody>
      </p:sp>
      <p:sp>
        <p:nvSpPr>
          <p:cNvPr id="150" name="Google Shape;150;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Los procesos en Android se comunican mediante paso de mensajes de tipo objeto</a:t>
            </a:r>
            <a:endParaRPr/>
          </a:p>
          <a:p>
            <a:pPr indent="0" lvl="0" marL="0" rtl="0" algn="l">
              <a:spcBef>
                <a:spcPts val="1200"/>
              </a:spcBef>
              <a:spcAft>
                <a:spcPts val="0"/>
              </a:spcAft>
              <a:buClr>
                <a:schemeClr val="dk1"/>
              </a:buClr>
              <a:buSzPts val="1100"/>
              <a:buFont typeface="Arial"/>
              <a:buNone/>
            </a:pPr>
            <a:r>
              <a:rPr lang="en"/>
              <a:t>Android ofrece un mecanismo para comunicación entre procesos (IPC) Binder, en el caso de cuando se abre una aplicación, establece una comunicación entre el proceso del sistema y el de la aplicación para que la aplicación sepa que se ha abierto.</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Referencias </a:t>
            </a:r>
            <a:endParaRPr/>
          </a:p>
        </p:txBody>
      </p:sp>
      <p:sp>
        <p:nvSpPr>
          <p:cNvPr id="156" name="Google Shape;156;p27"/>
          <p:cNvSpPr txBox="1"/>
          <p:nvPr>
            <p:ph idx="1" type="body"/>
          </p:nvPr>
        </p:nvSpPr>
        <p:spPr>
          <a:xfrm>
            <a:off x="311700" y="1400725"/>
            <a:ext cx="8520600" cy="178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Gironés, T. J. &amp; Mauri, L. J. (2022). El gran libro de Android 9ed (9.a ed.). Marcombo.</a:t>
            </a:r>
            <a:endParaRPr/>
          </a:p>
          <a:p>
            <a:pPr indent="0" lvl="0" marL="0" rtl="0" algn="l">
              <a:spcBef>
                <a:spcPts val="1200"/>
              </a:spcBef>
              <a:spcAft>
                <a:spcPts val="1200"/>
              </a:spcAft>
              <a:buNone/>
            </a:pPr>
            <a:r>
              <a:rPr lang="en"/>
              <a:t>Gestión de Procesos en Android – AbacusNT</a:t>
            </a:r>
            <a:endParaRPr/>
          </a:p>
        </p:txBody>
      </p:sp>
      <p:pic>
        <p:nvPicPr>
          <p:cNvPr id="157" name="Google Shape;157;p27"/>
          <p:cNvPicPr preferRelativeResize="0"/>
          <p:nvPr/>
        </p:nvPicPr>
        <p:blipFill>
          <a:blip r:embed="rId3">
            <a:alphaModFix/>
          </a:blip>
          <a:stretch>
            <a:fillRect/>
          </a:stretch>
        </p:blipFill>
        <p:spPr>
          <a:xfrm>
            <a:off x="6817388" y="2721613"/>
            <a:ext cx="2143125" cy="2143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lang="en"/>
              <a:t>¿Que es Android?</a:t>
            </a:r>
            <a:endParaRPr/>
          </a:p>
          <a:p>
            <a:pPr indent="0" lvl="0" marL="0" rtl="0" algn="l">
              <a:spcBef>
                <a:spcPts val="0"/>
              </a:spcBef>
              <a:spcAft>
                <a:spcPts val="0"/>
              </a:spcAft>
              <a:buClr>
                <a:schemeClr val="dk1"/>
              </a:buClr>
              <a:buSzPct val="30555"/>
              <a:buFont typeface="Arial"/>
              <a:buNone/>
            </a:pPr>
            <a:r>
              <a:t/>
            </a:r>
            <a:endParaRPr/>
          </a:p>
          <a:p>
            <a:pPr indent="0" lvl="0" marL="0" rtl="0" algn="l">
              <a:spcBef>
                <a:spcPts val="0"/>
              </a:spcBef>
              <a:spcAft>
                <a:spcPts val="0"/>
              </a:spcAft>
              <a:buNone/>
            </a:pPr>
            <a:r>
              <a:t/>
            </a:r>
            <a:endParaRPr/>
          </a:p>
        </p:txBody>
      </p:sp>
      <p:sp>
        <p:nvSpPr>
          <p:cNvPr id="74" name="Google Shape;74;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Android es un sistema operativo monousuario desarrollado por Google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Basado en el Kernel 2.5 de Linux y otro software de código abierto</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La estructura del sistema operativo Android se compone de aplicaciones que se ejecutan sobre un Middleware que las abstrae de la complejidad de las comunicaciones del sistema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¿Middleware?</a:t>
            </a:r>
            <a:endParaRPr/>
          </a:p>
        </p:txBody>
      </p:sp>
      <p:sp>
        <p:nvSpPr>
          <p:cNvPr id="80" name="Google Shape;80;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a:t>
            </a:r>
            <a:r>
              <a:rPr lang="en"/>
              <a:t>n software con el que las diferentes aplicaciones se comunican entre sí</a:t>
            </a:r>
            <a:endParaRPr/>
          </a:p>
          <a:p>
            <a:pPr indent="0" lvl="0" marL="0" rtl="0" algn="l">
              <a:spcBef>
                <a:spcPts val="1200"/>
              </a:spcBef>
              <a:spcAft>
                <a:spcPts val="1200"/>
              </a:spcAft>
              <a:buNone/>
            </a:pPr>
            <a:r>
              <a:rPr lang="en"/>
              <a:t>Actúa como un puente entre tecnologías, herramientas y bases de datos diversas para que puedan </a:t>
            </a:r>
            <a:r>
              <a:rPr lang="en"/>
              <a:t>integrarse</a:t>
            </a:r>
            <a:r>
              <a:rPr lang="en"/>
              <a:t> sin dificultad en un único sistema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131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Más sobre android…</a:t>
            </a:r>
            <a:endParaRPr/>
          </a:p>
        </p:txBody>
      </p:sp>
      <p:pic>
        <p:nvPicPr>
          <p:cNvPr id="86" name="Google Shape;86;p16"/>
          <p:cNvPicPr preferRelativeResize="0"/>
          <p:nvPr/>
        </p:nvPicPr>
        <p:blipFill>
          <a:blip r:embed="rId3">
            <a:alphaModFix/>
          </a:blip>
          <a:stretch>
            <a:fillRect/>
          </a:stretch>
        </p:blipFill>
        <p:spPr>
          <a:xfrm>
            <a:off x="2947150" y="703975"/>
            <a:ext cx="3947040" cy="4439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 </a:t>
            </a:r>
            <a:r>
              <a:rPr lang="en"/>
              <a:t>Máquina</a:t>
            </a:r>
            <a:r>
              <a:rPr lang="en"/>
              <a:t> Virtual</a:t>
            </a:r>
            <a:endParaRPr/>
          </a:p>
        </p:txBody>
      </p:sp>
      <p:sp>
        <p:nvSpPr>
          <p:cNvPr id="92" name="Google Shape;92;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Inicialmente se utilizó la máquina virtual Dalvik con la librería de ejecución JIT (Just In Time) que traducía a bytecode Java cualquier aplicación en el momento de su ejecución.</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La máquina virtual Java de Android no gestiona directamente la memoria o los procesos, sino que utiliza el núcleo de Linux subyacente para manejar la planificación de procesos y la gestión de la memoria.</a:t>
            </a:r>
            <a:endParaRPr/>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113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Ahora si… Los procesos </a:t>
            </a:r>
            <a:endParaRPr/>
          </a:p>
        </p:txBody>
      </p:sp>
      <p:sp>
        <p:nvSpPr>
          <p:cNvPr id="98" name="Google Shape;98;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La gestión de procesos también se conoce como ciclo de vida.</a:t>
            </a:r>
            <a:endParaRPr/>
          </a:p>
          <a:p>
            <a:pPr indent="0" lvl="0" marL="457200" rtl="0" algn="l">
              <a:spcBef>
                <a:spcPts val="1200"/>
              </a:spcBef>
              <a:spcAft>
                <a:spcPts val="0"/>
              </a:spcAft>
              <a:buNone/>
            </a:pPr>
            <a:r>
              <a:t/>
            </a:r>
            <a:endParaRPr/>
          </a:p>
          <a:p>
            <a:pPr indent="-342900" lvl="0" marL="457200" rtl="0" algn="just">
              <a:spcBef>
                <a:spcPts val="1200"/>
              </a:spcBef>
              <a:spcAft>
                <a:spcPts val="0"/>
              </a:spcAft>
              <a:buSzPts val="1800"/>
              <a:buChar char="●"/>
            </a:pPr>
            <a:r>
              <a:rPr lang="en"/>
              <a:t>C</a:t>
            </a:r>
            <a:r>
              <a:rPr lang="en"/>
              <a:t>ada aplicación para Android se ejecuta en su propio proceso de Linux. Se crea este proceso para la aplicación cuando es necesario ejecutar parte de su código, lo cual garantiza cargar los procesos en memoria solo cuando van a ser utilizados debido al espacio reducido de memoria  RAM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102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Jerarquía</a:t>
            </a:r>
            <a:r>
              <a:rPr lang="en"/>
              <a:t> de los procesos </a:t>
            </a:r>
            <a:endParaRPr/>
          </a:p>
        </p:txBody>
      </p:sp>
      <p:pic>
        <p:nvPicPr>
          <p:cNvPr id="104" name="Google Shape;104;p19"/>
          <p:cNvPicPr preferRelativeResize="0"/>
          <p:nvPr/>
        </p:nvPicPr>
        <p:blipFill>
          <a:blip r:embed="rId3">
            <a:alphaModFix/>
          </a:blip>
          <a:stretch>
            <a:fillRect/>
          </a:stretch>
        </p:blipFill>
        <p:spPr>
          <a:xfrm>
            <a:off x="2012638" y="821100"/>
            <a:ext cx="5118725" cy="4134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102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Foreground</a:t>
            </a:r>
            <a:r>
              <a:rPr lang="en"/>
              <a:t> Process (Primer Plano)</a:t>
            </a:r>
            <a:endParaRPr/>
          </a:p>
        </p:txBody>
      </p:sp>
      <p:sp>
        <p:nvSpPr>
          <p:cNvPr id="110" name="Google Shape;110;p20"/>
          <p:cNvSpPr txBox="1"/>
          <p:nvPr>
            <p:ph idx="1" type="body"/>
          </p:nvPr>
        </p:nvSpPr>
        <p:spPr>
          <a:xfrm>
            <a:off x="311700" y="674825"/>
            <a:ext cx="4684500" cy="4402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770"/>
              <a:buFont typeface="Arial"/>
              <a:buNone/>
            </a:pPr>
            <a:r>
              <a:rPr lang="en" sz="1360"/>
              <a:t>Un proceso se considera que está en el primer plano si se dan cualquiera de las siguientes condiciones:</a:t>
            </a:r>
            <a:endParaRPr sz="1360"/>
          </a:p>
          <a:p>
            <a:pPr indent="-314960" lvl="0" marL="457200" rtl="0" algn="l">
              <a:lnSpc>
                <a:spcPct val="95000"/>
              </a:lnSpc>
              <a:spcBef>
                <a:spcPts val="1200"/>
              </a:spcBef>
              <a:spcAft>
                <a:spcPts val="0"/>
              </a:spcAft>
              <a:buSzPts val="1360"/>
              <a:buChar char="●"/>
            </a:pPr>
            <a:r>
              <a:rPr lang="en" sz="1360"/>
              <a:t>Activity interactúa</a:t>
            </a:r>
            <a:r>
              <a:rPr lang="en" sz="1360"/>
              <a:t> con el usuario (el método onResume() de la Activity ha sido llamado).</a:t>
            </a:r>
            <a:endParaRPr sz="1360"/>
          </a:p>
          <a:p>
            <a:pPr indent="0" lvl="0" marL="457200" rtl="0" algn="l">
              <a:lnSpc>
                <a:spcPct val="95000"/>
              </a:lnSpc>
              <a:spcBef>
                <a:spcPts val="1200"/>
              </a:spcBef>
              <a:spcAft>
                <a:spcPts val="0"/>
              </a:spcAft>
              <a:buSzPts val="770"/>
              <a:buNone/>
            </a:pPr>
            <a:r>
              <a:t/>
            </a:r>
            <a:endParaRPr sz="1360"/>
          </a:p>
          <a:p>
            <a:pPr indent="-314960" lvl="0" marL="457200" rtl="0" algn="l">
              <a:lnSpc>
                <a:spcPct val="95000"/>
              </a:lnSpc>
              <a:spcBef>
                <a:spcPts val="1200"/>
              </a:spcBef>
              <a:spcAft>
                <a:spcPts val="0"/>
              </a:spcAft>
              <a:buSzPts val="1360"/>
              <a:buChar char="●"/>
            </a:pPr>
            <a:r>
              <a:rPr lang="en" sz="1360"/>
              <a:t>Cuando la Activity con la que interactúa el usuario aloja un Servicio (Service).</a:t>
            </a:r>
            <a:endParaRPr sz="1360"/>
          </a:p>
          <a:p>
            <a:pPr indent="0" lvl="0" marL="457200" rtl="0" algn="l">
              <a:lnSpc>
                <a:spcPct val="95000"/>
              </a:lnSpc>
              <a:spcBef>
                <a:spcPts val="1200"/>
              </a:spcBef>
              <a:spcAft>
                <a:spcPts val="0"/>
              </a:spcAft>
              <a:buSzPts val="770"/>
              <a:buNone/>
            </a:pPr>
            <a:r>
              <a:t/>
            </a:r>
            <a:endParaRPr sz="1360"/>
          </a:p>
          <a:p>
            <a:pPr indent="-314960" lvl="0" marL="457200" rtl="0" algn="l">
              <a:lnSpc>
                <a:spcPct val="95000"/>
              </a:lnSpc>
              <a:spcBef>
                <a:spcPts val="1200"/>
              </a:spcBef>
              <a:spcAft>
                <a:spcPts val="0"/>
              </a:spcAft>
              <a:buSzPts val="1360"/>
              <a:buChar char="●"/>
            </a:pPr>
            <a:r>
              <a:rPr lang="en" sz="1360"/>
              <a:t>Cuando un Servicio ha llamado al método startForeground(), y por lo tanto se ejecuta en primer plano.</a:t>
            </a:r>
            <a:endParaRPr sz="1360"/>
          </a:p>
          <a:p>
            <a:pPr indent="0" lvl="0" marL="457200" rtl="0" algn="l">
              <a:lnSpc>
                <a:spcPct val="95000"/>
              </a:lnSpc>
              <a:spcBef>
                <a:spcPts val="1200"/>
              </a:spcBef>
              <a:spcAft>
                <a:spcPts val="0"/>
              </a:spcAft>
              <a:buSzPts val="770"/>
              <a:buNone/>
            </a:pPr>
            <a:r>
              <a:t/>
            </a:r>
            <a:endParaRPr sz="1360"/>
          </a:p>
          <a:p>
            <a:pPr indent="-314960" lvl="0" marL="457200" rtl="0" algn="l">
              <a:lnSpc>
                <a:spcPct val="95000"/>
              </a:lnSpc>
              <a:spcBef>
                <a:spcPts val="1200"/>
              </a:spcBef>
              <a:spcAft>
                <a:spcPts val="0"/>
              </a:spcAft>
              <a:buSzPts val="1360"/>
              <a:buChar char="●"/>
            </a:pPr>
            <a:r>
              <a:rPr lang="en" sz="1360"/>
              <a:t>Cuando aloja un Servicio que será llamado durante el ciclo de vida de la aplicación (onCreate(), onStart() u onDestroy()).</a:t>
            </a:r>
            <a:endParaRPr sz="1360"/>
          </a:p>
          <a:p>
            <a:pPr indent="0" lvl="0" marL="0" rtl="0" algn="l">
              <a:lnSpc>
                <a:spcPct val="95000"/>
              </a:lnSpc>
              <a:spcBef>
                <a:spcPts val="1200"/>
              </a:spcBef>
              <a:spcAft>
                <a:spcPts val="1200"/>
              </a:spcAft>
              <a:buSzPts val="770"/>
              <a:buNone/>
            </a:pPr>
            <a:r>
              <a:t/>
            </a:r>
            <a:endParaRPr sz="1260"/>
          </a:p>
        </p:txBody>
      </p:sp>
      <p:pic>
        <p:nvPicPr>
          <p:cNvPr id="111" name="Google Shape;111;p20"/>
          <p:cNvPicPr preferRelativeResize="0"/>
          <p:nvPr/>
        </p:nvPicPr>
        <p:blipFill rotWithShape="1">
          <a:blip r:embed="rId3">
            <a:alphaModFix/>
          </a:blip>
          <a:srcRect b="0" l="25147" r="23382" t="0"/>
          <a:stretch/>
        </p:blipFill>
        <p:spPr>
          <a:xfrm>
            <a:off x="6039475" y="1232375"/>
            <a:ext cx="2378174" cy="3090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87900" y="976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Visible Process (Proceso Visible)</a:t>
            </a:r>
            <a:endParaRPr/>
          </a:p>
        </p:txBody>
      </p:sp>
      <p:sp>
        <p:nvSpPr>
          <p:cNvPr id="117" name="Google Shape;117;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Este tipo de procesos no define ningún componente en primer plano. Un proceso se considera visible:</a:t>
            </a:r>
            <a:endParaRPr/>
          </a:p>
          <a:p>
            <a:pPr indent="-342900" lvl="0" marL="457200" rtl="0" algn="l">
              <a:spcBef>
                <a:spcPts val="1200"/>
              </a:spcBef>
              <a:spcAft>
                <a:spcPts val="0"/>
              </a:spcAft>
              <a:buSzPts val="1800"/>
              <a:buChar char="●"/>
            </a:pPr>
            <a:r>
              <a:rPr lang="en"/>
              <a:t>Se</a:t>
            </a:r>
            <a:r>
              <a:rPr lang="en"/>
              <a:t> define una Activity que no está en primer plano pero es visible para el usuario (llamada al método onPause() del ciclo de vida de la aplicación).</a:t>
            </a:r>
            <a:endParaRPr/>
          </a:p>
          <a:p>
            <a:pPr indent="-342900" lvl="0" marL="457200" rtl="0" algn="l">
              <a:spcBef>
                <a:spcPts val="0"/>
              </a:spcBef>
              <a:spcAft>
                <a:spcPts val="0"/>
              </a:spcAft>
              <a:buSzPts val="1800"/>
              <a:buChar char="●"/>
            </a:pPr>
            <a:r>
              <a:rPr lang="en"/>
              <a:t>Si se aloja un Servicio destinado a ser invocado en primer plano o a una actividad visible.</a:t>
            </a:r>
            <a:endParaRPr/>
          </a:p>
          <a:p>
            <a:pPr indent="0" lvl="0" marL="0" rtl="0" algn="l">
              <a:spcBef>
                <a:spcPts val="1200"/>
              </a:spcBef>
              <a:spcAft>
                <a:spcPts val="1200"/>
              </a:spcAft>
              <a:buNone/>
            </a:pPr>
            <a:r>
              <a:t/>
            </a:r>
            <a:endParaRPr/>
          </a:p>
        </p:txBody>
      </p:sp>
      <p:pic>
        <p:nvPicPr>
          <p:cNvPr id="118" name="Google Shape;118;p21"/>
          <p:cNvPicPr preferRelativeResize="0"/>
          <p:nvPr/>
        </p:nvPicPr>
        <p:blipFill>
          <a:blip r:embed="rId3">
            <a:alphaModFix/>
          </a:blip>
          <a:stretch>
            <a:fillRect/>
          </a:stretch>
        </p:blipFill>
        <p:spPr>
          <a:xfrm>
            <a:off x="5479675" y="3069950"/>
            <a:ext cx="3485500" cy="1951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