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8" r:id="rId9"/>
    <p:sldId id="269" r:id="rId10"/>
    <p:sldId id="261" r:id="rId11"/>
    <p:sldId id="264" r:id="rId12"/>
    <p:sldId id="265" r:id="rId13"/>
    <p:sldId id="270" r:id="rId14"/>
    <p:sldId id="271" r:id="rId15"/>
    <p:sldId id="272" r:id="rId16"/>
    <p:sldId id="273" r:id="rId17"/>
    <p:sldId id="274" r:id="rId18"/>
    <p:sldId id="275" r:id="rId19"/>
    <p:sldId id="276" r:id="rId20"/>
    <p:sldId id="277"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3" d="100"/>
          <a:sy n="83" d="100"/>
        </p:scale>
        <p:origin x="61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419E-B898-43C5-A98E-34E511F82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E3BBFA-ED99-4CB9-81D1-3AF1F5946EDF}"/>
              </a:ext>
            </a:extLst>
          </p:cNvPr>
          <p:cNvSpPr>
            <a:spLocks noGrp="1"/>
          </p:cNvSpPr>
          <p:nvPr>
            <p:ph type="subTitle" idx="1"/>
          </p:nvPr>
        </p:nvSpPr>
        <p:spPr>
          <a:xfrm>
            <a:off x="1524000" y="3602038"/>
            <a:ext cx="9144000" cy="1655762"/>
          </a:xfrm>
        </p:spPr>
        <p:txBody>
          <a:bodyPr/>
          <a:lstStyle>
            <a:lvl1pPr marL="0" indent="0" algn="ctr">
              <a:buNone/>
              <a:defRPr sz="2400"/>
            </a:lvl1pPr>
            <a:lvl2pPr marL="457216" indent="0" algn="ctr">
              <a:buNone/>
              <a:defRPr sz="2000"/>
            </a:lvl2pPr>
            <a:lvl3pPr marL="914433" indent="0" algn="ctr">
              <a:buNone/>
              <a:defRPr sz="1801"/>
            </a:lvl3pPr>
            <a:lvl4pPr marL="1371653" indent="0" algn="ctr">
              <a:buNone/>
              <a:defRPr sz="1600"/>
            </a:lvl4pPr>
            <a:lvl5pPr marL="1828869" indent="0" algn="ctr">
              <a:buNone/>
              <a:defRPr sz="1600"/>
            </a:lvl5pPr>
            <a:lvl6pPr marL="2286085" indent="0" algn="ctr">
              <a:buNone/>
              <a:defRPr sz="1600"/>
            </a:lvl6pPr>
            <a:lvl7pPr marL="2743302" indent="0" algn="ctr">
              <a:buNone/>
              <a:defRPr sz="1600"/>
            </a:lvl7pPr>
            <a:lvl8pPr marL="3200522" indent="0" algn="ctr">
              <a:buNone/>
              <a:defRPr sz="1600"/>
            </a:lvl8pPr>
            <a:lvl9pPr marL="3657738"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B2FA487-BEBB-44C0-930C-CBF12764065B}"/>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5" name="Footer Placeholder 4">
            <a:extLst>
              <a:ext uri="{FF2B5EF4-FFF2-40B4-BE49-F238E27FC236}">
                <a16:creationId xmlns:a16="http://schemas.microsoft.com/office/drawing/2014/main" id="{3F448851-1458-4B2D-ABAC-8EE20E5982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0F23E2-2020-4CA2-93CA-094A0024823F}"/>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328249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8ED5-F7D4-419F-84C0-6AFC956B0E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BFD8E1-9EB9-4431-A87D-ED5C7E7D6F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0FFE59-48D5-4F32-B856-675E440AA17C}"/>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5" name="Footer Placeholder 4">
            <a:extLst>
              <a:ext uri="{FF2B5EF4-FFF2-40B4-BE49-F238E27FC236}">
                <a16:creationId xmlns:a16="http://schemas.microsoft.com/office/drawing/2014/main" id="{5EC579D5-3978-4047-9F69-FDB00C945F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A952E6-8B86-4970-B79C-50E1E20BBC09}"/>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391061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F39B4F-8DA5-43B8-8E97-A9678C0E8371}"/>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C20182-2194-4B15-946D-A4E126207DA4}"/>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504D4-9200-4A99-8471-EE70E8272B40}"/>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5" name="Footer Placeholder 4">
            <a:extLst>
              <a:ext uri="{FF2B5EF4-FFF2-40B4-BE49-F238E27FC236}">
                <a16:creationId xmlns:a16="http://schemas.microsoft.com/office/drawing/2014/main" id="{606E7D78-8048-4CB7-B6BB-637757145B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83C6FD-A78E-4B1A-9F26-F3544FBCAA8C}"/>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195960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AD86-6BA6-46B9-BFBC-D94A710FC6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EBCC63-7E4D-4438-9016-7A37B7E883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1EFBB3-21B4-4A95-B095-78B358BB486F}"/>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5" name="Footer Placeholder 4">
            <a:extLst>
              <a:ext uri="{FF2B5EF4-FFF2-40B4-BE49-F238E27FC236}">
                <a16:creationId xmlns:a16="http://schemas.microsoft.com/office/drawing/2014/main" id="{7443D72A-0A54-4115-8FFC-67F05E5B0D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02E5E3-76D6-4313-BE60-1E13D483D455}"/>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302390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A997-E552-49F5-B726-C1BC60BE2794}"/>
              </a:ext>
            </a:extLst>
          </p:cNvPr>
          <p:cNvSpPr>
            <a:spLocks noGrp="1"/>
          </p:cNvSpPr>
          <p:nvPr>
            <p:ph type="title"/>
          </p:nvPr>
        </p:nvSpPr>
        <p:spPr>
          <a:xfrm>
            <a:off x="831853"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468E905-7AF0-4236-98B5-31DC4AA8FDB9}"/>
              </a:ext>
            </a:extLst>
          </p:cNvPr>
          <p:cNvSpPr>
            <a:spLocks noGrp="1"/>
          </p:cNvSpPr>
          <p:nvPr>
            <p:ph type="body" idx="1"/>
          </p:nvPr>
        </p:nvSpPr>
        <p:spPr>
          <a:xfrm>
            <a:off x="831853" y="4589466"/>
            <a:ext cx="10515600" cy="1500187"/>
          </a:xfrm>
        </p:spPr>
        <p:txBody>
          <a:bodyPr/>
          <a:lstStyle>
            <a:lvl1pPr marL="0" indent="0">
              <a:buNone/>
              <a:defRPr sz="2400">
                <a:solidFill>
                  <a:schemeClr val="tx1">
                    <a:tint val="75000"/>
                  </a:schemeClr>
                </a:solidFill>
              </a:defRPr>
            </a:lvl1pPr>
            <a:lvl2pPr marL="457216" indent="0">
              <a:buNone/>
              <a:defRPr sz="2000">
                <a:solidFill>
                  <a:schemeClr val="tx1">
                    <a:tint val="75000"/>
                  </a:schemeClr>
                </a:solidFill>
              </a:defRPr>
            </a:lvl2pPr>
            <a:lvl3pPr marL="914433" indent="0">
              <a:buNone/>
              <a:defRPr sz="1801">
                <a:solidFill>
                  <a:schemeClr val="tx1">
                    <a:tint val="75000"/>
                  </a:schemeClr>
                </a:solidFill>
              </a:defRPr>
            </a:lvl3pPr>
            <a:lvl4pPr marL="1371653" indent="0">
              <a:buNone/>
              <a:defRPr sz="1600">
                <a:solidFill>
                  <a:schemeClr val="tx1">
                    <a:tint val="75000"/>
                  </a:schemeClr>
                </a:solidFill>
              </a:defRPr>
            </a:lvl4pPr>
            <a:lvl5pPr marL="1828869" indent="0">
              <a:buNone/>
              <a:defRPr sz="1600">
                <a:solidFill>
                  <a:schemeClr val="tx1">
                    <a:tint val="75000"/>
                  </a:schemeClr>
                </a:solidFill>
              </a:defRPr>
            </a:lvl5pPr>
            <a:lvl6pPr marL="2286085" indent="0">
              <a:buNone/>
              <a:defRPr sz="1600">
                <a:solidFill>
                  <a:schemeClr val="tx1">
                    <a:tint val="75000"/>
                  </a:schemeClr>
                </a:solidFill>
              </a:defRPr>
            </a:lvl6pPr>
            <a:lvl7pPr marL="2743302" indent="0">
              <a:buNone/>
              <a:defRPr sz="1600">
                <a:solidFill>
                  <a:schemeClr val="tx1">
                    <a:tint val="75000"/>
                  </a:schemeClr>
                </a:solidFill>
              </a:defRPr>
            </a:lvl7pPr>
            <a:lvl8pPr marL="3200522" indent="0">
              <a:buNone/>
              <a:defRPr sz="1600">
                <a:solidFill>
                  <a:schemeClr val="tx1">
                    <a:tint val="75000"/>
                  </a:schemeClr>
                </a:solidFill>
              </a:defRPr>
            </a:lvl8pPr>
            <a:lvl9pPr marL="3657738"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43EE6C-A7D8-41DC-BB6F-07A58613E3AF}"/>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5" name="Footer Placeholder 4">
            <a:extLst>
              <a:ext uri="{FF2B5EF4-FFF2-40B4-BE49-F238E27FC236}">
                <a16:creationId xmlns:a16="http://schemas.microsoft.com/office/drawing/2014/main" id="{FDC907A4-557B-40C1-ACBB-4B2E43D6DC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75EC60-0AE7-4B48-8546-02198024C988}"/>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334499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22FC-8CFB-463D-994B-9C2FF2840C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9E7759-F520-428C-AC4F-2C59FE5A9C3A}"/>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8706F8-444D-40C8-B8C4-2644C717BFAB}"/>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785DBC-7D7F-4956-9661-3A014CC901A2}"/>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6" name="Footer Placeholder 5">
            <a:extLst>
              <a:ext uri="{FF2B5EF4-FFF2-40B4-BE49-F238E27FC236}">
                <a16:creationId xmlns:a16="http://schemas.microsoft.com/office/drawing/2014/main" id="{E6EAC75D-2E0E-41FD-BB2A-A8F0A5A82A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58E7FD-901F-48FE-8A12-E14A4540560B}"/>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142733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C878-B752-4E34-9B97-A9EF9AEE9254}"/>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A2A3A3-DBA4-4E51-BB3B-27753512611B}"/>
              </a:ext>
            </a:extLst>
          </p:cNvPr>
          <p:cNvSpPr>
            <a:spLocks noGrp="1"/>
          </p:cNvSpPr>
          <p:nvPr>
            <p:ph type="body" idx="1"/>
          </p:nvPr>
        </p:nvSpPr>
        <p:spPr>
          <a:xfrm>
            <a:off x="839793" y="1681163"/>
            <a:ext cx="5157787" cy="823912"/>
          </a:xfrm>
        </p:spPr>
        <p:txBody>
          <a:bodyPr anchor="b"/>
          <a:lstStyle>
            <a:lvl1pPr marL="0" indent="0">
              <a:buNone/>
              <a:defRPr sz="2400" b="1"/>
            </a:lvl1pPr>
            <a:lvl2pPr marL="457216" indent="0">
              <a:buNone/>
              <a:defRPr sz="2000" b="1"/>
            </a:lvl2pPr>
            <a:lvl3pPr marL="914433" indent="0">
              <a:buNone/>
              <a:defRPr sz="1801" b="1"/>
            </a:lvl3pPr>
            <a:lvl4pPr marL="1371653" indent="0">
              <a:buNone/>
              <a:defRPr sz="1600" b="1"/>
            </a:lvl4pPr>
            <a:lvl5pPr marL="1828869" indent="0">
              <a:buNone/>
              <a:defRPr sz="1600" b="1"/>
            </a:lvl5pPr>
            <a:lvl6pPr marL="2286085" indent="0">
              <a:buNone/>
              <a:defRPr sz="1600" b="1"/>
            </a:lvl6pPr>
            <a:lvl7pPr marL="2743302" indent="0">
              <a:buNone/>
              <a:defRPr sz="1600" b="1"/>
            </a:lvl7pPr>
            <a:lvl8pPr marL="3200522" indent="0">
              <a:buNone/>
              <a:defRPr sz="1600" b="1"/>
            </a:lvl8pPr>
            <a:lvl9pPr marL="3657738"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BFB619-1EAF-49B2-B044-6F2C0DC65D33}"/>
              </a:ext>
            </a:extLst>
          </p:cNvPr>
          <p:cNvSpPr>
            <a:spLocks noGrp="1"/>
          </p:cNvSpPr>
          <p:nvPr>
            <p:ph sz="half" idx="2"/>
          </p:nvPr>
        </p:nvSpPr>
        <p:spPr>
          <a:xfrm>
            <a:off x="839793"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E0C9265-0653-4E49-A6EE-6B3D37AFC22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216" indent="0">
              <a:buNone/>
              <a:defRPr sz="2000" b="1"/>
            </a:lvl2pPr>
            <a:lvl3pPr marL="914433" indent="0">
              <a:buNone/>
              <a:defRPr sz="1801" b="1"/>
            </a:lvl3pPr>
            <a:lvl4pPr marL="1371653" indent="0">
              <a:buNone/>
              <a:defRPr sz="1600" b="1"/>
            </a:lvl4pPr>
            <a:lvl5pPr marL="1828869" indent="0">
              <a:buNone/>
              <a:defRPr sz="1600" b="1"/>
            </a:lvl5pPr>
            <a:lvl6pPr marL="2286085" indent="0">
              <a:buNone/>
              <a:defRPr sz="1600" b="1"/>
            </a:lvl6pPr>
            <a:lvl7pPr marL="2743302" indent="0">
              <a:buNone/>
              <a:defRPr sz="1600" b="1"/>
            </a:lvl7pPr>
            <a:lvl8pPr marL="3200522" indent="0">
              <a:buNone/>
              <a:defRPr sz="1600" b="1"/>
            </a:lvl8pPr>
            <a:lvl9pPr marL="3657738"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4A5750-6EC5-43D7-BC0D-B6656E8FFFDE}"/>
              </a:ext>
            </a:extLst>
          </p:cNvPr>
          <p:cNvSpPr>
            <a:spLocks noGrp="1"/>
          </p:cNvSpPr>
          <p:nvPr>
            <p:ph sz="quarter" idx="4"/>
          </p:nvPr>
        </p:nvSpPr>
        <p:spPr>
          <a:xfrm>
            <a:off x="6172203"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A0F598C-0BB4-48F6-B1F9-350904017EAF}"/>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8" name="Footer Placeholder 7">
            <a:extLst>
              <a:ext uri="{FF2B5EF4-FFF2-40B4-BE49-F238E27FC236}">
                <a16:creationId xmlns:a16="http://schemas.microsoft.com/office/drawing/2014/main" id="{210D7765-3D59-40B3-A533-E847FA54B6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DDF271C-AB7A-4AAC-BF8E-0246BA6E33A6}"/>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221077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9312-1840-4E81-8492-D0F8DF54370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4EBBF-BE4C-48A3-B638-0DEA2A2415B7}"/>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4" name="Footer Placeholder 3">
            <a:extLst>
              <a:ext uri="{FF2B5EF4-FFF2-40B4-BE49-F238E27FC236}">
                <a16:creationId xmlns:a16="http://schemas.microsoft.com/office/drawing/2014/main" id="{DB9E7E29-DCB1-413E-A28A-7202021028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57D034-1979-4B7D-A907-3B5FBEAB9489}"/>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116042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30080-ECAE-4085-BE71-3359F365FE8E}"/>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3" name="Footer Placeholder 2">
            <a:extLst>
              <a:ext uri="{FF2B5EF4-FFF2-40B4-BE49-F238E27FC236}">
                <a16:creationId xmlns:a16="http://schemas.microsoft.com/office/drawing/2014/main" id="{EAD338ED-770D-4A5F-92A7-32C81258AE0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4BD12CB-AAD4-446F-8F56-8C8006B84629}"/>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126423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4334-6E82-4636-AB47-8B56569F54DE}"/>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31CB6CD-74F8-40E4-A208-FF705F6CEE63}"/>
              </a:ext>
            </a:extLst>
          </p:cNvPr>
          <p:cNvSpPr>
            <a:spLocks noGrp="1"/>
          </p:cNvSpPr>
          <p:nvPr>
            <p:ph idx="1"/>
          </p:nvPr>
        </p:nvSpPr>
        <p:spPr>
          <a:xfrm>
            <a:off x="5183192"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7D8737-F6C7-42DE-820F-B9E68E126462}"/>
              </a:ext>
            </a:extLst>
          </p:cNvPr>
          <p:cNvSpPr>
            <a:spLocks noGrp="1"/>
          </p:cNvSpPr>
          <p:nvPr>
            <p:ph type="body" sz="half" idx="2"/>
          </p:nvPr>
        </p:nvSpPr>
        <p:spPr>
          <a:xfrm>
            <a:off x="839791" y="2057400"/>
            <a:ext cx="3932236" cy="3811588"/>
          </a:xfrm>
        </p:spPr>
        <p:txBody>
          <a:bodyPr/>
          <a:lstStyle>
            <a:lvl1pPr marL="0" indent="0">
              <a:buNone/>
              <a:defRPr sz="1600"/>
            </a:lvl1pPr>
            <a:lvl2pPr marL="457216" indent="0">
              <a:buNone/>
              <a:defRPr sz="1401"/>
            </a:lvl2pPr>
            <a:lvl3pPr marL="914433" indent="0">
              <a:buNone/>
              <a:defRPr sz="1200"/>
            </a:lvl3pPr>
            <a:lvl4pPr marL="1371653" indent="0">
              <a:buNone/>
              <a:defRPr sz="1001"/>
            </a:lvl4pPr>
            <a:lvl5pPr marL="1828869" indent="0">
              <a:buNone/>
              <a:defRPr sz="1001"/>
            </a:lvl5pPr>
            <a:lvl6pPr marL="2286085" indent="0">
              <a:buNone/>
              <a:defRPr sz="1001"/>
            </a:lvl6pPr>
            <a:lvl7pPr marL="2743302" indent="0">
              <a:buNone/>
              <a:defRPr sz="1001"/>
            </a:lvl7pPr>
            <a:lvl8pPr marL="3200522" indent="0">
              <a:buNone/>
              <a:defRPr sz="1001"/>
            </a:lvl8pPr>
            <a:lvl9pPr marL="3657738"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7D5589F2-9440-4720-8BB5-35777A6A9B1F}"/>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6" name="Footer Placeholder 5">
            <a:extLst>
              <a:ext uri="{FF2B5EF4-FFF2-40B4-BE49-F238E27FC236}">
                <a16:creationId xmlns:a16="http://schemas.microsoft.com/office/drawing/2014/main" id="{A66E328F-6178-4A29-B6BF-6BADC9AD57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0F4C07-B463-4BAD-B444-BDB63AC54AD5}"/>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30431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13BE-F640-4A9C-A679-80A5D0027D8A}"/>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0E2D9F-4B65-41EA-80ED-EC83CF0E22D3}"/>
              </a:ext>
            </a:extLst>
          </p:cNvPr>
          <p:cNvSpPr>
            <a:spLocks noGrp="1"/>
          </p:cNvSpPr>
          <p:nvPr>
            <p:ph type="pic" idx="1"/>
          </p:nvPr>
        </p:nvSpPr>
        <p:spPr>
          <a:xfrm>
            <a:off x="5183192" y="987425"/>
            <a:ext cx="6172201" cy="4873625"/>
          </a:xfrm>
        </p:spPr>
        <p:txBody>
          <a:bodyPr/>
          <a:lstStyle>
            <a:lvl1pPr marL="0" indent="0">
              <a:buNone/>
              <a:defRPr sz="3200"/>
            </a:lvl1pPr>
            <a:lvl2pPr marL="457216" indent="0">
              <a:buNone/>
              <a:defRPr sz="2800"/>
            </a:lvl2pPr>
            <a:lvl3pPr marL="914433" indent="0">
              <a:buNone/>
              <a:defRPr sz="2400"/>
            </a:lvl3pPr>
            <a:lvl4pPr marL="1371653" indent="0">
              <a:buNone/>
              <a:defRPr sz="2000"/>
            </a:lvl4pPr>
            <a:lvl5pPr marL="1828869" indent="0">
              <a:buNone/>
              <a:defRPr sz="2000"/>
            </a:lvl5pPr>
            <a:lvl6pPr marL="2286085" indent="0">
              <a:buNone/>
              <a:defRPr sz="2000"/>
            </a:lvl6pPr>
            <a:lvl7pPr marL="2743302" indent="0">
              <a:buNone/>
              <a:defRPr sz="2000"/>
            </a:lvl7pPr>
            <a:lvl8pPr marL="3200522" indent="0">
              <a:buNone/>
              <a:defRPr sz="2000"/>
            </a:lvl8pPr>
            <a:lvl9pPr marL="3657738" indent="0">
              <a:buNone/>
              <a:defRPr sz="2000"/>
            </a:lvl9pPr>
          </a:lstStyle>
          <a:p>
            <a:endParaRPr lang="en-GB"/>
          </a:p>
        </p:txBody>
      </p:sp>
      <p:sp>
        <p:nvSpPr>
          <p:cNvPr id="4" name="Text Placeholder 3">
            <a:extLst>
              <a:ext uri="{FF2B5EF4-FFF2-40B4-BE49-F238E27FC236}">
                <a16:creationId xmlns:a16="http://schemas.microsoft.com/office/drawing/2014/main" id="{2DAFA3EB-13B6-4A51-B28C-7ED588278902}"/>
              </a:ext>
            </a:extLst>
          </p:cNvPr>
          <p:cNvSpPr>
            <a:spLocks noGrp="1"/>
          </p:cNvSpPr>
          <p:nvPr>
            <p:ph type="body" sz="half" idx="2"/>
          </p:nvPr>
        </p:nvSpPr>
        <p:spPr>
          <a:xfrm>
            <a:off x="839791" y="2057400"/>
            <a:ext cx="3932236" cy="3811588"/>
          </a:xfrm>
        </p:spPr>
        <p:txBody>
          <a:bodyPr/>
          <a:lstStyle>
            <a:lvl1pPr marL="0" indent="0">
              <a:buNone/>
              <a:defRPr sz="1600"/>
            </a:lvl1pPr>
            <a:lvl2pPr marL="457216" indent="0">
              <a:buNone/>
              <a:defRPr sz="1401"/>
            </a:lvl2pPr>
            <a:lvl3pPr marL="914433" indent="0">
              <a:buNone/>
              <a:defRPr sz="1200"/>
            </a:lvl3pPr>
            <a:lvl4pPr marL="1371653" indent="0">
              <a:buNone/>
              <a:defRPr sz="1001"/>
            </a:lvl4pPr>
            <a:lvl5pPr marL="1828869" indent="0">
              <a:buNone/>
              <a:defRPr sz="1001"/>
            </a:lvl5pPr>
            <a:lvl6pPr marL="2286085" indent="0">
              <a:buNone/>
              <a:defRPr sz="1001"/>
            </a:lvl6pPr>
            <a:lvl7pPr marL="2743302" indent="0">
              <a:buNone/>
              <a:defRPr sz="1001"/>
            </a:lvl7pPr>
            <a:lvl8pPr marL="3200522" indent="0">
              <a:buNone/>
              <a:defRPr sz="1001"/>
            </a:lvl8pPr>
            <a:lvl9pPr marL="3657738" indent="0">
              <a:buNone/>
              <a:defRPr sz="1001"/>
            </a:lvl9pPr>
          </a:lstStyle>
          <a:p>
            <a:pPr lvl="0"/>
            <a:r>
              <a:rPr lang="en-US"/>
              <a:t>Edit Master text styles</a:t>
            </a:r>
          </a:p>
        </p:txBody>
      </p:sp>
      <p:sp>
        <p:nvSpPr>
          <p:cNvPr id="5" name="Date Placeholder 4">
            <a:extLst>
              <a:ext uri="{FF2B5EF4-FFF2-40B4-BE49-F238E27FC236}">
                <a16:creationId xmlns:a16="http://schemas.microsoft.com/office/drawing/2014/main" id="{247F640D-5963-43D8-A8D8-7AE79A09151E}"/>
              </a:ext>
            </a:extLst>
          </p:cNvPr>
          <p:cNvSpPr>
            <a:spLocks noGrp="1"/>
          </p:cNvSpPr>
          <p:nvPr>
            <p:ph type="dt" sz="half" idx="10"/>
          </p:nvPr>
        </p:nvSpPr>
        <p:spPr/>
        <p:txBody>
          <a:bodyPr/>
          <a:lstStyle/>
          <a:p>
            <a:fld id="{003F2538-C270-484F-8332-C5506BD7116E}" type="datetimeFigureOut">
              <a:rPr lang="en-GB" smtClean="0"/>
              <a:t>25/03/2019</a:t>
            </a:fld>
            <a:endParaRPr lang="en-GB"/>
          </a:p>
        </p:txBody>
      </p:sp>
      <p:sp>
        <p:nvSpPr>
          <p:cNvPr id="6" name="Footer Placeholder 5">
            <a:extLst>
              <a:ext uri="{FF2B5EF4-FFF2-40B4-BE49-F238E27FC236}">
                <a16:creationId xmlns:a16="http://schemas.microsoft.com/office/drawing/2014/main" id="{5EE35BD7-ED06-426F-8D2C-8C137F7F7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E3507A-2F82-42E5-B918-E3A2E4C01618}"/>
              </a:ext>
            </a:extLst>
          </p:cNvPr>
          <p:cNvSpPr>
            <a:spLocks noGrp="1"/>
          </p:cNvSpPr>
          <p:nvPr>
            <p:ph type="sldNum" sz="quarter" idx="12"/>
          </p:nvPr>
        </p:nvSpPr>
        <p:spPr/>
        <p:txBody>
          <a:bodyPr/>
          <a:lstStyle/>
          <a:p>
            <a:fld id="{66F07BBA-FE2C-4871-9354-56D0D9E0F7D0}" type="slidenum">
              <a:rPr lang="en-GB" smtClean="0"/>
              <a:t>‹#›</a:t>
            </a:fld>
            <a:endParaRPr lang="en-GB"/>
          </a:p>
        </p:txBody>
      </p:sp>
    </p:spTree>
    <p:extLst>
      <p:ext uri="{BB962C8B-B14F-4D97-AF65-F5344CB8AC3E}">
        <p14:creationId xmlns:p14="http://schemas.microsoft.com/office/powerpoint/2010/main" val="172561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22CC9-CEC0-4D63-9DF6-1DEF4F01F56C}"/>
              </a:ext>
            </a:extLst>
          </p:cNvPr>
          <p:cNvSpPr>
            <a:spLocks noGrp="1"/>
          </p:cNvSpPr>
          <p:nvPr>
            <p:ph type="title"/>
          </p:nvPr>
        </p:nvSpPr>
        <p:spPr>
          <a:xfrm>
            <a:off x="838205"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7D425F-8EAD-46E8-917D-EF64AF5164D4}"/>
              </a:ext>
            </a:extLst>
          </p:cNvPr>
          <p:cNvSpPr>
            <a:spLocks noGrp="1"/>
          </p:cNvSpPr>
          <p:nvPr>
            <p:ph type="body" idx="1"/>
          </p:nvPr>
        </p:nvSpPr>
        <p:spPr>
          <a:xfrm>
            <a:off x="838205"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9F34FD-F978-41C3-8AA0-FD4F0CAFF09B}"/>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F2538-C270-484F-8332-C5506BD7116E}" type="datetimeFigureOut">
              <a:rPr lang="en-GB" smtClean="0"/>
              <a:t>25/03/2019</a:t>
            </a:fld>
            <a:endParaRPr lang="en-GB"/>
          </a:p>
        </p:txBody>
      </p:sp>
      <p:sp>
        <p:nvSpPr>
          <p:cNvPr id="5" name="Footer Placeholder 4">
            <a:extLst>
              <a:ext uri="{FF2B5EF4-FFF2-40B4-BE49-F238E27FC236}">
                <a16:creationId xmlns:a16="http://schemas.microsoft.com/office/drawing/2014/main" id="{98B47BE0-087A-4733-8E7F-2C8E854F4259}"/>
              </a:ext>
            </a:extLst>
          </p:cNvPr>
          <p:cNvSpPr>
            <a:spLocks noGrp="1"/>
          </p:cNvSpPr>
          <p:nvPr>
            <p:ph type="ftr" sz="quarter" idx="3"/>
          </p:nvPr>
        </p:nvSpPr>
        <p:spPr>
          <a:xfrm>
            <a:off x="4038605"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034480-C974-42FB-B277-DD1D5EB7398D}"/>
              </a:ext>
            </a:extLst>
          </p:cNvPr>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07BBA-FE2C-4871-9354-56D0D9E0F7D0}" type="slidenum">
              <a:rPr lang="en-GB" smtClean="0"/>
              <a:t>‹#›</a:t>
            </a:fld>
            <a:endParaRPr lang="en-GB"/>
          </a:p>
        </p:txBody>
      </p:sp>
    </p:spTree>
    <p:extLst>
      <p:ext uri="{BB962C8B-B14F-4D97-AF65-F5344CB8AC3E}">
        <p14:creationId xmlns:p14="http://schemas.microsoft.com/office/powerpoint/2010/main" val="279866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9" indent="-228609" algn="l" defTabSz="91443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4" indent="-228609" algn="l" defTabSz="91443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9" algn="l" defTabSz="91443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78" indent="-228609" algn="l" defTabSz="91443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96" indent="-228609" algn="l" defTabSz="91443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913" indent="-228609" algn="l" defTabSz="91443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129" indent="-228609" algn="l" defTabSz="91443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345" indent="-228609" algn="l" defTabSz="91443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33" rtl="0" eaLnBrk="1" latinLnBrk="0" hangingPunct="1">
        <a:defRPr sz="1801" kern="1200">
          <a:solidFill>
            <a:schemeClr val="tx1"/>
          </a:solidFill>
          <a:latin typeface="+mn-lt"/>
          <a:ea typeface="+mn-ea"/>
          <a:cs typeface="+mn-cs"/>
        </a:defRPr>
      </a:lvl1pPr>
      <a:lvl2pPr marL="457216" algn="l" defTabSz="914433" rtl="0" eaLnBrk="1" latinLnBrk="0" hangingPunct="1">
        <a:defRPr sz="1801" kern="1200">
          <a:solidFill>
            <a:schemeClr val="tx1"/>
          </a:solidFill>
          <a:latin typeface="+mn-lt"/>
          <a:ea typeface="+mn-ea"/>
          <a:cs typeface="+mn-cs"/>
        </a:defRPr>
      </a:lvl2pPr>
      <a:lvl3pPr marL="914433" algn="l" defTabSz="914433" rtl="0" eaLnBrk="1" latinLnBrk="0" hangingPunct="1">
        <a:defRPr sz="1801" kern="1200">
          <a:solidFill>
            <a:schemeClr val="tx1"/>
          </a:solidFill>
          <a:latin typeface="+mn-lt"/>
          <a:ea typeface="+mn-ea"/>
          <a:cs typeface="+mn-cs"/>
        </a:defRPr>
      </a:lvl3pPr>
      <a:lvl4pPr marL="1371653" algn="l" defTabSz="914433" rtl="0" eaLnBrk="1" latinLnBrk="0" hangingPunct="1">
        <a:defRPr sz="1801" kern="1200">
          <a:solidFill>
            <a:schemeClr val="tx1"/>
          </a:solidFill>
          <a:latin typeface="+mn-lt"/>
          <a:ea typeface="+mn-ea"/>
          <a:cs typeface="+mn-cs"/>
        </a:defRPr>
      </a:lvl4pPr>
      <a:lvl5pPr marL="1828869" algn="l" defTabSz="914433" rtl="0" eaLnBrk="1" latinLnBrk="0" hangingPunct="1">
        <a:defRPr sz="1801" kern="1200">
          <a:solidFill>
            <a:schemeClr val="tx1"/>
          </a:solidFill>
          <a:latin typeface="+mn-lt"/>
          <a:ea typeface="+mn-ea"/>
          <a:cs typeface="+mn-cs"/>
        </a:defRPr>
      </a:lvl5pPr>
      <a:lvl6pPr marL="2286085" algn="l" defTabSz="914433" rtl="0" eaLnBrk="1" latinLnBrk="0" hangingPunct="1">
        <a:defRPr sz="1801" kern="1200">
          <a:solidFill>
            <a:schemeClr val="tx1"/>
          </a:solidFill>
          <a:latin typeface="+mn-lt"/>
          <a:ea typeface="+mn-ea"/>
          <a:cs typeface="+mn-cs"/>
        </a:defRPr>
      </a:lvl6pPr>
      <a:lvl7pPr marL="2743302" algn="l" defTabSz="914433" rtl="0" eaLnBrk="1" latinLnBrk="0" hangingPunct="1">
        <a:defRPr sz="1801" kern="1200">
          <a:solidFill>
            <a:schemeClr val="tx1"/>
          </a:solidFill>
          <a:latin typeface="+mn-lt"/>
          <a:ea typeface="+mn-ea"/>
          <a:cs typeface="+mn-cs"/>
        </a:defRPr>
      </a:lvl7pPr>
      <a:lvl8pPr marL="3200522" algn="l" defTabSz="914433" rtl="0" eaLnBrk="1" latinLnBrk="0" hangingPunct="1">
        <a:defRPr sz="1801" kern="1200">
          <a:solidFill>
            <a:schemeClr val="tx1"/>
          </a:solidFill>
          <a:latin typeface="+mn-lt"/>
          <a:ea typeface="+mn-ea"/>
          <a:cs typeface="+mn-cs"/>
        </a:defRPr>
      </a:lvl8pPr>
      <a:lvl9pPr marL="3657738" algn="l" defTabSz="91443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pacxon4u.com/space-invad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0E26-41DF-4E20-BBA1-4CA25E515F4B}"/>
              </a:ext>
            </a:extLst>
          </p:cNvPr>
          <p:cNvSpPr>
            <a:spLocks noGrp="1"/>
          </p:cNvSpPr>
          <p:nvPr>
            <p:ph type="ctrTitle"/>
          </p:nvPr>
        </p:nvSpPr>
        <p:spPr/>
        <p:txBody>
          <a:bodyPr/>
          <a:lstStyle/>
          <a:p>
            <a:r>
              <a:rPr lang="en-US" dirty="0"/>
              <a:t>SCC GAME SPACE INVADERS</a:t>
            </a:r>
            <a:endParaRPr lang="en-GB" dirty="0"/>
          </a:p>
        </p:txBody>
      </p:sp>
      <p:sp>
        <p:nvSpPr>
          <p:cNvPr id="3" name="Subtitle 2">
            <a:extLst>
              <a:ext uri="{FF2B5EF4-FFF2-40B4-BE49-F238E27FC236}">
                <a16:creationId xmlns:a16="http://schemas.microsoft.com/office/drawing/2014/main" id="{E3ADDF49-B272-497E-8707-83C1C3B72F43}"/>
              </a:ext>
            </a:extLst>
          </p:cNvPr>
          <p:cNvSpPr>
            <a:spLocks noGrp="1"/>
          </p:cNvSpPr>
          <p:nvPr>
            <p:ph type="subTitle" idx="1"/>
          </p:nvPr>
        </p:nvSpPr>
        <p:spPr/>
        <p:txBody>
          <a:bodyPr/>
          <a:lstStyle/>
          <a:p>
            <a:r>
              <a:rPr lang="en-US" dirty="0"/>
              <a:t>BRYAN TYRRELL - 15441012</a:t>
            </a:r>
            <a:endParaRPr lang="en-GB" dirty="0"/>
          </a:p>
        </p:txBody>
      </p:sp>
    </p:spTree>
    <p:extLst>
      <p:ext uri="{BB962C8B-B14F-4D97-AF65-F5344CB8AC3E}">
        <p14:creationId xmlns:p14="http://schemas.microsoft.com/office/powerpoint/2010/main" val="39853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b="1" dirty="0"/>
              <a:t>Detailed explanation of register 3 use</a:t>
            </a:r>
            <a:r>
              <a:rPr lang="en-US" sz="2800" dirty="0"/>
              <a:t>: </a:t>
            </a:r>
            <a:endParaRPr lang="en-GB" sz="2800" dirty="0"/>
          </a:p>
        </p:txBody>
      </p:sp>
      <p:sp>
        <p:nvSpPr>
          <p:cNvPr id="3" name="Content Placeholder 2">
            <a:extLst>
              <a:ext uri="{FF2B5EF4-FFF2-40B4-BE49-F238E27FC236}">
                <a16:creationId xmlns:a16="http://schemas.microsoft.com/office/drawing/2014/main" id="{B2E1253F-B761-4344-B0A6-32138C8B264F}"/>
              </a:ext>
            </a:extLst>
          </p:cNvPr>
          <p:cNvSpPr>
            <a:spLocks noGrp="1"/>
          </p:cNvSpPr>
          <p:nvPr>
            <p:ph idx="1"/>
          </p:nvPr>
        </p:nvSpPr>
        <p:spPr>
          <a:xfrm>
            <a:off x="120077" y="563422"/>
            <a:ext cx="11233726" cy="2198251"/>
          </a:xfrm>
        </p:spPr>
        <p:txBody>
          <a:bodyPr/>
          <a:lstStyle/>
          <a:p>
            <a:r>
              <a:rPr lang="en-US" dirty="0"/>
              <a:t>Register 3 is used as a bit flag register with certain bits being used to signal that actions have been carried out by other sections of the system</a:t>
            </a:r>
          </a:p>
          <a:p>
            <a:r>
              <a:rPr lang="en-US" dirty="0"/>
              <a:t>To check if a bit flag is asserted within R3 set a single bit at the desired index and </a:t>
            </a:r>
            <a:r>
              <a:rPr lang="en-US" dirty="0" err="1"/>
              <a:t>AND</a:t>
            </a:r>
            <a:r>
              <a:rPr lang="en-US" dirty="0"/>
              <a:t> the two registers if the result is 1(not zero) then flag is set else the result is 0 and the flag is not set</a:t>
            </a:r>
          </a:p>
        </p:txBody>
      </p:sp>
      <p:graphicFrame>
        <p:nvGraphicFramePr>
          <p:cNvPr id="6" name="Table 5">
            <a:extLst>
              <a:ext uri="{FF2B5EF4-FFF2-40B4-BE49-F238E27FC236}">
                <a16:creationId xmlns:a16="http://schemas.microsoft.com/office/drawing/2014/main" id="{BEDD51B4-7B31-4E3E-A944-8090E065060A}"/>
              </a:ext>
            </a:extLst>
          </p:cNvPr>
          <p:cNvGraphicFramePr>
            <a:graphicFrameLocks noGrp="1"/>
          </p:cNvGraphicFramePr>
          <p:nvPr>
            <p:extLst>
              <p:ext uri="{D42A27DB-BD31-4B8C-83A1-F6EECF244321}">
                <p14:modId xmlns:p14="http://schemas.microsoft.com/office/powerpoint/2010/main" val="1961776224"/>
              </p:ext>
            </p:extLst>
          </p:nvPr>
        </p:nvGraphicFramePr>
        <p:xfrm>
          <a:off x="528778" y="2835563"/>
          <a:ext cx="10536386" cy="608676"/>
        </p:xfrm>
        <a:graphic>
          <a:graphicData uri="http://schemas.openxmlformats.org/drawingml/2006/table">
            <a:tbl>
              <a:tblPr firstRow="1" bandRow="1">
                <a:tableStyleId>{5C22544A-7EE6-4342-B048-85BDC9FD1C3A}</a:tableStyleId>
              </a:tblPr>
              <a:tblGrid>
                <a:gridCol w="819809">
                  <a:extLst>
                    <a:ext uri="{9D8B030D-6E8A-4147-A177-3AD203B41FA5}">
                      <a16:colId xmlns:a16="http://schemas.microsoft.com/office/drawing/2014/main" val="2915887579"/>
                    </a:ext>
                  </a:extLst>
                </a:gridCol>
                <a:gridCol w="819809">
                  <a:extLst>
                    <a:ext uri="{9D8B030D-6E8A-4147-A177-3AD203B41FA5}">
                      <a16:colId xmlns:a16="http://schemas.microsoft.com/office/drawing/2014/main" val="2278793290"/>
                    </a:ext>
                  </a:extLst>
                </a:gridCol>
                <a:gridCol w="556048">
                  <a:extLst>
                    <a:ext uri="{9D8B030D-6E8A-4147-A177-3AD203B41FA5}">
                      <a16:colId xmlns:a16="http://schemas.microsoft.com/office/drawing/2014/main" val="2720076178"/>
                    </a:ext>
                  </a:extLst>
                </a:gridCol>
                <a:gridCol w="556048">
                  <a:extLst>
                    <a:ext uri="{9D8B030D-6E8A-4147-A177-3AD203B41FA5}">
                      <a16:colId xmlns:a16="http://schemas.microsoft.com/office/drawing/2014/main" val="67118905"/>
                    </a:ext>
                  </a:extLst>
                </a:gridCol>
                <a:gridCol w="556048">
                  <a:extLst>
                    <a:ext uri="{9D8B030D-6E8A-4147-A177-3AD203B41FA5}">
                      <a16:colId xmlns:a16="http://schemas.microsoft.com/office/drawing/2014/main" val="3144794777"/>
                    </a:ext>
                  </a:extLst>
                </a:gridCol>
                <a:gridCol w="556048">
                  <a:extLst>
                    <a:ext uri="{9D8B030D-6E8A-4147-A177-3AD203B41FA5}">
                      <a16:colId xmlns:a16="http://schemas.microsoft.com/office/drawing/2014/main" val="1626511152"/>
                    </a:ext>
                  </a:extLst>
                </a:gridCol>
                <a:gridCol w="556048">
                  <a:extLst>
                    <a:ext uri="{9D8B030D-6E8A-4147-A177-3AD203B41FA5}">
                      <a16:colId xmlns:a16="http://schemas.microsoft.com/office/drawing/2014/main" val="3814950625"/>
                    </a:ext>
                  </a:extLst>
                </a:gridCol>
                <a:gridCol w="556048">
                  <a:extLst>
                    <a:ext uri="{9D8B030D-6E8A-4147-A177-3AD203B41FA5}">
                      <a16:colId xmlns:a16="http://schemas.microsoft.com/office/drawing/2014/main" val="1428780039"/>
                    </a:ext>
                  </a:extLst>
                </a:gridCol>
                <a:gridCol w="556048">
                  <a:extLst>
                    <a:ext uri="{9D8B030D-6E8A-4147-A177-3AD203B41FA5}">
                      <a16:colId xmlns:a16="http://schemas.microsoft.com/office/drawing/2014/main" val="4074281226"/>
                    </a:ext>
                  </a:extLst>
                </a:gridCol>
                <a:gridCol w="556048">
                  <a:extLst>
                    <a:ext uri="{9D8B030D-6E8A-4147-A177-3AD203B41FA5}">
                      <a16:colId xmlns:a16="http://schemas.microsoft.com/office/drawing/2014/main" val="4269859155"/>
                    </a:ext>
                  </a:extLst>
                </a:gridCol>
                <a:gridCol w="556048">
                  <a:extLst>
                    <a:ext uri="{9D8B030D-6E8A-4147-A177-3AD203B41FA5}">
                      <a16:colId xmlns:a16="http://schemas.microsoft.com/office/drawing/2014/main" val="454031203"/>
                    </a:ext>
                  </a:extLst>
                </a:gridCol>
                <a:gridCol w="556048">
                  <a:extLst>
                    <a:ext uri="{9D8B030D-6E8A-4147-A177-3AD203B41FA5}">
                      <a16:colId xmlns:a16="http://schemas.microsoft.com/office/drawing/2014/main" val="1586639559"/>
                    </a:ext>
                  </a:extLst>
                </a:gridCol>
                <a:gridCol w="556048">
                  <a:extLst>
                    <a:ext uri="{9D8B030D-6E8A-4147-A177-3AD203B41FA5}">
                      <a16:colId xmlns:a16="http://schemas.microsoft.com/office/drawing/2014/main" val="3048451087"/>
                    </a:ext>
                  </a:extLst>
                </a:gridCol>
                <a:gridCol w="556048">
                  <a:extLst>
                    <a:ext uri="{9D8B030D-6E8A-4147-A177-3AD203B41FA5}">
                      <a16:colId xmlns:a16="http://schemas.microsoft.com/office/drawing/2014/main" val="1996746038"/>
                    </a:ext>
                  </a:extLst>
                </a:gridCol>
                <a:gridCol w="556048">
                  <a:extLst>
                    <a:ext uri="{9D8B030D-6E8A-4147-A177-3AD203B41FA5}">
                      <a16:colId xmlns:a16="http://schemas.microsoft.com/office/drawing/2014/main" val="1302882736"/>
                    </a:ext>
                  </a:extLst>
                </a:gridCol>
                <a:gridCol w="556048">
                  <a:extLst>
                    <a:ext uri="{9D8B030D-6E8A-4147-A177-3AD203B41FA5}">
                      <a16:colId xmlns:a16="http://schemas.microsoft.com/office/drawing/2014/main" val="3906892016"/>
                    </a:ext>
                  </a:extLst>
                </a:gridCol>
                <a:gridCol w="556048">
                  <a:extLst>
                    <a:ext uri="{9D8B030D-6E8A-4147-A177-3AD203B41FA5}">
                      <a16:colId xmlns:a16="http://schemas.microsoft.com/office/drawing/2014/main" val="3844480189"/>
                    </a:ext>
                  </a:extLst>
                </a:gridCol>
                <a:gridCol w="556048">
                  <a:extLst>
                    <a:ext uri="{9D8B030D-6E8A-4147-A177-3AD203B41FA5}">
                      <a16:colId xmlns:a16="http://schemas.microsoft.com/office/drawing/2014/main" val="2368367515"/>
                    </a:ext>
                  </a:extLst>
                </a:gridCol>
              </a:tblGrid>
              <a:tr h="608676">
                <a:tc>
                  <a:txBody>
                    <a:bodyPr/>
                    <a:lstStyle/>
                    <a:p>
                      <a:r>
                        <a:rPr lang="en-US" sz="1801" b="1" kern="1200" dirty="0">
                          <a:solidFill>
                            <a:schemeClr val="lt1"/>
                          </a:solidFill>
                          <a:latin typeface="+mn-lt"/>
                          <a:ea typeface="+mn-ea"/>
                          <a:cs typeface="+mn-cs"/>
                        </a:rPr>
                        <a:t>R3</a:t>
                      </a:r>
                      <a:endParaRPr lang="en-GB" sz="1801" b="1" kern="1200" dirty="0">
                        <a:solidFill>
                          <a:schemeClr val="lt1"/>
                        </a:solidFill>
                        <a:latin typeface="+mn-lt"/>
                        <a:ea typeface="+mn-ea"/>
                        <a:cs typeface="+mn-cs"/>
                      </a:endParaRPr>
                    </a:p>
                  </a:txBody>
                  <a:tcPr/>
                </a:tc>
                <a:tc>
                  <a:txBody>
                    <a:bodyPr/>
                    <a:lstStyle/>
                    <a:p>
                      <a:r>
                        <a:rPr lang="en-US" sz="1801" b="1" kern="1200" dirty="0">
                          <a:solidFill>
                            <a:schemeClr val="lt1"/>
                          </a:solidFill>
                          <a:latin typeface="+mn-lt"/>
                          <a:ea typeface="+mn-ea"/>
                          <a:cs typeface="+mn-cs"/>
                        </a:rPr>
                        <a:t>INDEX</a:t>
                      </a:r>
                      <a:endParaRPr lang="en-GB" sz="1801" b="1" kern="1200" dirty="0">
                        <a:solidFill>
                          <a:schemeClr val="lt1"/>
                        </a:solidFill>
                        <a:latin typeface="+mn-lt"/>
                        <a:ea typeface="+mn-ea"/>
                        <a:cs typeface="+mn-cs"/>
                      </a:endParaRPr>
                    </a:p>
                  </a:txBody>
                  <a:tcPr/>
                </a:tc>
                <a:tc>
                  <a:txBody>
                    <a:bodyPr/>
                    <a:lstStyle/>
                    <a:p>
                      <a:r>
                        <a:rPr lang="en-US" dirty="0"/>
                        <a:t>15</a:t>
                      </a:r>
                      <a:endParaRPr lang="en-GB" dirty="0"/>
                    </a:p>
                  </a:txBody>
                  <a:tcPr/>
                </a:tc>
                <a:tc>
                  <a:txBody>
                    <a:bodyPr/>
                    <a:lstStyle/>
                    <a:p>
                      <a:r>
                        <a:rPr lang="en-US" dirty="0"/>
                        <a:t>14</a:t>
                      </a:r>
                      <a:endParaRPr lang="en-GB" dirty="0"/>
                    </a:p>
                  </a:txBody>
                  <a:tcPr/>
                </a:tc>
                <a:tc>
                  <a:txBody>
                    <a:bodyPr/>
                    <a:lstStyle/>
                    <a:p>
                      <a:r>
                        <a:rPr lang="en-US" dirty="0"/>
                        <a:t>13</a:t>
                      </a:r>
                      <a:endParaRPr lang="en-GB" dirty="0"/>
                    </a:p>
                  </a:txBody>
                  <a:tcPr/>
                </a:tc>
                <a:tc>
                  <a:txBody>
                    <a:bodyPr/>
                    <a:lstStyle/>
                    <a:p>
                      <a:r>
                        <a:rPr lang="en-US" dirty="0"/>
                        <a:t>12</a:t>
                      </a:r>
                      <a:endParaRPr lang="en-GB" dirty="0"/>
                    </a:p>
                  </a:txBody>
                  <a:tcPr/>
                </a:tc>
                <a:tc>
                  <a:txBody>
                    <a:bodyPr/>
                    <a:lstStyle/>
                    <a:p>
                      <a:r>
                        <a:rPr lang="en-US" dirty="0"/>
                        <a:t>11</a:t>
                      </a:r>
                      <a:endParaRPr lang="en-GB" dirty="0"/>
                    </a:p>
                  </a:txBody>
                  <a:tcPr/>
                </a:tc>
                <a:tc>
                  <a:txBody>
                    <a:bodyPr/>
                    <a:lstStyle/>
                    <a:p>
                      <a:r>
                        <a:rPr lang="en-US" dirty="0"/>
                        <a:t>10</a:t>
                      </a:r>
                      <a:endParaRPr lang="en-GB" dirty="0"/>
                    </a:p>
                  </a:txBody>
                  <a:tcPr/>
                </a:tc>
                <a:tc>
                  <a:txBody>
                    <a:bodyPr/>
                    <a:lstStyle/>
                    <a:p>
                      <a:r>
                        <a:rPr lang="en-US" dirty="0"/>
                        <a:t>9</a:t>
                      </a:r>
                      <a:endParaRPr lang="en-GB" dirty="0"/>
                    </a:p>
                  </a:txBody>
                  <a:tcPr/>
                </a:tc>
                <a:tc>
                  <a:txBody>
                    <a:bodyPr/>
                    <a:lstStyle/>
                    <a:p>
                      <a:r>
                        <a:rPr lang="en-US" dirty="0"/>
                        <a:t>8</a:t>
                      </a:r>
                      <a:endParaRPr lang="en-GB" dirty="0"/>
                    </a:p>
                  </a:txBody>
                  <a:tcPr/>
                </a:tc>
                <a:tc>
                  <a:txBody>
                    <a:bodyPr/>
                    <a:lstStyle/>
                    <a:p>
                      <a:r>
                        <a:rPr lang="en-US" dirty="0"/>
                        <a:t>7</a:t>
                      </a:r>
                      <a:endParaRPr lang="en-GB" dirty="0"/>
                    </a:p>
                  </a:txBody>
                  <a:tcPr/>
                </a:tc>
                <a:tc>
                  <a:txBody>
                    <a:bodyPr/>
                    <a:lstStyle/>
                    <a:p>
                      <a:r>
                        <a:rPr lang="en-US" dirty="0"/>
                        <a:t>6</a:t>
                      </a:r>
                      <a:endParaRPr lang="en-GB" dirty="0"/>
                    </a:p>
                  </a:txBody>
                  <a:tcPr/>
                </a:tc>
                <a:tc>
                  <a:txBody>
                    <a:bodyPr/>
                    <a:lstStyle/>
                    <a:p>
                      <a:r>
                        <a:rPr lang="en-US" dirty="0"/>
                        <a:t>5</a:t>
                      </a:r>
                      <a:endParaRPr lang="en-GB" dirty="0"/>
                    </a:p>
                  </a:txBody>
                  <a:tcPr/>
                </a:tc>
                <a:tc>
                  <a:txBody>
                    <a:bodyPr/>
                    <a:lstStyle/>
                    <a:p>
                      <a:r>
                        <a:rPr lang="en-US" dirty="0"/>
                        <a:t>4</a:t>
                      </a:r>
                      <a:endParaRPr lang="en-GB" dirty="0"/>
                    </a:p>
                  </a:txBody>
                  <a:tcPr/>
                </a:tc>
                <a:tc>
                  <a:txBody>
                    <a:bodyPr/>
                    <a:lstStyle/>
                    <a:p>
                      <a:r>
                        <a:rPr lang="en-US" dirty="0"/>
                        <a:t>3</a:t>
                      </a:r>
                      <a:endParaRPr lang="en-GB" dirty="0"/>
                    </a:p>
                  </a:txBody>
                  <a:tcPr/>
                </a:tc>
                <a:tc>
                  <a:txBody>
                    <a:bodyPr/>
                    <a:lstStyle/>
                    <a:p>
                      <a:r>
                        <a:rPr lang="en-US" dirty="0"/>
                        <a:t>2</a:t>
                      </a:r>
                      <a:endParaRPr lang="en-GB" dirty="0"/>
                    </a:p>
                  </a:txBody>
                  <a:tcPr/>
                </a:tc>
                <a:tc>
                  <a:txBody>
                    <a:bodyPr/>
                    <a:lstStyle/>
                    <a:p>
                      <a:r>
                        <a:rPr lang="en-US" dirty="0"/>
                        <a:t>1</a:t>
                      </a:r>
                      <a:endParaRPr lang="en-GB" dirty="0"/>
                    </a:p>
                  </a:txBody>
                  <a:tcPr/>
                </a:tc>
                <a:tc>
                  <a:txBody>
                    <a:bodyPr/>
                    <a:lstStyle/>
                    <a:p>
                      <a:r>
                        <a:rPr lang="en-US" dirty="0"/>
                        <a:t>0</a:t>
                      </a:r>
                      <a:endParaRPr lang="en-GB" dirty="0"/>
                    </a:p>
                  </a:txBody>
                  <a:tcPr/>
                </a:tc>
                <a:extLst>
                  <a:ext uri="{0D108BD9-81ED-4DB2-BD59-A6C34878D82A}">
                    <a16:rowId xmlns:a16="http://schemas.microsoft.com/office/drawing/2014/main" val="1489749433"/>
                  </a:ext>
                </a:extLst>
              </a:tr>
            </a:tbl>
          </a:graphicData>
        </a:graphic>
      </p:graphicFrame>
      <p:cxnSp>
        <p:nvCxnSpPr>
          <p:cNvPr id="10" name="Straight Arrow Connector 9">
            <a:extLst>
              <a:ext uri="{FF2B5EF4-FFF2-40B4-BE49-F238E27FC236}">
                <a16:creationId xmlns:a16="http://schemas.microsoft.com/office/drawing/2014/main" id="{2EAFA523-3501-46CC-A8E1-0811166EBACF}"/>
              </a:ext>
            </a:extLst>
          </p:cNvPr>
          <p:cNvCxnSpPr>
            <a:cxnSpLocks/>
          </p:cNvCxnSpPr>
          <p:nvPr/>
        </p:nvCxnSpPr>
        <p:spPr>
          <a:xfrm flipV="1">
            <a:off x="2355272" y="3260436"/>
            <a:ext cx="1570183" cy="59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BE27E8-7A1D-4DD7-8E1F-B7689078CE07}"/>
              </a:ext>
            </a:extLst>
          </p:cNvPr>
          <p:cNvCxnSpPr>
            <a:cxnSpLocks/>
          </p:cNvCxnSpPr>
          <p:nvPr/>
        </p:nvCxnSpPr>
        <p:spPr>
          <a:xfrm flipV="1">
            <a:off x="5375564" y="3287453"/>
            <a:ext cx="2447636" cy="67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51771D-4596-434C-88D7-E386E498173D}"/>
              </a:ext>
            </a:extLst>
          </p:cNvPr>
          <p:cNvCxnSpPr>
            <a:cxnSpLocks/>
          </p:cNvCxnSpPr>
          <p:nvPr/>
        </p:nvCxnSpPr>
        <p:spPr>
          <a:xfrm flipV="1">
            <a:off x="8783782" y="3260436"/>
            <a:ext cx="771234" cy="794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7966B37-1370-4207-96F5-FD6674C6A768}"/>
              </a:ext>
            </a:extLst>
          </p:cNvPr>
          <p:cNvCxnSpPr>
            <a:cxnSpLocks/>
          </p:cNvCxnSpPr>
          <p:nvPr/>
        </p:nvCxnSpPr>
        <p:spPr>
          <a:xfrm flipV="1">
            <a:off x="10672618" y="3278447"/>
            <a:ext cx="0" cy="684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F7ECBA-53B1-4D4D-B4FA-5F9530164AAA}"/>
              </a:ext>
            </a:extLst>
          </p:cNvPr>
          <p:cNvSpPr txBox="1"/>
          <p:nvPr/>
        </p:nvSpPr>
        <p:spPr>
          <a:xfrm>
            <a:off x="-60037" y="3962632"/>
            <a:ext cx="2872509" cy="1754326"/>
          </a:xfrm>
          <a:prstGeom prst="rect">
            <a:avLst/>
          </a:prstGeom>
          <a:noFill/>
        </p:spPr>
        <p:txBody>
          <a:bodyPr wrap="square" rtlCol="0">
            <a:spAutoFit/>
          </a:bodyPr>
          <a:lstStyle/>
          <a:p>
            <a:r>
              <a:rPr lang="en-US" dirty="0"/>
              <a:t>Index 12 is set and cleared within interrupt call to tell the system that row two has been checked for bullet collision and not to check row one of the aliens</a:t>
            </a:r>
            <a:endParaRPr lang="en-GB" dirty="0"/>
          </a:p>
        </p:txBody>
      </p:sp>
      <p:sp>
        <p:nvSpPr>
          <p:cNvPr id="20" name="TextBox 19">
            <a:extLst>
              <a:ext uri="{FF2B5EF4-FFF2-40B4-BE49-F238E27FC236}">
                <a16:creationId xmlns:a16="http://schemas.microsoft.com/office/drawing/2014/main" id="{D35ADA44-A7C4-4057-9DA6-23498FE30E23}"/>
              </a:ext>
            </a:extLst>
          </p:cNvPr>
          <p:cNvSpPr txBox="1"/>
          <p:nvPr/>
        </p:nvSpPr>
        <p:spPr>
          <a:xfrm>
            <a:off x="2747817" y="3962632"/>
            <a:ext cx="3205018" cy="1754326"/>
          </a:xfrm>
          <a:prstGeom prst="rect">
            <a:avLst/>
          </a:prstGeom>
          <a:noFill/>
        </p:spPr>
        <p:txBody>
          <a:bodyPr wrap="square" rtlCol="0">
            <a:spAutoFit/>
          </a:bodyPr>
          <a:lstStyle/>
          <a:p>
            <a:r>
              <a:rPr lang="en-US" dirty="0"/>
              <a:t>Index 5 is used as the bullet fired flag and is set high when a bullet is fired, it will be cleared when the bullet collides with an alien or the bullet reaches row 1F</a:t>
            </a:r>
            <a:endParaRPr lang="en-GB" dirty="0"/>
          </a:p>
        </p:txBody>
      </p:sp>
      <p:sp>
        <p:nvSpPr>
          <p:cNvPr id="23" name="TextBox 22">
            <a:extLst>
              <a:ext uri="{FF2B5EF4-FFF2-40B4-BE49-F238E27FC236}">
                <a16:creationId xmlns:a16="http://schemas.microsoft.com/office/drawing/2014/main" id="{F2365661-174A-4130-9E6B-F7B645B8204D}"/>
              </a:ext>
            </a:extLst>
          </p:cNvPr>
          <p:cNvSpPr txBox="1"/>
          <p:nvPr/>
        </p:nvSpPr>
        <p:spPr>
          <a:xfrm>
            <a:off x="9169399" y="3962632"/>
            <a:ext cx="3205018" cy="1477328"/>
          </a:xfrm>
          <a:prstGeom prst="rect">
            <a:avLst/>
          </a:prstGeom>
          <a:noFill/>
        </p:spPr>
        <p:txBody>
          <a:bodyPr wrap="square" rtlCol="0">
            <a:spAutoFit/>
          </a:bodyPr>
          <a:lstStyle/>
          <a:p>
            <a:r>
              <a:rPr lang="en-US" dirty="0"/>
              <a:t>Index 0 is used to the interrupt loop to state which direction the aliens are moving on screen</a:t>
            </a:r>
          </a:p>
          <a:p>
            <a:r>
              <a:rPr lang="en-US" dirty="0"/>
              <a:t>0= shift aliens right</a:t>
            </a:r>
          </a:p>
          <a:p>
            <a:r>
              <a:rPr lang="en-US" dirty="0"/>
              <a:t>1= shift aliens left</a:t>
            </a:r>
            <a:endParaRPr lang="en-GB" dirty="0"/>
          </a:p>
        </p:txBody>
      </p:sp>
      <p:sp>
        <p:nvSpPr>
          <p:cNvPr id="26" name="TextBox 25">
            <a:extLst>
              <a:ext uri="{FF2B5EF4-FFF2-40B4-BE49-F238E27FC236}">
                <a16:creationId xmlns:a16="http://schemas.microsoft.com/office/drawing/2014/main" id="{195B7B84-A684-449E-8C93-3DA28BEACF0C}"/>
              </a:ext>
            </a:extLst>
          </p:cNvPr>
          <p:cNvSpPr txBox="1"/>
          <p:nvPr/>
        </p:nvSpPr>
        <p:spPr>
          <a:xfrm>
            <a:off x="6040582" y="3962632"/>
            <a:ext cx="3205018" cy="2031325"/>
          </a:xfrm>
          <a:prstGeom prst="rect">
            <a:avLst/>
          </a:prstGeom>
          <a:noFill/>
        </p:spPr>
        <p:txBody>
          <a:bodyPr wrap="square" rtlCol="0">
            <a:spAutoFit/>
          </a:bodyPr>
          <a:lstStyle/>
          <a:p>
            <a:r>
              <a:rPr lang="en-US" dirty="0"/>
              <a:t>Index 2 is used to tell the interrupt system that the aliens have been moved down a row last interrupt cycle and to not move them down a row again instead jump straight to move aliens left or right</a:t>
            </a:r>
            <a:endParaRPr lang="en-GB" dirty="0"/>
          </a:p>
        </p:txBody>
      </p:sp>
      <p:cxnSp>
        <p:nvCxnSpPr>
          <p:cNvPr id="32" name="Straight Arrow Connector 31">
            <a:extLst>
              <a:ext uri="{FF2B5EF4-FFF2-40B4-BE49-F238E27FC236}">
                <a16:creationId xmlns:a16="http://schemas.microsoft.com/office/drawing/2014/main" id="{E302D0F4-931A-4BA4-B199-B714D12211FD}"/>
              </a:ext>
            </a:extLst>
          </p:cNvPr>
          <p:cNvCxnSpPr>
            <a:cxnSpLocks/>
          </p:cNvCxnSpPr>
          <p:nvPr/>
        </p:nvCxnSpPr>
        <p:spPr>
          <a:xfrm flipV="1">
            <a:off x="6502400" y="3429000"/>
            <a:ext cx="258618" cy="533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C38CD7-49FB-4B42-9541-EC0B99D282E5}"/>
              </a:ext>
            </a:extLst>
          </p:cNvPr>
          <p:cNvCxnSpPr>
            <a:cxnSpLocks/>
          </p:cNvCxnSpPr>
          <p:nvPr/>
        </p:nvCxnSpPr>
        <p:spPr>
          <a:xfrm flipH="1">
            <a:off x="5620326" y="5310909"/>
            <a:ext cx="420256" cy="8405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7EFB7C9-193F-4709-92E7-728283283365}"/>
              </a:ext>
            </a:extLst>
          </p:cNvPr>
          <p:cNvSpPr txBox="1"/>
          <p:nvPr/>
        </p:nvSpPr>
        <p:spPr>
          <a:xfrm>
            <a:off x="1046018" y="5934665"/>
            <a:ext cx="4821382" cy="923330"/>
          </a:xfrm>
          <a:prstGeom prst="rect">
            <a:avLst/>
          </a:prstGeom>
          <a:noFill/>
        </p:spPr>
        <p:txBody>
          <a:bodyPr wrap="square" rtlCol="0">
            <a:spAutoFit/>
          </a:bodyPr>
          <a:lstStyle/>
          <a:p>
            <a:r>
              <a:rPr lang="en-US" dirty="0"/>
              <a:t>Index 7 is used to tell the interrupt system that row one currently has a bullet in it that has not collided with an alien in its row</a:t>
            </a:r>
            <a:endParaRPr lang="en-GB" dirty="0"/>
          </a:p>
        </p:txBody>
      </p:sp>
    </p:spTree>
    <p:extLst>
      <p:ext uri="{BB962C8B-B14F-4D97-AF65-F5344CB8AC3E}">
        <p14:creationId xmlns:p14="http://schemas.microsoft.com/office/powerpoint/2010/main" val="339573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b="1" dirty="0"/>
              <a:t>Function specific flowcharts</a:t>
            </a:r>
            <a:r>
              <a:rPr lang="en-US" sz="2800" dirty="0"/>
              <a:t>: </a:t>
            </a:r>
            <a:endParaRPr lang="en-GB" sz="2800" dirty="0"/>
          </a:p>
        </p:txBody>
      </p:sp>
      <p:sp>
        <p:nvSpPr>
          <p:cNvPr id="4" name="TextBox 3">
            <a:extLst>
              <a:ext uri="{FF2B5EF4-FFF2-40B4-BE49-F238E27FC236}">
                <a16:creationId xmlns:a16="http://schemas.microsoft.com/office/drawing/2014/main" id="{AC56C09D-BEAF-4FF7-BB73-52B572363553}"/>
              </a:ext>
            </a:extLst>
          </p:cNvPr>
          <p:cNvSpPr txBox="1"/>
          <p:nvPr/>
        </p:nvSpPr>
        <p:spPr>
          <a:xfrm>
            <a:off x="0" y="364963"/>
            <a:ext cx="3906981" cy="646331"/>
          </a:xfrm>
          <a:prstGeom prst="rect">
            <a:avLst/>
          </a:prstGeom>
          <a:noFill/>
        </p:spPr>
        <p:txBody>
          <a:bodyPr wrap="square" rtlCol="0">
            <a:spAutoFit/>
          </a:bodyPr>
          <a:lstStyle/>
          <a:p>
            <a:r>
              <a:rPr lang="en-US" b="1" dirty="0">
                <a:solidFill>
                  <a:srgbClr val="FF0000"/>
                </a:solidFill>
              </a:rPr>
              <a:t>1. </a:t>
            </a:r>
            <a:r>
              <a:rPr lang="en-US" b="1" dirty="0"/>
              <a:t>Check If collision occurred on first row of aliens</a:t>
            </a:r>
            <a:r>
              <a:rPr lang="en-US" dirty="0"/>
              <a:t>:</a:t>
            </a:r>
            <a:endParaRPr lang="en-GB" dirty="0"/>
          </a:p>
        </p:txBody>
      </p:sp>
      <p:pic>
        <p:nvPicPr>
          <p:cNvPr id="10" name="Content Placeholder 9">
            <a:extLst>
              <a:ext uri="{FF2B5EF4-FFF2-40B4-BE49-F238E27FC236}">
                <a16:creationId xmlns:a16="http://schemas.microsoft.com/office/drawing/2014/main" id="{46BE0FDF-E60D-4EDB-8814-B61182F825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9258" y="5"/>
            <a:ext cx="4500396" cy="6857995"/>
          </a:xfrm>
        </p:spPr>
      </p:pic>
      <p:cxnSp>
        <p:nvCxnSpPr>
          <p:cNvPr id="12" name="Straight Arrow Connector 11">
            <a:extLst>
              <a:ext uri="{FF2B5EF4-FFF2-40B4-BE49-F238E27FC236}">
                <a16:creationId xmlns:a16="http://schemas.microsoft.com/office/drawing/2014/main" id="{86D31E65-D5E7-42BF-9AC4-0DC7959361E8}"/>
              </a:ext>
            </a:extLst>
          </p:cNvPr>
          <p:cNvCxnSpPr>
            <a:cxnSpLocks/>
          </p:cNvCxnSpPr>
          <p:nvPr/>
        </p:nvCxnSpPr>
        <p:spPr>
          <a:xfrm flipV="1">
            <a:off x="3195782" y="1317523"/>
            <a:ext cx="1273476" cy="28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80391F-AE5B-482B-8479-E29463117B41}"/>
              </a:ext>
            </a:extLst>
          </p:cNvPr>
          <p:cNvCxnSpPr>
            <a:cxnSpLocks/>
          </p:cNvCxnSpPr>
          <p:nvPr/>
        </p:nvCxnSpPr>
        <p:spPr>
          <a:xfrm flipV="1">
            <a:off x="3195782" y="2124364"/>
            <a:ext cx="1273476" cy="12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33E3691-037F-477D-AC56-79AB44967B19}"/>
              </a:ext>
            </a:extLst>
          </p:cNvPr>
          <p:cNvSpPr txBox="1"/>
          <p:nvPr/>
        </p:nvSpPr>
        <p:spPr>
          <a:xfrm>
            <a:off x="249382" y="1289145"/>
            <a:ext cx="2789382" cy="2031325"/>
          </a:xfrm>
          <a:prstGeom prst="rect">
            <a:avLst/>
          </a:prstGeom>
          <a:noFill/>
        </p:spPr>
        <p:txBody>
          <a:bodyPr wrap="square" rtlCol="0">
            <a:spAutoFit/>
          </a:bodyPr>
          <a:lstStyle/>
          <a:p>
            <a:r>
              <a:rPr lang="en-US" dirty="0"/>
              <a:t>These two diamonds check if the bullet row is on the same row as the aliens or one row below the aliens this means that a collision check will occur and needs to be handled</a:t>
            </a:r>
            <a:endParaRPr lang="en-GB" dirty="0"/>
          </a:p>
        </p:txBody>
      </p:sp>
      <p:cxnSp>
        <p:nvCxnSpPr>
          <p:cNvPr id="19" name="Straight Arrow Connector 18">
            <a:extLst>
              <a:ext uri="{FF2B5EF4-FFF2-40B4-BE49-F238E27FC236}">
                <a16:creationId xmlns:a16="http://schemas.microsoft.com/office/drawing/2014/main" id="{08235A96-2D91-4405-B57E-4DD0CF7ABBD6}"/>
              </a:ext>
            </a:extLst>
          </p:cNvPr>
          <p:cNvCxnSpPr>
            <a:cxnSpLocks/>
          </p:cNvCxnSpPr>
          <p:nvPr/>
        </p:nvCxnSpPr>
        <p:spPr>
          <a:xfrm flipH="1">
            <a:off x="6299200" y="92364"/>
            <a:ext cx="1551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44DD5E-B107-497D-A718-13E10F205AD4}"/>
              </a:ext>
            </a:extLst>
          </p:cNvPr>
          <p:cNvSpPr txBox="1"/>
          <p:nvPr/>
        </p:nvSpPr>
        <p:spPr>
          <a:xfrm>
            <a:off x="8044873" y="0"/>
            <a:ext cx="4147122" cy="923330"/>
          </a:xfrm>
          <a:prstGeom prst="rect">
            <a:avLst/>
          </a:prstGeom>
          <a:noFill/>
        </p:spPr>
        <p:txBody>
          <a:bodyPr wrap="square" rtlCol="0">
            <a:spAutoFit/>
          </a:bodyPr>
          <a:lstStyle/>
          <a:p>
            <a:r>
              <a:rPr lang="en-US" dirty="0"/>
              <a:t>It should be noted if flag 12 is set in R3 this function will never be run as a second row bullet check has </a:t>
            </a:r>
            <a:r>
              <a:rPr lang="en-US" dirty="0" err="1"/>
              <a:t>occured</a:t>
            </a:r>
            <a:endParaRPr lang="en-GB" dirty="0"/>
          </a:p>
        </p:txBody>
      </p:sp>
      <p:cxnSp>
        <p:nvCxnSpPr>
          <p:cNvPr id="23" name="Straight Arrow Connector 22">
            <a:extLst>
              <a:ext uri="{FF2B5EF4-FFF2-40B4-BE49-F238E27FC236}">
                <a16:creationId xmlns:a16="http://schemas.microsoft.com/office/drawing/2014/main" id="{BDA8A93C-7143-45A5-8EFF-D7A473B68CC4}"/>
              </a:ext>
            </a:extLst>
          </p:cNvPr>
          <p:cNvCxnSpPr/>
          <p:nvPr/>
        </p:nvCxnSpPr>
        <p:spPr>
          <a:xfrm flipH="1">
            <a:off x="8044873" y="2770909"/>
            <a:ext cx="397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53B193C-1CAA-4A04-88F2-FE3777D800AD}"/>
              </a:ext>
            </a:extLst>
          </p:cNvPr>
          <p:cNvCxnSpPr/>
          <p:nvPr/>
        </p:nvCxnSpPr>
        <p:spPr>
          <a:xfrm flipH="1">
            <a:off x="8044873" y="3241964"/>
            <a:ext cx="397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653F252-2BFC-4F81-9BB2-4E30F17405CC}"/>
              </a:ext>
            </a:extLst>
          </p:cNvPr>
          <p:cNvSpPr txBox="1"/>
          <p:nvPr/>
        </p:nvSpPr>
        <p:spPr>
          <a:xfrm>
            <a:off x="8562109" y="2650836"/>
            <a:ext cx="3629886" cy="646331"/>
          </a:xfrm>
          <a:prstGeom prst="rect">
            <a:avLst/>
          </a:prstGeom>
          <a:noFill/>
        </p:spPr>
        <p:txBody>
          <a:bodyPr wrap="square" rtlCol="0">
            <a:spAutoFit/>
          </a:bodyPr>
          <a:lstStyle/>
          <a:p>
            <a:r>
              <a:rPr lang="en-US" dirty="0"/>
              <a:t>Aliens bottom row moved into R4</a:t>
            </a:r>
          </a:p>
          <a:p>
            <a:r>
              <a:rPr lang="en-US" dirty="0"/>
              <a:t>Bullet bottom row moved into R5</a:t>
            </a:r>
            <a:endParaRPr lang="en-GB" dirty="0"/>
          </a:p>
        </p:txBody>
      </p:sp>
      <p:cxnSp>
        <p:nvCxnSpPr>
          <p:cNvPr id="28" name="Straight Arrow Connector 27">
            <a:extLst>
              <a:ext uri="{FF2B5EF4-FFF2-40B4-BE49-F238E27FC236}">
                <a16:creationId xmlns:a16="http://schemas.microsoft.com/office/drawing/2014/main" id="{32380004-0B73-410F-B31C-5DC695C8FF04}"/>
              </a:ext>
            </a:extLst>
          </p:cNvPr>
          <p:cNvCxnSpPr/>
          <p:nvPr/>
        </p:nvCxnSpPr>
        <p:spPr>
          <a:xfrm flipH="1">
            <a:off x="7924800" y="3888509"/>
            <a:ext cx="1394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C357930-55CC-48B3-B1DC-F4A68B53EF58}"/>
              </a:ext>
            </a:extLst>
          </p:cNvPr>
          <p:cNvSpPr txBox="1"/>
          <p:nvPr/>
        </p:nvSpPr>
        <p:spPr>
          <a:xfrm>
            <a:off x="9531932" y="3759200"/>
            <a:ext cx="2207486" cy="369332"/>
          </a:xfrm>
          <a:prstGeom prst="rect">
            <a:avLst/>
          </a:prstGeom>
          <a:noFill/>
        </p:spPr>
        <p:txBody>
          <a:bodyPr wrap="square" rtlCol="0">
            <a:spAutoFit/>
          </a:bodyPr>
          <a:lstStyle/>
          <a:p>
            <a:r>
              <a:rPr lang="en-US" dirty="0"/>
              <a:t>A collision is checked</a:t>
            </a:r>
            <a:endParaRPr lang="en-GB" dirty="0"/>
          </a:p>
        </p:txBody>
      </p:sp>
      <p:cxnSp>
        <p:nvCxnSpPr>
          <p:cNvPr id="33" name="Straight Arrow Connector 32">
            <a:extLst>
              <a:ext uri="{FF2B5EF4-FFF2-40B4-BE49-F238E27FC236}">
                <a16:creationId xmlns:a16="http://schemas.microsoft.com/office/drawing/2014/main" id="{331E94B2-1C97-44F6-812D-7B2D8AFB4D4E}"/>
              </a:ext>
            </a:extLst>
          </p:cNvPr>
          <p:cNvCxnSpPr>
            <a:cxnSpLocks/>
          </p:cNvCxnSpPr>
          <p:nvPr/>
        </p:nvCxnSpPr>
        <p:spPr>
          <a:xfrm flipH="1" flipV="1">
            <a:off x="7093529" y="5430983"/>
            <a:ext cx="951344" cy="8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DDBB235-FC99-4AED-97C2-1558DA8062E2}"/>
              </a:ext>
            </a:extLst>
          </p:cNvPr>
          <p:cNvSpPr txBox="1"/>
          <p:nvPr/>
        </p:nvSpPr>
        <p:spPr>
          <a:xfrm>
            <a:off x="7850909" y="6304028"/>
            <a:ext cx="4248727" cy="646331"/>
          </a:xfrm>
          <a:prstGeom prst="rect">
            <a:avLst/>
          </a:prstGeom>
          <a:noFill/>
        </p:spPr>
        <p:txBody>
          <a:bodyPr wrap="square" rtlCol="0">
            <a:spAutoFit/>
          </a:bodyPr>
          <a:lstStyle/>
          <a:p>
            <a:r>
              <a:rPr lang="en-US" dirty="0"/>
              <a:t>Index 7 flag set to tell the next interrupt cycle bullet is in first row</a:t>
            </a:r>
            <a:endParaRPr lang="en-GB" dirty="0"/>
          </a:p>
        </p:txBody>
      </p:sp>
      <p:cxnSp>
        <p:nvCxnSpPr>
          <p:cNvPr id="38" name="Straight Arrow Connector 37">
            <a:extLst>
              <a:ext uri="{FF2B5EF4-FFF2-40B4-BE49-F238E27FC236}">
                <a16:creationId xmlns:a16="http://schemas.microsoft.com/office/drawing/2014/main" id="{371240C6-113E-411C-89E1-FCDD032F6284}"/>
              </a:ext>
            </a:extLst>
          </p:cNvPr>
          <p:cNvCxnSpPr>
            <a:cxnSpLocks/>
          </p:cNvCxnSpPr>
          <p:nvPr/>
        </p:nvCxnSpPr>
        <p:spPr>
          <a:xfrm flipH="1">
            <a:off x="8903856" y="5301673"/>
            <a:ext cx="31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9467FAA-F95F-4729-A47B-D5C741EF9F98}"/>
              </a:ext>
            </a:extLst>
          </p:cNvPr>
          <p:cNvSpPr txBox="1"/>
          <p:nvPr/>
        </p:nvSpPr>
        <p:spPr>
          <a:xfrm>
            <a:off x="9319491" y="4872498"/>
            <a:ext cx="2521527" cy="1200329"/>
          </a:xfrm>
          <a:prstGeom prst="rect">
            <a:avLst/>
          </a:prstGeom>
          <a:noFill/>
        </p:spPr>
        <p:txBody>
          <a:bodyPr wrap="square" rtlCol="0">
            <a:spAutoFit/>
          </a:bodyPr>
          <a:lstStyle/>
          <a:p>
            <a:r>
              <a:rPr lang="en-US" dirty="0"/>
              <a:t>Index 5 flag wiped as bullet/alien collision has occurred</a:t>
            </a:r>
          </a:p>
          <a:p>
            <a:r>
              <a:rPr lang="en-US" dirty="0"/>
              <a:t>Counter incremented</a:t>
            </a:r>
            <a:endParaRPr lang="en-GB" dirty="0"/>
          </a:p>
        </p:txBody>
      </p:sp>
    </p:spTree>
    <p:extLst>
      <p:ext uri="{BB962C8B-B14F-4D97-AF65-F5344CB8AC3E}">
        <p14:creationId xmlns:p14="http://schemas.microsoft.com/office/powerpoint/2010/main" val="192584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D438832A-092C-4366-828C-5CD79AF42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745" y="0"/>
            <a:ext cx="4259710" cy="6858000"/>
          </a:xfrm>
          <a:prstGeom prst="rect">
            <a:avLst/>
          </a:prstGeom>
        </p:spPr>
      </p:pic>
      <p:sp>
        <p:nvSpPr>
          <p:cNvPr id="6" name="TextBox 5">
            <a:extLst>
              <a:ext uri="{FF2B5EF4-FFF2-40B4-BE49-F238E27FC236}">
                <a16:creationId xmlns:a16="http://schemas.microsoft.com/office/drawing/2014/main" id="{E53AB33D-8656-4302-8068-C205D64889EC}"/>
              </a:ext>
            </a:extLst>
          </p:cNvPr>
          <p:cNvSpPr txBox="1"/>
          <p:nvPr/>
        </p:nvSpPr>
        <p:spPr>
          <a:xfrm>
            <a:off x="0" y="0"/>
            <a:ext cx="3943928" cy="646331"/>
          </a:xfrm>
          <a:prstGeom prst="rect">
            <a:avLst/>
          </a:prstGeom>
          <a:noFill/>
        </p:spPr>
        <p:txBody>
          <a:bodyPr wrap="square" rtlCol="0">
            <a:spAutoFit/>
          </a:bodyPr>
          <a:lstStyle/>
          <a:p>
            <a:r>
              <a:rPr lang="en-US" b="1" dirty="0">
                <a:solidFill>
                  <a:srgbClr val="FF0000"/>
                </a:solidFill>
              </a:rPr>
              <a:t>2. </a:t>
            </a:r>
            <a:r>
              <a:rPr lang="en-US" b="1" dirty="0"/>
              <a:t>Check If bullet should be moved/fired</a:t>
            </a:r>
            <a:r>
              <a:rPr lang="en-US" dirty="0"/>
              <a:t>:</a:t>
            </a:r>
            <a:endParaRPr lang="en-GB" dirty="0"/>
          </a:p>
        </p:txBody>
      </p:sp>
      <p:sp>
        <p:nvSpPr>
          <p:cNvPr id="11" name="TextBox 10">
            <a:extLst>
              <a:ext uri="{FF2B5EF4-FFF2-40B4-BE49-F238E27FC236}">
                <a16:creationId xmlns:a16="http://schemas.microsoft.com/office/drawing/2014/main" id="{C268E3EF-4803-4D8A-AE66-1747D105798F}"/>
              </a:ext>
            </a:extLst>
          </p:cNvPr>
          <p:cNvSpPr txBox="1"/>
          <p:nvPr/>
        </p:nvSpPr>
        <p:spPr>
          <a:xfrm>
            <a:off x="295563" y="651255"/>
            <a:ext cx="2262909" cy="923330"/>
          </a:xfrm>
          <a:prstGeom prst="rect">
            <a:avLst/>
          </a:prstGeom>
          <a:noFill/>
        </p:spPr>
        <p:txBody>
          <a:bodyPr wrap="square" rtlCol="0">
            <a:spAutoFit/>
          </a:bodyPr>
          <a:lstStyle/>
          <a:p>
            <a:r>
              <a:rPr lang="en-US" dirty="0"/>
              <a:t>Checks if up toggle/fire button asserted</a:t>
            </a:r>
            <a:endParaRPr lang="en-GB" dirty="0"/>
          </a:p>
        </p:txBody>
      </p:sp>
      <p:sp>
        <p:nvSpPr>
          <p:cNvPr id="12" name="TextBox 11">
            <a:extLst>
              <a:ext uri="{FF2B5EF4-FFF2-40B4-BE49-F238E27FC236}">
                <a16:creationId xmlns:a16="http://schemas.microsoft.com/office/drawing/2014/main" id="{F91F50F6-ABB2-4BB4-BD2D-5A345F97984C}"/>
              </a:ext>
            </a:extLst>
          </p:cNvPr>
          <p:cNvSpPr txBox="1"/>
          <p:nvPr/>
        </p:nvSpPr>
        <p:spPr>
          <a:xfrm>
            <a:off x="295563" y="1949466"/>
            <a:ext cx="2262909" cy="1754326"/>
          </a:xfrm>
          <a:prstGeom prst="rect">
            <a:avLst/>
          </a:prstGeom>
          <a:noFill/>
        </p:spPr>
        <p:txBody>
          <a:bodyPr wrap="square" rtlCol="0">
            <a:spAutoFit/>
          </a:bodyPr>
          <a:lstStyle/>
          <a:p>
            <a:r>
              <a:rPr lang="en-US" dirty="0"/>
              <a:t>Checks if bullet fired flag index 5 of R3 is asserted this tells the system if there is currently a bullet on </a:t>
            </a:r>
            <a:r>
              <a:rPr lang="en-US" dirty="0" err="1"/>
              <a:t>sceen</a:t>
            </a:r>
            <a:r>
              <a:rPr lang="en-US" dirty="0"/>
              <a:t>/ in memory</a:t>
            </a:r>
            <a:endParaRPr lang="en-GB" dirty="0"/>
          </a:p>
        </p:txBody>
      </p:sp>
      <p:cxnSp>
        <p:nvCxnSpPr>
          <p:cNvPr id="16" name="Straight Arrow Connector 15">
            <a:extLst>
              <a:ext uri="{FF2B5EF4-FFF2-40B4-BE49-F238E27FC236}">
                <a16:creationId xmlns:a16="http://schemas.microsoft.com/office/drawing/2014/main" id="{259D253E-69A6-4D0C-A1BC-A1FD38481686}"/>
              </a:ext>
            </a:extLst>
          </p:cNvPr>
          <p:cNvCxnSpPr>
            <a:cxnSpLocks/>
            <a:stCxn id="17" idx="1"/>
          </p:cNvCxnSpPr>
          <p:nvPr/>
        </p:nvCxnSpPr>
        <p:spPr>
          <a:xfrm flipH="1">
            <a:off x="7656945" y="935227"/>
            <a:ext cx="1283855" cy="23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D256D5-A2AF-4506-8746-61922ECAA5AE}"/>
              </a:ext>
            </a:extLst>
          </p:cNvPr>
          <p:cNvSpPr txBox="1"/>
          <p:nvPr/>
        </p:nvSpPr>
        <p:spPr>
          <a:xfrm>
            <a:off x="8940800" y="612061"/>
            <a:ext cx="3186545" cy="646331"/>
          </a:xfrm>
          <a:prstGeom prst="rect">
            <a:avLst/>
          </a:prstGeom>
          <a:noFill/>
        </p:spPr>
        <p:txBody>
          <a:bodyPr wrap="square" rtlCol="0">
            <a:spAutoFit/>
          </a:bodyPr>
          <a:lstStyle/>
          <a:p>
            <a:r>
              <a:rPr lang="en-US" dirty="0"/>
              <a:t>If the fire bullet fired flag is not set the function will fire a bullet</a:t>
            </a:r>
            <a:endParaRPr lang="en-GB" dirty="0"/>
          </a:p>
        </p:txBody>
      </p:sp>
      <p:cxnSp>
        <p:nvCxnSpPr>
          <p:cNvPr id="20" name="Straight Arrow Connector 19">
            <a:extLst>
              <a:ext uri="{FF2B5EF4-FFF2-40B4-BE49-F238E27FC236}">
                <a16:creationId xmlns:a16="http://schemas.microsoft.com/office/drawing/2014/main" id="{92EA4939-0147-47D0-BC3E-E34882BD9EA2}"/>
              </a:ext>
            </a:extLst>
          </p:cNvPr>
          <p:cNvCxnSpPr>
            <a:cxnSpLocks/>
          </p:cNvCxnSpPr>
          <p:nvPr/>
        </p:nvCxnSpPr>
        <p:spPr>
          <a:xfrm flipH="1" flipV="1">
            <a:off x="7715770" y="3031836"/>
            <a:ext cx="994121" cy="21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29B184F-919B-40FA-B529-CDC50D1F774D}"/>
              </a:ext>
            </a:extLst>
          </p:cNvPr>
          <p:cNvSpPr txBox="1"/>
          <p:nvPr/>
        </p:nvSpPr>
        <p:spPr>
          <a:xfrm>
            <a:off x="8940800" y="3059770"/>
            <a:ext cx="2844800" cy="646331"/>
          </a:xfrm>
          <a:prstGeom prst="rect">
            <a:avLst/>
          </a:prstGeom>
          <a:noFill/>
        </p:spPr>
        <p:txBody>
          <a:bodyPr wrap="square" rtlCol="0">
            <a:spAutoFit/>
          </a:bodyPr>
          <a:lstStyle/>
          <a:p>
            <a:r>
              <a:rPr lang="en-US" dirty="0"/>
              <a:t>It will set the fire flag once the bullet is fired</a:t>
            </a:r>
            <a:endParaRPr lang="en-GB" dirty="0"/>
          </a:p>
        </p:txBody>
      </p:sp>
      <p:sp>
        <p:nvSpPr>
          <p:cNvPr id="22" name="TextBox 21">
            <a:extLst>
              <a:ext uri="{FF2B5EF4-FFF2-40B4-BE49-F238E27FC236}">
                <a16:creationId xmlns:a16="http://schemas.microsoft.com/office/drawing/2014/main" id="{70A1A3E4-9BF5-48DB-92B3-89900893B636}"/>
              </a:ext>
            </a:extLst>
          </p:cNvPr>
          <p:cNvSpPr txBox="1"/>
          <p:nvPr/>
        </p:nvSpPr>
        <p:spPr>
          <a:xfrm>
            <a:off x="9134765" y="1609639"/>
            <a:ext cx="2761672" cy="1200329"/>
          </a:xfrm>
          <a:prstGeom prst="rect">
            <a:avLst/>
          </a:prstGeom>
          <a:noFill/>
        </p:spPr>
        <p:txBody>
          <a:bodyPr wrap="square" rtlCol="0">
            <a:spAutoFit/>
          </a:bodyPr>
          <a:lstStyle/>
          <a:p>
            <a:r>
              <a:rPr lang="en-US" dirty="0"/>
              <a:t>Gets current position on screen of spaceship and fires a bullet in the row above the spaceship</a:t>
            </a:r>
            <a:endParaRPr lang="en-GB" dirty="0"/>
          </a:p>
        </p:txBody>
      </p:sp>
      <p:cxnSp>
        <p:nvCxnSpPr>
          <p:cNvPr id="24" name="Straight Arrow Connector 23">
            <a:extLst>
              <a:ext uri="{FF2B5EF4-FFF2-40B4-BE49-F238E27FC236}">
                <a16:creationId xmlns:a16="http://schemas.microsoft.com/office/drawing/2014/main" id="{F77445FB-FF42-427B-97BC-707C6ECAC471}"/>
              </a:ext>
            </a:extLst>
          </p:cNvPr>
          <p:cNvCxnSpPr/>
          <p:nvPr/>
        </p:nvCxnSpPr>
        <p:spPr>
          <a:xfrm flipH="1">
            <a:off x="7958001" y="1779619"/>
            <a:ext cx="868218" cy="33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F3B45D-59F2-4B1F-8925-585DCF2AB6E9}"/>
              </a:ext>
            </a:extLst>
          </p:cNvPr>
          <p:cNvCxnSpPr/>
          <p:nvPr/>
        </p:nvCxnSpPr>
        <p:spPr>
          <a:xfrm flipH="1">
            <a:off x="7958001" y="2120246"/>
            <a:ext cx="890862" cy="17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254120-BD83-4704-8F33-16AAC2D6FC4D}"/>
              </a:ext>
            </a:extLst>
          </p:cNvPr>
          <p:cNvCxnSpPr/>
          <p:nvPr/>
        </p:nvCxnSpPr>
        <p:spPr>
          <a:xfrm flipV="1">
            <a:off x="2392218" y="738909"/>
            <a:ext cx="2004291" cy="51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C16616-27C2-4751-B6B5-95401761178A}"/>
              </a:ext>
            </a:extLst>
          </p:cNvPr>
          <p:cNvCxnSpPr/>
          <p:nvPr/>
        </p:nvCxnSpPr>
        <p:spPr>
          <a:xfrm flipV="1">
            <a:off x="2558472" y="1574585"/>
            <a:ext cx="1911928" cy="105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FA282F2-8F2B-451F-9388-1E6B41F7CE54}"/>
              </a:ext>
            </a:extLst>
          </p:cNvPr>
          <p:cNvSpPr txBox="1"/>
          <p:nvPr/>
        </p:nvSpPr>
        <p:spPr>
          <a:xfrm>
            <a:off x="40689" y="3722275"/>
            <a:ext cx="2772655" cy="1754326"/>
          </a:xfrm>
          <a:prstGeom prst="rect">
            <a:avLst/>
          </a:prstGeom>
          <a:noFill/>
        </p:spPr>
        <p:txBody>
          <a:bodyPr wrap="square" rtlCol="0">
            <a:spAutoFit/>
          </a:bodyPr>
          <a:lstStyle/>
          <a:p>
            <a:r>
              <a:rPr lang="en-US" dirty="0"/>
              <a:t>Checks if the bullet row is below the alien row this means a collision check needs to be handled by the interrupt and not to move the bullet</a:t>
            </a:r>
            <a:endParaRPr lang="en-GB" dirty="0"/>
          </a:p>
        </p:txBody>
      </p:sp>
      <p:cxnSp>
        <p:nvCxnSpPr>
          <p:cNvPr id="48" name="Straight Arrow Connector 47">
            <a:extLst>
              <a:ext uri="{FF2B5EF4-FFF2-40B4-BE49-F238E27FC236}">
                <a16:creationId xmlns:a16="http://schemas.microsoft.com/office/drawing/2014/main" id="{D8DB72C1-ED23-410B-AB25-59163E793ABB}"/>
              </a:ext>
            </a:extLst>
          </p:cNvPr>
          <p:cNvCxnSpPr/>
          <p:nvPr/>
        </p:nvCxnSpPr>
        <p:spPr>
          <a:xfrm flipV="1">
            <a:off x="2558472" y="3868019"/>
            <a:ext cx="2050473" cy="67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066BBDB-193F-418B-B15D-5B214274FBF1}"/>
              </a:ext>
            </a:extLst>
          </p:cNvPr>
          <p:cNvSpPr txBox="1"/>
          <p:nvPr/>
        </p:nvSpPr>
        <p:spPr>
          <a:xfrm>
            <a:off x="80380" y="5532153"/>
            <a:ext cx="2693271" cy="646331"/>
          </a:xfrm>
          <a:prstGeom prst="rect">
            <a:avLst/>
          </a:prstGeom>
          <a:noFill/>
        </p:spPr>
        <p:txBody>
          <a:bodyPr wrap="square" rtlCol="0">
            <a:spAutoFit/>
          </a:bodyPr>
          <a:lstStyle/>
          <a:p>
            <a:r>
              <a:rPr lang="en-US" dirty="0"/>
              <a:t>Check has bullet reached the top of the screen</a:t>
            </a:r>
            <a:endParaRPr lang="en-GB" dirty="0"/>
          </a:p>
        </p:txBody>
      </p:sp>
      <p:cxnSp>
        <p:nvCxnSpPr>
          <p:cNvPr id="51" name="Straight Arrow Connector 50">
            <a:extLst>
              <a:ext uri="{FF2B5EF4-FFF2-40B4-BE49-F238E27FC236}">
                <a16:creationId xmlns:a16="http://schemas.microsoft.com/office/drawing/2014/main" id="{E8721C04-7485-431D-B279-BC29A43BE92E}"/>
              </a:ext>
            </a:extLst>
          </p:cNvPr>
          <p:cNvCxnSpPr/>
          <p:nvPr/>
        </p:nvCxnSpPr>
        <p:spPr>
          <a:xfrm flipV="1">
            <a:off x="2456873" y="4424218"/>
            <a:ext cx="2152072" cy="1195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7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3AB33D-8656-4302-8068-C205D64889EC}"/>
              </a:ext>
            </a:extLst>
          </p:cNvPr>
          <p:cNvSpPr txBox="1"/>
          <p:nvPr/>
        </p:nvSpPr>
        <p:spPr>
          <a:xfrm rot="5400000">
            <a:off x="9846071" y="1699599"/>
            <a:ext cx="4045528" cy="646331"/>
          </a:xfrm>
          <a:prstGeom prst="rect">
            <a:avLst/>
          </a:prstGeom>
          <a:noFill/>
        </p:spPr>
        <p:txBody>
          <a:bodyPr wrap="square" rtlCol="0">
            <a:spAutoFit/>
          </a:bodyPr>
          <a:lstStyle/>
          <a:p>
            <a:r>
              <a:rPr lang="en-US" b="1" dirty="0">
                <a:solidFill>
                  <a:srgbClr val="FF0000"/>
                </a:solidFill>
              </a:rPr>
              <a:t>3. </a:t>
            </a:r>
            <a:r>
              <a:rPr lang="en-US" b="1" dirty="0"/>
              <a:t>Check If bullet collided with second row of aliens</a:t>
            </a:r>
            <a:r>
              <a:rPr lang="en-US" dirty="0"/>
              <a:t>:</a:t>
            </a:r>
            <a:endParaRPr lang="en-GB" dirty="0"/>
          </a:p>
        </p:txBody>
      </p:sp>
      <p:pic>
        <p:nvPicPr>
          <p:cNvPr id="3" name="Picture 2">
            <a:extLst>
              <a:ext uri="{FF2B5EF4-FFF2-40B4-BE49-F238E27FC236}">
                <a16:creationId xmlns:a16="http://schemas.microsoft.com/office/drawing/2014/main" id="{54F50EB3-B43D-4BBA-99DA-DB4299010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81883" y="-1088065"/>
            <a:ext cx="4289321" cy="11453091"/>
          </a:xfrm>
          <a:prstGeom prst="rect">
            <a:avLst/>
          </a:prstGeom>
        </p:spPr>
      </p:pic>
      <p:cxnSp>
        <p:nvCxnSpPr>
          <p:cNvPr id="10" name="Straight Arrow Connector 9">
            <a:extLst>
              <a:ext uri="{FF2B5EF4-FFF2-40B4-BE49-F238E27FC236}">
                <a16:creationId xmlns:a16="http://schemas.microsoft.com/office/drawing/2014/main" id="{ECEE820A-9055-4657-9F62-BF67A740AF0C}"/>
              </a:ext>
            </a:extLst>
          </p:cNvPr>
          <p:cNvCxnSpPr/>
          <p:nvPr/>
        </p:nvCxnSpPr>
        <p:spPr>
          <a:xfrm>
            <a:off x="10991273" y="2244436"/>
            <a:ext cx="129309" cy="14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CF01D56-F692-454B-98EF-287778B0AA55}"/>
              </a:ext>
            </a:extLst>
          </p:cNvPr>
          <p:cNvSpPr txBox="1"/>
          <p:nvPr/>
        </p:nvSpPr>
        <p:spPr>
          <a:xfrm rot="5400000">
            <a:off x="9624775" y="508684"/>
            <a:ext cx="2067976" cy="1200329"/>
          </a:xfrm>
          <a:prstGeom prst="rect">
            <a:avLst/>
          </a:prstGeom>
          <a:noFill/>
        </p:spPr>
        <p:txBody>
          <a:bodyPr wrap="square" rtlCol="0">
            <a:spAutoFit/>
          </a:bodyPr>
          <a:lstStyle/>
          <a:p>
            <a:r>
              <a:rPr lang="en-US" dirty="0"/>
              <a:t>This checks if the bullet is currently in the first row of aliens</a:t>
            </a:r>
            <a:endParaRPr lang="en-GB" dirty="0"/>
          </a:p>
        </p:txBody>
      </p:sp>
      <p:sp>
        <p:nvSpPr>
          <p:cNvPr id="28" name="TextBox 27">
            <a:extLst>
              <a:ext uri="{FF2B5EF4-FFF2-40B4-BE49-F238E27FC236}">
                <a16:creationId xmlns:a16="http://schemas.microsoft.com/office/drawing/2014/main" id="{06F1DF24-6C78-4887-9D0C-F45701E4CD35}"/>
              </a:ext>
            </a:extLst>
          </p:cNvPr>
          <p:cNvSpPr txBox="1"/>
          <p:nvPr/>
        </p:nvSpPr>
        <p:spPr>
          <a:xfrm rot="5400000">
            <a:off x="8481122" y="647182"/>
            <a:ext cx="2067976" cy="923330"/>
          </a:xfrm>
          <a:prstGeom prst="rect">
            <a:avLst/>
          </a:prstGeom>
          <a:noFill/>
        </p:spPr>
        <p:txBody>
          <a:bodyPr wrap="square" rtlCol="0">
            <a:spAutoFit/>
          </a:bodyPr>
          <a:lstStyle/>
          <a:p>
            <a:r>
              <a:rPr lang="en-US" dirty="0"/>
              <a:t>This section wipes the bullet from the first row</a:t>
            </a:r>
            <a:endParaRPr lang="en-GB" dirty="0"/>
          </a:p>
        </p:txBody>
      </p:sp>
      <p:sp>
        <p:nvSpPr>
          <p:cNvPr id="18" name="Right Brace 17">
            <a:extLst>
              <a:ext uri="{FF2B5EF4-FFF2-40B4-BE49-F238E27FC236}">
                <a16:creationId xmlns:a16="http://schemas.microsoft.com/office/drawing/2014/main" id="{776176A9-4C01-4EC1-8007-EDE0668857EE}"/>
              </a:ext>
            </a:extLst>
          </p:cNvPr>
          <p:cNvSpPr/>
          <p:nvPr/>
        </p:nvSpPr>
        <p:spPr>
          <a:xfrm rot="16200000">
            <a:off x="9135009" y="2119988"/>
            <a:ext cx="877455" cy="18560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3" name="Straight Connector 22">
            <a:extLst>
              <a:ext uri="{FF2B5EF4-FFF2-40B4-BE49-F238E27FC236}">
                <a16:creationId xmlns:a16="http://schemas.microsoft.com/office/drawing/2014/main" id="{4FE17F44-D6D0-436E-9F93-B2EDA08A552C}"/>
              </a:ext>
            </a:extLst>
          </p:cNvPr>
          <p:cNvCxnSpPr/>
          <p:nvPr/>
        </p:nvCxnSpPr>
        <p:spPr>
          <a:xfrm flipV="1">
            <a:off x="9587345" y="2244436"/>
            <a:ext cx="0" cy="2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EEE601-F612-4410-B6CA-16BBCEEE7FB0}"/>
              </a:ext>
            </a:extLst>
          </p:cNvPr>
          <p:cNvCxnSpPr/>
          <p:nvPr/>
        </p:nvCxnSpPr>
        <p:spPr>
          <a:xfrm>
            <a:off x="8146473" y="2244436"/>
            <a:ext cx="83127" cy="14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1BDE608-2A36-4892-89E0-B49D5777D939}"/>
              </a:ext>
            </a:extLst>
          </p:cNvPr>
          <p:cNvCxnSpPr/>
          <p:nvPr/>
        </p:nvCxnSpPr>
        <p:spPr>
          <a:xfrm flipH="1">
            <a:off x="7185891" y="2142837"/>
            <a:ext cx="489527" cy="157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EBD37FC-AEE7-44E4-9501-AA322C489169}"/>
              </a:ext>
            </a:extLst>
          </p:cNvPr>
          <p:cNvSpPr txBox="1"/>
          <p:nvPr/>
        </p:nvSpPr>
        <p:spPr>
          <a:xfrm rot="5400000">
            <a:off x="6772194" y="106555"/>
            <a:ext cx="2244435" cy="2031325"/>
          </a:xfrm>
          <a:prstGeom prst="rect">
            <a:avLst/>
          </a:prstGeom>
          <a:noFill/>
        </p:spPr>
        <p:txBody>
          <a:bodyPr wrap="square" rtlCol="0">
            <a:spAutoFit/>
          </a:bodyPr>
          <a:lstStyle/>
          <a:p>
            <a:r>
              <a:rPr lang="en-US" dirty="0"/>
              <a:t>These two diamonds check if the aliens are due to shift down one level if they are true then there is no need to rotate the rows right or left one place </a:t>
            </a:r>
            <a:endParaRPr lang="en-GB" dirty="0"/>
          </a:p>
        </p:txBody>
      </p:sp>
      <p:sp>
        <p:nvSpPr>
          <p:cNvPr id="39" name="TextBox 38">
            <a:extLst>
              <a:ext uri="{FF2B5EF4-FFF2-40B4-BE49-F238E27FC236}">
                <a16:creationId xmlns:a16="http://schemas.microsoft.com/office/drawing/2014/main" id="{AE3366A4-79FB-4F60-8B61-36E39AC6BFE0}"/>
              </a:ext>
            </a:extLst>
          </p:cNvPr>
          <p:cNvSpPr txBox="1"/>
          <p:nvPr/>
        </p:nvSpPr>
        <p:spPr>
          <a:xfrm rot="5400000">
            <a:off x="4498725" y="-45316"/>
            <a:ext cx="2244435" cy="2308324"/>
          </a:xfrm>
          <a:prstGeom prst="rect">
            <a:avLst/>
          </a:prstGeom>
          <a:noFill/>
        </p:spPr>
        <p:txBody>
          <a:bodyPr wrap="square" rtlCol="0">
            <a:spAutoFit/>
          </a:bodyPr>
          <a:lstStyle/>
          <a:p>
            <a:r>
              <a:rPr lang="en-US" dirty="0"/>
              <a:t>Else the second row of aliens will need to be shifted one place and then check if a collision has occurred with the bullet that travelled in a straight line upwards</a:t>
            </a:r>
            <a:endParaRPr lang="en-GB" dirty="0"/>
          </a:p>
        </p:txBody>
      </p:sp>
      <p:cxnSp>
        <p:nvCxnSpPr>
          <p:cNvPr id="33" name="Straight Arrow Connector 32">
            <a:extLst>
              <a:ext uri="{FF2B5EF4-FFF2-40B4-BE49-F238E27FC236}">
                <a16:creationId xmlns:a16="http://schemas.microsoft.com/office/drawing/2014/main" id="{F5A53167-377B-438C-9ABA-D9E90EECFF8C}"/>
              </a:ext>
            </a:extLst>
          </p:cNvPr>
          <p:cNvCxnSpPr/>
          <p:nvPr/>
        </p:nvCxnSpPr>
        <p:spPr>
          <a:xfrm flipH="1">
            <a:off x="4862962" y="2022764"/>
            <a:ext cx="563786" cy="116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AC969B-D27B-4890-B03A-40BBE5613AD8}"/>
              </a:ext>
            </a:extLst>
          </p:cNvPr>
          <p:cNvSpPr txBox="1"/>
          <p:nvPr/>
        </p:nvSpPr>
        <p:spPr>
          <a:xfrm rot="5400000">
            <a:off x="2364170" y="231683"/>
            <a:ext cx="2244435" cy="1754326"/>
          </a:xfrm>
          <a:prstGeom prst="rect">
            <a:avLst/>
          </a:prstGeom>
          <a:noFill/>
        </p:spPr>
        <p:txBody>
          <a:bodyPr wrap="square" rtlCol="0">
            <a:spAutoFit/>
          </a:bodyPr>
          <a:lstStyle/>
          <a:p>
            <a:r>
              <a:rPr lang="en-US" dirty="0"/>
              <a:t>If a collision occurred the new value of the aliens is shifted back to its original position and written back to memory </a:t>
            </a:r>
            <a:endParaRPr lang="en-GB" dirty="0"/>
          </a:p>
        </p:txBody>
      </p:sp>
      <p:cxnSp>
        <p:nvCxnSpPr>
          <p:cNvPr id="36" name="Straight Arrow Connector 35">
            <a:extLst>
              <a:ext uri="{FF2B5EF4-FFF2-40B4-BE49-F238E27FC236}">
                <a16:creationId xmlns:a16="http://schemas.microsoft.com/office/drawing/2014/main" id="{A9541BD5-1070-4C91-A9EC-C0ABF1DA8181}"/>
              </a:ext>
            </a:extLst>
          </p:cNvPr>
          <p:cNvCxnSpPr/>
          <p:nvPr/>
        </p:nvCxnSpPr>
        <p:spPr>
          <a:xfrm flipH="1">
            <a:off x="2604654" y="2022764"/>
            <a:ext cx="854381" cy="116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904F172-AD08-46FF-888C-2F03AE42AA01}"/>
              </a:ext>
            </a:extLst>
          </p:cNvPr>
          <p:cNvCxnSpPr/>
          <p:nvPr/>
        </p:nvCxnSpPr>
        <p:spPr>
          <a:xfrm flipH="1">
            <a:off x="2004290" y="1736438"/>
            <a:ext cx="823094" cy="145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94B3F8A-5CC3-4D0E-A5EE-9B54B96B3FAE}"/>
              </a:ext>
            </a:extLst>
          </p:cNvPr>
          <p:cNvCxnSpPr>
            <a:cxnSpLocks/>
          </p:cNvCxnSpPr>
          <p:nvPr/>
        </p:nvCxnSpPr>
        <p:spPr>
          <a:xfrm flipH="1">
            <a:off x="296330" y="2142837"/>
            <a:ext cx="442581" cy="157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872B321-659F-4399-8163-FA1818B3DD3D}"/>
              </a:ext>
            </a:extLst>
          </p:cNvPr>
          <p:cNvSpPr txBox="1"/>
          <p:nvPr/>
        </p:nvSpPr>
        <p:spPr>
          <a:xfrm rot="5400000">
            <a:off x="107952" y="-170444"/>
            <a:ext cx="2244435" cy="2585323"/>
          </a:xfrm>
          <a:prstGeom prst="rect">
            <a:avLst/>
          </a:prstGeom>
          <a:noFill/>
        </p:spPr>
        <p:txBody>
          <a:bodyPr wrap="square" rtlCol="0">
            <a:spAutoFit/>
          </a:bodyPr>
          <a:lstStyle/>
          <a:p>
            <a:r>
              <a:rPr lang="en-US" dirty="0"/>
              <a:t>The final part is important: the interrupt will carry out move aliens like usual but it will not check if a bullet is below or on the first row as index 12 flag is set</a:t>
            </a:r>
            <a:endParaRPr lang="en-GB" dirty="0"/>
          </a:p>
        </p:txBody>
      </p:sp>
      <p:sp>
        <p:nvSpPr>
          <p:cNvPr id="53" name="TextBox 52">
            <a:extLst>
              <a:ext uri="{FF2B5EF4-FFF2-40B4-BE49-F238E27FC236}">
                <a16:creationId xmlns:a16="http://schemas.microsoft.com/office/drawing/2014/main" id="{30D65AD2-A446-4EDC-AFD1-E73A9F4A11A3}"/>
              </a:ext>
            </a:extLst>
          </p:cNvPr>
          <p:cNvSpPr txBox="1"/>
          <p:nvPr/>
        </p:nvSpPr>
        <p:spPr>
          <a:xfrm rot="5400000">
            <a:off x="556160" y="5401213"/>
            <a:ext cx="1694872" cy="1477328"/>
          </a:xfrm>
          <a:prstGeom prst="rect">
            <a:avLst/>
          </a:prstGeom>
          <a:noFill/>
        </p:spPr>
        <p:txBody>
          <a:bodyPr wrap="square" rtlCol="0">
            <a:spAutoFit/>
          </a:bodyPr>
          <a:lstStyle/>
          <a:p>
            <a:r>
              <a:rPr lang="en-US" dirty="0"/>
              <a:t>This writes the bullet into the row above the aliens because it didn’t collide</a:t>
            </a:r>
            <a:endParaRPr lang="en-GB" dirty="0"/>
          </a:p>
        </p:txBody>
      </p:sp>
      <p:cxnSp>
        <p:nvCxnSpPr>
          <p:cNvPr id="54" name="Straight Arrow Connector 53">
            <a:extLst>
              <a:ext uri="{FF2B5EF4-FFF2-40B4-BE49-F238E27FC236}">
                <a16:creationId xmlns:a16="http://schemas.microsoft.com/office/drawing/2014/main" id="{2DE8D6A5-9106-467D-9418-76C633214DD9}"/>
              </a:ext>
            </a:extLst>
          </p:cNvPr>
          <p:cNvCxnSpPr>
            <a:cxnSpLocks/>
          </p:cNvCxnSpPr>
          <p:nvPr/>
        </p:nvCxnSpPr>
        <p:spPr>
          <a:xfrm flipV="1">
            <a:off x="2225964" y="5458691"/>
            <a:ext cx="739390" cy="81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30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3AB33D-8656-4302-8068-C205D64889EC}"/>
              </a:ext>
            </a:extLst>
          </p:cNvPr>
          <p:cNvSpPr txBox="1"/>
          <p:nvPr/>
        </p:nvSpPr>
        <p:spPr>
          <a:xfrm>
            <a:off x="0" y="0"/>
            <a:ext cx="3232727" cy="523220"/>
          </a:xfrm>
          <a:prstGeom prst="rect">
            <a:avLst/>
          </a:prstGeom>
          <a:noFill/>
        </p:spPr>
        <p:txBody>
          <a:bodyPr wrap="square" rtlCol="0">
            <a:spAutoFit/>
          </a:bodyPr>
          <a:lstStyle/>
          <a:p>
            <a:r>
              <a:rPr lang="en-US" sz="2800" b="1" dirty="0"/>
              <a:t>Game Screenshots:</a:t>
            </a:r>
            <a:endParaRPr lang="en-GB" sz="2800" b="1" dirty="0"/>
          </a:p>
        </p:txBody>
      </p:sp>
      <p:pic>
        <p:nvPicPr>
          <p:cNvPr id="3" name="Picture 2">
            <a:extLst>
              <a:ext uri="{FF2B5EF4-FFF2-40B4-BE49-F238E27FC236}">
                <a16:creationId xmlns:a16="http://schemas.microsoft.com/office/drawing/2014/main" id="{64A11E24-6767-46F3-8BBC-1C5CF35C8454}"/>
              </a:ext>
            </a:extLst>
          </p:cNvPr>
          <p:cNvPicPr>
            <a:picLocks noChangeAspect="1"/>
          </p:cNvPicPr>
          <p:nvPr/>
        </p:nvPicPr>
        <p:blipFill>
          <a:blip r:embed="rId2"/>
          <a:stretch>
            <a:fillRect/>
          </a:stretch>
        </p:blipFill>
        <p:spPr>
          <a:xfrm>
            <a:off x="7008952" y="3264310"/>
            <a:ext cx="5183048" cy="3593690"/>
          </a:xfrm>
          <a:prstGeom prst="rect">
            <a:avLst/>
          </a:prstGeom>
        </p:spPr>
      </p:pic>
      <p:pic>
        <p:nvPicPr>
          <p:cNvPr id="4" name="Picture 3">
            <a:extLst>
              <a:ext uri="{FF2B5EF4-FFF2-40B4-BE49-F238E27FC236}">
                <a16:creationId xmlns:a16="http://schemas.microsoft.com/office/drawing/2014/main" id="{0B87FEE9-2F6F-4F7A-BB70-142FED4717ED}"/>
              </a:ext>
            </a:extLst>
          </p:cNvPr>
          <p:cNvPicPr>
            <a:picLocks noChangeAspect="1"/>
          </p:cNvPicPr>
          <p:nvPr/>
        </p:nvPicPr>
        <p:blipFill>
          <a:blip r:embed="rId3"/>
          <a:stretch>
            <a:fillRect/>
          </a:stretch>
        </p:blipFill>
        <p:spPr>
          <a:xfrm>
            <a:off x="747251" y="3269672"/>
            <a:ext cx="5629275" cy="3607435"/>
          </a:xfrm>
          <a:prstGeom prst="rect">
            <a:avLst/>
          </a:prstGeom>
        </p:spPr>
      </p:pic>
      <p:pic>
        <p:nvPicPr>
          <p:cNvPr id="5" name="Picture 4">
            <a:extLst>
              <a:ext uri="{FF2B5EF4-FFF2-40B4-BE49-F238E27FC236}">
                <a16:creationId xmlns:a16="http://schemas.microsoft.com/office/drawing/2014/main" id="{79063568-7C12-48B6-B31C-CF8F85710B48}"/>
              </a:ext>
            </a:extLst>
          </p:cNvPr>
          <p:cNvPicPr>
            <a:picLocks noChangeAspect="1"/>
          </p:cNvPicPr>
          <p:nvPr/>
        </p:nvPicPr>
        <p:blipFill>
          <a:blip r:embed="rId4"/>
          <a:stretch>
            <a:fillRect/>
          </a:stretch>
        </p:blipFill>
        <p:spPr>
          <a:xfrm>
            <a:off x="7008952" y="0"/>
            <a:ext cx="5183048" cy="3264310"/>
          </a:xfrm>
          <a:prstGeom prst="rect">
            <a:avLst/>
          </a:prstGeom>
        </p:spPr>
      </p:pic>
      <p:sp>
        <p:nvSpPr>
          <p:cNvPr id="8" name="TextBox 7">
            <a:extLst>
              <a:ext uri="{FF2B5EF4-FFF2-40B4-BE49-F238E27FC236}">
                <a16:creationId xmlns:a16="http://schemas.microsoft.com/office/drawing/2014/main" id="{CF3A903B-C2FD-4A63-9D3A-F18826120077}"/>
              </a:ext>
            </a:extLst>
          </p:cNvPr>
          <p:cNvSpPr txBox="1"/>
          <p:nvPr/>
        </p:nvSpPr>
        <p:spPr>
          <a:xfrm>
            <a:off x="240145" y="523220"/>
            <a:ext cx="1450110" cy="369332"/>
          </a:xfrm>
          <a:prstGeom prst="rect">
            <a:avLst/>
          </a:prstGeom>
          <a:noFill/>
        </p:spPr>
        <p:txBody>
          <a:bodyPr wrap="square" rtlCol="0">
            <a:spAutoFit/>
          </a:bodyPr>
          <a:lstStyle/>
          <a:p>
            <a:r>
              <a:rPr lang="en-US" b="1" dirty="0"/>
              <a:t>Set Up</a:t>
            </a:r>
            <a:r>
              <a:rPr lang="en-US" dirty="0"/>
              <a:t>:</a:t>
            </a:r>
            <a:endParaRPr lang="en-GB" dirty="0"/>
          </a:p>
        </p:txBody>
      </p:sp>
      <p:cxnSp>
        <p:nvCxnSpPr>
          <p:cNvPr id="10" name="Straight Arrow Connector 9">
            <a:extLst>
              <a:ext uri="{FF2B5EF4-FFF2-40B4-BE49-F238E27FC236}">
                <a16:creationId xmlns:a16="http://schemas.microsoft.com/office/drawing/2014/main" id="{3C5907C0-E6EE-44C6-BC95-1D0CBACB6660}"/>
              </a:ext>
            </a:extLst>
          </p:cNvPr>
          <p:cNvCxnSpPr>
            <a:cxnSpLocks/>
          </p:cNvCxnSpPr>
          <p:nvPr/>
        </p:nvCxnSpPr>
        <p:spPr>
          <a:xfrm>
            <a:off x="3583709" y="2964873"/>
            <a:ext cx="1599340" cy="143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6886880-2AEE-459D-8150-73D4EA03E7C3}"/>
              </a:ext>
            </a:extLst>
          </p:cNvPr>
          <p:cNvSpPr txBox="1"/>
          <p:nvPr/>
        </p:nvSpPr>
        <p:spPr>
          <a:xfrm>
            <a:off x="240145" y="899103"/>
            <a:ext cx="3232726" cy="830997"/>
          </a:xfrm>
          <a:prstGeom prst="rect">
            <a:avLst/>
          </a:prstGeom>
          <a:noFill/>
        </p:spPr>
        <p:txBody>
          <a:bodyPr wrap="square" rtlCol="0">
            <a:spAutoFit/>
          </a:bodyPr>
          <a:lstStyle/>
          <a:p>
            <a:r>
              <a:rPr lang="en-US" sz="1200" dirty="0"/>
              <a:t>This section shows how the player can choose how many aliens they want in the two rows, the choices are 6,5 and 4 aliens with the most significant bit toggle equal to 6 aliens</a:t>
            </a:r>
            <a:endParaRPr lang="en-GB" sz="1200" dirty="0"/>
          </a:p>
        </p:txBody>
      </p:sp>
      <p:sp>
        <p:nvSpPr>
          <p:cNvPr id="17" name="TextBox 16">
            <a:extLst>
              <a:ext uri="{FF2B5EF4-FFF2-40B4-BE49-F238E27FC236}">
                <a16:creationId xmlns:a16="http://schemas.microsoft.com/office/drawing/2014/main" id="{C29AA41A-1A36-4145-9DF2-9ABA25E30D06}"/>
              </a:ext>
            </a:extLst>
          </p:cNvPr>
          <p:cNvSpPr txBox="1"/>
          <p:nvPr/>
        </p:nvSpPr>
        <p:spPr>
          <a:xfrm>
            <a:off x="3020291" y="2438400"/>
            <a:ext cx="1634836" cy="646331"/>
          </a:xfrm>
          <a:prstGeom prst="rect">
            <a:avLst/>
          </a:prstGeom>
          <a:noFill/>
        </p:spPr>
        <p:txBody>
          <a:bodyPr wrap="square" rtlCol="0">
            <a:spAutoFit/>
          </a:bodyPr>
          <a:lstStyle/>
          <a:p>
            <a:r>
              <a:rPr lang="en-US" dirty="0"/>
              <a:t>The third bit is toggled</a:t>
            </a:r>
            <a:endParaRPr lang="en-GB" dirty="0"/>
          </a:p>
        </p:txBody>
      </p:sp>
      <p:sp>
        <p:nvSpPr>
          <p:cNvPr id="19" name="TextBox 18">
            <a:extLst>
              <a:ext uri="{FF2B5EF4-FFF2-40B4-BE49-F238E27FC236}">
                <a16:creationId xmlns:a16="http://schemas.microsoft.com/office/drawing/2014/main" id="{52F6CB5B-F59A-4E39-B331-88056EE3068E}"/>
              </a:ext>
            </a:extLst>
          </p:cNvPr>
          <p:cNvSpPr txBox="1"/>
          <p:nvPr/>
        </p:nvSpPr>
        <p:spPr>
          <a:xfrm>
            <a:off x="660177" y="2432124"/>
            <a:ext cx="2060156" cy="646331"/>
          </a:xfrm>
          <a:prstGeom prst="rect">
            <a:avLst/>
          </a:prstGeom>
          <a:noFill/>
        </p:spPr>
        <p:txBody>
          <a:bodyPr wrap="square" rtlCol="0">
            <a:spAutoFit/>
          </a:bodyPr>
          <a:lstStyle/>
          <a:p>
            <a:r>
              <a:rPr lang="en-US" dirty="0"/>
              <a:t>2 rows of 4 aliens show on the screen</a:t>
            </a:r>
            <a:endParaRPr lang="en-GB" dirty="0"/>
          </a:p>
        </p:txBody>
      </p:sp>
      <p:cxnSp>
        <p:nvCxnSpPr>
          <p:cNvPr id="21" name="Straight Arrow Connector 20">
            <a:extLst>
              <a:ext uri="{FF2B5EF4-FFF2-40B4-BE49-F238E27FC236}">
                <a16:creationId xmlns:a16="http://schemas.microsoft.com/office/drawing/2014/main" id="{A3943741-DFF9-47BF-A3FA-0C13CBF1A648}"/>
              </a:ext>
            </a:extLst>
          </p:cNvPr>
          <p:cNvCxnSpPr/>
          <p:nvPr/>
        </p:nvCxnSpPr>
        <p:spPr>
          <a:xfrm>
            <a:off x="1376719" y="3084731"/>
            <a:ext cx="895203" cy="59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4C48FB-DB28-4978-BD1B-54BAC2A7E0B8}"/>
              </a:ext>
            </a:extLst>
          </p:cNvPr>
          <p:cNvSpPr txBox="1"/>
          <p:nvPr/>
        </p:nvSpPr>
        <p:spPr>
          <a:xfrm>
            <a:off x="4756727" y="5082810"/>
            <a:ext cx="1506977" cy="369332"/>
          </a:xfrm>
          <a:prstGeom prst="rect">
            <a:avLst/>
          </a:prstGeom>
          <a:noFill/>
        </p:spPr>
        <p:txBody>
          <a:bodyPr wrap="square" rtlCol="0">
            <a:spAutoFit/>
          </a:bodyPr>
          <a:lstStyle/>
          <a:p>
            <a:r>
              <a:rPr lang="en-US" dirty="0">
                <a:solidFill>
                  <a:srgbClr val="FF0000"/>
                </a:solidFill>
              </a:rPr>
              <a:t>4 alien set Up</a:t>
            </a:r>
            <a:endParaRPr lang="en-GB" dirty="0">
              <a:solidFill>
                <a:srgbClr val="FF0000"/>
              </a:solidFill>
            </a:endParaRPr>
          </a:p>
        </p:txBody>
      </p:sp>
      <p:sp>
        <p:nvSpPr>
          <p:cNvPr id="23" name="TextBox 22">
            <a:extLst>
              <a:ext uri="{FF2B5EF4-FFF2-40B4-BE49-F238E27FC236}">
                <a16:creationId xmlns:a16="http://schemas.microsoft.com/office/drawing/2014/main" id="{DE7FEA9E-6449-4C9C-9EC3-DF49209233BE}"/>
              </a:ext>
            </a:extLst>
          </p:cNvPr>
          <p:cNvSpPr txBox="1"/>
          <p:nvPr/>
        </p:nvSpPr>
        <p:spPr>
          <a:xfrm>
            <a:off x="10603344" y="4898144"/>
            <a:ext cx="1506977" cy="369332"/>
          </a:xfrm>
          <a:prstGeom prst="rect">
            <a:avLst/>
          </a:prstGeom>
          <a:noFill/>
        </p:spPr>
        <p:txBody>
          <a:bodyPr wrap="square" rtlCol="0">
            <a:spAutoFit/>
          </a:bodyPr>
          <a:lstStyle/>
          <a:p>
            <a:r>
              <a:rPr lang="en-US" dirty="0">
                <a:solidFill>
                  <a:srgbClr val="FF0000"/>
                </a:solidFill>
              </a:rPr>
              <a:t>5 alien set Up</a:t>
            </a:r>
            <a:endParaRPr lang="en-GB" dirty="0">
              <a:solidFill>
                <a:srgbClr val="FF0000"/>
              </a:solidFill>
            </a:endParaRPr>
          </a:p>
        </p:txBody>
      </p:sp>
      <p:sp>
        <p:nvSpPr>
          <p:cNvPr id="24" name="TextBox 23">
            <a:extLst>
              <a:ext uri="{FF2B5EF4-FFF2-40B4-BE49-F238E27FC236}">
                <a16:creationId xmlns:a16="http://schemas.microsoft.com/office/drawing/2014/main" id="{6004CFB5-FDA0-4E52-991F-0050249A6002}"/>
              </a:ext>
            </a:extLst>
          </p:cNvPr>
          <p:cNvSpPr txBox="1"/>
          <p:nvPr/>
        </p:nvSpPr>
        <p:spPr>
          <a:xfrm>
            <a:off x="10603345" y="1545434"/>
            <a:ext cx="1506977" cy="369332"/>
          </a:xfrm>
          <a:prstGeom prst="rect">
            <a:avLst/>
          </a:prstGeom>
          <a:noFill/>
        </p:spPr>
        <p:txBody>
          <a:bodyPr wrap="square" rtlCol="0">
            <a:spAutoFit/>
          </a:bodyPr>
          <a:lstStyle/>
          <a:p>
            <a:r>
              <a:rPr lang="en-US" dirty="0">
                <a:solidFill>
                  <a:srgbClr val="FF0000"/>
                </a:solidFill>
              </a:rPr>
              <a:t>6 alien set Up</a:t>
            </a:r>
            <a:endParaRPr lang="en-GB" dirty="0">
              <a:solidFill>
                <a:srgbClr val="FF0000"/>
              </a:solidFill>
            </a:endParaRPr>
          </a:p>
        </p:txBody>
      </p:sp>
    </p:spTree>
    <p:extLst>
      <p:ext uri="{BB962C8B-B14F-4D97-AF65-F5344CB8AC3E}">
        <p14:creationId xmlns:p14="http://schemas.microsoft.com/office/powerpoint/2010/main" val="123183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0E9305-0CA6-4A6E-865B-DF1E94342DF5}"/>
              </a:ext>
            </a:extLst>
          </p:cNvPr>
          <p:cNvSpPr txBox="1"/>
          <p:nvPr/>
        </p:nvSpPr>
        <p:spPr>
          <a:xfrm>
            <a:off x="0" y="0"/>
            <a:ext cx="1874982" cy="646331"/>
          </a:xfrm>
          <a:prstGeom prst="rect">
            <a:avLst/>
          </a:prstGeom>
          <a:noFill/>
        </p:spPr>
        <p:txBody>
          <a:bodyPr wrap="square" rtlCol="0">
            <a:spAutoFit/>
          </a:bodyPr>
          <a:lstStyle/>
          <a:p>
            <a:r>
              <a:rPr lang="en-US" b="1" dirty="0"/>
              <a:t>Aliens moving and bullet firing</a:t>
            </a:r>
            <a:r>
              <a:rPr lang="en-US" dirty="0"/>
              <a:t>:</a:t>
            </a:r>
            <a:endParaRPr lang="en-GB" dirty="0"/>
          </a:p>
        </p:txBody>
      </p:sp>
      <p:pic>
        <p:nvPicPr>
          <p:cNvPr id="2" name="Picture 1">
            <a:extLst>
              <a:ext uri="{FF2B5EF4-FFF2-40B4-BE49-F238E27FC236}">
                <a16:creationId xmlns:a16="http://schemas.microsoft.com/office/drawing/2014/main" id="{43A8404B-D012-451D-BD73-0DF33E240821}"/>
              </a:ext>
            </a:extLst>
          </p:cNvPr>
          <p:cNvPicPr>
            <a:picLocks noChangeAspect="1"/>
          </p:cNvPicPr>
          <p:nvPr/>
        </p:nvPicPr>
        <p:blipFill>
          <a:blip r:embed="rId2"/>
          <a:stretch>
            <a:fillRect/>
          </a:stretch>
        </p:blipFill>
        <p:spPr>
          <a:xfrm>
            <a:off x="0" y="2752725"/>
            <a:ext cx="5638800" cy="4105275"/>
          </a:xfrm>
          <a:prstGeom prst="rect">
            <a:avLst/>
          </a:prstGeom>
        </p:spPr>
      </p:pic>
      <p:cxnSp>
        <p:nvCxnSpPr>
          <p:cNvPr id="9" name="Straight Arrow Connector 8">
            <a:extLst>
              <a:ext uri="{FF2B5EF4-FFF2-40B4-BE49-F238E27FC236}">
                <a16:creationId xmlns:a16="http://schemas.microsoft.com/office/drawing/2014/main" id="{67A0FBB6-9FB2-4315-B56C-E7E35E6E8CA3}"/>
              </a:ext>
            </a:extLst>
          </p:cNvPr>
          <p:cNvCxnSpPr>
            <a:cxnSpLocks/>
          </p:cNvCxnSpPr>
          <p:nvPr/>
        </p:nvCxnSpPr>
        <p:spPr>
          <a:xfrm>
            <a:off x="1099127" y="2410292"/>
            <a:ext cx="464203" cy="647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36E3A3-202E-493D-8D2D-21B99A01AF7E}"/>
              </a:ext>
            </a:extLst>
          </p:cNvPr>
          <p:cNvSpPr txBox="1"/>
          <p:nvPr/>
        </p:nvSpPr>
        <p:spPr>
          <a:xfrm>
            <a:off x="270238" y="1209963"/>
            <a:ext cx="2103507" cy="1200329"/>
          </a:xfrm>
          <a:prstGeom prst="rect">
            <a:avLst/>
          </a:prstGeom>
          <a:noFill/>
        </p:spPr>
        <p:txBody>
          <a:bodyPr wrap="square" rtlCol="0">
            <a:spAutoFit/>
          </a:bodyPr>
          <a:lstStyle/>
          <a:p>
            <a:r>
              <a:rPr lang="en-US" dirty="0"/>
              <a:t>The aliens have moved across the screen and dropped down a row</a:t>
            </a:r>
            <a:endParaRPr lang="en-GB" dirty="0"/>
          </a:p>
        </p:txBody>
      </p:sp>
      <p:cxnSp>
        <p:nvCxnSpPr>
          <p:cNvPr id="13" name="Straight Arrow Connector 12">
            <a:extLst>
              <a:ext uri="{FF2B5EF4-FFF2-40B4-BE49-F238E27FC236}">
                <a16:creationId xmlns:a16="http://schemas.microsoft.com/office/drawing/2014/main" id="{43FE1991-1BA9-41FE-A697-9D19C8E2E743}"/>
              </a:ext>
            </a:extLst>
          </p:cNvPr>
          <p:cNvCxnSpPr/>
          <p:nvPr/>
        </p:nvCxnSpPr>
        <p:spPr>
          <a:xfrm flipH="1">
            <a:off x="2059709" y="2410292"/>
            <a:ext cx="1976582" cy="1958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E4C8009-5140-4847-96E9-2511E3F02352}"/>
              </a:ext>
            </a:extLst>
          </p:cNvPr>
          <p:cNvCxnSpPr/>
          <p:nvPr/>
        </p:nvCxnSpPr>
        <p:spPr>
          <a:xfrm flipH="1">
            <a:off x="3629891" y="2410292"/>
            <a:ext cx="600364" cy="1228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D2D40F-4685-4878-8447-9FE302676D09}"/>
              </a:ext>
            </a:extLst>
          </p:cNvPr>
          <p:cNvSpPr txBox="1"/>
          <p:nvPr/>
        </p:nvSpPr>
        <p:spPr>
          <a:xfrm>
            <a:off x="3313620" y="988572"/>
            <a:ext cx="2103507" cy="1477328"/>
          </a:xfrm>
          <a:prstGeom prst="rect">
            <a:avLst/>
          </a:prstGeom>
          <a:noFill/>
        </p:spPr>
        <p:txBody>
          <a:bodyPr wrap="square" rtlCol="0">
            <a:spAutoFit/>
          </a:bodyPr>
          <a:lstStyle/>
          <a:p>
            <a:r>
              <a:rPr lang="en-US" dirty="0"/>
              <a:t>The up toggle/fire toggle is asserted and the bullet has been fired and can be seen on screen</a:t>
            </a:r>
            <a:endParaRPr lang="en-GB" dirty="0"/>
          </a:p>
        </p:txBody>
      </p:sp>
      <p:pic>
        <p:nvPicPr>
          <p:cNvPr id="17" name="Picture 16">
            <a:extLst>
              <a:ext uri="{FF2B5EF4-FFF2-40B4-BE49-F238E27FC236}">
                <a16:creationId xmlns:a16="http://schemas.microsoft.com/office/drawing/2014/main" id="{B2E22F7E-B901-4485-8D47-928B6C218925}"/>
              </a:ext>
            </a:extLst>
          </p:cNvPr>
          <p:cNvPicPr>
            <a:picLocks noChangeAspect="1"/>
          </p:cNvPicPr>
          <p:nvPr/>
        </p:nvPicPr>
        <p:blipFill>
          <a:blip r:embed="rId3"/>
          <a:stretch>
            <a:fillRect/>
          </a:stretch>
        </p:blipFill>
        <p:spPr>
          <a:xfrm>
            <a:off x="6553200" y="2752725"/>
            <a:ext cx="5638800" cy="4152900"/>
          </a:xfrm>
          <a:prstGeom prst="rect">
            <a:avLst/>
          </a:prstGeom>
        </p:spPr>
      </p:pic>
      <p:cxnSp>
        <p:nvCxnSpPr>
          <p:cNvPr id="19" name="Straight Arrow Connector 18">
            <a:extLst>
              <a:ext uri="{FF2B5EF4-FFF2-40B4-BE49-F238E27FC236}">
                <a16:creationId xmlns:a16="http://schemas.microsoft.com/office/drawing/2014/main" id="{51B507A6-95A3-4104-A4FE-EDCDD0DDD1D4}"/>
              </a:ext>
            </a:extLst>
          </p:cNvPr>
          <p:cNvCxnSpPr>
            <a:cxnSpLocks/>
          </p:cNvCxnSpPr>
          <p:nvPr/>
        </p:nvCxnSpPr>
        <p:spPr>
          <a:xfrm>
            <a:off x="8063345" y="2410292"/>
            <a:ext cx="304800" cy="831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07450A5-AD90-49F6-9EFC-ADA536C1A8B7}"/>
              </a:ext>
            </a:extLst>
          </p:cNvPr>
          <p:cNvSpPr txBox="1"/>
          <p:nvPr/>
        </p:nvSpPr>
        <p:spPr>
          <a:xfrm>
            <a:off x="6357002" y="932964"/>
            <a:ext cx="2103507" cy="1477328"/>
          </a:xfrm>
          <a:prstGeom prst="rect">
            <a:avLst/>
          </a:prstGeom>
          <a:noFill/>
        </p:spPr>
        <p:txBody>
          <a:bodyPr wrap="square" rtlCol="0">
            <a:spAutoFit/>
          </a:bodyPr>
          <a:lstStyle/>
          <a:p>
            <a:r>
              <a:rPr lang="en-US" dirty="0"/>
              <a:t>In this instance the bullet has missed and it can be seen in the first row beside the aliens</a:t>
            </a:r>
            <a:endParaRPr lang="en-GB" dirty="0"/>
          </a:p>
        </p:txBody>
      </p:sp>
    </p:spTree>
    <p:extLst>
      <p:ext uri="{BB962C8B-B14F-4D97-AF65-F5344CB8AC3E}">
        <p14:creationId xmlns:p14="http://schemas.microsoft.com/office/powerpoint/2010/main" val="312710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6EA05-A551-4209-850F-3BD7B5C78CAA}"/>
              </a:ext>
            </a:extLst>
          </p:cNvPr>
          <p:cNvPicPr>
            <a:picLocks noChangeAspect="1"/>
          </p:cNvPicPr>
          <p:nvPr/>
        </p:nvPicPr>
        <p:blipFill>
          <a:blip r:embed="rId2"/>
          <a:stretch>
            <a:fillRect/>
          </a:stretch>
        </p:blipFill>
        <p:spPr>
          <a:xfrm>
            <a:off x="6553200" y="-20784"/>
            <a:ext cx="5638800" cy="3539837"/>
          </a:xfrm>
          <a:prstGeom prst="rect">
            <a:avLst/>
          </a:prstGeom>
        </p:spPr>
      </p:pic>
      <p:sp>
        <p:nvSpPr>
          <p:cNvPr id="7" name="TextBox 6">
            <a:extLst>
              <a:ext uri="{FF2B5EF4-FFF2-40B4-BE49-F238E27FC236}">
                <a16:creationId xmlns:a16="http://schemas.microsoft.com/office/drawing/2014/main" id="{310E9305-0CA6-4A6E-865B-DF1E94342DF5}"/>
              </a:ext>
            </a:extLst>
          </p:cNvPr>
          <p:cNvSpPr txBox="1"/>
          <p:nvPr/>
        </p:nvSpPr>
        <p:spPr>
          <a:xfrm>
            <a:off x="0" y="0"/>
            <a:ext cx="1874982" cy="646331"/>
          </a:xfrm>
          <a:prstGeom prst="rect">
            <a:avLst/>
          </a:prstGeom>
          <a:noFill/>
        </p:spPr>
        <p:txBody>
          <a:bodyPr wrap="square" rtlCol="0">
            <a:spAutoFit/>
          </a:bodyPr>
          <a:lstStyle/>
          <a:p>
            <a:r>
              <a:rPr lang="en-US" b="1" dirty="0"/>
              <a:t>Bullet colliding with aliens:</a:t>
            </a:r>
            <a:endParaRPr lang="en-GB" b="1" dirty="0"/>
          </a:p>
        </p:txBody>
      </p:sp>
      <p:sp>
        <p:nvSpPr>
          <p:cNvPr id="10" name="TextBox 9">
            <a:extLst>
              <a:ext uri="{FF2B5EF4-FFF2-40B4-BE49-F238E27FC236}">
                <a16:creationId xmlns:a16="http://schemas.microsoft.com/office/drawing/2014/main" id="{3F36E3A3-202E-493D-8D2D-21B99A01AF7E}"/>
              </a:ext>
            </a:extLst>
          </p:cNvPr>
          <p:cNvSpPr txBox="1"/>
          <p:nvPr/>
        </p:nvSpPr>
        <p:spPr>
          <a:xfrm>
            <a:off x="4042101" y="83126"/>
            <a:ext cx="2103507" cy="923330"/>
          </a:xfrm>
          <a:prstGeom prst="rect">
            <a:avLst/>
          </a:prstGeom>
          <a:noFill/>
        </p:spPr>
        <p:txBody>
          <a:bodyPr wrap="square" rtlCol="0">
            <a:spAutoFit/>
          </a:bodyPr>
          <a:lstStyle/>
          <a:p>
            <a:r>
              <a:rPr lang="en-US" dirty="0"/>
              <a:t>The second bullet is on course to hit the aliens </a:t>
            </a:r>
            <a:endParaRPr lang="en-GB" dirty="0"/>
          </a:p>
        </p:txBody>
      </p:sp>
      <p:cxnSp>
        <p:nvCxnSpPr>
          <p:cNvPr id="19" name="Straight Arrow Connector 18">
            <a:extLst>
              <a:ext uri="{FF2B5EF4-FFF2-40B4-BE49-F238E27FC236}">
                <a16:creationId xmlns:a16="http://schemas.microsoft.com/office/drawing/2014/main" id="{51B507A6-95A3-4104-A4FE-EDCDD0DDD1D4}"/>
              </a:ext>
            </a:extLst>
          </p:cNvPr>
          <p:cNvCxnSpPr>
            <a:cxnSpLocks/>
          </p:cNvCxnSpPr>
          <p:nvPr/>
        </p:nvCxnSpPr>
        <p:spPr>
          <a:xfrm flipV="1">
            <a:off x="6197600" y="748145"/>
            <a:ext cx="2032000" cy="64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07450A5-AD90-49F6-9EFC-ADA536C1A8B7}"/>
              </a:ext>
            </a:extLst>
          </p:cNvPr>
          <p:cNvSpPr txBox="1"/>
          <p:nvPr/>
        </p:nvSpPr>
        <p:spPr>
          <a:xfrm>
            <a:off x="3424456" y="1006456"/>
            <a:ext cx="3114889" cy="1200329"/>
          </a:xfrm>
          <a:prstGeom prst="rect">
            <a:avLst/>
          </a:prstGeom>
          <a:noFill/>
        </p:spPr>
        <p:txBody>
          <a:bodyPr wrap="square" rtlCol="0">
            <a:spAutoFit/>
          </a:bodyPr>
          <a:lstStyle/>
          <a:p>
            <a:r>
              <a:rPr lang="en-US" dirty="0"/>
              <a:t>Since aliens shift and the bullet travels in a straight line the bullet will kill the bottom right corner alien in the row</a:t>
            </a:r>
            <a:endParaRPr lang="en-GB" dirty="0"/>
          </a:p>
        </p:txBody>
      </p:sp>
      <p:pic>
        <p:nvPicPr>
          <p:cNvPr id="8" name="Picture 7">
            <a:extLst>
              <a:ext uri="{FF2B5EF4-FFF2-40B4-BE49-F238E27FC236}">
                <a16:creationId xmlns:a16="http://schemas.microsoft.com/office/drawing/2014/main" id="{9C0021DE-2E7C-4FC5-B0F3-DB987DFA4FDA}"/>
              </a:ext>
            </a:extLst>
          </p:cNvPr>
          <p:cNvPicPr>
            <a:picLocks noChangeAspect="1"/>
          </p:cNvPicPr>
          <p:nvPr/>
        </p:nvPicPr>
        <p:blipFill rotWithShape="1">
          <a:blip r:embed="rId3"/>
          <a:srcRect b="19475"/>
          <a:stretch/>
        </p:blipFill>
        <p:spPr>
          <a:xfrm>
            <a:off x="0" y="3519055"/>
            <a:ext cx="12192000" cy="3417548"/>
          </a:xfrm>
          <a:prstGeom prst="rect">
            <a:avLst/>
          </a:prstGeom>
        </p:spPr>
      </p:pic>
      <p:cxnSp>
        <p:nvCxnSpPr>
          <p:cNvPr id="24" name="Straight Connector 23">
            <a:extLst>
              <a:ext uri="{FF2B5EF4-FFF2-40B4-BE49-F238E27FC236}">
                <a16:creationId xmlns:a16="http://schemas.microsoft.com/office/drawing/2014/main" id="{C0297379-C355-42E0-BC36-0BA196353DFE}"/>
              </a:ext>
            </a:extLst>
          </p:cNvPr>
          <p:cNvCxnSpPr>
            <a:cxnSpLocks/>
          </p:cNvCxnSpPr>
          <p:nvPr/>
        </p:nvCxnSpPr>
        <p:spPr>
          <a:xfrm flipV="1">
            <a:off x="6096000" y="1616364"/>
            <a:ext cx="2456873" cy="9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7A8498-A87E-4F33-A252-0C7EF69D44A4}"/>
              </a:ext>
            </a:extLst>
          </p:cNvPr>
          <p:cNvCxnSpPr/>
          <p:nvPr/>
        </p:nvCxnSpPr>
        <p:spPr>
          <a:xfrm flipV="1">
            <a:off x="8562109" y="748145"/>
            <a:ext cx="0" cy="877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C333C15-87B1-4111-9D07-BEF7ADF26893}"/>
              </a:ext>
            </a:extLst>
          </p:cNvPr>
          <p:cNvSpPr txBox="1"/>
          <p:nvPr/>
        </p:nvSpPr>
        <p:spPr>
          <a:xfrm>
            <a:off x="3260511" y="2872722"/>
            <a:ext cx="3114889" cy="646331"/>
          </a:xfrm>
          <a:prstGeom prst="rect">
            <a:avLst/>
          </a:prstGeom>
          <a:noFill/>
        </p:spPr>
        <p:txBody>
          <a:bodyPr wrap="square" rtlCol="0">
            <a:spAutoFit/>
          </a:bodyPr>
          <a:lstStyle/>
          <a:p>
            <a:r>
              <a:rPr lang="en-US" dirty="0"/>
              <a:t>The alien has been hit an wiped in this screenshot</a:t>
            </a:r>
            <a:endParaRPr lang="en-GB" dirty="0"/>
          </a:p>
        </p:txBody>
      </p:sp>
      <p:cxnSp>
        <p:nvCxnSpPr>
          <p:cNvPr id="30" name="Straight Arrow Connector 29">
            <a:extLst>
              <a:ext uri="{FF2B5EF4-FFF2-40B4-BE49-F238E27FC236}">
                <a16:creationId xmlns:a16="http://schemas.microsoft.com/office/drawing/2014/main" id="{2F301B05-E33F-40B7-8197-1638C55E24CD}"/>
              </a:ext>
            </a:extLst>
          </p:cNvPr>
          <p:cNvCxnSpPr/>
          <p:nvPr/>
        </p:nvCxnSpPr>
        <p:spPr>
          <a:xfrm>
            <a:off x="5948218" y="3429000"/>
            <a:ext cx="3149600" cy="1715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58CC55-3A1C-47D8-BB79-77B008583276}"/>
              </a:ext>
            </a:extLst>
          </p:cNvPr>
          <p:cNvSpPr txBox="1"/>
          <p:nvPr/>
        </p:nvSpPr>
        <p:spPr>
          <a:xfrm>
            <a:off x="0" y="2623645"/>
            <a:ext cx="3114889" cy="923330"/>
          </a:xfrm>
          <a:prstGeom prst="rect">
            <a:avLst/>
          </a:prstGeom>
          <a:noFill/>
        </p:spPr>
        <p:txBody>
          <a:bodyPr wrap="square" rtlCol="0">
            <a:spAutoFit/>
          </a:bodyPr>
          <a:lstStyle/>
          <a:p>
            <a:r>
              <a:rPr lang="en-US" dirty="0"/>
              <a:t>The counter has incremented by 1 since one alien has been hit</a:t>
            </a:r>
            <a:endParaRPr lang="en-GB" dirty="0"/>
          </a:p>
        </p:txBody>
      </p:sp>
      <p:cxnSp>
        <p:nvCxnSpPr>
          <p:cNvPr id="33" name="Straight Arrow Connector 32">
            <a:extLst>
              <a:ext uri="{FF2B5EF4-FFF2-40B4-BE49-F238E27FC236}">
                <a16:creationId xmlns:a16="http://schemas.microsoft.com/office/drawing/2014/main" id="{137D6A46-80B1-4A55-B269-8A69D68C5509}"/>
              </a:ext>
            </a:extLst>
          </p:cNvPr>
          <p:cNvCxnSpPr/>
          <p:nvPr/>
        </p:nvCxnSpPr>
        <p:spPr>
          <a:xfrm>
            <a:off x="2656647" y="3195887"/>
            <a:ext cx="105026" cy="323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49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0E9305-0CA6-4A6E-865B-DF1E94342DF5}"/>
              </a:ext>
            </a:extLst>
          </p:cNvPr>
          <p:cNvSpPr txBox="1"/>
          <p:nvPr/>
        </p:nvSpPr>
        <p:spPr>
          <a:xfrm>
            <a:off x="0" y="0"/>
            <a:ext cx="1874982" cy="369332"/>
          </a:xfrm>
          <a:prstGeom prst="rect">
            <a:avLst/>
          </a:prstGeom>
          <a:noFill/>
        </p:spPr>
        <p:txBody>
          <a:bodyPr wrap="square" rtlCol="0">
            <a:spAutoFit/>
          </a:bodyPr>
          <a:lstStyle/>
          <a:p>
            <a:r>
              <a:rPr lang="en-US" b="1" dirty="0"/>
              <a:t>Win condition:</a:t>
            </a:r>
            <a:endParaRPr lang="en-GB" b="1" dirty="0"/>
          </a:p>
        </p:txBody>
      </p:sp>
      <p:pic>
        <p:nvPicPr>
          <p:cNvPr id="2" name="Picture 1">
            <a:extLst>
              <a:ext uri="{FF2B5EF4-FFF2-40B4-BE49-F238E27FC236}">
                <a16:creationId xmlns:a16="http://schemas.microsoft.com/office/drawing/2014/main" id="{175F5826-F714-40D0-8CD7-C3A296F15937}"/>
              </a:ext>
            </a:extLst>
          </p:cNvPr>
          <p:cNvPicPr>
            <a:picLocks noChangeAspect="1"/>
          </p:cNvPicPr>
          <p:nvPr/>
        </p:nvPicPr>
        <p:blipFill>
          <a:blip r:embed="rId2"/>
          <a:stretch>
            <a:fillRect/>
          </a:stretch>
        </p:blipFill>
        <p:spPr>
          <a:xfrm>
            <a:off x="0" y="2772756"/>
            <a:ext cx="12192000" cy="4085244"/>
          </a:xfrm>
          <a:prstGeom prst="rect">
            <a:avLst/>
          </a:prstGeom>
        </p:spPr>
      </p:pic>
      <p:sp>
        <p:nvSpPr>
          <p:cNvPr id="4" name="TextBox 3">
            <a:extLst>
              <a:ext uri="{FF2B5EF4-FFF2-40B4-BE49-F238E27FC236}">
                <a16:creationId xmlns:a16="http://schemas.microsoft.com/office/drawing/2014/main" id="{CF2E2051-08FA-4480-8B3B-B04DDE74F9FE}"/>
              </a:ext>
            </a:extLst>
          </p:cNvPr>
          <p:cNvSpPr txBox="1"/>
          <p:nvPr/>
        </p:nvSpPr>
        <p:spPr>
          <a:xfrm>
            <a:off x="7098890" y="1435510"/>
            <a:ext cx="2900516" cy="646331"/>
          </a:xfrm>
          <a:prstGeom prst="rect">
            <a:avLst/>
          </a:prstGeom>
          <a:noFill/>
        </p:spPr>
        <p:txBody>
          <a:bodyPr wrap="square" rtlCol="0">
            <a:spAutoFit/>
          </a:bodyPr>
          <a:lstStyle/>
          <a:p>
            <a:r>
              <a:rPr lang="en-US" dirty="0"/>
              <a:t>All aliens have been destroyed on screen</a:t>
            </a:r>
            <a:endParaRPr lang="en-GB" dirty="0"/>
          </a:p>
        </p:txBody>
      </p:sp>
      <p:cxnSp>
        <p:nvCxnSpPr>
          <p:cNvPr id="6" name="Straight Arrow Connector 5">
            <a:extLst>
              <a:ext uri="{FF2B5EF4-FFF2-40B4-BE49-F238E27FC236}">
                <a16:creationId xmlns:a16="http://schemas.microsoft.com/office/drawing/2014/main" id="{D32B1948-2603-4B7A-9A77-34C18D179A9D}"/>
              </a:ext>
            </a:extLst>
          </p:cNvPr>
          <p:cNvCxnSpPr/>
          <p:nvPr/>
        </p:nvCxnSpPr>
        <p:spPr>
          <a:xfrm flipH="1">
            <a:off x="8617527" y="2207491"/>
            <a:ext cx="157018" cy="262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9CF8FE-6443-4A71-8B51-9950B66ADC8D}"/>
              </a:ext>
            </a:extLst>
          </p:cNvPr>
          <p:cNvCxnSpPr/>
          <p:nvPr/>
        </p:nvCxnSpPr>
        <p:spPr>
          <a:xfrm flipH="1">
            <a:off x="2641600" y="2081841"/>
            <a:ext cx="332509" cy="85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C6D9749-DC1C-4D58-9CF1-369EF08B864A}"/>
              </a:ext>
            </a:extLst>
          </p:cNvPr>
          <p:cNvSpPr txBox="1"/>
          <p:nvPr/>
        </p:nvSpPr>
        <p:spPr>
          <a:xfrm>
            <a:off x="2355272" y="1168150"/>
            <a:ext cx="2900516" cy="923330"/>
          </a:xfrm>
          <a:prstGeom prst="rect">
            <a:avLst/>
          </a:prstGeom>
          <a:noFill/>
        </p:spPr>
        <p:txBody>
          <a:bodyPr wrap="square" rtlCol="0">
            <a:spAutoFit/>
          </a:bodyPr>
          <a:lstStyle/>
          <a:p>
            <a:r>
              <a:rPr lang="en-US" dirty="0"/>
              <a:t>AAA is displayed to the player to show them they have won the game</a:t>
            </a:r>
            <a:endParaRPr lang="en-GB" dirty="0"/>
          </a:p>
        </p:txBody>
      </p:sp>
    </p:spTree>
    <p:extLst>
      <p:ext uri="{BB962C8B-B14F-4D97-AF65-F5344CB8AC3E}">
        <p14:creationId xmlns:p14="http://schemas.microsoft.com/office/powerpoint/2010/main" val="167904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0E9305-0CA6-4A6E-865B-DF1E94342DF5}"/>
              </a:ext>
            </a:extLst>
          </p:cNvPr>
          <p:cNvSpPr txBox="1"/>
          <p:nvPr/>
        </p:nvSpPr>
        <p:spPr>
          <a:xfrm>
            <a:off x="0" y="0"/>
            <a:ext cx="1874982" cy="369332"/>
          </a:xfrm>
          <a:prstGeom prst="rect">
            <a:avLst/>
          </a:prstGeom>
          <a:noFill/>
        </p:spPr>
        <p:txBody>
          <a:bodyPr wrap="square" rtlCol="0">
            <a:spAutoFit/>
          </a:bodyPr>
          <a:lstStyle/>
          <a:p>
            <a:r>
              <a:rPr lang="en-US" b="1" dirty="0"/>
              <a:t>Lose condition:</a:t>
            </a:r>
            <a:endParaRPr lang="en-GB" b="1" dirty="0"/>
          </a:p>
        </p:txBody>
      </p:sp>
      <p:pic>
        <p:nvPicPr>
          <p:cNvPr id="17" name="Picture 16">
            <a:extLst>
              <a:ext uri="{FF2B5EF4-FFF2-40B4-BE49-F238E27FC236}">
                <a16:creationId xmlns:a16="http://schemas.microsoft.com/office/drawing/2014/main" id="{570CE548-255D-49D2-8F54-3B95A8DF3C50}"/>
              </a:ext>
            </a:extLst>
          </p:cNvPr>
          <p:cNvPicPr>
            <a:picLocks noChangeAspect="1"/>
          </p:cNvPicPr>
          <p:nvPr/>
        </p:nvPicPr>
        <p:blipFill>
          <a:blip r:embed="rId2"/>
          <a:stretch>
            <a:fillRect/>
          </a:stretch>
        </p:blipFill>
        <p:spPr>
          <a:xfrm>
            <a:off x="0" y="2728143"/>
            <a:ext cx="12192000" cy="4129857"/>
          </a:xfrm>
          <a:prstGeom prst="rect">
            <a:avLst/>
          </a:prstGeom>
        </p:spPr>
      </p:pic>
      <p:cxnSp>
        <p:nvCxnSpPr>
          <p:cNvPr id="19" name="Straight Arrow Connector 18">
            <a:extLst>
              <a:ext uri="{FF2B5EF4-FFF2-40B4-BE49-F238E27FC236}">
                <a16:creationId xmlns:a16="http://schemas.microsoft.com/office/drawing/2014/main" id="{B789EF85-B168-4CC6-8D7C-23E44B7CB61D}"/>
              </a:ext>
            </a:extLst>
          </p:cNvPr>
          <p:cNvCxnSpPr/>
          <p:nvPr/>
        </p:nvCxnSpPr>
        <p:spPr>
          <a:xfrm flipH="1">
            <a:off x="2576945" y="2179782"/>
            <a:ext cx="64655" cy="794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74B3175-F3F4-4895-B7D9-7D3655B3B679}"/>
              </a:ext>
            </a:extLst>
          </p:cNvPr>
          <p:cNvSpPr txBox="1"/>
          <p:nvPr/>
        </p:nvSpPr>
        <p:spPr>
          <a:xfrm>
            <a:off x="1967345" y="1579418"/>
            <a:ext cx="3352800" cy="646331"/>
          </a:xfrm>
          <a:prstGeom prst="rect">
            <a:avLst/>
          </a:prstGeom>
          <a:noFill/>
        </p:spPr>
        <p:txBody>
          <a:bodyPr wrap="square" rtlCol="0">
            <a:spAutoFit/>
          </a:bodyPr>
          <a:lstStyle/>
          <a:p>
            <a:r>
              <a:rPr lang="en-US" dirty="0"/>
              <a:t>The player has lost and FFFF is shown on the score counter</a:t>
            </a:r>
            <a:endParaRPr lang="en-GB" dirty="0"/>
          </a:p>
        </p:txBody>
      </p:sp>
      <p:cxnSp>
        <p:nvCxnSpPr>
          <p:cNvPr id="22" name="Straight Arrow Connector 21">
            <a:extLst>
              <a:ext uri="{FF2B5EF4-FFF2-40B4-BE49-F238E27FC236}">
                <a16:creationId xmlns:a16="http://schemas.microsoft.com/office/drawing/2014/main" id="{78515606-5B41-490D-A419-FAFCC7A993CC}"/>
              </a:ext>
            </a:extLst>
          </p:cNvPr>
          <p:cNvCxnSpPr>
            <a:cxnSpLocks/>
          </p:cNvCxnSpPr>
          <p:nvPr/>
        </p:nvCxnSpPr>
        <p:spPr>
          <a:xfrm>
            <a:off x="6871857" y="2382982"/>
            <a:ext cx="932870" cy="334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B8DFC4-0182-4326-B170-1E1B178B5D0E}"/>
              </a:ext>
            </a:extLst>
          </p:cNvPr>
          <p:cNvSpPr txBox="1"/>
          <p:nvPr/>
        </p:nvSpPr>
        <p:spPr>
          <a:xfrm>
            <a:off x="6511636" y="1440918"/>
            <a:ext cx="3205019" cy="923330"/>
          </a:xfrm>
          <a:prstGeom prst="rect">
            <a:avLst/>
          </a:prstGeom>
          <a:noFill/>
        </p:spPr>
        <p:txBody>
          <a:bodyPr wrap="square" rtlCol="0">
            <a:spAutoFit/>
          </a:bodyPr>
          <a:lstStyle/>
          <a:p>
            <a:r>
              <a:rPr lang="en-US" dirty="0"/>
              <a:t>The aliens have reached the row above the player which signals the player has lost</a:t>
            </a:r>
            <a:endParaRPr lang="en-GB" dirty="0"/>
          </a:p>
        </p:txBody>
      </p:sp>
    </p:spTree>
    <p:extLst>
      <p:ext uri="{BB962C8B-B14F-4D97-AF65-F5344CB8AC3E}">
        <p14:creationId xmlns:p14="http://schemas.microsoft.com/office/powerpoint/2010/main" val="410920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0E9305-0CA6-4A6E-865B-DF1E94342DF5}"/>
              </a:ext>
            </a:extLst>
          </p:cNvPr>
          <p:cNvSpPr txBox="1"/>
          <p:nvPr/>
        </p:nvSpPr>
        <p:spPr>
          <a:xfrm>
            <a:off x="0" y="0"/>
            <a:ext cx="1874982" cy="369332"/>
          </a:xfrm>
          <a:prstGeom prst="rect">
            <a:avLst/>
          </a:prstGeom>
          <a:noFill/>
        </p:spPr>
        <p:txBody>
          <a:bodyPr wrap="square" rtlCol="0">
            <a:spAutoFit/>
          </a:bodyPr>
          <a:lstStyle/>
          <a:p>
            <a:r>
              <a:rPr lang="en-US" b="1" dirty="0"/>
              <a:t>Lose condition:</a:t>
            </a:r>
            <a:endParaRPr lang="en-GB" b="1" dirty="0"/>
          </a:p>
        </p:txBody>
      </p:sp>
      <p:pic>
        <p:nvPicPr>
          <p:cNvPr id="5" name="Picture 4">
            <a:extLst>
              <a:ext uri="{FF2B5EF4-FFF2-40B4-BE49-F238E27FC236}">
                <a16:creationId xmlns:a16="http://schemas.microsoft.com/office/drawing/2014/main" id="{B0E0A480-53E1-419B-BC05-2A6F04EE6E23}"/>
              </a:ext>
            </a:extLst>
          </p:cNvPr>
          <p:cNvPicPr>
            <a:picLocks noChangeAspect="1"/>
          </p:cNvPicPr>
          <p:nvPr/>
        </p:nvPicPr>
        <p:blipFill>
          <a:blip r:embed="rId2"/>
          <a:stretch>
            <a:fillRect/>
          </a:stretch>
        </p:blipFill>
        <p:spPr>
          <a:xfrm>
            <a:off x="0" y="2914873"/>
            <a:ext cx="12192000" cy="3943127"/>
          </a:xfrm>
          <a:prstGeom prst="rect">
            <a:avLst/>
          </a:prstGeom>
        </p:spPr>
      </p:pic>
      <p:sp>
        <p:nvSpPr>
          <p:cNvPr id="6" name="TextBox 5">
            <a:extLst>
              <a:ext uri="{FF2B5EF4-FFF2-40B4-BE49-F238E27FC236}">
                <a16:creationId xmlns:a16="http://schemas.microsoft.com/office/drawing/2014/main" id="{D78A9042-1471-48E7-9A55-7BA830695CA5}"/>
              </a:ext>
            </a:extLst>
          </p:cNvPr>
          <p:cNvSpPr txBox="1"/>
          <p:nvPr/>
        </p:nvSpPr>
        <p:spPr>
          <a:xfrm>
            <a:off x="196645" y="369332"/>
            <a:ext cx="6924591" cy="923330"/>
          </a:xfrm>
          <a:prstGeom prst="rect">
            <a:avLst/>
          </a:prstGeom>
          <a:noFill/>
        </p:spPr>
        <p:txBody>
          <a:bodyPr wrap="square" rtlCol="0">
            <a:spAutoFit/>
          </a:bodyPr>
          <a:lstStyle/>
          <a:p>
            <a:r>
              <a:rPr lang="en-US" dirty="0"/>
              <a:t>As can be seen below the player is not very good at space invaders, they have killed 5 aliens and 7 are left on screen if the aliens drop to the next row then the player loses as can be seen on the next slide</a:t>
            </a:r>
            <a:endParaRPr lang="en-GB" dirty="0"/>
          </a:p>
        </p:txBody>
      </p:sp>
      <p:cxnSp>
        <p:nvCxnSpPr>
          <p:cNvPr id="9" name="Straight Arrow Connector 8">
            <a:extLst>
              <a:ext uri="{FF2B5EF4-FFF2-40B4-BE49-F238E27FC236}">
                <a16:creationId xmlns:a16="http://schemas.microsoft.com/office/drawing/2014/main" id="{62C9EE82-96C4-49AF-AB24-2D8C834B0FFB}"/>
              </a:ext>
            </a:extLst>
          </p:cNvPr>
          <p:cNvCxnSpPr/>
          <p:nvPr/>
        </p:nvCxnSpPr>
        <p:spPr>
          <a:xfrm>
            <a:off x="2890982" y="2613891"/>
            <a:ext cx="0" cy="4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A683226-B0CE-4DD9-B5F7-150C7C1A0EA2}"/>
              </a:ext>
            </a:extLst>
          </p:cNvPr>
          <p:cNvSpPr txBox="1"/>
          <p:nvPr/>
        </p:nvSpPr>
        <p:spPr>
          <a:xfrm>
            <a:off x="2041236" y="1893455"/>
            <a:ext cx="2189019" cy="369332"/>
          </a:xfrm>
          <a:prstGeom prst="rect">
            <a:avLst/>
          </a:prstGeom>
          <a:noFill/>
        </p:spPr>
        <p:txBody>
          <a:bodyPr wrap="square" rtlCol="0">
            <a:spAutoFit/>
          </a:bodyPr>
          <a:lstStyle/>
          <a:p>
            <a:r>
              <a:rPr lang="en-US" dirty="0"/>
              <a:t>5 aliens shot</a:t>
            </a:r>
            <a:endParaRPr lang="en-GB" dirty="0"/>
          </a:p>
        </p:txBody>
      </p:sp>
      <p:cxnSp>
        <p:nvCxnSpPr>
          <p:cNvPr id="12" name="Straight Arrow Connector 11">
            <a:extLst>
              <a:ext uri="{FF2B5EF4-FFF2-40B4-BE49-F238E27FC236}">
                <a16:creationId xmlns:a16="http://schemas.microsoft.com/office/drawing/2014/main" id="{E4EE849B-AFAC-4656-A7B6-3B9D9D67F76C}"/>
              </a:ext>
            </a:extLst>
          </p:cNvPr>
          <p:cNvCxnSpPr/>
          <p:nvPr/>
        </p:nvCxnSpPr>
        <p:spPr>
          <a:xfrm>
            <a:off x="6502400" y="2613891"/>
            <a:ext cx="2650836" cy="2983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BF52FDA-2445-4F37-844D-87F71A939A7F}"/>
              </a:ext>
            </a:extLst>
          </p:cNvPr>
          <p:cNvSpPr txBox="1"/>
          <p:nvPr/>
        </p:nvSpPr>
        <p:spPr>
          <a:xfrm>
            <a:off x="5264733" y="1967560"/>
            <a:ext cx="1948867" cy="646331"/>
          </a:xfrm>
          <a:prstGeom prst="rect">
            <a:avLst/>
          </a:prstGeom>
          <a:noFill/>
        </p:spPr>
        <p:txBody>
          <a:bodyPr wrap="square" rtlCol="0">
            <a:spAutoFit/>
          </a:bodyPr>
          <a:lstStyle/>
          <a:p>
            <a:r>
              <a:rPr lang="en-US" dirty="0"/>
              <a:t>Two alien rows left/ 7 aliens left</a:t>
            </a:r>
            <a:endParaRPr lang="en-GB" dirty="0"/>
          </a:p>
        </p:txBody>
      </p:sp>
      <p:cxnSp>
        <p:nvCxnSpPr>
          <p:cNvPr id="15" name="Straight Arrow Connector 14">
            <a:extLst>
              <a:ext uri="{FF2B5EF4-FFF2-40B4-BE49-F238E27FC236}">
                <a16:creationId xmlns:a16="http://schemas.microsoft.com/office/drawing/2014/main" id="{3B058DD6-CCB8-4575-B565-D742F6FC015E}"/>
              </a:ext>
            </a:extLst>
          </p:cNvPr>
          <p:cNvCxnSpPr/>
          <p:nvPr/>
        </p:nvCxnSpPr>
        <p:spPr>
          <a:xfrm flipH="1">
            <a:off x="9393383" y="2613891"/>
            <a:ext cx="757381" cy="263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D2F54AC-BEB9-4227-9171-9EAFF9DEA033}"/>
              </a:ext>
            </a:extLst>
          </p:cNvPr>
          <p:cNvSpPr txBox="1"/>
          <p:nvPr/>
        </p:nvSpPr>
        <p:spPr>
          <a:xfrm>
            <a:off x="9642769" y="1466658"/>
            <a:ext cx="1782614" cy="1200329"/>
          </a:xfrm>
          <a:prstGeom prst="rect">
            <a:avLst/>
          </a:prstGeom>
          <a:noFill/>
        </p:spPr>
        <p:txBody>
          <a:bodyPr wrap="square" rtlCol="0">
            <a:spAutoFit/>
          </a:bodyPr>
          <a:lstStyle/>
          <a:p>
            <a:r>
              <a:rPr lang="en-US" dirty="0"/>
              <a:t>Bullet has missed the aliens and is continuing on </a:t>
            </a:r>
            <a:endParaRPr lang="en-GB" dirty="0"/>
          </a:p>
        </p:txBody>
      </p:sp>
    </p:spTree>
    <p:extLst>
      <p:ext uri="{BB962C8B-B14F-4D97-AF65-F5344CB8AC3E}">
        <p14:creationId xmlns:p14="http://schemas.microsoft.com/office/powerpoint/2010/main" val="427532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dirty="0"/>
              <a:t>Game Chosen: </a:t>
            </a:r>
            <a:endParaRPr lang="en-GB" sz="2800" dirty="0"/>
          </a:p>
        </p:txBody>
      </p:sp>
      <p:sp>
        <p:nvSpPr>
          <p:cNvPr id="3" name="Content Placeholder 2">
            <a:extLst>
              <a:ext uri="{FF2B5EF4-FFF2-40B4-BE49-F238E27FC236}">
                <a16:creationId xmlns:a16="http://schemas.microsoft.com/office/drawing/2014/main" id="{B2E1253F-B761-4344-B0A6-32138C8B264F}"/>
              </a:ext>
            </a:extLst>
          </p:cNvPr>
          <p:cNvSpPr>
            <a:spLocks noGrp="1"/>
          </p:cNvSpPr>
          <p:nvPr>
            <p:ph idx="1"/>
          </p:nvPr>
        </p:nvSpPr>
        <p:spPr>
          <a:xfrm>
            <a:off x="452582" y="692727"/>
            <a:ext cx="10901218" cy="5484236"/>
          </a:xfrm>
        </p:spPr>
        <p:txBody>
          <a:bodyPr>
            <a:normAutofit/>
          </a:bodyPr>
          <a:lstStyle/>
          <a:p>
            <a:r>
              <a:rPr lang="en-US" dirty="0"/>
              <a:t>“You are a space ship who must destroy the invading enemy space ships as they descend upon your little 8-bit world.”[1] </a:t>
            </a:r>
          </a:p>
          <a:p>
            <a:r>
              <a:rPr lang="en-US" dirty="0"/>
              <a:t>The alien spaceships will move horizontally across the screen until they reach the edge/wall where they will descend 1 row and move back across the screen</a:t>
            </a:r>
          </a:p>
          <a:p>
            <a:r>
              <a:rPr lang="en-US" dirty="0"/>
              <a:t>The goal is to shoot all the alien invaders before the reach your spaceship</a:t>
            </a:r>
          </a:p>
          <a:p>
            <a:r>
              <a:rPr lang="en-US" dirty="0"/>
              <a:t>A link to this game will be supplied in the references section</a:t>
            </a:r>
          </a:p>
          <a:p>
            <a:endParaRPr lang="en-US" dirty="0"/>
          </a:p>
        </p:txBody>
      </p:sp>
    </p:spTree>
    <p:extLst>
      <p:ext uri="{BB962C8B-B14F-4D97-AF65-F5344CB8AC3E}">
        <p14:creationId xmlns:p14="http://schemas.microsoft.com/office/powerpoint/2010/main" val="462123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3AB33D-8656-4302-8068-C205D64889EC}"/>
              </a:ext>
            </a:extLst>
          </p:cNvPr>
          <p:cNvSpPr txBox="1"/>
          <p:nvPr/>
        </p:nvSpPr>
        <p:spPr>
          <a:xfrm>
            <a:off x="0" y="0"/>
            <a:ext cx="4627418" cy="523220"/>
          </a:xfrm>
          <a:prstGeom prst="rect">
            <a:avLst/>
          </a:prstGeom>
          <a:noFill/>
        </p:spPr>
        <p:txBody>
          <a:bodyPr wrap="square" rtlCol="0">
            <a:spAutoFit/>
          </a:bodyPr>
          <a:lstStyle/>
          <a:p>
            <a:r>
              <a:rPr lang="en-US" sz="2800" b="1" dirty="0"/>
              <a:t>Known issues with the game:</a:t>
            </a:r>
            <a:endParaRPr lang="en-GB" sz="2800" b="1" dirty="0"/>
          </a:p>
        </p:txBody>
      </p:sp>
      <p:sp>
        <p:nvSpPr>
          <p:cNvPr id="2" name="TextBox 1">
            <a:extLst>
              <a:ext uri="{FF2B5EF4-FFF2-40B4-BE49-F238E27FC236}">
                <a16:creationId xmlns:a16="http://schemas.microsoft.com/office/drawing/2014/main" id="{FF59A24E-30CA-488C-8A4E-6F52BA2979EA}"/>
              </a:ext>
            </a:extLst>
          </p:cNvPr>
          <p:cNvSpPr txBox="1"/>
          <p:nvPr/>
        </p:nvSpPr>
        <p:spPr>
          <a:xfrm>
            <a:off x="147782" y="591127"/>
            <a:ext cx="9605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up bit must be toggled, if it down toggles the bullet will freeze on screen</a:t>
            </a:r>
            <a:endParaRPr lang="en-GB" dirty="0"/>
          </a:p>
        </p:txBody>
      </p:sp>
    </p:spTree>
    <p:extLst>
      <p:ext uri="{BB962C8B-B14F-4D97-AF65-F5344CB8AC3E}">
        <p14:creationId xmlns:p14="http://schemas.microsoft.com/office/powerpoint/2010/main" val="2927232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dirty="0"/>
              <a:t>References: </a:t>
            </a:r>
            <a:endParaRPr lang="en-GB" sz="2800" dirty="0"/>
          </a:p>
        </p:txBody>
      </p:sp>
      <p:sp>
        <p:nvSpPr>
          <p:cNvPr id="3" name="Content Placeholder 2">
            <a:extLst>
              <a:ext uri="{FF2B5EF4-FFF2-40B4-BE49-F238E27FC236}">
                <a16:creationId xmlns:a16="http://schemas.microsoft.com/office/drawing/2014/main" id="{B2E1253F-B761-4344-B0A6-32138C8B264F}"/>
              </a:ext>
            </a:extLst>
          </p:cNvPr>
          <p:cNvSpPr>
            <a:spLocks noGrp="1"/>
          </p:cNvSpPr>
          <p:nvPr>
            <p:ph idx="1"/>
          </p:nvPr>
        </p:nvSpPr>
        <p:spPr>
          <a:xfrm>
            <a:off x="452582" y="692727"/>
            <a:ext cx="10901218" cy="5484236"/>
          </a:xfrm>
        </p:spPr>
        <p:txBody>
          <a:bodyPr>
            <a:normAutofit/>
          </a:bodyPr>
          <a:lstStyle/>
          <a:p>
            <a:r>
              <a:rPr lang="en-US" sz="1801" dirty="0"/>
              <a:t>Link to space invaders game: </a:t>
            </a:r>
            <a:r>
              <a:rPr lang="en-US" sz="1801" dirty="0">
                <a:hlinkClick r:id="rId2"/>
              </a:rPr>
              <a:t>http://www.pacxon4u.com/space-invaders/</a:t>
            </a:r>
            <a:endParaRPr lang="en-US" sz="1801" dirty="0"/>
          </a:p>
          <a:p>
            <a:pPr marL="0" indent="0">
              <a:buNone/>
            </a:pPr>
            <a:r>
              <a:rPr lang="en-US" sz="1801" dirty="0"/>
              <a:t>[1] </a:t>
            </a:r>
          </a:p>
        </p:txBody>
      </p:sp>
    </p:spTree>
    <p:extLst>
      <p:ext uri="{BB962C8B-B14F-4D97-AF65-F5344CB8AC3E}">
        <p14:creationId xmlns:p14="http://schemas.microsoft.com/office/powerpoint/2010/main" val="7611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dirty="0"/>
              <a:t>Game Chosen: </a:t>
            </a:r>
            <a:endParaRPr lang="en-GB" sz="2800" dirty="0"/>
          </a:p>
        </p:txBody>
      </p:sp>
      <p:pic>
        <p:nvPicPr>
          <p:cNvPr id="1026" name="Picture 2" descr="Image result for space invaders">
            <a:extLst>
              <a:ext uri="{FF2B5EF4-FFF2-40B4-BE49-F238E27FC236}">
                <a16:creationId xmlns:a16="http://schemas.microsoft.com/office/drawing/2014/main" id="{514736D2-8346-4DCE-B8CC-0B2B875EC9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1470" y="1325998"/>
            <a:ext cx="6400800" cy="36004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E0A8349-54A5-40CC-AB97-1F377CD2F52C}"/>
              </a:ext>
            </a:extLst>
          </p:cNvPr>
          <p:cNvCxnSpPr/>
          <p:nvPr/>
        </p:nvCxnSpPr>
        <p:spPr>
          <a:xfrm flipH="1">
            <a:off x="7865806" y="934065"/>
            <a:ext cx="1946788" cy="58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8903DC4-55E2-466D-B266-01E331E033B9}"/>
              </a:ext>
            </a:extLst>
          </p:cNvPr>
          <p:cNvSpPr txBox="1"/>
          <p:nvPr/>
        </p:nvSpPr>
        <p:spPr>
          <a:xfrm>
            <a:off x="9919858" y="350987"/>
            <a:ext cx="2041236" cy="923714"/>
          </a:xfrm>
          <a:prstGeom prst="rect">
            <a:avLst/>
          </a:prstGeom>
          <a:noFill/>
        </p:spPr>
        <p:txBody>
          <a:bodyPr wrap="square" rtlCol="0">
            <a:spAutoFit/>
          </a:bodyPr>
          <a:lstStyle/>
          <a:p>
            <a:r>
              <a:rPr lang="en-US" sz="1801" dirty="0"/>
              <a:t>Rows of aliens which move side to side </a:t>
            </a:r>
            <a:endParaRPr lang="en-GB" sz="1801" dirty="0"/>
          </a:p>
        </p:txBody>
      </p:sp>
      <p:cxnSp>
        <p:nvCxnSpPr>
          <p:cNvPr id="13" name="Straight Arrow Connector 12">
            <a:extLst>
              <a:ext uri="{FF2B5EF4-FFF2-40B4-BE49-F238E27FC236}">
                <a16:creationId xmlns:a16="http://schemas.microsoft.com/office/drawing/2014/main" id="{C1D1E85E-F286-4B26-8CA9-394BC37A388D}"/>
              </a:ext>
            </a:extLst>
          </p:cNvPr>
          <p:cNvCxnSpPr>
            <a:cxnSpLocks/>
          </p:cNvCxnSpPr>
          <p:nvPr/>
        </p:nvCxnSpPr>
        <p:spPr>
          <a:xfrm flipH="1" flipV="1">
            <a:off x="5828148" y="4599711"/>
            <a:ext cx="73890" cy="71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AEE350E-D3BC-4D9D-8834-68F9D0DF8CE1}"/>
              </a:ext>
            </a:extLst>
          </p:cNvPr>
          <p:cNvSpPr txBox="1"/>
          <p:nvPr/>
        </p:nvSpPr>
        <p:spPr>
          <a:xfrm>
            <a:off x="5338618" y="5762920"/>
            <a:ext cx="1394692" cy="923714"/>
          </a:xfrm>
          <a:prstGeom prst="rect">
            <a:avLst/>
          </a:prstGeom>
          <a:noFill/>
        </p:spPr>
        <p:txBody>
          <a:bodyPr wrap="square" rtlCol="0">
            <a:spAutoFit/>
          </a:bodyPr>
          <a:lstStyle/>
          <a:p>
            <a:r>
              <a:rPr lang="en-US" sz="1801" dirty="0"/>
              <a:t>A spaceship that can fire bullets</a:t>
            </a:r>
            <a:endParaRPr lang="en-GB" sz="1801" dirty="0"/>
          </a:p>
        </p:txBody>
      </p:sp>
      <p:cxnSp>
        <p:nvCxnSpPr>
          <p:cNvPr id="18" name="Straight Arrow Connector 17">
            <a:extLst>
              <a:ext uri="{FF2B5EF4-FFF2-40B4-BE49-F238E27FC236}">
                <a16:creationId xmlns:a16="http://schemas.microsoft.com/office/drawing/2014/main" id="{33A04794-B2D5-4BFD-B217-3FC0830FE518}"/>
              </a:ext>
            </a:extLst>
          </p:cNvPr>
          <p:cNvCxnSpPr/>
          <p:nvPr/>
        </p:nvCxnSpPr>
        <p:spPr>
          <a:xfrm flipH="1" flipV="1">
            <a:off x="7865811" y="4756726"/>
            <a:ext cx="1564521" cy="71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8440C9-146E-46FC-A8CC-C22C2FE6CFDC}"/>
              </a:ext>
            </a:extLst>
          </p:cNvPr>
          <p:cNvSpPr txBox="1"/>
          <p:nvPr/>
        </p:nvSpPr>
        <p:spPr>
          <a:xfrm>
            <a:off x="9531927" y="5336831"/>
            <a:ext cx="2262908" cy="923714"/>
          </a:xfrm>
          <a:prstGeom prst="rect">
            <a:avLst/>
          </a:prstGeom>
          <a:noFill/>
        </p:spPr>
        <p:txBody>
          <a:bodyPr wrap="square" rtlCol="0">
            <a:spAutoFit/>
          </a:bodyPr>
          <a:lstStyle/>
          <a:p>
            <a:r>
              <a:rPr lang="en-US" sz="1801" dirty="0"/>
              <a:t>The ability to move the spaceship left and right</a:t>
            </a:r>
            <a:endParaRPr lang="en-GB" sz="1801" dirty="0"/>
          </a:p>
        </p:txBody>
      </p:sp>
      <p:cxnSp>
        <p:nvCxnSpPr>
          <p:cNvPr id="21" name="Straight Arrow Connector 20">
            <a:extLst>
              <a:ext uri="{FF2B5EF4-FFF2-40B4-BE49-F238E27FC236}">
                <a16:creationId xmlns:a16="http://schemas.microsoft.com/office/drawing/2014/main" id="{4E1208C5-EDCD-4805-A0D9-A153E2F9492E}"/>
              </a:ext>
            </a:extLst>
          </p:cNvPr>
          <p:cNvCxnSpPr>
            <a:cxnSpLocks/>
          </p:cNvCxnSpPr>
          <p:nvPr/>
        </p:nvCxnSpPr>
        <p:spPr>
          <a:xfrm flipV="1">
            <a:off x="1228435" y="2665306"/>
            <a:ext cx="1394692" cy="172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E81A6F-EA5F-40BE-8055-D6C0FFC87C8B}"/>
              </a:ext>
            </a:extLst>
          </p:cNvPr>
          <p:cNvSpPr txBox="1"/>
          <p:nvPr/>
        </p:nvSpPr>
        <p:spPr>
          <a:xfrm>
            <a:off x="368114" y="4488878"/>
            <a:ext cx="1920270" cy="1200842"/>
          </a:xfrm>
          <a:prstGeom prst="rect">
            <a:avLst/>
          </a:prstGeom>
          <a:noFill/>
        </p:spPr>
        <p:txBody>
          <a:bodyPr wrap="square" rtlCol="0">
            <a:spAutoFit/>
          </a:bodyPr>
          <a:lstStyle/>
          <a:p>
            <a:r>
              <a:rPr lang="en-US" sz="1801" dirty="0"/>
              <a:t>Each time the aliens hit the wall they will drop down a row</a:t>
            </a:r>
            <a:endParaRPr lang="en-GB" sz="1801" dirty="0"/>
          </a:p>
        </p:txBody>
      </p:sp>
      <p:cxnSp>
        <p:nvCxnSpPr>
          <p:cNvPr id="25" name="Straight Arrow Connector 24">
            <a:extLst>
              <a:ext uri="{FF2B5EF4-FFF2-40B4-BE49-F238E27FC236}">
                <a16:creationId xmlns:a16="http://schemas.microsoft.com/office/drawing/2014/main" id="{D3945D92-2B7B-4F89-A534-B87E31D80162}"/>
              </a:ext>
            </a:extLst>
          </p:cNvPr>
          <p:cNvCxnSpPr>
            <a:cxnSpLocks/>
          </p:cNvCxnSpPr>
          <p:nvPr/>
        </p:nvCxnSpPr>
        <p:spPr>
          <a:xfrm>
            <a:off x="3103419" y="812649"/>
            <a:ext cx="406400" cy="41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012280B-A660-4AEA-A079-7C2F689C800C}"/>
              </a:ext>
            </a:extLst>
          </p:cNvPr>
          <p:cNvSpPr txBox="1"/>
          <p:nvPr/>
        </p:nvSpPr>
        <p:spPr>
          <a:xfrm>
            <a:off x="2724727" y="175491"/>
            <a:ext cx="1967346" cy="646587"/>
          </a:xfrm>
          <a:prstGeom prst="rect">
            <a:avLst/>
          </a:prstGeom>
          <a:noFill/>
        </p:spPr>
        <p:txBody>
          <a:bodyPr wrap="square" rtlCol="0">
            <a:spAutoFit/>
          </a:bodyPr>
          <a:lstStyle/>
          <a:p>
            <a:r>
              <a:rPr lang="en-US" sz="1801" dirty="0"/>
              <a:t>Score for each alien hit</a:t>
            </a:r>
            <a:endParaRPr lang="en-GB" sz="1801" dirty="0"/>
          </a:p>
        </p:txBody>
      </p:sp>
    </p:spTree>
    <p:extLst>
      <p:ext uri="{BB962C8B-B14F-4D97-AF65-F5344CB8AC3E}">
        <p14:creationId xmlns:p14="http://schemas.microsoft.com/office/powerpoint/2010/main" val="157279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dirty="0"/>
              <a:t>Game goals for this project: </a:t>
            </a:r>
            <a:endParaRPr lang="en-GB" sz="2800" dirty="0"/>
          </a:p>
        </p:txBody>
      </p:sp>
      <p:sp>
        <p:nvSpPr>
          <p:cNvPr id="3" name="Content Placeholder 2">
            <a:extLst>
              <a:ext uri="{FF2B5EF4-FFF2-40B4-BE49-F238E27FC236}">
                <a16:creationId xmlns:a16="http://schemas.microsoft.com/office/drawing/2014/main" id="{B2E1253F-B761-4344-B0A6-32138C8B264F}"/>
              </a:ext>
            </a:extLst>
          </p:cNvPr>
          <p:cNvSpPr>
            <a:spLocks noGrp="1"/>
          </p:cNvSpPr>
          <p:nvPr>
            <p:ph idx="1"/>
          </p:nvPr>
        </p:nvSpPr>
        <p:spPr>
          <a:xfrm>
            <a:off x="203204" y="489527"/>
            <a:ext cx="11150601" cy="5687436"/>
          </a:xfrm>
        </p:spPr>
        <p:txBody>
          <a:bodyPr>
            <a:normAutofit/>
          </a:bodyPr>
          <a:lstStyle/>
          <a:p>
            <a:r>
              <a:rPr lang="en-US" sz="2000" dirty="0"/>
              <a:t>For this project below is a list of goals I implemented:</a:t>
            </a:r>
          </a:p>
          <a:p>
            <a:pPr marL="457216" indent="-457216">
              <a:buFont typeface="+mj-lt"/>
              <a:buAutoNum type="arabicPeriod"/>
            </a:pPr>
            <a:r>
              <a:rPr lang="en-US" sz="2000" dirty="0"/>
              <a:t>The player can select how many aliens they want in the two rows at the start of the game, the choices are 4, 5 or 6 aliens 6 aliens,  with 6 being the hardest and 4 being the easiest. </a:t>
            </a:r>
          </a:p>
          <a:p>
            <a:pPr marL="514371" indent="-514371">
              <a:buFont typeface="+mj-lt"/>
              <a:buAutoNum type="arabicPeriod"/>
            </a:pPr>
            <a:r>
              <a:rPr lang="en-US" sz="2000" dirty="0"/>
              <a:t>A spaceship that can move left and right but not through the walls.</a:t>
            </a:r>
          </a:p>
          <a:p>
            <a:pPr marL="514371" indent="-514371">
              <a:buFont typeface="+mj-lt"/>
              <a:buAutoNum type="arabicPeriod"/>
            </a:pPr>
            <a:r>
              <a:rPr lang="en-US" sz="2000" dirty="0"/>
              <a:t>The spaceship can fire bullets</a:t>
            </a:r>
          </a:p>
          <a:p>
            <a:pPr marL="514371" indent="-514371">
              <a:buFont typeface="+mj-lt"/>
              <a:buAutoNum type="arabicPeriod"/>
            </a:pPr>
            <a:r>
              <a:rPr lang="en-US" sz="2000" dirty="0"/>
              <a:t>The aliens shift right and left across the screen</a:t>
            </a:r>
          </a:p>
          <a:p>
            <a:pPr marL="514371" indent="-514371">
              <a:buFont typeface="+mj-lt"/>
              <a:buAutoNum type="arabicPeriod"/>
            </a:pPr>
            <a:r>
              <a:rPr lang="en-US" sz="2000" dirty="0"/>
              <a:t>Each time the aliens hit a wall either the left side or right side, they drop down a level/row </a:t>
            </a:r>
          </a:p>
          <a:p>
            <a:pPr marL="514371" indent="-514371">
              <a:buFont typeface="+mj-lt"/>
              <a:buAutoNum type="arabicPeriod"/>
            </a:pPr>
            <a:r>
              <a:rPr lang="en-US" sz="2000" dirty="0"/>
              <a:t>A score count keeps track of the number of aliens hit on the seven segment display</a:t>
            </a:r>
          </a:p>
          <a:p>
            <a:pPr marL="514371" indent="-514371">
              <a:buFont typeface="+mj-lt"/>
              <a:buAutoNum type="arabicPeriod"/>
            </a:pPr>
            <a:r>
              <a:rPr lang="en-US" sz="2000" dirty="0"/>
              <a:t>Each time 3 aliens are killed the alien speed increases(shorter interrupt) making the game harder</a:t>
            </a:r>
          </a:p>
          <a:p>
            <a:pPr marL="514371" indent="-514371">
              <a:buFont typeface="+mj-lt"/>
              <a:buAutoNum type="arabicPeriod"/>
            </a:pPr>
            <a:r>
              <a:rPr lang="en-US" sz="2000" dirty="0"/>
              <a:t>If the aliens reach the spaceship row the game will end and the 7 segment display will show FFFF to show the player lost</a:t>
            </a:r>
          </a:p>
          <a:p>
            <a:pPr marL="514371" indent="-514371">
              <a:buFont typeface="+mj-lt"/>
              <a:buAutoNum type="arabicPeriod"/>
            </a:pPr>
            <a:r>
              <a:rPr lang="en-US" sz="2000" dirty="0"/>
              <a:t>If the player kills all the aliens the 7 segment display will show AAA on it to show the player won.</a:t>
            </a:r>
          </a:p>
          <a:p>
            <a:pPr marL="514371" indent="-514371">
              <a:buFont typeface="+mj-lt"/>
              <a:buAutoNum type="arabicPeriod"/>
            </a:pPr>
            <a:endParaRPr lang="en-US" sz="2000" dirty="0"/>
          </a:p>
          <a:p>
            <a:pPr marL="514371" indent="-514371">
              <a:buFont typeface="+mj-lt"/>
              <a:buAutoNum type="arabicPeriod"/>
            </a:pPr>
            <a:endParaRPr lang="en-US" sz="2000" dirty="0"/>
          </a:p>
        </p:txBody>
      </p:sp>
    </p:spTree>
    <p:extLst>
      <p:ext uri="{BB962C8B-B14F-4D97-AF65-F5344CB8AC3E}">
        <p14:creationId xmlns:p14="http://schemas.microsoft.com/office/powerpoint/2010/main" val="335540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6" y="3"/>
            <a:ext cx="1976581" cy="415636"/>
          </a:xfrm>
        </p:spPr>
        <p:txBody>
          <a:bodyPr>
            <a:normAutofit fontScale="90000"/>
          </a:bodyPr>
          <a:lstStyle/>
          <a:p>
            <a:r>
              <a:rPr lang="en-US" sz="2800" dirty="0"/>
              <a:t>Assumptions: </a:t>
            </a:r>
            <a:endParaRPr lang="en-GB" sz="2800" dirty="0"/>
          </a:p>
        </p:txBody>
      </p:sp>
      <p:sp>
        <p:nvSpPr>
          <p:cNvPr id="3" name="Content Placeholder 2">
            <a:extLst>
              <a:ext uri="{FF2B5EF4-FFF2-40B4-BE49-F238E27FC236}">
                <a16:creationId xmlns:a16="http://schemas.microsoft.com/office/drawing/2014/main" id="{B2E1253F-B761-4344-B0A6-32138C8B264F}"/>
              </a:ext>
            </a:extLst>
          </p:cNvPr>
          <p:cNvSpPr>
            <a:spLocks noGrp="1"/>
          </p:cNvSpPr>
          <p:nvPr>
            <p:ph idx="1"/>
          </p:nvPr>
        </p:nvSpPr>
        <p:spPr>
          <a:xfrm>
            <a:off x="230910" y="489527"/>
            <a:ext cx="11122891" cy="5687436"/>
          </a:xfrm>
        </p:spPr>
        <p:txBody>
          <a:bodyPr/>
          <a:lstStyle/>
          <a:p>
            <a:r>
              <a:rPr lang="en-US" dirty="0"/>
              <a:t>The aliens start at the top of the screen 1Fh</a:t>
            </a:r>
          </a:p>
          <a:p>
            <a:r>
              <a:rPr lang="en-US" dirty="0"/>
              <a:t>The user can fire 1 bullet at a time</a:t>
            </a:r>
          </a:p>
          <a:p>
            <a:r>
              <a:rPr lang="en-US" dirty="0"/>
              <a:t>The spaceship can move right or left but not up and down</a:t>
            </a:r>
          </a:p>
          <a:p>
            <a:r>
              <a:rPr lang="en-US" dirty="0"/>
              <a:t>The shoot bit(up toggle) will stay high once the player shoots the first bullet</a:t>
            </a:r>
          </a:p>
        </p:txBody>
      </p:sp>
    </p:spTree>
    <p:extLst>
      <p:ext uri="{BB962C8B-B14F-4D97-AF65-F5344CB8AC3E}">
        <p14:creationId xmlns:p14="http://schemas.microsoft.com/office/powerpoint/2010/main" val="345108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dirty="0"/>
              <a:t>Register and memory address uses: </a:t>
            </a:r>
            <a:endParaRPr lang="en-GB" sz="2800" dirty="0"/>
          </a:p>
        </p:txBody>
      </p:sp>
      <p:graphicFrame>
        <p:nvGraphicFramePr>
          <p:cNvPr id="5" name="Content Placeholder 4">
            <a:extLst>
              <a:ext uri="{FF2B5EF4-FFF2-40B4-BE49-F238E27FC236}">
                <a16:creationId xmlns:a16="http://schemas.microsoft.com/office/drawing/2014/main" id="{BE19A259-4CCD-4E34-8CA8-01C791ABCD95}"/>
              </a:ext>
            </a:extLst>
          </p:cNvPr>
          <p:cNvGraphicFramePr>
            <a:graphicFrameLocks noGrp="1"/>
          </p:cNvGraphicFramePr>
          <p:nvPr>
            <p:ph idx="1"/>
            <p:extLst>
              <p:ext uri="{D42A27DB-BD31-4B8C-83A1-F6EECF244321}">
                <p14:modId xmlns:p14="http://schemas.microsoft.com/office/powerpoint/2010/main" val="1193227992"/>
              </p:ext>
            </p:extLst>
          </p:nvPr>
        </p:nvGraphicFramePr>
        <p:xfrm>
          <a:off x="452443" y="692155"/>
          <a:ext cx="10901360" cy="5431559"/>
        </p:xfrm>
        <a:graphic>
          <a:graphicData uri="http://schemas.openxmlformats.org/drawingml/2006/table">
            <a:tbl>
              <a:tblPr firstRow="1" bandRow="1">
                <a:tableStyleId>{5C22544A-7EE6-4342-B048-85BDC9FD1C3A}</a:tableStyleId>
              </a:tblPr>
              <a:tblGrid>
                <a:gridCol w="2725340">
                  <a:extLst>
                    <a:ext uri="{9D8B030D-6E8A-4147-A177-3AD203B41FA5}">
                      <a16:colId xmlns:a16="http://schemas.microsoft.com/office/drawing/2014/main" val="4020729854"/>
                    </a:ext>
                  </a:extLst>
                </a:gridCol>
                <a:gridCol w="2725340">
                  <a:extLst>
                    <a:ext uri="{9D8B030D-6E8A-4147-A177-3AD203B41FA5}">
                      <a16:colId xmlns:a16="http://schemas.microsoft.com/office/drawing/2014/main" val="2000906672"/>
                    </a:ext>
                  </a:extLst>
                </a:gridCol>
                <a:gridCol w="2725340">
                  <a:extLst>
                    <a:ext uri="{9D8B030D-6E8A-4147-A177-3AD203B41FA5}">
                      <a16:colId xmlns:a16="http://schemas.microsoft.com/office/drawing/2014/main" val="1035000271"/>
                    </a:ext>
                  </a:extLst>
                </a:gridCol>
                <a:gridCol w="2725340">
                  <a:extLst>
                    <a:ext uri="{9D8B030D-6E8A-4147-A177-3AD203B41FA5}">
                      <a16:colId xmlns:a16="http://schemas.microsoft.com/office/drawing/2014/main" val="1516784493"/>
                    </a:ext>
                  </a:extLst>
                </a:gridCol>
              </a:tblGrid>
              <a:tr h="594459">
                <a:tc>
                  <a:txBody>
                    <a:bodyPr/>
                    <a:lstStyle/>
                    <a:p>
                      <a:r>
                        <a:rPr lang="en-US" sz="2000" dirty="0"/>
                        <a:t>Register</a:t>
                      </a:r>
                      <a:endParaRPr lang="en-GB" sz="2000" dirty="0"/>
                    </a:p>
                  </a:txBody>
                  <a:tcPr marT="45721" marB="45721"/>
                </a:tc>
                <a:tc>
                  <a:txBody>
                    <a:bodyPr/>
                    <a:lstStyle/>
                    <a:p>
                      <a:r>
                        <a:rPr lang="en-US" sz="2000" dirty="0"/>
                        <a:t>Use</a:t>
                      </a:r>
                      <a:endParaRPr lang="en-GB" sz="2000" dirty="0"/>
                    </a:p>
                  </a:txBody>
                  <a:tcPr marT="45721" marB="45721"/>
                </a:tc>
                <a:tc>
                  <a:txBody>
                    <a:bodyPr/>
                    <a:lstStyle/>
                    <a:p>
                      <a:r>
                        <a:rPr lang="en-US" sz="2000" dirty="0"/>
                        <a:t>Memory Address</a:t>
                      </a:r>
                      <a:endParaRPr lang="en-GB" sz="2000" dirty="0"/>
                    </a:p>
                  </a:txBody>
                  <a:tcPr marT="45721" marB="45721"/>
                </a:tc>
                <a:tc>
                  <a:txBody>
                    <a:bodyPr/>
                    <a:lstStyle/>
                    <a:p>
                      <a:r>
                        <a:rPr lang="en-US" sz="2000" dirty="0"/>
                        <a:t>Use</a:t>
                      </a:r>
                      <a:endParaRPr lang="en-GB" sz="2000" dirty="0"/>
                    </a:p>
                  </a:txBody>
                  <a:tcPr marT="45721" marB="45721"/>
                </a:tc>
                <a:extLst>
                  <a:ext uri="{0D108BD9-81ED-4DB2-BD59-A6C34878D82A}">
                    <a16:rowId xmlns:a16="http://schemas.microsoft.com/office/drawing/2014/main" val="4225717877"/>
                  </a:ext>
                </a:extLst>
              </a:tr>
              <a:tr h="1465788">
                <a:tc>
                  <a:txBody>
                    <a:bodyPr/>
                    <a:lstStyle/>
                    <a:p>
                      <a:r>
                        <a:rPr lang="en-US" sz="1800" dirty="0"/>
                        <a:t>R2 </a:t>
                      </a:r>
                      <a:endParaRPr lang="en-GB" sz="1800" dirty="0"/>
                    </a:p>
                  </a:txBody>
                  <a:tcPr marT="45721" marB="45721"/>
                </a:tc>
                <a:tc>
                  <a:txBody>
                    <a:bodyPr/>
                    <a:lstStyle/>
                    <a:p>
                      <a:r>
                        <a:rPr lang="en-US" sz="1800" dirty="0"/>
                        <a:t>Used to store a reference to the bottom row of the aliens in memory</a:t>
                      </a:r>
                      <a:endParaRPr lang="en-GB" sz="1800" dirty="0"/>
                    </a:p>
                  </a:txBody>
                  <a:tcPr marT="45721" marB="45721"/>
                </a:tc>
                <a:tc>
                  <a:txBody>
                    <a:bodyPr/>
                    <a:lstStyle/>
                    <a:p>
                      <a:r>
                        <a:rPr lang="en-US" sz="1800" dirty="0"/>
                        <a:t>Ch </a:t>
                      </a:r>
                      <a:r>
                        <a:rPr lang="en-US" sz="1800" dirty="0" err="1"/>
                        <a:t>upto</a:t>
                      </a:r>
                      <a:r>
                        <a:rPr lang="en-US" sz="1800" dirty="0"/>
                        <a:t> 1Fh</a:t>
                      </a:r>
                      <a:endParaRPr lang="en-GB" sz="1800" dirty="0"/>
                    </a:p>
                  </a:txBody>
                  <a:tcPr marT="45721" marB="45721"/>
                </a:tc>
                <a:tc>
                  <a:txBody>
                    <a:bodyPr/>
                    <a:lstStyle/>
                    <a:p>
                      <a:r>
                        <a:rPr lang="en-US" sz="1800" dirty="0"/>
                        <a:t>Memory array for game</a:t>
                      </a:r>
                      <a:endParaRPr lang="en-GB" sz="1800" dirty="0"/>
                    </a:p>
                  </a:txBody>
                  <a:tcPr marT="45721" marB="45721"/>
                </a:tc>
                <a:extLst>
                  <a:ext uri="{0D108BD9-81ED-4DB2-BD59-A6C34878D82A}">
                    <a16:rowId xmlns:a16="http://schemas.microsoft.com/office/drawing/2014/main" val="3571743354"/>
                  </a:ext>
                </a:extLst>
              </a:tr>
              <a:tr h="1905524">
                <a:tc>
                  <a:txBody>
                    <a:bodyPr/>
                    <a:lstStyle/>
                    <a:p>
                      <a:r>
                        <a:rPr lang="en-US" sz="1800" dirty="0"/>
                        <a:t>R3</a:t>
                      </a:r>
                      <a:endParaRPr lang="en-GB" sz="1800" dirty="0"/>
                    </a:p>
                  </a:txBody>
                  <a:tcPr marT="45721" marB="45721"/>
                </a:tc>
                <a:tc>
                  <a:txBody>
                    <a:bodyPr/>
                    <a:lstStyle/>
                    <a:p>
                      <a:r>
                        <a:rPr lang="en-US" sz="1800" dirty="0"/>
                        <a:t> Individual bits are used as flags within the game to tell the system certain actions have occurred</a:t>
                      </a:r>
                      <a:endParaRPr lang="en-GB" sz="1800" dirty="0"/>
                    </a:p>
                  </a:txBody>
                  <a:tcPr marT="45721" marB="45721"/>
                </a:tc>
                <a:tc>
                  <a:txBody>
                    <a:bodyPr/>
                    <a:lstStyle/>
                    <a:p>
                      <a:r>
                        <a:rPr lang="en-US" sz="1800" dirty="0"/>
                        <a:t>20h</a:t>
                      </a:r>
                      <a:endParaRPr lang="en-GB" sz="1800" dirty="0"/>
                    </a:p>
                  </a:txBody>
                  <a:tcPr marT="45721" marB="45721"/>
                </a:tc>
                <a:tc>
                  <a:txBody>
                    <a:bodyPr/>
                    <a:lstStyle/>
                    <a:p>
                      <a:r>
                        <a:rPr lang="en-US" sz="1800" dirty="0"/>
                        <a:t>Used to store bullet row address</a:t>
                      </a:r>
                      <a:endParaRPr lang="en-GB" sz="1800" dirty="0"/>
                    </a:p>
                  </a:txBody>
                  <a:tcPr marT="45721" marB="45721"/>
                </a:tc>
                <a:extLst>
                  <a:ext uri="{0D108BD9-81ED-4DB2-BD59-A6C34878D82A}">
                    <a16:rowId xmlns:a16="http://schemas.microsoft.com/office/drawing/2014/main" val="2547836868"/>
                  </a:ext>
                </a:extLst>
              </a:tr>
              <a:tr h="1465788">
                <a:tc>
                  <a:txBody>
                    <a:bodyPr/>
                    <a:lstStyle/>
                    <a:p>
                      <a:r>
                        <a:rPr lang="en-US" sz="1800" dirty="0"/>
                        <a:t>R0,R1,R4,R5,R6,R7</a:t>
                      </a:r>
                      <a:endParaRPr lang="en-GB" sz="1800" dirty="0"/>
                    </a:p>
                  </a:txBody>
                  <a:tcPr marT="45721" marB="45721"/>
                </a:tc>
                <a:tc>
                  <a:txBody>
                    <a:bodyPr/>
                    <a:lstStyle/>
                    <a:p>
                      <a:r>
                        <a:rPr lang="en-US" sz="1800" dirty="0"/>
                        <a:t>Used throughout the program for various purposes </a:t>
                      </a:r>
                      <a:endParaRPr lang="en-GB" sz="1800" dirty="0"/>
                    </a:p>
                  </a:txBody>
                  <a:tcPr marT="45721" marB="45721"/>
                </a:tc>
                <a:tc>
                  <a:txBody>
                    <a:bodyPr/>
                    <a:lstStyle/>
                    <a:p>
                      <a:r>
                        <a:rPr lang="en-US" sz="1800" dirty="0"/>
                        <a:t>21h</a:t>
                      </a:r>
                      <a:endParaRPr lang="en-GB" sz="1800" dirty="0"/>
                    </a:p>
                  </a:txBody>
                  <a:tcPr marT="45721" marB="45721"/>
                </a:tc>
                <a:tc>
                  <a:txBody>
                    <a:bodyPr/>
                    <a:lstStyle/>
                    <a:p>
                      <a:r>
                        <a:rPr lang="en-US" sz="1800" dirty="0"/>
                        <a:t>Used to store the position of the bullet in the row </a:t>
                      </a:r>
                      <a:r>
                        <a:rPr lang="en-US" sz="1800" dirty="0" err="1"/>
                        <a:t>e.g</a:t>
                      </a:r>
                      <a:r>
                        <a:rPr lang="en-US" sz="1800" dirty="0"/>
                        <a:t> index 5</a:t>
                      </a:r>
                      <a:endParaRPr lang="en-GB" sz="1800" dirty="0"/>
                    </a:p>
                  </a:txBody>
                  <a:tcPr marT="45721" marB="45721"/>
                </a:tc>
                <a:extLst>
                  <a:ext uri="{0D108BD9-81ED-4DB2-BD59-A6C34878D82A}">
                    <a16:rowId xmlns:a16="http://schemas.microsoft.com/office/drawing/2014/main" val="2524289823"/>
                  </a:ext>
                </a:extLst>
              </a:tr>
            </a:tbl>
          </a:graphicData>
        </a:graphic>
      </p:graphicFrame>
    </p:spTree>
    <p:extLst>
      <p:ext uri="{BB962C8B-B14F-4D97-AF65-F5344CB8AC3E}">
        <p14:creationId xmlns:p14="http://schemas.microsoft.com/office/powerpoint/2010/main" val="367794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CEE3-D707-446E-B011-79C098468F82}"/>
              </a:ext>
            </a:extLst>
          </p:cNvPr>
          <p:cNvSpPr>
            <a:spLocks noGrp="1"/>
          </p:cNvSpPr>
          <p:nvPr>
            <p:ph type="title"/>
          </p:nvPr>
        </p:nvSpPr>
        <p:spPr>
          <a:xfrm>
            <a:off x="5" y="5"/>
            <a:ext cx="9531927" cy="489527"/>
          </a:xfrm>
        </p:spPr>
        <p:txBody>
          <a:bodyPr>
            <a:normAutofit/>
          </a:bodyPr>
          <a:lstStyle/>
          <a:p>
            <a:r>
              <a:rPr lang="en-US" sz="2800" dirty="0"/>
              <a:t>Detailed flowcharts: </a:t>
            </a:r>
            <a:endParaRPr lang="en-GB" sz="2800" dirty="0"/>
          </a:p>
        </p:txBody>
      </p:sp>
      <p:pic>
        <p:nvPicPr>
          <p:cNvPr id="5" name="Content Placeholder 4">
            <a:extLst>
              <a:ext uri="{FF2B5EF4-FFF2-40B4-BE49-F238E27FC236}">
                <a16:creationId xmlns:a16="http://schemas.microsoft.com/office/drawing/2014/main" id="{C0CC71A5-43BA-454E-8ABB-D2BABD586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49" y="917175"/>
            <a:ext cx="4008228" cy="5713264"/>
          </a:xfrm>
        </p:spPr>
      </p:pic>
      <p:sp>
        <p:nvSpPr>
          <p:cNvPr id="6" name="TextBox 5">
            <a:extLst>
              <a:ext uri="{FF2B5EF4-FFF2-40B4-BE49-F238E27FC236}">
                <a16:creationId xmlns:a16="http://schemas.microsoft.com/office/drawing/2014/main" id="{8CB50422-7259-4419-A1A5-F709B7B905EF}"/>
              </a:ext>
            </a:extLst>
          </p:cNvPr>
          <p:cNvSpPr txBox="1"/>
          <p:nvPr/>
        </p:nvSpPr>
        <p:spPr>
          <a:xfrm>
            <a:off x="1209368" y="489532"/>
            <a:ext cx="1750142" cy="369460"/>
          </a:xfrm>
          <a:prstGeom prst="rect">
            <a:avLst/>
          </a:prstGeom>
          <a:noFill/>
        </p:spPr>
        <p:txBody>
          <a:bodyPr wrap="square" rtlCol="0">
            <a:spAutoFit/>
          </a:bodyPr>
          <a:lstStyle/>
          <a:p>
            <a:r>
              <a:rPr lang="en-US" sz="1801" dirty="0"/>
              <a:t>Set Up Loop:</a:t>
            </a:r>
            <a:endParaRPr lang="en-GB" sz="1801" dirty="0"/>
          </a:p>
        </p:txBody>
      </p:sp>
      <p:sp>
        <p:nvSpPr>
          <p:cNvPr id="7" name="TextBox 6">
            <a:extLst>
              <a:ext uri="{FF2B5EF4-FFF2-40B4-BE49-F238E27FC236}">
                <a16:creationId xmlns:a16="http://schemas.microsoft.com/office/drawing/2014/main" id="{37966D10-4F35-4611-88B4-558A933D8426}"/>
              </a:ext>
            </a:extLst>
          </p:cNvPr>
          <p:cNvSpPr txBox="1"/>
          <p:nvPr/>
        </p:nvSpPr>
        <p:spPr>
          <a:xfrm>
            <a:off x="5929745" y="594009"/>
            <a:ext cx="3067665" cy="646331"/>
          </a:xfrm>
          <a:prstGeom prst="rect">
            <a:avLst/>
          </a:prstGeom>
          <a:noFill/>
        </p:spPr>
        <p:txBody>
          <a:bodyPr wrap="square" rtlCol="0">
            <a:spAutoFit/>
          </a:bodyPr>
          <a:lstStyle/>
          <a:p>
            <a:r>
              <a:rPr lang="en-US" dirty="0"/>
              <a:t>This is a loop that waits from input from SFR12(</a:t>
            </a:r>
            <a:r>
              <a:rPr lang="en-US" dirty="0" err="1"/>
              <a:t>inPort</a:t>
            </a:r>
            <a:r>
              <a:rPr lang="en-US" dirty="0"/>
              <a:t>) </a:t>
            </a:r>
            <a:endParaRPr lang="en-GB" dirty="0"/>
          </a:p>
        </p:txBody>
      </p:sp>
      <p:cxnSp>
        <p:nvCxnSpPr>
          <p:cNvPr id="9" name="Straight Arrow Connector 8">
            <a:extLst>
              <a:ext uri="{FF2B5EF4-FFF2-40B4-BE49-F238E27FC236}">
                <a16:creationId xmlns:a16="http://schemas.microsoft.com/office/drawing/2014/main" id="{FA2A3931-DA3C-48A7-BE4F-4B4C0F194978}"/>
              </a:ext>
            </a:extLst>
          </p:cNvPr>
          <p:cNvCxnSpPr/>
          <p:nvPr/>
        </p:nvCxnSpPr>
        <p:spPr>
          <a:xfrm flipH="1">
            <a:off x="1699491" y="858992"/>
            <a:ext cx="4230254" cy="886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96CAB6-54EE-408D-A599-A5C86098A09C}"/>
              </a:ext>
            </a:extLst>
          </p:cNvPr>
          <p:cNvCxnSpPr/>
          <p:nvPr/>
        </p:nvCxnSpPr>
        <p:spPr>
          <a:xfrm flipH="1">
            <a:off x="4193552" y="2373745"/>
            <a:ext cx="1514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2C4690-3EAF-4B0B-9318-51E08574CC81}"/>
              </a:ext>
            </a:extLst>
          </p:cNvPr>
          <p:cNvCxnSpPr/>
          <p:nvPr/>
        </p:nvCxnSpPr>
        <p:spPr>
          <a:xfrm flipH="1">
            <a:off x="3537527" y="2770909"/>
            <a:ext cx="2059709" cy="443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3AE033-EE31-41C2-BE34-AE8EF703D65A}"/>
              </a:ext>
            </a:extLst>
          </p:cNvPr>
          <p:cNvCxnSpPr/>
          <p:nvPr/>
        </p:nvCxnSpPr>
        <p:spPr>
          <a:xfrm flipH="1">
            <a:off x="2549236" y="3001818"/>
            <a:ext cx="3066473" cy="109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6EC032-9E62-4E16-B315-547319BC3275}"/>
              </a:ext>
            </a:extLst>
          </p:cNvPr>
          <p:cNvSpPr txBox="1"/>
          <p:nvPr/>
        </p:nvSpPr>
        <p:spPr>
          <a:xfrm>
            <a:off x="5929745" y="2125856"/>
            <a:ext cx="2567710" cy="923330"/>
          </a:xfrm>
          <a:prstGeom prst="rect">
            <a:avLst/>
          </a:prstGeom>
          <a:noFill/>
        </p:spPr>
        <p:txBody>
          <a:bodyPr wrap="square" rtlCol="0">
            <a:spAutoFit/>
          </a:bodyPr>
          <a:lstStyle/>
          <a:p>
            <a:r>
              <a:rPr lang="en-US" dirty="0"/>
              <a:t>Once it receives the input it will either set 2 rows of 4, 5 or 6 aliens</a:t>
            </a:r>
            <a:endParaRPr lang="en-GB" dirty="0"/>
          </a:p>
        </p:txBody>
      </p:sp>
      <p:cxnSp>
        <p:nvCxnSpPr>
          <p:cNvPr id="18" name="Straight Arrow Connector 17">
            <a:extLst>
              <a:ext uri="{FF2B5EF4-FFF2-40B4-BE49-F238E27FC236}">
                <a16:creationId xmlns:a16="http://schemas.microsoft.com/office/drawing/2014/main" id="{BC9DC0CF-2AAB-49BE-AAB8-575832253A71}"/>
              </a:ext>
            </a:extLst>
          </p:cNvPr>
          <p:cNvCxnSpPr>
            <a:cxnSpLocks/>
          </p:cNvCxnSpPr>
          <p:nvPr/>
        </p:nvCxnSpPr>
        <p:spPr>
          <a:xfrm flipH="1">
            <a:off x="2877127" y="6373092"/>
            <a:ext cx="2978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E93FA88-BAEF-4553-9428-C35521AC7933}"/>
              </a:ext>
            </a:extLst>
          </p:cNvPr>
          <p:cNvSpPr txBox="1"/>
          <p:nvPr/>
        </p:nvSpPr>
        <p:spPr>
          <a:xfrm>
            <a:off x="5929745" y="5587892"/>
            <a:ext cx="2447637" cy="1200329"/>
          </a:xfrm>
          <a:prstGeom prst="rect">
            <a:avLst/>
          </a:prstGeom>
          <a:noFill/>
        </p:spPr>
        <p:txBody>
          <a:bodyPr wrap="square" rtlCol="0">
            <a:spAutoFit/>
          </a:bodyPr>
          <a:lstStyle/>
          <a:p>
            <a:r>
              <a:rPr lang="en-US" dirty="0"/>
              <a:t>Then the interrupt timer will be set up with an auto reload flag enabled</a:t>
            </a:r>
            <a:endParaRPr lang="en-GB" dirty="0"/>
          </a:p>
        </p:txBody>
      </p:sp>
      <p:sp>
        <p:nvSpPr>
          <p:cNvPr id="21" name="TextBox 20">
            <a:extLst>
              <a:ext uri="{FF2B5EF4-FFF2-40B4-BE49-F238E27FC236}">
                <a16:creationId xmlns:a16="http://schemas.microsoft.com/office/drawing/2014/main" id="{012D2B2D-0DA2-46CF-BA68-1C54F5A99F01}"/>
              </a:ext>
            </a:extLst>
          </p:cNvPr>
          <p:cNvSpPr txBox="1"/>
          <p:nvPr/>
        </p:nvSpPr>
        <p:spPr>
          <a:xfrm>
            <a:off x="6049818" y="4211782"/>
            <a:ext cx="2124364" cy="1200329"/>
          </a:xfrm>
          <a:prstGeom prst="rect">
            <a:avLst/>
          </a:prstGeom>
          <a:noFill/>
        </p:spPr>
        <p:txBody>
          <a:bodyPr wrap="square" rtlCol="0">
            <a:spAutoFit/>
          </a:bodyPr>
          <a:lstStyle/>
          <a:p>
            <a:r>
              <a:rPr lang="en-US" dirty="0"/>
              <a:t>This part sets the spaceship at index 8 in row Ch of memory</a:t>
            </a:r>
            <a:endParaRPr lang="en-GB" dirty="0"/>
          </a:p>
        </p:txBody>
      </p:sp>
      <p:cxnSp>
        <p:nvCxnSpPr>
          <p:cNvPr id="23" name="Straight Arrow Connector 22">
            <a:extLst>
              <a:ext uri="{FF2B5EF4-FFF2-40B4-BE49-F238E27FC236}">
                <a16:creationId xmlns:a16="http://schemas.microsoft.com/office/drawing/2014/main" id="{A7668C4A-4682-46E4-ADFF-131D3455B7BE}"/>
              </a:ext>
            </a:extLst>
          </p:cNvPr>
          <p:cNvCxnSpPr/>
          <p:nvPr/>
        </p:nvCxnSpPr>
        <p:spPr>
          <a:xfrm flipH="1">
            <a:off x="2959510" y="4710545"/>
            <a:ext cx="2970235" cy="7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77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B50422-7259-4419-A1A5-F709B7B905EF}"/>
              </a:ext>
            </a:extLst>
          </p:cNvPr>
          <p:cNvSpPr txBox="1"/>
          <p:nvPr/>
        </p:nvSpPr>
        <p:spPr>
          <a:xfrm rot="5400000">
            <a:off x="11081399" y="741141"/>
            <a:ext cx="1851742" cy="369460"/>
          </a:xfrm>
          <a:prstGeom prst="rect">
            <a:avLst/>
          </a:prstGeom>
          <a:noFill/>
        </p:spPr>
        <p:txBody>
          <a:bodyPr wrap="square" rtlCol="0">
            <a:spAutoFit/>
          </a:bodyPr>
          <a:lstStyle/>
          <a:p>
            <a:r>
              <a:rPr lang="en-US" sz="1801" dirty="0"/>
              <a:t>Interrupt loop:</a:t>
            </a:r>
            <a:endParaRPr lang="en-GB" sz="1801" dirty="0"/>
          </a:p>
        </p:txBody>
      </p:sp>
      <p:pic>
        <p:nvPicPr>
          <p:cNvPr id="20" name="Content Placeholder 19">
            <a:extLst>
              <a:ext uri="{FF2B5EF4-FFF2-40B4-BE49-F238E27FC236}">
                <a16:creationId xmlns:a16="http://schemas.microsoft.com/office/drawing/2014/main" id="{172D0555-75AD-4937-B02D-4C7D317F54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3832120" y="-1501877"/>
            <a:ext cx="4527755" cy="12191999"/>
          </a:xfrm>
        </p:spPr>
      </p:pic>
      <p:cxnSp>
        <p:nvCxnSpPr>
          <p:cNvPr id="22" name="Straight Arrow Connector 21">
            <a:extLst>
              <a:ext uri="{FF2B5EF4-FFF2-40B4-BE49-F238E27FC236}">
                <a16:creationId xmlns:a16="http://schemas.microsoft.com/office/drawing/2014/main" id="{6C14CB44-3F87-4AF8-A70E-76583E0AC4FA}"/>
              </a:ext>
            </a:extLst>
          </p:cNvPr>
          <p:cNvCxnSpPr>
            <a:cxnSpLocks/>
          </p:cNvCxnSpPr>
          <p:nvPr/>
        </p:nvCxnSpPr>
        <p:spPr>
          <a:xfrm flipH="1">
            <a:off x="10086112" y="2090994"/>
            <a:ext cx="554179" cy="100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FFBED00-85E2-49BC-96E0-3B8E761F6A38}"/>
              </a:ext>
            </a:extLst>
          </p:cNvPr>
          <p:cNvSpPr txBox="1"/>
          <p:nvPr/>
        </p:nvSpPr>
        <p:spPr>
          <a:xfrm rot="5400000">
            <a:off x="9845722" y="373277"/>
            <a:ext cx="1958106" cy="1477328"/>
          </a:xfrm>
          <a:prstGeom prst="rect">
            <a:avLst/>
          </a:prstGeom>
          <a:noFill/>
        </p:spPr>
        <p:txBody>
          <a:bodyPr wrap="square" rtlCol="0">
            <a:spAutoFit/>
          </a:bodyPr>
          <a:lstStyle/>
          <a:p>
            <a:r>
              <a:rPr lang="en-US" dirty="0"/>
              <a:t>This part will check if the bullet that was fired is currently in the first row</a:t>
            </a:r>
            <a:endParaRPr lang="en-GB" dirty="0"/>
          </a:p>
        </p:txBody>
      </p:sp>
      <p:cxnSp>
        <p:nvCxnSpPr>
          <p:cNvPr id="28" name="Straight Arrow Connector 27">
            <a:extLst>
              <a:ext uri="{FF2B5EF4-FFF2-40B4-BE49-F238E27FC236}">
                <a16:creationId xmlns:a16="http://schemas.microsoft.com/office/drawing/2014/main" id="{C6E6B951-67A9-4C74-96FA-7DC7DC19AB30}"/>
              </a:ext>
            </a:extLst>
          </p:cNvPr>
          <p:cNvCxnSpPr>
            <a:cxnSpLocks/>
          </p:cNvCxnSpPr>
          <p:nvPr/>
        </p:nvCxnSpPr>
        <p:spPr>
          <a:xfrm>
            <a:off x="9587345" y="1782618"/>
            <a:ext cx="239665" cy="2984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279E796-85DD-4017-981D-5588C5BDD274}"/>
              </a:ext>
            </a:extLst>
          </p:cNvPr>
          <p:cNvSpPr txBox="1"/>
          <p:nvPr/>
        </p:nvSpPr>
        <p:spPr>
          <a:xfrm rot="5400000">
            <a:off x="7555352" y="-180722"/>
            <a:ext cx="1958106" cy="2585323"/>
          </a:xfrm>
          <a:prstGeom prst="rect">
            <a:avLst/>
          </a:prstGeom>
          <a:noFill/>
        </p:spPr>
        <p:txBody>
          <a:bodyPr wrap="square" rtlCol="0">
            <a:spAutoFit/>
          </a:bodyPr>
          <a:lstStyle/>
          <a:p>
            <a:r>
              <a:rPr lang="en-US" dirty="0"/>
              <a:t>If the above statement is true then the bullet will be taken out of the first row of aliens and checked to see if a collision has occurred in the second roe</a:t>
            </a:r>
            <a:endParaRPr lang="en-GB" dirty="0"/>
          </a:p>
        </p:txBody>
      </p:sp>
      <p:cxnSp>
        <p:nvCxnSpPr>
          <p:cNvPr id="34" name="Straight Arrow Connector 33">
            <a:extLst>
              <a:ext uri="{FF2B5EF4-FFF2-40B4-BE49-F238E27FC236}">
                <a16:creationId xmlns:a16="http://schemas.microsoft.com/office/drawing/2014/main" id="{259D2B6C-7D5B-424C-BEF0-31B20FAFD827}"/>
              </a:ext>
            </a:extLst>
          </p:cNvPr>
          <p:cNvCxnSpPr>
            <a:cxnSpLocks/>
          </p:cNvCxnSpPr>
          <p:nvPr/>
        </p:nvCxnSpPr>
        <p:spPr>
          <a:xfrm>
            <a:off x="6982642" y="1782618"/>
            <a:ext cx="1154594" cy="1646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078ADB5-F15C-4085-85E7-0B7F89BF2321}"/>
              </a:ext>
            </a:extLst>
          </p:cNvPr>
          <p:cNvSpPr txBox="1"/>
          <p:nvPr/>
        </p:nvSpPr>
        <p:spPr>
          <a:xfrm rot="5400000">
            <a:off x="5126426" y="234776"/>
            <a:ext cx="1958106" cy="1754326"/>
          </a:xfrm>
          <a:prstGeom prst="rect">
            <a:avLst/>
          </a:prstGeom>
          <a:noFill/>
        </p:spPr>
        <p:txBody>
          <a:bodyPr wrap="square" rtlCol="0">
            <a:spAutoFit/>
          </a:bodyPr>
          <a:lstStyle/>
          <a:p>
            <a:r>
              <a:rPr lang="en-US" dirty="0"/>
              <a:t>If the aliens were moved down a row last interrupt cycle then skip to the move label in code</a:t>
            </a:r>
            <a:endParaRPr lang="en-GB" dirty="0"/>
          </a:p>
        </p:txBody>
      </p:sp>
      <p:cxnSp>
        <p:nvCxnSpPr>
          <p:cNvPr id="38" name="Straight Arrow Connector 37">
            <a:extLst>
              <a:ext uri="{FF2B5EF4-FFF2-40B4-BE49-F238E27FC236}">
                <a16:creationId xmlns:a16="http://schemas.microsoft.com/office/drawing/2014/main" id="{D0FB058E-26A5-49FA-9897-8DC8375845DB}"/>
              </a:ext>
            </a:extLst>
          </p:cNvPr>
          <p:cNvCxnSpPr/>
          <p:nvPr/>
        </p:nvCxnSpPr>
        <p:spPr>
          <a:xfrm flipH="1">
            <a:off x="5228316" y="1851742"/>
            <a:ext cx="285793" cy="157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0A7DB4E-964C-4CC7-92CA-B76635C2756C}"/>
              </a:ext>
            </a:extLst>
          </p:cNvPr>
          <p:cNvCxnSpPr/>
          <p:nvPr/>
        </p:nvCxnSpPr>
        <p:spPr>
          <a:xfrm>
            <a:off x="6373792" y="2022764"/>
            <a:ext cx="110135" cy="80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9E41A13-52A3-487C-B0C9-4C7A09152538}"/>
              </a:ext>
            </a:extLst>
          </p:cNvPr>
          <p:cNvCxnSpPr/>
          <p:nvPr/>
        </p:nvCxnSpPr>
        <p:spPr>
          <a:xfrm flipH="1" flipV="1">
            <a:off x="7559939" y="5070764"/>
            <a:ext cx="383334" cy="286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419039F-C782-409D-BEDA-9874E3A9F26D}"/>
              </a:ext>
            </a:extLst>
          </p:cNvPr>
          <p:cNvSpPr txBox="1"/>
          <p:nvPr/>
        </p:nvSpPr>
        <p:spPr>
          <a:xfrm rot="5400000">
            <a:off x="7709911" y="5157032"/>
            <a:ext cx="1539119" cy="1200329"/>
          </a:xfrm>
          <a:prstGeom prst="rect">
            <a:avLst/>
          </a:prstGeom>
          <a:noFill/>
        </p:spPr>
        <p:txBody>
          <a:bodyPr wrap="square" rtlCol="0">
            <a:spAutoFit/>
          </a:bodyPr>
          <a:lstStyle/>
          <a:p>
            <a:r>
              <a:rPr lang="en-US" dirty="0"/>
              <a:t>This will also set a row moved down flag</a:t>
            </a:r>
            <a:endParaRPr lang="en-GB" dirty="0"/>
          </a:p>
        </p:txBody>
      </p:sp>
      <p:sp>
        <p:nvSpPr>
          <p:cNvPr id="48" name="TextBox 47">
            <a:extLst>
              <a:ext uri="{FF2B5EF4-FFF2-40B4-BE49-F238E27FC236}">
                <a16:creationId xmlns:a16="http://schemas.microsoft.com/office/drawing/2014/main" id="{3C718AE5-56FC-4B66-A170-3431C4ECB15C}"/>
              </a:ext>
            </a:extLst>
          </p:cNvPr>
          <p:cNvSpPr txBox="1"/>
          <p:nvPr/>
        </p:nvSpPr>
        <p:spPr>
          <a:xfrm rot="5400000">
            <a:off x="2974790" y="96276"/>
            <a:ext cx="1958106" cy="2031325"/>
          </a:xfrm>
          <a:prstGeom prst="rect">
            <a:avLst/>
          </a:prstGeom>
          <a:noFill/>
        </p:spPr>
        <p:txBody>
          <a:bodyPr wrap="square" rtlCol="0">
            <a:spAutoFit/>
          </a:bodyPr>
          <a:lstStyle/>
          <a:p>
            <a:r>
              <a:rPr lang="en-US" dirty="0"/>
              <a:t>This is run after then aliens have been moved and check if the bullet is under or on the same row as the aliens</a:t>
            </a:r>
            <a:endParaRPr lang="en-GB" dirty="0"/>
          </a:p>
        </p:txBody>
      </p:sp>
      <p:cxnSp>
        <p:nvCxnSpPr>
          <p:cNvPr id="50" name="Straight Arrow Connector 49">
            <a:extLst>
              <a:ext uri="{FF2B5EF4-FFF2-40B4-BE49-F238E27FC236}">
                <a16:creationId xmlns:a16="http://schemas.microsoft.com/office/drawing/2014/main" id="{967C7462-C114-4FA0-9B2C-7CE0466B8158}"/>
              </a:ext>
            </a:extLst>
          </p:cNvPr>
          <p:cNvCxnSpPr>
            <a:cxnSpLocks/>
          </p:cNvCxnSpPr>
          <p:nvPr/>
        </p:nvCxnSpPr>
        <p:spPr>
          <a:xfrm flipH="1">
            <a:off x="3076681" y="1851742"/>
            <a:ext cx="396994" cy="142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7F588FD-BA5E-4837-8169-302F0393BB0B}"/>
              </a:ext>
            </a:extLst>
          </p:cNvPr>
          <p:cNvCxnSpPr>
            <a:cxnSpLocks/>
          </p:cNvCxnSpPr>
          <p:nvPr/>
        </p:nvCxnSpPr>
        <p:spPr>
          <a:xfrm flipH="1" flipV="1">
            <a:off x="3357629" y="5357092"/>
            <a:ext cx="1168189" cy="53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37DBE1B-E0B6-461B-AA53-AD68D9FF7F9E}"/>
              </a:ext>
            </a:extLst>
          </p:cNvPr>
          <p:cNvSpPr txBox="1"/>
          <p:nvPr/>
        </p:nvSpPr>
        <p:spPr>
          <a:xfrm rot="5400000">
            <a:off x="3939942" y="5511955"/>
            <a:ext cx="1787237" cy="923330"/>
          </a:xfrm>
          <a:prstGeom prst="rect">
            <a:avLst/>
          </a:prstGeom>
          <a:noFill/>
        </p:spPr>
        <p:txBody>
          <a:bodyPr wrap="square" rtlCol="0">
            <a:spAutoFit/>
          </a:bodyPr>
          <a:lstStyle/>
          <a:p>
            <a:r>
              <a:rPr lang="en-US" dirty="0"/>
              <a:t>Check if collision occurred on first row</a:t>
            </a:r>
          </a:p>
        </p:txBody>
      </p:sp>
      <p:sp>
        <p:nvSpPr>
          <p:cNvPr id="57" name="TextBox 56">
            <a:extLst>
              <a:ext uri="{FF2B5EF4-FFF2-40B4-BE49-F238E27FC236}">
                <a16:creationId xmlns:a16="http://schemas.microsoft.com/office/drawing/2014/main" id="{0013D178-63CA-46B0-9D22-0F76EF4C4B7D}"/>
              </a:ext>
            </a:extLst>
          </p:cNvPr>
          <p:cNvSpPr txBox="1"/>
          <p:nvPr/>
        </p:nvSpPr>
        <p:spPr>
          <a:xfrm rot="5400000">
            <a:off x="961391" y="373274"/>
            <a:ext cx="1958106" cy="1477328"/>
          </a:xfrm>
          <a:prstGeom prst="rect">
            <a:avLst/>
          </a:prstGeom>
          <a:noFill/>
        </p:spPr>
        <p:txBody>
          <a:bodyPr wrap="square" rtlCol="0">
            <a:spAutoFit/>
          </a:bodyPr>
          <a:lstStyle/>
          <a:p>
            <a:r>
              <a:rPr lang="en-US" dirty="0"/>
              <a:t>This section checks if the interrupt timer should be shortened/quicker aliens</a:t>
            </a:r>
            <a:endParaRPr lang="en-GB" dirty="0"/>
          </a:p>
        </p:txBody>
      </p:sp>
      <p:cxnSp>
        <p:nvCxnSpPr>
          <p:cNvPr id="59" name="Straight Arrow Connector 58">
            <a:extLst>
              <a:ext uri="{FF2B5EF4-FFF2-40B4-BE49-F238E27FC236}">
                <a16:creationId xmlns:a16="http://schemas.microsoft.com/office/drawing/2014/main" id="{EE4FB806-C34B-440C-A835-DED9D20B0ED9}"/>
              </a:ext>
            </a:extLst>
          </p:cNvPr>
          <p:cNvCxnSpPr/>
          <p:nvPr/>
        </p:nvCxnSpPr>
        <p:spPr>
          <a:xfrm>
            <a:off x="1769675" y="2170545"/>
            <a:ext cx="0" cy="1258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00EFC1C-97F5-435E-988E-DA86E9E82A6E}"/>
              </a:ext>
            </a:extLst>
          </p:cNvPr>
          <p:cNvSpPr txBox="1"/>
          <p:nvPr/>
        </p:nvSpPr>
        <p:spPr>
          <a:xfrm rot="5400000">
            <a:off x="-502327" y="650273"/>
            <a:ext cx="1958106" cy="923330"/>
          </a:xfrm>
          <a:prstGeom prst="rect">
            <a:avLst/>
          </a:prstGeom>
          <a:noFill/>
        </p:spPr>
        <p:txBody>
          <a:bodyPr wrap="square" rtlCol="0">
            <a:spAutoFit/>
          </a:bodyPr>
          <a:lstStyle/>
          <a:p>
            <a:r>
              <a:rPr lang="en-US" dirty="0"/>
              <a:t>And finally check if the game is finished/won/lost</a:t>
            </a:r>
            <a:endParaRPr lang="en-GB" dirty="0"/>
          </a:p>
        </p:txBody>
      </p:sp>
      <p:cxnSp>
        <p:nvCxnSpPr>
          <p:cNvPr id="62" name="Straight Arrow Connector 61">
            <a:extLst>
              <a:ext uri="{FF2B5EF4-FFF2-40B4-BE49-F238E27FC236}">
                <a16:creationId xmlns:a16="http://schemas.microsoft.com/office/drawing/2014/main" id="{276C56FD-9A25-4F02-97BF-D8368DC37BC0}"/>
              </a:ext>
            </a:extLst>
          </p:cNvPr>
          <p:cNvCxnSpPr/>
          <p:nvPr/>
        </p:nvCxnSpPr>
        <p:spPr>
          <a:xfrm>
            <a:off x="573193" y="2170545"/>
            <a:ext cx="284623" cy="1385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D7DD60D-19D2-4D47-B28E-4DE92A75718B}"/>
              </a:ext>
            </a:extLst>
          </p:cNvPr>
          <p:cNvSpPr txBox="1"/>
          <p:nvPr/>
        </p:nvSpPr>
        <p:spPr>
          <a:xfrm rot="5400000">
            <a:off x="3205018" y="5597236"/>
            <a:ext cx="268657" cy="369332"/>
          </a:xfrm>
          <a:prstGeom prst="rect">
            <a:avLst/>
          </a:prstGeom>
          <a:noFill/>
        </p:spPr>
        <p:txBody>
          <a:bodyPr wrap="square" rtlCol="0">
            <a:spAutoFit/>
          </a:bodyPr>
          <a:lstStyle/>
          <a:p>
            <a:r>
              <a:rPr lang="en-US" dirty="0">
                <a:solidFill>
                  <a:srgbClr val="FF0000"/>
                </a:solidFill>
              </a:rPr>
              <a:t>1</a:t>
            </a:r>
            <a:endParaRPr lang="en-GB" dirty="0">
              <a:solidFill>
                <a:srgbClr val="FF0000"/>
              </a:solidFill>
            </a:endParaRPr>
          </a:p>
        </p:txBody>
      </p:sp>
    </p:spTree>
    <p:extLst>
      <p:ext uri="{BB962C8B-B14F-4D97-AF65-F5344CB8AC3E}">
        <p14:creationId xmlns:p14="http://schemas.microsoft.com/office/powerpoint/2010/main" val="200359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2D854-9A7A-4F4D-A9E8-EA794729ED79}"/>
              </a:ext>
            </a:extLst>
          </p:cNvPr>
          <p:cNvSpPr txBox="1"/>
          <p:nvPr/>
        </p:nvSpPr>
        <p:spPr>
          <a:xfrm>
            <a:off x="-1" y="0"/>
            <a:ext cx="4385188" cy="369460"/>
          </a:xfrm>
          <a:prstGeom prst="rect">
            <a:avLst/>
          </a:prstGeom>
          <a:noFill/>
        </p:spPr>
        <p:txBody>
          <a:bodyPr wrap="square" rtlCol="0">
            <a:spAutoFit/>
          </a:bodyPr>
          <a:lstStyle/>
          <a:p>
            <a:r>
              <a:rPr lang="en-US" sz="1801" dirty="0"/>
              <a:t>Main loop/Bullet move + spaceship move:</a:t>
            </a:r>
            <a:endParaRPr lang="en-GB" sz="1801" dirty="0"/>
          </a:p>
        </p:txBody>
      </p:sp>
      <p:pic>
        <p:nvPicPr>
          <p:cNvPr id="8" name="Picture 7">
            <a:extLst>
              <a:ext uri="{FF2B5EF4-FFF2-40B4-BE49-F238E27FC236}">
                <a16:creationId xmlns:a16="http://schemas.microsoft.com/office/drawing/2014/main" id="{49C1784B-A129-46ED-823B-5CBC3A30A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164" y="369460"/>
            <a:ext cx="6713113" cy="6488540"/>
          </a:xfrm>
          <a:prstGeom prst="rect">
            <a:avLst/>
          </a:prstGeom>
        </p:spPr>
      </p:pic>
      <p:cxnSp>
        <p:nvCxnSpPr>
          <p:cNvPr id="10" name="Straight Arrow Connector 9">
            <a:extLst>
              <a:ext uri="{FF2B5EF4-FFF2-40B4-BE49-F238E27FC236}">
                <a16:creationId xmlns:a16="http://schemas.microsoft.com/office/drawing/2014/main" id="{9076B448-D1E5-43E9-80C3-B16FDDFD6130}"/>
              </a:ext>
            </a:extLst>
          </p:cNvPr>
          <p:cNvCxnSpPr>
            <a:cxnSpLocks/>
          </p:cNvCxnSpPr>
          <p:nvPr/>
        </p:nvCxnSpPr>
        <p:spPr>
          <a:xfrm>
            <a:off x="1819564" y="1376218"/>
            <a:ext cx="1542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CE45E5-5496-4F92-9EC3-ADED43C24385}"/>
              </a:ext>
            </a:extLst>
          </p:cNvPr>
          <p:cNvSpPr txBox="1"/>
          <p:nvPr/>
        </p:nvSpPr>
        <p:spPr>
          <a:xfrm>
            <a:off x="0" y="685832"/>
            <a:ext cx="1717963" cy="923330"/>
          </a:xfrm>
          <a:prstGeom prst="rect">
            <a:avLst/>
          </a:prstGeom>
          <a:noFill/>
        </p:spPr>
        <p:txBody>
          <a:bodyPr wrap="square" rtlCol="0">
            <a:spAutoFit/>
          </a:bodyPr>
          <a:lstStyle/>
          <a:p>
            <a:r>
              <a:rPr lang="en-US" dirty="0"/>
              <a:t>This checks SFR12 to check if up toggle high</a:t>
            </a:r>
            <a:endParaRPr lang="en-GB" dirty="0"/>
          </a:p>
        </p:txBody>
      </p:sp>
      <p:cxnSp>
        <p:nvCxnSpPr>
          <p:cNvPr id="13" name="Straight Arrow Connector 12">
            <a:extLst>
              <a:ext uri="{FF2B5EF4-FFF2-40B4-BE49-F238E27FC236}">
                <a16:creationId xmlns:a16="http://schemas.microsoft.com/office/drawing/2014/main" id="{A84252A1-46D1-4E61-84D2-190C4DD30570}"/>
              </a:ext>
            </a:extLst>
          </p:cNvPr>
          <p:cNvCxnSpPr>
            <a:cxnSpLocks/>
            <a:stCxn id="16" idx="3"/>
          </p:cNvCxnSpPr>
          <p:nvPr/>
        </p:nvCxnSpPr>
        <p:spPr>
          <a:xfrm flipV="1">
            <a:off x="1902691" y="2346037"/>
            <a:ext cx="1835205" cy="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562863-DF4B-42B6-A214-DEF50C324BF9}"/>
              </a:ext>
            </a:extLst>
          </p:cNvPr>
          <p:cNvSpPr txBox="1"/>
          <p:nvPr/>
        </p:nvSpPr>
        <p:spPr>
          <a:xfrm>
            <a:off x="-12811" y="1886634"/>
            <a:ext cx="1915502" cy="923330"/>
          </a:xfrm>
          <a:prstGeom prst="rect">
            <a:avLst/>
          </a:prstGeom>
          <a:noFill/>
        </p:spPr>
        <p:txBody>
          <a:bodyPr wrap="square" rtlCol="0">
            <a:spAutoFit/>
          </a:bodyPr>
          <a:lstStyle/>
          <a:p>
            <a:r>
              <a:rPr lang="en-US" dirty="0"/>
              <a:t>Check if the bullet fired flag in R3 is set to high</a:t>
            </a:r>
            <a:endParaRPr lang="en-GB" dirty="0"/>
          </a:p>
        </p:txBody>
      </p:sp>
      <p:sp>
        <p:nvSpPr>
          <p:cNvPr id="17" name="TextBox 16">
            <a:extLst>
              <a:ext uri="{FF2B5EF4-FFF2-40B4-BE49-F238E27FC236}">
                <a16:creationId xmlns:a16="http://schemas.microsoft.com/office/drawing/2014/main" id="{5A1E1FA7-E209-4818-9AE6-AE7B56D0413D}"/>
              </a:ext>
            </a:extLst>
          </p:cNvPr>
          <p:cNvSpPr txBox="1"/>
          <p:nvPr/>
        </p:nvSpPr>
        <p:spPr>
          <a:xfrm>
            <a:off x="-1" y="4161182"/>
            <a:ext cx="3251200" cy="1200329"/>
          </a:xfrm>
          <a:prstGeom prst="rect">
            <a:avLst/>
          </a:prstGeom>
          <a:noFill/>
        </p:spPr>
        <p:txBody>
          <a:bodyPr wrap="square" rtlCol="0">
            <a:spAutoFit/>
          </a:bodyPr>
          <a:lstStyle/>
          <a:p>
            <a:r>
              <a:rPr lang="en-US" dirty="0"/>
              <a:t>Check is the fired bullet below the aliens row (this means a collision is imminent and should be handled by the interrupt)</a:t>
            </a:r>
            <a:endParaRPr lang="en-GB" dirty="0"/>
          </a:p>
        </p:txBody>
      </p:sp>
      <p:cxnSp>
        <p:nvCxnSpPr>
          <p:cNvPr id="21" name="Straight Arrow Connector 20">
            <a:extLst>
              <a:ext uri="{FF2B5EF4-FFF2-40B4-BE49-F238E27FC236}">
                <a16:creationId xmlns:a16="http://schemas.microsoft.com/office/drawing/2014/main" id="{C4B900ED-C47F-4E4F-8A04-22F8A379B4D8}"/>
              </a:ext>
            </a:extLst>
          </p:cNvPr>
          <p:cNvCxnSpPr/>
          <p:nvPr/>
        </p:nvCxnSpPr>
        <p:spPr>
          <a:xfrm flipV="1">
            <a:off x="2820293" y="4719782"/>
            <a:ext cx="818834" cy="6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7F93D1-D658-4416-A6E3-3088AAA96FDA}"/>
              </a:ext>
            </a:extLst>
          </p:cNvPr>
          <p:cNvCxnSpPr>
            <a:cxnSpLocks/>
          </p:cNvCxnSpPr>
          <p:nvPr/>
        </p:nvCxnSpPr>
        <p:spPr>
          <a:xfrm flipV="1">
            <a:off x="2687782" y="5809673"/>
            <a:ext cx="945683" cy="9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D0E2C0-2F74-415B-93E8-11FC86EEAE71}"/>
              </a:ext>
            </a:extLst>
          </p:cNvPr>
          <p:cNvSpPr txBox="1"/>
          <p:nvPr/>
        </p:nvSpPr>
        <p:spPr>
          <a:xfrm>
            <a:off x="-21490" y="5345141"/>
            <a:ext cx="3251200" cy="923330"/>
          </a:xfrm>
          <a:prstGeom prst="rect">
            <a:avLst/>
          </a:prstGeom>
          <a:noFill/>
        </p:spPr>
        <p:txBody>
          <a:bodyPr wrap="square" rtlCol="0">
            <a:spAutoFit/>
          </a:bodyPr>
          <a:lstStyle/>
          <a:p>
            <a:r>
              <a:rPr lang="en-US" dirty="0"/>
              <a:t>This means the bullet is in the top row in memory 1F and should be wiped</a:t>
            </a:r>
            <a:endParaRPr lang="en-GB" dirty="0"/>
          </a:p>
        </p:txBody>
      </p:sp>
      <p:sp>
        <p:nvSpPr>
          <p:cNvPr id="27" name="TextBox 26">
            <a:extLst>
              <a:ext uri="{FF2B5EF4-FFF2-40B4-BE49-F238E27FC236}">
                <a16:creationId xmlns:a16="http://schemas.microsoft.com/office/drawing/2014/main" id="{A994F1F4-D5D6-4615-8D05-FCD4E80D420F}"/>
              </a:ext>
            </a:extLst>
          </p:cNvPr>
          <p:cNvSpPr txBox="1"/>
          <p:nvPr/>
        </p:nvSpPr>
        <p:spPr>
          <a:xfrm>
            <a:off x="-21490" y="6442738"/>
            <a:ext cx="3251200" cy="369332"/>
          </a:xfrm>
          <a:prstGeom prst="rect">
            <a:avLst/>
          </a:prstGeom>
          <a:noFill/>
        </p:spPr>
        <p:txBody>
          <a:bodyPr wrap="square" rtlCol="0">
            <a:spAutoFit/>
          </a:bodyPr>
          <a:lstStyle/>
          <a:p>
            <a:r>
              <a:rPr lang="en-US" dirty="0"/>
              <a:t>Move the bullet</a:t>
            </a:r>
            <a:endParaRPr lang="en-GB" dirty="0"/>
          </a:p>
        </p:txBody>
      </p:sp>
      <p:cxnSp>
        <p:nvCxnSpPr>
          <p:cNvPr id="29" name="Straight Arrow Connector 28">
            <a:extLst>
              <a:ext uri="{FF2B5EF4-FFF2-40B4-BE49-F238E27FC236}">
                <a16:creationId xmlns:a16="http://schemas.microsoft.com/office/drawing/2014/main" id="{856EAB86-D58C-4494-A900-39096359B8C2}"/>
              </a:ext>
            </a:extLst>
          </p:cNvPr>
          <p:cNvCxnSpPr/>
          <p:nvPr/>
        </p:nvCxnSpPr>
        <p:spPr>
          <a:xfrm flipV="1">
            <a:off x="1985818" y="6545470"/>
            <a:ext cx="1752078" cy="92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651697D-91DF-46CE-8D00-717EC1E7172F}"/>
              </a:ext>
            </a:extLst>
          </p:cNvPr>
          <p:cNvSpPr txBox="1"/>
          <p:nvPr/>
        </p:nvSpPr>
        <p:spPr>
          <a:xfrm>
            <a:off x="10076873" y="84085"/>
            <a:ext cx="2115127" cy="923330"/>
          </a:xfrm>
          <a:prstGeom prst="rect">
            <a:avLst/>
          </a:prstGeom>
          <a:noFill/>
        </p:spPr>
        <p:txBody>
          <a:bodyPr wrap="square" rtlCol="0">
            <a:spAutoFit/>
          </a:bodyPr>
          <a:lstStyle/>
          <a:p>
            <a:r>
              <a:rPr lang="en-US" dirty="0"/>
              <a:t>This section handles the spaceship move left and right</a:t>
            </a:r>
            <a:endParaRPr lang="en-GB" dirty="0"/>
          </a:p>
        </p:txBody>
      </p:sp>
      <p:sp>
        <p:nvSpPr>
          <p:cNvPr id="35" name="Right Brace 34">
            <a:extLst>
              <a:ext uri="{FF2B5EF4-FFF2-40B4-BE49-F238E27FC236}">
                <a16:creationId xmlns:a16="http://schemas.microsoft.com/office/drawing/2014/main" id="{42A663E2-3966-442D-8074-3346816165A1}"/>
              </a:ext>
            </a:extLst>
          </p:cNvPr>
          <p:cNvSpPr/>
          <p:nvPr/>
        </p:nvSpPr>
        <p:spPr>
          <a:xfrm rot="16200000">
            <a:off x="7596265" y="-977671"/>
            <a:ext cx="452146" cy="2639877"/>
          </a:xfrm>
          <a:prstGeom prst="rightBrace">
            <a:avLst>
              <a:gd name="adj1" fmla="val 8333"/>
              <a:gd name="adj2" fmla="val 505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252ECA10-BFA1-4B39-8C07-B1DBF98DC9A7}"/>
              </a:ext>
            </a:extLst>
          </p:cNvPr>
          <p:cNvCxnSpPr>
            <a:cxnSpLocks/>
          </p:cNvCxnSpPr>
          <p:nvPr/>
        </p:nvCxnSpPr>
        <p:spPr>
          <a:xfrm flipH="1" flipV="1">
            <a:off x="8368146" y="1496489"/>
            <a:ext cx="1043710" cy="3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6A88D71-3E32-45A4-9D14-62187AC562E5}"/>
              </a:ext>
            </a:extLst>
          </p:cNvPr>
          <p:cNvSpPr txBox="1"/>
          <p:nvPr/>
        </p:nvSpPr>
        <p:spPr>
          <a:xfrm>
            <a:off x="9411856" y="1158921"/>
            <a:ext cx="2780144" cy="1200329"/>
          </a:xfrm>
          <a:prstGeom prst="rect">
            <a:avLst/>
          </a:prstGeom>
          <a:noFill/>
        </p:spPr>
        <p:txBody>
          <a:bodyPr wrap="square" rtlCol="0">
            <a:spAutoFit/>
          </a:bodyPr>
          <a:lstStyle/>
          <a:p>
            <a:r>
              <a:rPr lang="en-US" dirty="0"/>
              <a:t>This statement checks if either left toggle or right toggle in SFR12 asserted high</a:t>
            </a:r>
            <a:endParaRPr lang="en-GB" dirty="0"/>
          </a:p>
        </p:txBody>
      </p:sp>
      <p:cxnSp>
        <p:nvCxnSpPr>
          <p:cNvPr id="45" name="Straight Arrow Connector 44">
            <a:extLst>
              <a:ext uri="{FF2B5EF4-FFF2-40B4-BE49-F238E27FC236}">
                <a16:creationId xmlns:a16="http://schemas.microsoft.com/office/drawing/2014/main" id="{A6AF4C36-D01C-48AE-BA57-A461109638E7}"/>
              </a:ext>
            </a:extLst>
          </p:cNvPr>
          <p:cNvCxnSpPr/>
          <p:nvPr/>
        </p:nvCxnSpPr>
        <p:spPr>
          <a:xfrm flipH="1">
            <a:off x="8017164" y="116194"/>
            <a:ext cx="1921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E8F5292-90FA-4545-9475-6270906FB062}"/>
              </a:ext>
            </a:extLst>
          </p:cNvPr>
          <p:cNvCxnSpPr>
            <a:cxnSpLocks/>
          </p:cNvCxnSpPr>
          <p:nvPr/>
        </p:nvCxnSpPr>
        <p:spPr>
          <a:xfrm flipH="1">
            <a:off x="8274920" y="2634473"/>
            <a:ext cx="1238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AA74463-415A-467A-96C7-D7C53438BEB2}"/>
              </a:ext>
            </a:extLst>
          </p:cNvPr>
          <p:cNvSpPr txBox="1"/>
          <p:nvPr/>
        </p:nvSpPr>
        <p:spPr>
          <a:xfrm>
            <a:off x="9439565" y="2413401"/>
            <a:ext cx="2780144" cy="1200329"/>
          </a:xfrm>
          <a:prstGeom prst="rect">
            <a:avLst/>
          </a:prstGeom>
          <a:noFill/>
        </p:spPr>
        <p:txBody>
          <a:bodyPr wrap="square" rtlCol="0">
            <a:spAutoFit/>
          </a:bodyPr>
          <a:lstStyle/>
          <a:p>
            <a:r>
              <a:rPr lang="en-US" dirty="0"/>
              <a:t>This checks if moving the spaceship the desired direction will move it through a wall</a:t>
            </a:r>
            <a:endParaRPr lang="en-GB" dirty="0"/>
          </a:p>
        </p:txBody>
      </p:sp>
      <p:cxnSp>
        <p:nvCxnSpPr>
          <p:cNvPr id="51" name="Straight Arrow Connector 50">
            <a:extLst>
              <a:ext uri="{FF2B5EF4-FFF2-40B4-BE49-F238E27FC236}">
                <a16:creationId xmlns:a16="http://schemas.microsoft.com/office/drawing/2014/main" id="{288E94AA-0132-4E36-844B-CA25AB377B52}"/>
              </a:ext>
            </a:extLst>
          </p:cNvPr>
          <p:cNvCxnSpPr>
            <a:cxnSpLocks/>
          </p:cNvCxnSpPr>
          <p:nvPr/>
        </p:nvCxnSpPr>
        <p:spPr>
          <a:xfrm flipH="1" flipV="1">
            <a:off x="7610765" y="3599566"/>
            <a:ext cx="2022763" cy="44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268FCE3-718D-4948-B4FB-FAA6031EBC1C}"/>
              </a:ext>
            </a:extLst>
          </p:cNvPr>
          <p:cNvSpPr txBox="1"/>
          <p:nvPr/>
        </p:nvSpPr>
        <p:spPr>
          <a:xfrm>
            <a:off x="9668750" y="3765236"/>
            <a:ext cx="2523250" cy="923330"/>
          </a:xfrm>
          <a:prstGeom prst="rect">
            <a:avLst/>
          </a:prstGeom>
          <a:noFill/>
        </p:spPr>
        <p:txBody>
          <a:bodyPr wrap="square" rtlCol="0">
            <a:spAutoFit/>
          </a:bodyPr>
          <a:lstStyle/>
          <a:p>
            <a:r>
              <a:rPr lang="en-US" dirty="0"/>
              <a:t>If the above statement is false then the spaceship will move</a:t>
            </a:r>
            <a:endParaRPr lang="en-GB" dirty="0"/>
          </a:p>
        </p:txBody>
      </p:sp>
      <p:cxnSp>
        <p:nvCxnSpPr>
          <p:cNvPr id="54" name="Straight Arrow Connector 53">
            <a:extLst>
              <a:ext uri="{FF2B5EF4-FFF2-40B4-BE49-F238E27FC236}">
                <a16:creationId xmlns:a16="http://schemas.microsoft.com/office/drawing/2014/main" id="{CA0425A8-2E22-44E0-A980-E30B329481EB}"/>
              </a:ext>
            </a:extLst>
          </p:cNvPr>
          <p:cNvCxnSpPr>
            <a:cxnSpLocks/>
          </p:cNvCxnSpPr>
          <p:nvPr/>
        </p:nvCxnSpPr>
        <p:spPr>
          <a:xfrm flipH="1" flipV="1">
            <a:off x="7610765" y="4433455"/>
            <a:ext cx="1828800" cy="61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52884E3-5F66-4CE2-98E5-C45A8A9F54FB}"/>
              </a:ext>
            </a:extLst>
          </p:cNvPr>
          <p:cNvSpPr txBox="1"/>
          <p:nvPr/>
        </p:nvSpPr>
        <p:spPr>
          <a:xfrm>
            <a:off x="9668750" y="4740374"/>
            <a:ext cx="2523250" cy="1754326"/>
          </a:xfrm>
          <a:prstGeom prst="rect">
            <a:avLst/>
          </a:prstGeom>
          <a:noFill/>
        </p:spPr>
        <p:txBody>
          <a:bodyPr wrap="square" rtlCol="0">
            <a:spAutoFit/>
          </a:bodyPr>
          <a:lstStyle/>
          <a:p>
            <a:r>
              <a:rPr lang="en-US" dirty="0"/>
              <a:t>This section will create a delay of 8 million clock cycles 8/25= .32 of a second roughly for paddle move and bullet move</a:t>
            </a:r>
            <a:endParaRPr lang="en-GB" dirty="0"/>
          </a:p>
        </p:txBody>
      </p:sp>
      <p:sp>
        <p:nvSpPr>
          <p:cNvPr id="57" name="TextBox 56">
            <a:extLst>
              <a:ext uri="{FF2B5EF4-FFF2-40B4-BE49-F238E27FC236}">
                <a16:creationId xmlns:a16="http://schemas.microsoft.com/office/drawing/2014/main" id="{E41FEA50-405D-4725-BF43-BD57861BE218}"/>
              </a:ext>
            </a:extLst>
          </p:cNvPr>
          <p:cNvSpPr txBox="1"/>
          <p:nvPr/>
        </p:nvSpPr>
        <p:spPr>
          <a:xfrm>
            <a:off x="9668750" y="6494700"/>
            <a:ext cx="2550959" cy="369332"/>
          </a:xfrm>
          <a:prstGeom prst="rect">
            <a:avLst/>
          </a:prstGeom>
          <a:noFill/>
        </p:spPr>
        <p:txBody>
          <a:bodyPr wrap="square" rtlCol="0">
            <a:spAutoFit/>
          </a:bodyPr>
          <a:lstStyle/>
          <a:p>
            <a:r>
              <a:rPr lang="en-US" dirty="0"/>
              <a:t>Back to the beginning</a:t>
            </a:r>
            <a:endParaRPr lang="en-GB" dirty="0"/>
          </a:p>
        </p:txBody>
      </p:sp>
      <p:cxnSp>
        <p:nvCxnSpPr>
          <p:cNvPr id="59" name="Straight Arrow Connector 58">
            <a:extLst>
              <a:ext uri="{FF2B5EF4-FFF2-40B4-BE49-F238E27FC236}">
                <a16:creationId xmlns:a16="http://schemas.microsoft.com/office/drawing/2014/main" id="{9A807611-A590-4775-BF43-AAF8494A07EE}"/>
              </a:ext>
            </a:extLst>
          </p:cNvPr>
          <p:cNvCxnSpPr/>
          <p:nvPr/>
        </p:nvCxnSpPr>
        <p:spPr>
          <a:xfrm flipH="1" flipV="1">
            <a:off x="6964218" y="4840072"/>
            <a:ext cx="2621405" cy="165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A3E026A-0771-47B6-BC09-9DE1DC7C6321}"/>
              </a:ext>
            </a:extLst>
          </p:cNvPr>
          <p:cNvSpPr txBox="1"/>
          <p:nvPr/>
        </p:nvSpPr>
        <p:spPr>
          <a:xfrm>
            <a:off x="38669" y="2984231"/>
            <a:ext cx="2120916" cy="923330"/>
          </a:xfrm>
          <a:prstGeom prst="rect">
            <a:avLst/>
          </a:prstGeom>
          <a:noFill/>
        </p:spPr>
        <p:txBody>
          <a:bodyPr wrap="square" rtlCol="0">
            <a:spAutoFit/>
          </a:bodyPr>
          <a:lstStyle/>
          <a:p>
            <a:r>
              <a:rPr lang="en-US" dirty="0"/>
              <a:t>This will shoot a bullet on screen from the spaceship</a:t>
            </a:r>
            <a:endParaRPr lang="en-GB" dirty="0"/>
          </a:p>
        </p:txBody>
      </p:sp>
      <p:cxnSp>
        <p:nvCxnSpPr>
          <p:cNvPr id="65" name="Straight Arrow Connector 64">
            <a:extLst>
              <a:ext uri="{FF2B5EF4-FFF2-40B4-BE49-F238E27FC236}">
                <a16:creationId xmlns:a16="http://schemas.microsoft.com/office/drawing/2014/main" id="{C8A3B339-7183-451F-8B64-0449EA1F5942}"/>
              </a:ext>
            </a:extLst>
          </p:cNvPr>
          <p:cNvCxnSpPr/>
          <p:nvPr/>
        </p:nvCxnSpPr>
        <p:spPr>
          <a:xfrm>
            <a:off x="1717963" y="3532258"/>
            <a:ext cx="600364" cy="5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ADDEDF7-6D03-4EB9-BC32-A8CB6971F700}"/>
              </a:ext>
            </a:extLst>
          </p:cNvPr>
          <p:cNvSpPr txBox="1"/>
          <p:nvPr/>
        </p:nvSpPr>
        <p:spPr>
          <a:xfrm>
            <a:off x="4581237" y="1609162"/>
            <a:ext cx="240145" cy="369332"/>
          </a:xfrm>
          <a:prstGeom prst="rect">
            <a:avLst/>
          </a:prstGeom>
          <a:noFill/>
        </p:spPr>
        <p:txBody>
          <a:bodyPr wrap="square" rtlCol="0">
            <a:spAutoFit/>
          </a:bodyPr>
          <a:lstStyle/>
          <a:p>
            <a:r>
              <a:rPr lang="en-US" dirty="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1360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2229</TotalTime>
  <Words>1859</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SCC GAME SPACE INVADERS</vt:lpstr>
      <vt:lpstr>Game Chosen: </vt:lpstr>
      <vt:lpstr>Game Chosen: </vt:lpstr>
      <vt:lpstr>Game goals for this project: </vt:lpstr>
      <vt:lpstr>Assumptions: </vt:lpstr>
      <vt:lpstr>Register and memory address uses: </vt:lpstr>
      <vt:lpstr>Detailed flowcharts: </vt:lpstr>
      <vt:lpstr>PowerPoint Presentation</vt:lpstr>
      <vt:lpstr>PowerPoint Presentation</vt:lpstr>
      <vt:lpstr>Detailed explanation of register 3 use: </vt:lpstr>
      <vt:lpstr>Function specific flowcharts: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SCC GAME</dc:title>
  <dc:creator>tyrrrell bryan</dc:creator>
  <cp:lastModifiedBy>tyrrrell bryan</cp:lastModifiedBy>
  <cp:revision>44</cp:revision>
  <dcterms:created xsi:type="dcterms:W3CDTF">2019-03-19T22:56:20Z</dcterms:created>
  <dcterms:modified xsi:type="dcterms:W3CDTF">2019-03-25T23:49:01Z</dcterms:modified>
</cp:coreProperties>
</file>