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2" r:id="rId9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xmlns="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64" d="100"/>
          <a:sy n="64" d="100"/>
        </p:scale>
        <p:origin x="-1302" y="-90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4" d="100"/>
          <a:sy n="44" d="100"/>
        </p:scale>
        <p:origin x="-2814" y="-114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smtClean="0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smtClean="0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855562" y="6498000"/>
            <a:ext cx="31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CS7002 Data Communications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7/02/announcing-first-sha1-collision.html" TargetMode="External"/><Relationship Id="rId2" Type="http://schemas.openxmlformats.org/officeDocument/2006/relationships/hyperlink" Target="https://shattered.io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30790"/>
            <a:ext cx="7500939" cy="554850"/>
          </a:xfrm>
        </p:spPr>
        <p:txBody>
          <a:bodyPr/>
          <a:lstStyle/>
          <a:p>
            <a:r>
              <a:rPr lang="en-GB" sz="3600" b="0" dirty="0" smtClean="0"/>
              <a:t>SHA-1 Collision</a:t>
            </a:r>
            <a:endParaRPr lang="en-GB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49760"/>
            <a:ext cx="7500938" cy="361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successful practical collision attack on SHA-1 Hashing Algorithm.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Manas</a:t>
            </a:r>
            <a:r>
              <a:rPr lang="en-GB" dirty="0" smtClean="0"/>
              <a:t> </a:t>
            </a:r>
            <a:r>
              <a:rPr lang="en-GB" dirty="0" err="1" smtClean="0"/>
              <a:t>Marawaha</a:t>
            </a:r>
            <a:r>
              <a:rPr lang="en-GB" dirty="0"/>
              <a:t> [</a:t>
            </a:r>
            <a:r>
              <a:rPr lang="en-GB" dirty="0" smtClean="0"/>
              <a:t>1533734</a:t>
            </a:r>
            <a:r>
              <a:rPr lang="en-GB" dirty="0" smtClean="0"/>
              <a:t>]</a:t>
            </a:r>
          </a:p>
          <a:p>
            <a:pPr lvl="2"/>
            <a:r>
              <a:rPr lang="en-IE" dirty="0" smtClean="0"/>
              <a:t>marawahm@tcd.ie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42184" y="1555932"/>
            <a:ext cx="8615363" cy="4643437"/>
          </a:xfrm>
          <a:prstGeom prst="rect">
            <a:avLst/>
          </a:prstGeom>
        </p:spPr>
        <p:txBody>
          <a:bodyPr/>
          <a:lstStyle/>
          <a:p>
            <a:pPr marL="344488" indent="-344488" algn="just">
              <a:spcAft>
                <a:spcPts val="1200"/>
              </a:spcAft>
              <a:tabLst>
                <a:tab pos="120650" algn="l"/>
              </a:tabLst>
            </a:pPr>
            <a:r>
              <a:rPr lang="en-US" sz="2800" dirty="0"/>
              <a:t>SHA-1 is a widely used 1995 NIST cryptographic hash function </a:t>
            </a:r>
            <a:r>
              <a:rPr lang="en-US" sz="2800" dirty="0" smtClean="0"/>
              <a:t>standard.</a:t>
            </a:r>
            <a:endParaRPr lang="en-US" sz="2800" dirty="0"/>
          </a:p>
          <a:p>
            <a:pPr marL="344488" indent="-344488" algn="just">
              <a:spcAft>
                <a:spcPts val="1200"/>
              </a:spcAft>
              <a:tabLst>
                <a:tab pos="120650" algn="l"/>
              </a:tabLst>
            </a:pPr>
            <a:r>
              <a:rPr lang="en-US" sz="2800" dirty="0"/>
              <a:t>SHA-1 produces a 160-bit (20-byte) hash value known as a message </a:t>
            </a:r>
            <a:r>
              <a:rPr lang="en-US" sz="2800" dirty="0" smtClean="0"/>
              <a:t>digest.</a:t>
            </a:r>
          </a:p>
          <a:p>
            <a:pPr marL="344488" indent="-344488" algn="just">
              <a:tabLst>
                <a:tab pos="120650" algn="l"/>
              </a:tabLst>
            </a:pPr>
            <a:r>
              <a:rPr lang="en-US" sz="2800" dirty="0" smtClean="0"/>
              <a:t>Due to fundamental </a:t>
            </a:r>
            <a:r>
              <a:rPr lang="en-US" sz="2800" dirty="0"/>
              <a:t>security weaknesses </a:t>
            </a:r>
            <a:r>
              <a:rPr lang="en-US" sz="2800" dirty="0" smtClean="0"/>
              <a:t>demonstrated in </a:t>
            </a:r>
            <a:r>
              <a:rPr lang="en-US" sz="2800" dirty="0"/>
              <a:t>various analyses and theoretical </a:t>
            </a:r>
            <a:r>
              <a:rPr lang="en-US" sz="2800" dirty="0" smtClean="0"/>
              <a:t>attacks, SHA-1 </a:t>
            </a:r>
            <a:r>
              <a:rPr lang="en-US" sz="2800" dirty="0" smtClean="0"/>
              <a:t>is not </a:t>
            </a:r>
            <a:r>
              <a:rPr lang="en-US" sz="2800" dirty="0"/>
              <a:t>considered secured and officially deprecated by NIST in 2011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4" y="764730"/>
            <a:ext cx="7500939" cy="561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42184" y="1555932"/>
            <a:ext cx="8615363" cy="4643437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120650" algn="l"/>
                <a:tab pos="404813" algn="l"/>
              </a:tabLst>
            </a:pPr>
            <a:r>
              <a:rPr lang="en-US" sz="2800" dirty="0"/>
              <a:t>Despite its depreciation SHA-1 </a:t>
            </a:r>
            <a:r>
              <a:rPr lang="en-US" sz="2800" dirty="0"/>
              <a:t>remains widely used in </a:t>
            </a:r>
            <a:r>
              <a:rPr lang="en-US" sz="2800" dirty="0"/>
              <a:t>2017 for Digital Certificate </a:t>
            </a:r>
            <a:r>
              <a:rPr lang="en-US" sz="2800" dirty="0" smtClean="0"/>
              <a:t>signatures, </a:t>
            </a:r>
            <a:r>
              <a:rPr lang="en-US" sz="2800" dirty="0"/>
              <a:t>Backup </a:t>
            </a:r>
            <a:r>
              <a:rPr lang="en-US" sz="2800" dirty="0" smtClean="0"/>
              <a:t>systems</a:t>
            </a:r>
            <a:r>
              <a:rPr lang="en-US" sz="2800" dirty="0"/>
              <a:t>, </a:t>
            </a:r>
            <a:r>
              <a:rPr lang="en-US" sz="2800" dirty="0" err="1"/>
              <a:t>Deduplication</a:t>
            </a:r>
            <a:r>
              <a:rPr lang="en-US" sz="2800" dirty="0"/>
              <a:t> systems </a:t>
            </a:r>
            <a:r>
              <a:rPr lang="en-US" sz="2800" dirty="0" smtClean="0"/>
              <a:t>, GIT </a:t>
            </a:r>
            <a:r>
              <a:rPr lang="en-US" sz="2800" dirty="0"/>
              <a:t>…</a:t>
            </a:r>
            <a:endParaRPr lang="en-US" sz="2800" dirty="0" smtClean="0"/>
          </a:p>
          <a:p>
            <a:pPr algn="just">
              <a:tabLst>
                <a:tab pos="120650" algn="l"/>
                <a:tab pos="404813" algn="l"/>
              </a:tabLst>
            </a:pPr>
            <a:r>
              <a:rPr lang="en-US" sz="2800" dirty="0" smtClean="0"/>
              <a:t>Impracticality in finding an actual collision from long time caused the industries reluctance to replace SHA-1 with a safer alternative.</a:t>
            </a:r>
          </a:p>
          <a:p>
            <a:pPr algn="just">
              <a:tabLst>
                <a:tab pos="120650" algn="l"/>
                <a:tab pos="404813" algn="l"/>
              </a:tabLst>
            </a:pPr>
            <a:r>
              <a:rPr lang="en-US" sz="2800" dirty="0"/>
              <a:t>On February 23, 2017 </a:t>
            </a:r>
            <a:r>
              <a:rPr lang="en-US" sz="2800" dirty="0" smtClean="0"/>
              <a:t>first practical </a:t>
            </a:r>
            <a:r>
              <a:rPr lang="en-US" sz="2800" dirty="0"/>
              <a:t>collision attack against </a:t>
            </a:r>
            <a:r>
              <a:rPr lang="en-US" sz="2800" dirty="0" smtClean="0"/>
              <a:t>SHA-1 was announced by CWI </a:t>
            </a:r>
            <a:r>
              <a:rPr lang="en-US" sz="2800" dirty="0"/>
              <a:t>Amsterdam and </a:t>
            </a:r>
            <a:r>
              <a:rPr lang="en-US" sz="2800" dirty="0" smtClean="0"/>
              <a:t>Google[3].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4" y="764730"/>
            <a:ext cx="7500939" cy="561600"/>
          </a:xfrm>
        </p:spPr>
        <p:txBody>
          <a:bodyPr/>
          <a:lstStyle/>
          <a:p>
            <a:r>
              <a:rPr lang="en-US" dirty="0" smtClean="0"/>
              <a:t>SHA-1 Depreciation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42184" y="1555932"/>
            <a:ext cx="8615363" cy="4643437"/>
          </a:xfrm>
          <a:prstGeom prst="rect">
            <a:avLst/>
          </a:prstGeom>
        </p:spPr>
        <p:txBody>
          <a:bodyPr/>
          <a:lstStyle/>
          <a:p>
            <a:pPr algn="just">
              <a:spcAft>
                <a:spcPts val="2400"/>
              </a:spcAft>
              <a:tabLst>
                <a:tab pos="120650" algn="l"/>
                <a:tab pos="404813" algn="l"/>
              </a:tabLst>
            </a:pPr>
            <a:r>
              <a:rPr lang="en-US" sz="2800" dirty="0"/>
              <a:t>A collision occurs when two distinct pieces of </a:t>
            </a:r>
            <a:r>
              <a:rPr lang="en-US" sz="2800" dirty="0" smtClean="0"/>
              <a:t>data a </a:t>
            </a:r>
            <a:r>
              <a:rPr lang="en-US" sz="2800" dirty="0"/>
              <a:t>document, a binary, or a website’s </a:t>
            </a:r>
            <a:r>
              <a:rPr lang="en-US" sz="2800" dirty="0" smtClean="0"/>
              <a:t>certificate hash </a:t>
            </a:r>
            <a:r>
              <a:rPr lang="en-US" sz="2800" dirty="0"/>
              <a:t>to the same </a:t>
            </a:r>
            <a:r>
              <a:rPr lang="en-US" sz="2800" dirty="0" smtClean="0"/>
              <a:t>digest.</a:t>
            </a:r>
          </a:p>
          <a:p>
            <a:pPr algn="just">
              <a:tabLst>
                <a:tab pos="120650" algn="l"/>
                <a:tab pos="404813" algn="l"/>
              </a:tabLst>
            </a:pPr>
            <a:r>
              <a:rPr lang="en-US" sz="2800" dirty="0" smtClean="0"/>
              <a:t>As </a:t>
            </a:r>
            <a:r>
              <a:rPr lang="en-US" sz="2800" dirty="0"/>
              <a:t>a proof of concept two </a:t>
            </a:r>
            <a:r>
              <a:rPr lang="en-US" sz="2800" dirty="0"/>
              <a:t>dissimilar PDF files which produce the same SHA-1 </a:t>
            </a:r>
            <a:r>
              <a:rPr lang="en-US" sz="2800" dirty="0"/>
              <a:t>hash were </a:t>
            </a:r>
            <a:r>
              <a:rPr lang="en-US" sz="2800" dirty="0" smtClean="0"/>
              <a:t>published [1].</a:t>
            </a:r>
            <a:endParaRPr lang="en-US" sz="2800" dirty="0"/>
          </a:p>
          <a:p>
            <a:pPr marL="344488" indent="-344488" algn="just">
              <a:tabLst>
                <a:tab pos="120650" algn="l"/>
                <a:tab pos="404813" algn="l"/>
              </a:tabLst>
            </a:pPr>
            <a:endParaRPr lang="en-US" dirty="0" smtClean="0"/>
          </a:p>
          <a:p>
            <a:pPr marL="0" indent="0" algn="just">
              <a:buNone/>
              <a:tabLst>
                <a:tab pos="120650" algn="l"/>
                <a:tab pos="404813" algn="l"/>
              </a:tabLst>
            </a:pPr>
            <a:endParaRPr lang="en-US" dirty="0" smtClean="0"/>
          </a:p>
          <a:p>
            <a:pPr marL="0" indent="0" algn="just">
              <a:buNone/>
              <a:tabLst>
                <a:tab pos="120650" algn="l"/>
                <a:tab pos="404813" algn="l"/>
              </a:tabLs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4" y="764730"/>
            <a:ext cx="7500939" cy="561600"/>
          </a:xfrm>
        </p:spPr>
        <p:txBody>
          <a:bodyPr/>
          <a:lstStyle/>
          <a:p>
            <a:r>
              <a:rPr lang="en-US" dirty="0" smtClean="0"/>
              <a:t>SHA-1 Collision Attack</a:t>
            </a:r>
            <a:endParaRPr lang="en-US" dirty="0"/>
          </a:p>
        </p:txBody>
      </p:sp>
      <p:pic>
        <p:nvPicPr>
          <p:cNvPr id="1027" name="Picture 3" descr="D:\CS7074_Security\SHA1_Collison\cro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50" y="4558322"/>
            <a:ext cx="64611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42184" y="1555932"/>
            <a:ext cx="8615363" cy="4643437"/>
          </a:xfrm>
          <a:prstGeom prst="rect">
            <a:avLst/>
          </a:prstGeom>
        </p:spPr>
        <p:txBody>
          <a:bodyPr/>
          <a:lstStyle/>
          <a:p>
            <a:pPr marL="344488" indent="-344488" algn="just">
              <a:tabLst>
                <a:tab pos="120650" algn="l"/>
                <a:tab pos="404813" algn="l"/>
              </a:tabLst>
            </a:pPr>
            <a:endParaRPr lang="en-US" dirty="0" smtClean="0"/>
          </a:p>
          <a:p>
            <a:pPr marL="0" indent="0" algn="just">
              <a:buNone/>
              <a:tabLst>
                <a:tab pos="120650" algn="l"/>
                <a:tab pos="404813" algn="l"/>
              </a:tabLs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4" y="764730"/>
            <a:ext cx="7500939" cy="561600"/>
          </a:xfrm>
        </p:spPr>
        <p:txBody>
          <a:bodyPr/>
          <a:lstStyle/>
          <a:p>
            <a:r>
              <a:rPr lang="en-US" dirty="0" smtClean="0"/>
              <a:t>SHA-1 Collision Computation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862" y="1573967"/>
            <a:ext cx="87842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r>
              <a:rPr lang="en-US" sz="2800" dirty="0"/>
              <a:t>Collision</a:t>
            </a:r>
            <a:r>
              <a:rPr lang="en-US" sz="2800" dirty="0"/>
              <a:t> </a:t>
            </a:r>
            <a:r>
              <a:rPr lang="en-US" sz="2800" dirty="0" smtClean="0"/>
              <a:t>computation:</a:t>
            </a:r>
          </a:p>
          <a:p>
            <a:pPr marL="914400" lvl="1" indent="-457200" algn="just"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r>
              <a:rPr lang="en-US" sz="2400" dirty="0" smtClean="0"/>
              <a:t>Nine </a:t>
            </a:r>
            <a:r>
              <a:rPr lang="en-US" sz="2400" dirty="0"/>
              <a:t>quintillion (9,223,372,036,854,775,808) SHA1 computations in </a:t>
            </a:r>
            <a:r>
              <a:rPr lang="en-US" sz="2400" dirty="0" smtClean="0"/>
              <a:t>total.</a:t>
            </a:r>
            <a:endParaRPr lang="en-US" sz="2400" dirty="0"/>
          </a:p>
          <a:p>
            <a:pPr marL="914400" lvl="1" indent="-457200" algn="just"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r>
              <a:rPr lang="en-US" sz="2400" dirty="0"/>
              <a:t>6,500 </a:t>
            </a:r>
            <a:r>
              <a:rPr lang="en-US" sz="2400" dirty="0"/>
              <a:t>years of CPU computation to complete the attack first </a:t>
            </a:r>
            <a:r>
              <a:rPr lang="en-US" sz="2400" dirty="0" smtClean="0"/>
              <a:t>phase.</a:t>
            </a:r>
            <a:endParaRPr lang="en-US" sz="2400" dirty="0"/>
          </a:p>
          <a:p>
            <a:pPr marL="914400" lvl="1" indent="-457200" algn="just"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r>
              <a:rPr lang="en-US" sz="2400" dirty="0"/>
              <a:t>110 </a:t>
            </a:r>
            <a:r>
              <a:rPr lang="en-US" sz="2400" dirty="0"/>
              <a:t>years of GPU computation to complete the second </a:t>
            </a:r>
            <a:r>
              <a:rPr lang="en-US" sz="2400" dirty="0" smtClean="0"/>
              <a:t>phase.</a:t>
            </a:r>
            <a:endParaRPr lang="en-US" sz="2400" dirty="0"/>
          </a:p>
          <a:p>
            <a:pPr lvl="1" algn="just">
              <a:tabLst>
                <a:tab pos="120650" algn="l"/>
                <a:tab pos="404813" algn="l"/>
              </a:tabLst>
            </a:pPr>
            <a:endParaRPr lang="en-US" dirty="0"/>
          </a:p>
          <a:p>
            <a:pPr lvl="1" indent="-457200" algn="just"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endParaRPr lang="en-US" sz="2800" dirty="0" smtClean="0"/>
          </a:p>
          <a:p>
            <a:pPr lvl="1" indent="-457200" algn="just"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r>
              <a:rPr lang="en-US" sz="2800" dirty="0" smtClean="0"/>
              <a:t>SHA-1 </a:t>
            </a:r>
            <a:r>
              <a:rPr lang="en-US" sz="2800" dirty="0"/>
              <a:t>shattered attack is still more than 100,000 times faster than a brute force attack which remains impractical.</a:t>
            </a:r>
          </a:p>
          <a:p>
            <a:pPr lvl="1" algn="just">
              <a:tabLst>
                <a:tab pos="120650" algn="l"/>
                <a:tab pos="4048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42184" y="1555932"/>
            <a:ext cx="8615363" cy="4643437"/>
          </a:xfrm>
          <a:prstGeom prst="rect">
            <a:avLst/>
          </a:prstGeom>
        </p:spPr>
        <p:txBody>
          <a:bodyPr/>
          <a:lstStyle/>
          <a:p>
            <a:pPr marL="344488" indent="-344488" algn="just">
              <a:tabLst>
                <a:tab pos="120650" algn="l"/>
                <a:tab pos="404813" algn="l"/>
              </a:tabLst>
            </a:pPr>
            <a:endParaRPr lang="en-US" dirty="0" smtClean="0"/>
          </a:p>
          <a:p>
            <a:pPr marL="0" indent="0" algn="just">
              <a:buNone/>
              <a:tabLst>
                <a:tab pos="120650" algn="l"/>
                <a:tab pos="404813" algn="l"/>
              </a:tabLs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4" y="764730"/>
            <a:ext cx="7500939" cy="561600"/>
          </a:xfrm>
        </p:spPr>
        <p:txBody>
          <a:bodyPr/>
          <a:lstStyle/>
          <a:p>
            <a:r>
              <a:rPr lang="en-US" dirty="0" smtClean="0"/>
              <a:t>Risk Mitigation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862" y="1573967"/>
            <a:ext cx="8784236" cy="31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1417"/>
              </a:spcBef>
              <a:spcAft>
                <a:spcPts val="2400"/>
              </a:spcAft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r>
              <a:rPr lang="en-US" sz="2800" dirty="0"/>
              <a:t>Majority of industry </a:t>
            </a:r>
            <a:r>
              <a:rPr lang="en-US" sz="2800" dirty="0"/>
              <a:t>player </a:t>
            </a:r>
            <a:r>
              <a:rPr lang="en-US" sz="2800" dirty="0"/>
              <a:t>have already announced </a:t>
            </a:r>
            <a:r>
              <a:rPr lang="en-US" sz="2800" dirty="0"/>
              <a:t>that their respective browsers will stop accepting SHA-1 SSL </a:t>
            </a:r>
            <a:r>
              <a:rPr lang="en-US" sz="2800" dirty="0" smtClean="0"/>
              <a:t>certificates </a:t>
            </a:r>
            <a:r>
              <a:rPr lang="en-US" sz="2800" dirty="0"/>
              <a:t>by 2017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lvl="1" indent="-342900" algn="just">
              <a:spcBef>
                <a:spcPts val="1417"/>
              </a:spcBef>
              <a:spcAft>
                <a:spcPts val="2400"/>
              </a:spcAft>
              <a:buFont typeface="Arial" pitchFamily="34" charset="0"/>
              <a:buChar char="•"/>
              <a:tabLst>
                <a:tab pos="120650" algn="l"/>
                <a:tab pos="404813" algn="l"/>
              </a:tabLst>
            </a:pPr>
            <a:r>
              <a:rPr lang="en-US" sz="2800" dirty="0"/>
              <a:t>I</a:t>
            </a:r>
            <a:r>
              <a:rPr lang="en-US" sz="2800" dirty="0" smtClean="0"/>
              <a:t>t’s </a:t>
            </a:r>
            <a:r>
              <a:rPr lang="en-US" sz="2800" dirty="0"/>
              <a:t>more urgent than ever for security practitioners to migrate to safer cryptographic hashes such as SHA-256 and SHA-3</a:t>
            </a:r>
          </a:p>
        </p:txBody>
      </p:sp>
    </p:spTree>
    <p:extLst>
      <p:ext uri="{BB962C8B-B14F-4D97-AF65-F5344CB8AC3E}">
        <p14:creationId xmlns:p14="http://schemas.microsoft.com/office/powerpoint/2010/main" val="23857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42184" y="1555932"/>
            <a:ext cx="8615363" cy="4643437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  <a:tabLst>
                <a:tab pos="120650" algn="l"/>
                <a:tab pos="404813" algn="l"/>
              </a:tabLst>
            </a:pPr>
            <a:endParaRPr lang="en-US" dirty="0" smtClean="0"/>
          </a:p>
          <a:p>
            <a:pPr marL="0" indent="0" algn="just">
              <a:buNone/>
              <a:tabLst>
                <a:tab pos="120650" algn="l"/>
                <a:tab pos="404813" algn="l"/>
              </a:tabLs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4" y="764730"/>
            <a:ext cx="7500939" cy="561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862" y="1573967"/>
            <a:ext cx="8784236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1417"/>
              </a:spcBef>
              <a:spcAft>
                <a:spcPts val="2400"/>
              </a:spcAft>
              <a:tabLst>
                <a:tab pos="120650" algn="l"/>
                <a:tab pos="404813" algn="l"/>
              </a:tabLst>
            </a:pPr>
            <a:r>
              <a:rPr lang="en-US" sz="2800" dirty="0" smtClean="0"/>
              <a:t>[</a:t>
            </a:r>
            <a:r>
              <a:rPr lang="en-US" sz="2800" dirty="0"/>
              <a:t>1] </a:t>
            </a:r>
            <a:r>
              <a:rPr lang="en-US" sz="2800" dirty="0" smtClean="0"/>
              <a:t>M. Stevens, E. </a:t>
            </a:r>
            <a:r>
              <a:rPr lang="en-US" sz="2800" dirty="0" err="1" smtClean="0"/>
              <a:t>Bursztein</a:t>
            </a:r>
            <a:r>
              <a:rPr lang="en-US" sz="2800" dirty="0" smtClean="0"/>
              <a:t>, P. </a:t>
            </a:r>
            <a:r>
              <a:rPr lang="en-US" sz="2800" dirty="0" err="1" smtClean="0"/>
              <a:t>Karpman</a:t>
            </a:r>
            <a:r>
              <a:rPr lang="en-US" sz="2800" dirty="0" smtClean="0"/>
              <a:t>, A. </a:t>
            </a:r>
            <a:r>
              <a:rPr lang="en-US" sz="2800" dirty="0" err="1" smtClean="0"/>
              <a:t>Albertini</a:t>
            </a:r>
            <a:r>
              <a:rPr lang="en-US" sz="2800" dirty="0" smtClean="0"/>
              <a:t>, Y. </a:t>
            </a:r>
            <a:r>
              <a:rPr lang="en-US" sz="2800" dirty="0"/>
              <a:t>Markov, “The first collision for full SHA-1”, </a:t>
            </a:r>
            <a:r>
              <a:rPr lang="en-US" sz="2800" dirty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://shattered.io</a:t>
            </a:r>
            <a:r>
              <a:rPr lang="en-US" sz="2800" dirty="0" smtClean="0"/>
              <a:t>, Feb 2017.</a:t>
            </a:r>
          </a:p>
          <a:p>
            <a:pPr marL="0" lvl="1" algn="just">
              <a:spcBef>
                <a:spcPts val="1417"/>
              </a:spcBef>
              <a:spcAft>
                <a:spcPts val="2400"/>
              </a:spcAft>
              <a:tabLst>
                <a:tab pos="120650" algn="l"/>
                <a:tab pos="404813" algn="l"/>
              </a:tabLst>
            </a:pPr>
            <a:r>
              <a:rPr lang="en-US" sz="2800" dirty="0" smtClean="0"/>
              <a:t>[2</a:t>
            </a:r>
            <a:r>
              <a:rPr lang="en-US" sz="2800" dirty="0"/>
              <a:t>]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security.googleblog.com/2017/02/announcing-first-sha1-collision.html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lvl="1" algn="just">
              <a:spcBef>
                <a:spcPts val="1417"/>
              </a:spcBef>
              <a:spcAft>
                <a:spcPts val="2400"/>
              </a:spcAft>
              <a:tabLst>
                <a:tab pos="120650" algn="l"/>
                <a:tab pos="404813" algn="l"/>
              </a:tabLst>
            </a:pPr>
            <a:r>
              <a:rPr lang="en-US" sz="2800" dirty="0"/>
              <a:t>[3] https://</a:t>
            </a:r>
            <a:r>
              <a:rPr lang="en-US" sz="2800" dirty="0" smtClean="0"/>
              <a:t>en.wikipedia.org/wiki/SHA-1.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1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344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Trinity_PPT_Calibri_Option1</vt:lpstr>
      <vt:lpstr>SHA-1 Collision</vt:lpstr>
      <vt:lpstr>Introduction</vt:lpstr>
      <vt:lpstr>SHA-1 Depreciation</vt:lpstr>
      <vt:lpstr>SHA-1 Collision Attack</vt:lpstr>
      <vt:lpstr>SHA-1 Collision Computation</vt:lpstr>
      <vt:lpstr>Risk Mitigation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Manas</cp:lastModifiedBy>
  <cp:revision>154</cp:revision>
  <cp:lastPrinted>2014-12-16T10:33:11Z</cp:lastPrinted>
  <dcterms:created xsi:type="dcterms:W3CDTF">2015-04-21T16:55:16Z</dcterms:created>
  <dcterms:modified xsi:type="dcterms:W3CDTF">2017-02-24T00:23:31Z</dcterms:modified>
</cp:coreProperties>
</file>