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312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DA4AD-446E-DA4C-9857-C827110439C6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70E8-0431-D44D-B003-59839C3E5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3813" y="795338"/>
            <a:ext cx="4271962" cy="3203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6100"/>
            <a:ext cx="5026025" cy="41370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3813" y="795338"/>
            <a:ext cx="4271962" cy="3203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6100"/>
            <a:ext cx="5026025" cy="41370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3813" y="795338"/>
            <a:ext cx="4271962" cy="3203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6100"/>
            <a:ext cx="5026025" cy="41370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Feb, 2nd 2011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MIT CFP Privacy &amp; Security Working Group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FA38-A947-9C42-AEDD-C9CEBD9C947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125-D4DB-46D3-8E8D-6584A8B76ED6}" type="datetime1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46645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23A3-BEB5-8A4B-AA6A-602F84A726A4}" type="datetimeFigureOut">
              <a:rPr lang="en-US" smtClean="0"/>
              <a:pPr/>
              <a:t>18.11.13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F3A8-FE59-184F-929C-99759AD2F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kitten-sasl-oauth-06" TargetMode="External"/><Relationship Id="rId3" Type="http://schemas.openxmlformats.org/officeDocument/2006/relationships/hyperlink" Target="http://xmpp.org/extensions/xep-0235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richer@mitre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doc/draft-ietf-oauth-v2-bearer/" TargetMode="External"/><Relationship Id="rId4" Type="http://schemas.openxmlformats.org/officeDocument/2006/relationships/hyperlink" Target="http://datatracker.ietf.org/doc/draft-ietf-oauth-urn-sub-ns/" TargetMode="External"/><Relationship Id="rId5" Type="http://schemas.openxmlformats.org/officeDocument/2006/relationships/hyperlink" Target="http://datatracker.ietf.org/doc/draft-ietf-oauth-v2-threat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tracker.ietf.org/doc/draft-ietf-oauth-v2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://openidentityexchange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id.net/connect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tarainitiative.org/confluence/display/uma/Home" TargetMode="External"/><Relationship Id="rId3" Type="http://schemas.openxmlformats.org/officeDocument/2006/relationships/hyperlink" Target="http://datatracker.ietf.org/doc/draft-ietf-oauth-dyn-reg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tracker.ietf.org/doc/draft-ietf-oauth-assertions/" TargetMode="External"/><Relationship Id="rId3" Type="http://schemas.openxmlformats.org/officeDocument/2006/relationships/hyperlink" Target="http://datatracker.ietf.org/doc/draft-ietf-oauth-saml2-bearer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doc/draft-tschofenig-oauth-security/" TargetMode="External"/><Relationship Id="rId4" Type="http://schemas.openxmlformats.org/officeDocument/2006/relationships/hyperlink" Target="http://tools.ietf.org/html/draft-ietf-oauth-v2-http-ma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tracker.ietf.org/doc/draft-ietf-oauth-v2-threatmode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Hannes Tschofenig</a:t>
            </a:r>
          </a:p>
          <a:p>
            <a:r>
              <a:rPr lang="en-US" sz="2000" dirty="0" smtClean="0"/>
              <a:t>IETF </a:t>
            </a:r>
            <a:r>
              <a:rPr lang="en-US" sz="2000" dirty="0" err="1" smtClean="0"/>
              <a:t>OAuth</a:t>
            </a:r>
            <a:r>
              <a:rPr lang="en-US" sz="2000" dirty="0" smtClean="0"/>
              <a:t> WG Co-Chair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hannes.tschofenig@gmx.net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</p:txBody>
      </p:sp>
      <p:pic>
        <p:nvPicPr>
          <p:cNvPr id="6" name="Picture 5" descr="OAut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7170" y="655988"/>
            <a:ext cx="4078060" cy="40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6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61DB2-EF56-254E-A452-40BFE3BED0D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User authorizes Client to access Protected Resource @ Resource Server</a:t>
            </a:r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37294-5B5D-B040-A0A4-9C78F975FEE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smtClean="0"/>
              <a:t>Client calls the </a:t>
            </a:r>
            <a:br>
              <a:rPr lang="en-US" sz="4500" smtClean="0"/>
            </a:br>
            <a:r>
              <a:rPr lang="en-US" sz="4500" smtClean="0"/>
              <a:t>Resource Server API</a:t>
            </a:r>
          </a:p>
        </p:txBody>
      </p:sp>
      <p:pic>
        <p:nvPicPr>
          <p:cNvPr id="3072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Entities</a:t>
            </a:r>
            <a:endParaRPr lang="fi-FI" dirty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581650" y="1557338"/>
            <a:ext cx="2519363" cy="129540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alpha val="75000"/>
              </a:schemeClr>
            </a:glow>
            <a:outerShdw blurRad="50800" dist="38100" dir="8100000" algn="b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581650" y="3141663"/>
            <a:ext cx="2519363" cy="129540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alpha val="75000"/>
              </a:schemeClr>
            </a:glow>
            <a:outerShdw blurRad="50800" dist="38100" dir="8100000" algn="b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580063" y="4797425"/>
            <a:ext cx="2519362" cy="129540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alpha val="75000"/>
              </a:schemeClr>
            </a:glow>
            <a:outerShdw blurRad="50800" dist="38100" dir="8100000" algn="b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68313" y="2852738"/>
            <a:ext cx="2519362" cy="129540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alpha val="75000"/>
              </a:schemeClr>
            </a:glow>
            <a:outerShdw blurRad="50800" dist="38100" dir="8100000" algn="b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2450" y="908050"/>
            <a:ext cx="7905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5849087" y="1789993"/>
            <a:ext cx="209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 Agent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(Web Browser)</a:t>
            </a:r>
            <a:endParaRPr lang="fi-FI" sz="2400" b="1" dirty="0">
              <a:solidFill>
                <a:schemeClr val="bg1"/>
              </a:solidFill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5849087" y="3317141"/>
            <a:ext cx="20525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Authorization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Server (</a:t>
            </a:r>
            <a:r>
              <a:rPr lang="en-US" sz="2400" b="1" dirty="0">
                <a:solidFill>
                  <a:schemeClr val="bg1"/>
                </a:solidFill>
              </a:rPr>
              <a:t>Yahoo)</a:t>
            </a:r>
            <a:endParaRPr lang="fi-FI" sz="2400" b="1" dirty="0">
              <a:solidFill>
                <a:schemeClr val="bg1"/>
              </a:solidFill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8243888" y="249237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User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5795963" y="5081756"/>
            <a:ext cx="22397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Resource Server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(Yahoo)</a:t>
            </a:r>
            <a:endParaRPr lang="fi-FI" sz="2400" b="1" dirty="0">
              <a:solidFill>
                <a:schemeClr val="bg1"/>
              </a:solidFill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919144" y="3111798"/>
            <a:ext cx="1453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(LinkedIn)</a:t>
            </a:r>
            <a:endParaRPr lang="fi-FI" sz="2400" b="1" dirty="0">
              <a:solidFill>
                <a:schemeClr val="bg1"/>
              </a:solidFill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3035153" y="3942795"/>
            <a:ext cx="2544910" cy="1646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2987675" y="5266422"/>
            <a:ext cx="1983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 Request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(incl.</a:t>
            </a:r>
            <a:r>
              <a:rPr lang="en-US" dirty="0" smtClean="0">
                <a:solidFill>
                  <a:schemeClr val="tx2"/>
                </a:solidFill>
              </a:rPr>
              <a:t> Access Token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fi-FI" dirty="0">
              <a:solidFill>
                <a:schemeClr val="tx2"/>
              </a:solidFill>
            </a:endParaRP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3211914" y="319663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Access Token Request</a:t>
            </a:r>
            <a:endParaRPr lang="fi-FI" dirty="0">
              <a:solidFill>
                <a:schemeClr val="tx2"/>
              </a:solidFill>
            </a:endParaRP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3035153" y="3597197"/>
            <a:ext cx="25449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508513" y="1974659"/>
            <a:ext cx="14628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Authorization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Request</a:t>
            </a:r>
            <a:endParaRPr lang="fi-FI" dirty="0">
              <a:solidFill>
                <a:schemeClr val="tx2"/>
              </a:solidFill>
            </a:endParaRP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V="1">
            <a:off x="3035153" y="2133598"/>
            <a:ext cx="2546498" cy="978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15492" y="6373055"/>
            <a:ext cx="365760" cy="365125"/>
          </a:xfrm>
        </p:spPr>
        <p:txBody>
          <a:bodyPr/>
          <a:lstStyle/>
          <a:p>
            <a:pPr>
              <a:defRPr/>
            </a:pPr>
            <a:fld id="{F55399DB-5900-5348-BFFF-D7AEB053F3FA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User’s long-term credentials are never transferred between servers</a:t>
            </a:r>
          </a:p>
          <a:p>
            <a:r>
              <a:rPr lang="en-US" dirty="0" smtClean="0"/>
              <a:t>User consent / authorization phase built into the protocol</a:t>
            </a:r>
          </a:p>
          <a:p>
            <a:r>
              <a:rPr lang="en-US" dirty="0" smtClean="0"/>
              <a:t>Works across domains</a:t>
            </a:r>
          </a:p>
          <a:p>
            <a:r>
              <a:rPr lang="en-US" dirty="0" smtClean="0"/>
              <a:t>Main use case: HTTP-based applications; but</a:t>
            </a:r>
          </a:p>
          <a:p>
            <a:pPr lvl="1"/>
            <a:r>
              <a:rPr lang="en-US" dirty="0" smtClean="0"/>
              <a:t>Integration to SASL/GSS-API exists: </a:t>
            </a:r>
            <a:r>
              <a:rPr lang="en-US" dirty="0" smtClean="0">
                <a:hlinkClick r:id="rId2"/>
              </a:rPr>
              <a:t>http://tools.ietf.org/html/draft-ietf-kitten-sasl-oauth-06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Allows support for many other protocols (e.g., XMPP, </a:t>
            </a:r>
          </a:p>
          <a:p>
            <a:pPr lvl="1"/>
            <a:r>
              <a:rPr lang="en-US" dirty="0" smtClean="0"/>
              <a:t>Integration to XMPP available as well:</a:t>
            </a:r>
            <a:r>
              <a:rPr lang="en-US" dirty="0" smtClean="0">
                <a:hlinkClick r:id="rId3"/>
              </a:rPr>
              <a:t>http://xmpp.org/extensions/xep-0235.html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	Unfortunately fairly insecure; luckily not widely used and if then in a different way.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0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1.0</a:t>
            </a:r>
            <a:br>
              <a:rPr lang="en-US" dirty="0" smtClean="0"/>
            </a:br>
            <a:r>
              <a:rPr lang="en-US" dirty="0" smtClean="0"/>
              <a:t> &amp; OAuth 1.0a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04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2006</a:t>
            </a:r>
          </a:p>
          <a:p>
            <a:pPr lvl="1"/>
            <a:r>
              <a:rPr lang="en-US" dirty="0" smtClean="0"/>
              <a:t>Twitter, </a:t>
            </a:r>
            <a:r>
              <a:rPr lang="en-US" dirty="0" err="1" smtClean="0"/>
              <a:t>Ma.gnol.ia</a:t>
            </a:r>
            <a:r>
              <a:rPr lang="en-US" dirty="0" smtClean="0"/>
              <a:t>, and others want to use OpenID to connect between services</a:t>
            </a:r>
          </a:p>
          <a:p>
            <a:pPr lvl="1"/>
            <a:r>
              <a:rPr lang="en-US" dirty="0" smtClean="0"/>
              <a:t>OpenID Can’t close the bottom of the triangle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587901"/>
            <a:ext cx="1031788" cy="1031788"/>
          </a:xfrm>
          <a:prstGeom prst="rect">
            <a:avLst/>
          </a:prstGeo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090" y="5523415"/>
            <a:ext cx="1031788" cy="1031788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9000" y="3643734"/>
            <a:ext cx="1225248" cy="12252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470188" y="4943034"/>
            <a:ext cx="838327" cy="70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92621" y="6297255"/>
            <a:ext cx="2450496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24409" y="5910335"/>
            <a:ext cx="403179" cy="7813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4943034"/>
            <a:ext cx="919072" cy="650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openid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0504" y="4694850"/>
            <a:ext cx="1317789" cy="496367"/>
          </a:xfrm>
          <a:prstGeom prst="rect">
            <a:avLst/>
          </a:prstGeom>
        </p:spPr>
      </p:pic>
      <p:pic>
        <p:nvPicPr>
          <p:cNvPr id="15" name="Picture 14" descr="openid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3195" y="4749574"/>
            <a:ext cx="1317789" cy="4963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6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 had tried to solve this problem</a:t>
            </a:r>
          </a:p>
          <a:p>
            <a:pPr lvl="1"/>
            <a:r>
              <a:rPr lang="en-US" dirty="0" err="1" smtClean="0"/>
              <a:t>FlickrAuth</a:t>
            </a:r>
            <a:r>
              <a:rPr lang="en-US" dirty="0" smtClean="0"/>
              <a:t> (Flicker)</a:t>
            </a:r>
            <a:endParaRPr lang="en-US" dirty="0"/>
          </a:p>
          <a:p>
            <a:pPr lvl="1"/>
            <a:r>
              <a:rPr lang="en-US" dirty="0" err="1" smtClean="0"/>
              <a:t>AuthSub</a:t>
            </a:r>
            <a:r>
              <a:rPr lang="en-US" dirty="0" smtClean="0"/>
              <a:t> (Google)</a:t>
            </a:r>
          </a:p>
          <a:p>
            <a:pPr lvl="1"/>
            <a:r>
              <a:rPr lang="en-US" dirty="0" err="1" smtClean="0"/>
              <a:t>BBAuth</a:t>
            </a:r>
            <a:r>
              <a:rPr lang="en-US" dirty="0" smtClean="0"/>
              <a:t> (Yahoo)</a:t>
            </a:r>
          </a:p>
          <a:p>
            <a:r>
              <a:rPr lang="en-US" dirty="0" smtClean="0"/>
              <a:t>Tokens replace long-term credentials</a:t>
            </a:r>
          </a:p>
          <a:p>
            <a:r>
              <a:rPr lang="en-US" dirty="0" smtClean="0"/>
              <a:t>Explicit user consent </a:t>
            </a:r>
          </a:p>
          <a:p>
            <a:r>
              <a:rPr lang="en-US" dirty="0" smtClean="0"/>
              <a:t>Focus on inter-domain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Practice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2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500" y="1576236"/>
            <a:ext cx="8409300" cy="47801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Take the best practices and experience from existing solutions together into one protocol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1.0 was the community specification.</a:t>
            </a:r>
          </a:p>
          <a:p>
            <a:r>
              <a:rPr lang="en-US" dirty="0" smtClean="0"/>
              <a:t>Revision had to be released soon afterwards because of a severe vulnerability</a:t>
            </a:r>
          </a:p>
          <a:p>
            <a:pPr lvl="1"/>
            <a:r>
              <a:rPr lang="en-US" dirty="0" smtClean="0"/>
              <a:t>1.0a closed session fixation attack</a:t>
            </a:r>
          </a:p>
          <a:p>
            <a:r>
              <a:rPr lang="en-US" dirty="0" smtClean="0"/>
              <a:t>RFC 5849</a:t>
            </a:r>
          </a:p>
          <a:p>
            <a:pPr lvl="1"/>
            <a:r>
              <a:rPr lang="en-US" dirty="0" smtClean="0"/>
              <a:t>New terminology</a:t>
            </a:r>
          </a:p>
          <a:p>
            <a:pPr lvl="1"/>
            <a:r>
              <a:rPr lang="en-US" dirty="0" smtClean="0"/>
              <a:t>More security considerations</a:t>
            </a:r>
          </a:p>
          <a:p>
            <a:pPr lvl="1"/>
            <a:r>
              <a:rPr lang="en-US" dirty="0" smtClean="0"/>
              <a:t>Changes regarding security (e.g., TLS usage)</a:t>
            </a:r>
          </a:p>
          <a:p>
            <a:r>
              <a:rPr lang="en-US" dirty="0" smtClean="0"/>
              <a:t>Lots of code available</a:t>
            </a:r>
          </a:p>
          <a:p>
            <a:pPr lvl="1"/>
            <a:r>
              <a:rPr lang="en-US" dirty="0" smtClean="0"/>
              <a:t>In any language you can think of</a:t>
            </a:r>
          </a:p>
          <a:p>
            <a:pPr lvl="1"/>
            <a:r>
              <a:rPr lang="en-US" dirty="0" smtClean="0"/>
              <a:t>Not necessarily interoperable.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Standardization</a:t>
            </a:r>
            <a:endParaRPr lang="en-US" dirty="0"/>
          </a:p>
        </p:txBody>
      </p:sp>
      <p:pic>
        <p:nvPicPr>
          <p:cNvPr id="4" name="Picture 3" descr="oauth_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2480" y="4114800"/>
            <a:ext cx="2533650" cy="2533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6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is not wire-compatible with </a:t>
            </a:r>
            <a:r>
              <a:rPr lang="en-US" dirty="0" err="1" smtClean="0"/>
              <a:t>OAuth</a:t>
            </a:r>
            <a:r>
              <a:rPr lang="en-US" dirty="0" smtClean="0"/>
              <a:t>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0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Deploying first and then standardizing is a nice idea </a:t>
            </a:r>
          </a:p>
          <a:p>
            <a:pPr lvl="1"/>
            <a:r>
              <a:rPr lang="en-US" dirty="0" smtClean="0"/>
              <a:t>But it has also some challenges. 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means different things to different people. </a:t>
            </a:r>
          </a:p>
          <a:p>
            <a:pPr lvl="1"/>
            <a:r>
              <a:rPr lang="en-US" dirty="0" smtClean="0"/>
              <a:t>Lots of specifications, extensions, implementation and ideas were flying around.</a:t>
            </a:r>
          </a:p>
          <a:p>
            <a:pPr lvl="1"/>
            <a:r>
              <a:rPr lang="en-US" dirty="0" smtClean="0"/>
              <a:t>Everyone was using parts of the </a:t>
            </a:r>
            <a:r>
              <a:rPr lang="en-US" dirty="0" err="1" smtClean="0"/>
              <a:t>OAuth</a:t>
            </a:r>
            <a:r>
              <a:rPr lang="en-US" dirty="0" smtClean="0"/>
              <a:t> specification (in some form) for their application use case and called it </a:t>
            </a:r>
            <a:r>
              <a:rPr lang="en-US" dirty="0" err="1" smtClean="0"/>
              <a:t>OAuth</a:t>
            </a:r>
            <a:r>
              <a:rPr lang="en-US" dirty="0" smtClean="0"/>
              <a:t> as well. </a:t>
            </a:r>
          </a:p>
          <a:p>
            <a:pPr lvl="1"/>
            <a:r>
              <a:rPr lang="en-US" dirty="0" smtClean="0"/>
              <a:t>This is like say “My application uses XML and therefore it is a standard as well.”</a:t>
            </a:r>
          </a:p>
          <a:p>
            <a:r>
              <a:rPr lang="en-US" dirty="0" smtClean="0"/>
              <a:t>Community specification was heavily driven by “it has to be deployable right NOW” mentality. </a:t>
            </a:r>
          </a:p>
          <a:p>
            <a:pPr lvl="1"/>
            <a:r>
              <a:rPr lang="en-US" dirty="0" smtClean="0"/>
              <a:t>Lots of compromises regarding security. </a:t>
            </a:r>
          </a:p>
          <a:p>
            <a:r>
              <a:rPr lang="en-US" dirty="0" smtClean="0"/>
              <a:t>RFC 5849 standardized on two aspects:</a:t>
            </a:r>
          </a:p>
          <a:p>
            <a:pPr lvl="1"/>
            <a:r>
              <a:rPr lang="en-US" dirty="0" smtClean="0"/>
              <a:t>Definition of access to protected resource with new authentication protocol</a:t>
            </a:r>
          </a:p>
          <a:p>
            <a:pPr lvl="1"/>
            <a:r>
              <a:rPr lang="en-US" dirty="0" smtClean="0"/>
              <a:t>Obtaining user authorization for a Web-based redirect mechanism.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RFC 5849 vs. Community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content adapted from “Why you should care about OAuth2” by Justin Richer, The MITRE Corporation, </a:t>
            </a:r>
            <a:r>
              <a:rPr lang="en-US" u="sng" dirty="0" smtClean="0">
                <a:hlinkClick r:id="rId2"/>
              </a:rPr>
              <a:t>jricher@mitre.org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1 Concepts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7714" y="3925669"/>
            <a:ext cx="1219200" cy="1219200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325" y="1295400"/>
            <a:ext cx="14478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2525" y="273192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i="1" dirty="0" smtClean="0"/>
              <a:t>(Owns stuff)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86543" y="518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Client/Consumer</a:t>
            </a:r>
          </a:p>
          <a:p>
            <a:r>
              <a:rPr lang="en-US" i="1" dirty="0" smtClean="0"/>
              <a:t>(Wants stuff)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51448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Server/Provider</a:t>
            </a:r>
          </a:p>
          <a:p>
            <a:r>
              <a:rPr lang="en-US" i="1" dirty="0" smtClean="0"/>
              <a:t>(Has stuff)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3" y="1273629"/>
            <a:ext cx="1819275" cy="16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20861" y="2919219"/>
            <a:ext cx="180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Agent</a:t>
            </a:r>
          </a:p>
          <a:p>
            <a:r>
              <a:rPr lang="en-US" i="1" dirty="0" smtClean="0"/>
              <a:t>(Web browser)</a:t>
            </a:r>
            <a:endParaRPr lang="en-US" i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4995" y="4100294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317796" y="484006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Token </a:t>
            </a:r>
          </a:p>
          <a:p>
            <a:r>
              <a:rPr lang="en-US" i="1" dirty="0" smtClean="0"/>
              <a:t>(Lets client get stuff)</a:t>
            </a:r>
            <a:endParaRPr lang="en-US" i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8460" y="1469571"/>
            <a:ext cx="719140" cy="7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72200" y="218871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Token </a:t>
            </a:r>
          </a:p>
          <a:p>
            <a:r>
              <a:rPr lang="en-US" i="1" dirty="0" smtClean="0"/>
              <a:t>(Lets client ask for access tokens)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7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Concepts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857" y="4038600"/>
            <a:ext cx="1219200" cy="1219200"/>
          </a:xfr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962400"/>
            <a:ext cx="1219200" cy="1219200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325" y="12954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525" y="273192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i="1" dirty="0" smtClean="0"/>
              <a:t>(Owns stuff)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18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i="1" dirty="0" smtClean="0"/>
              <a:t>(Wants stuff)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5181600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Protected Resource</a:t>
            </a:r>
          </a:p>
          <a:p>
            <a:r>
              <a:rPr lang="en-US" i="1" dirty="0" smtClean="0"/>
              <a:t>(Has stuff)</a:t>
            </a:r>
            <a:endParaRPr lang="en-US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3" y="1273629"/>
            <a:ext cx="1819275" cy="16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20861" y="2919219"/>
            <a:ext cx="180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Agent</a:t>
            </a:r>
          </a:p>
          <a:p>
            <a:r>
              <a:rPr lang="en-US" i="1" dirty="0" smtClean="0"/>
              <a:t>(Web browser)</a:t>
            </a:r>
            <a:endParaRPr lang="en-US" i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399" y="4100294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934200" y="484006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Token </a:t>
            </a:r>
          </a:p>
          <a:p>
            <a:r>
              <a:rPr lang="en-US" i="1" dirty="0" smtClean="0"/>
              <a:t>(Lets client get stuff)</a:t>
            </a:r>
            <a:endParaRPr lang="en-US" i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8460" y="1469571"/>
            <a:ext cx="719140" cy="7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172200" y="2188711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Refresh Token </a:t>
            </a:r>
          </a:p>
          <a:p>
            <a:r>
              <a:rPr lang="en-US" i="1" dirty="0" smtClean="0"/>
              <a:t>(Lets client ask for access tokens without bugging the user again)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32" y="3674478"/>
            <a:ext cx="1275640" cy="173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68732" y="5405704"/>
            <a:ext cx="258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 Server</a:t>
            </a:r>
          </a:p>
          <a:p>
            <a:r>
              <a:rPr lang="en-US" i="1" dirty="0" smtClean="0"/>
              <a:t>(Issues tokens)</a:t>
            </a:r>
            <a:endParaRPr lang="en-US" i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44198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Clear separation of protocol interaction: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User’s Authorization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Access 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Access protected resource </a:t>
            </a:r>
          </a:p>
          <a:p>
            <a:r>
              <a:rPr lang="en-US" dirty="0" smtClean="0"/>
              <a:t>Separation between Authorization Server and Resource Server</a:t>
            </a:r>
          </a:p>
          <a:p>
            <a:r>
              <a:rPr lang="en-US" dirty="0" smtClean="0"/>
              <a:t>Security mechanisms</a:t>
            </a:r>
          </a:p>
          <a:p>
            <a:pPr lvl="1"/>
            <a:r>
              <a:rPr lang="en-US" dirty="0" smtClean="0"/>
              <a:t>Bearer tokens over TLS</a:t>
            </a:r>
          </a:p>
          <a:p>
            <a:pPr lvl="1"/>
            <a:r>
              <a:rPr lang="en-US" dirty="0" smtClean="0"/>
              <a:t>Client authentication: custom mechanism + HTTP-based auth.</a:t>
            </a:r>
          </a:p>
          <a:p>
            <a:pPr lvl="1"/>
            <a:r>
              <a:rPr lang="en-US" dirty="0" smtClean="0"/>
              <a:t>Additional security mechanisms specified (token security, SAML interaction, etc.)</a:t>
            </a:r>
          </a:p>
          <a:p>
            <a:r>
              <a:rPr lang="en-US" dirty="0" smtClean="0"/>
              <a:t>Authorization Explicit</a:t>
            </a:r>
          </a:p>
          <a:p>
            <a:pPr lvl="1"/>
            <a:r>
              <a:rPr lang="en-US" dirty="0" smtClean="0"/>
              <a:t>What is this token good for?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Scope</a:t>
            </a:r>
          </a:p>
          <a:p>
            <a:pPr lvl="1"/>
            <a:r>
              <a:rPr lang="en-US" dirty="0" smtClean="0">
                <a:sym typeface="Wingdings"/>
              </a:rPr>
              <a:t>How long is the token valid?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Lifetime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6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Various ways to obtain user authorization specified</a:t>
            </a:r>
          </a:p>
          <a:p>
            <a:r>
              <a:rPr lang="en-US" dirty="0" smtClean="0"/>
              <a:t>Introduced refresh tokens to allow usage of shorter access tokens</a:t>
            </a:r>
          </a:p>
          <a:p>
            <a:pPr lvl="1"/>
            <a:r>
              <a:rPr lang="en-US" dirty="0"/>
              <a:t>Allows for easy rotation of access tokens</a:t>
            </a:r>
            <a:endParaRPr lang="en-US" dirty="0" smtClean="0"/>
          </a:p>
          <a:p>
            <a:r>
              <a:rPr lang="en-US" dirty="0" smtClean="0"/>
              <a:t>Extensibility </a:t>
            </a:r>
            <a:r>
              <a:rPr lang="en-US" dirty="0"/>
              <a:t>and error </a:t>
            </a:r>
            <a:r>
              <a:rPr lang="en-US" dirty="0" smtClean="0"/>
              <a:t>handling specified</a:t>
            </a:r>
          </a:p>
          <a:p>
            <a:r>
              <a:rPr lang="en-US" dirty="0" smtClean="0"/>
              <a:t>Extensive security description and guidance</a:t>
            </a:r>
          </a:p>
          <a:p>
            <a:r>
              <a:rPr lang="en-US" dirty="0" smtClean="0"/>
              <a:t>Internationalization support incorporated</a:t>
            </a:r>
          </a:p>
          <a:p>
            <a:r>
              <a:rPr lang="en-US" dirty="0" smtClean="0"/>
              <a:t>Extensive IETF reviews to clarify language and to fix bugs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New to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74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OAuth2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3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73272"/>
            <a:ext cx="101491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1.0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565349"/>
            <a:ext cx="94518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1.0a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173" y="2573270"/>
            <a:ext cx="79735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RFC 5849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711772"/>
            <a:ext cx="10325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9508" y="4332751"/>
            <a:ext cx="16710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WRAP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3756" y="2546149"/>
            <a:ext cx="113405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OAuth2 Core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0257" y="3366937"/>
            <a:ext cx="104232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Bearer Token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5287" y="1445502"/>
            <a:ext cx="111602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MAC Token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7085" y="4458685"/>
            <a:ext cx="255451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JWT, JWS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SWD</a:t>
            </a:r>
          </a:p>
          <a:p>
            <a:r>
              <a:rPr lang="en-US" dirty="0" smtClean="0"/>
              <a:t>Dynamic Registration</a:t>
            </a:r>
          </a:p>
          <a:p>
            <a:r>
              <a:rPr lang="en-US" dirty="0" smtClean="0"/>
              <a:t>UMA</a:t>
            </a:r>
          </a:p>
          <a:p>
            <a:r>
              <a:rPr lang="en-US" dirty="0" smtClean="0"/>
              <a:t>SAML Binding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1319716" y="2888515"/>
            <a:ext cx="661484" cy="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926381" y="2888515"/>
            <a:ext cx="676792" cy="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7" idx="1"/>
          </p:cNvCxnSpPr>
          <p:nvPr/>
        </p:nvCxnSpPr>
        <p:spPr>
          <a:xfrm flipV="1">
            <a:off x="4400531" y="2896438"/>
            <a:ext cx="552469" cy="162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1"/>
          </p:cNvCxnSpPr>
          <p:nvPr/>
        </p:nvCxnSpPr>
        <p:spPr>
          <a:xfrm>
            <a:off x="4400531" y="2896436"/>
            <a:ext cx="552469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21" idx="1"/>
          </p:cNvCxnSpPr>
          <p:nvPr/>
        </p:nvCxnSpPr>
        <p:spPr>
          <a:xfrm>
            <a:off x="5985550" y="2896438"/>
            <a:ext cx="374736" cy="1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9" idx="1"/>
          </p:cNvCxnSpPr>
          <p:nvPr/>
        </p:nvCxnSpPr>
        <p:spPr>
          <a:xfrm>
            <a:off x="7066173" y="2688246"/>
            <a:ext cx="397583" cy="181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2"/>
            <a:endCxn id="10" idx="1"/>
          </p:cNvCxnSpPr>
          <p:nvPr/>
        </p:nvCxnSpPr>
        <p:spPr>
          <a:xfrm rot="16200000" flipH="1">
            <a:off x="6769704" y="3069550"/>
            <a:ext cx="590614" cy="6504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0"/>
            <a:endCxn id="11" idx="2"/>
          </p:cNvCxnSpPr>
          <p:nvPr/>
        </p:nvCxnSpPr>
        <p:spPr>
          <a:xfrm rot="5400000" flipH="1" flipV="1">
            <a:off x="6927657" y="1842178"/>
            <a:ext cx="435989" cy="9353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OAuth2</a:t>
            </a:r>
            <a:endParaRPr lang="en-US" dirty="0"/>
          </a:p>
        </p:txBody>
      </p:sp>
      <p:sp>
        <p:nvSpPr>
          <p:cNvPr id="21" name="Explosion 2 20"/>
          <p:cNvSpPr/>
          <p:nvPr/>
        </p:nvSpPr>
        <p:spPr>
          <a:xfrm>
            <a:off x="6360286" y="2464198"/>
            <a:ext cx="705887" cy="728282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5058" y="325629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2007</a:t>
            </a:r>
            <a:endParaRPr lang="en-US" sz="1200" i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996590" y="324030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2009</a:t>
            </a:r>
            <a:endParaRPr lang="en-US" sz="120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544652" y="322843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2010</a:t>
            </a:r>
            <a:endParaRPr lang="en-US" sz="12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012075" y="310714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2010</a:t>
            </a:r>
            <a:endParaRPr lang="en-US" sz="12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9815" y="30390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2011</a:t>
            </a:r>
            <a:endParaRPr lang="en-US" sz="12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07819" y="470208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2009</a:t>
            </a:r>
            <a:endParaRPr lang="en-US" sz="1200" i="1" dirty="0"/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6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Core specification</a:t>
            </a:r>
          </a:p>
          <a:p>
            <a:pPr lvl="1"/>
            <a:r>
              <a:rPr lang="en-US" dirty="0" smtClean="0">
                <a:hlinkClick r:id="rId2"/>
              </a:rPr>
              <a:t>http://datatracker.ietf.org/doc/draft-ietf-oauth-v2/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RFC Editor Queue</a:t>
            </a:r>
          </a:p>
          <a:p>
            <a:r>
              <a:rPr lang="en-US" dirty="0" smtClean="0"/>
              <a:t>Bearer Token</a:t>
            </a:r>
          </a:p>
          <a:p>
            <a:pPr lvl="1"/>
            <a:r>
              <a:rPr lang="en-US" dirty="0" smtClean="0"/>
              <a:t>In RFC Editor Queue</a:t>
            </a:r>
          </a:p>
          <a:p>
            <a:pPr lvl="1"/>
            <a:r>
              <a:rPr lang="en-US" dirty="0" smtClean="0">
                <a:hlinkClick r:id="rId3"/>
              </a:rPr>
              <a:t>http://datatracker.ietf.org/doc/draft-ietf-oauth-v2-bearer/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IETF URN Sub-Namespace for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In RFC Editor Queue</a:t>
            </a:r>
          </a:p>
          <a:p>
            <a:pPr lvl="1"/>
            <a:r>
              <a:rPr lang="en-US" dirty="0" smtClean="0">
                <a:hlinkClick r:id="rId4"/>
              </a:rPr>
              <a:t>http://datatracker.ietf.org/doc/draft-ietf-oauth-urn-sub-ns/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Threat Model and Security Considerations</a:t>
            </a:r>
          </a:p>
          <a:p>
            <a:pPr lvl="1"/>
            <a:r>
              <a:rPr lang="en-US" dirty="0" smtClean="0"/>
              <a:t>In IESG Evaluation</a:t>
            </a:r>
          </a:p>
          <a:p>
            <a:pPr lvl="1"/>
            <a:r>
              <a:rPr lang="en-US" dirty="0" smtClean="0">
                <a:hlinkClick r:id="rId5"/>
              </a:rPr>
              <a:t>http://datatracker.ietf.org/doc/draft-ietf-oauth-v2-threatmodel/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Various other WG documents work in progress. </a:t>
            </a:r>
          </a:p>
          <a:p>
            <a:r>
              <a:rPr lang="en-US" dirty="0" smtClean="0"/>
              <a:t>Related work in JOSE working 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Draft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6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2 Protocol Flows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5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Endpoints are </a:t>
            </a:r>
            <a:r>
              <a:rPr lang="en-US" dirty="0" err="1" smtClean="0"/>
              <a:t>URIs</a:t>
            </a:r>
            <a:r>
              <a:rPr lang="en-US" dirty="0" smtClean="0"/>
              <a:t> for HTTP communication.</a:t>
            </a:r>
          </a:p>
          <a:p>
            <a:r>
              <a:rPr lang="en-US" dirty="0" smtClean="0"/>
              <a:t>Token endpoint</a:t>
            </a:r>
          </a:p>
          <a:p>
            <a:pPr lvl="1"/>
            <a:r>
              <a:rPr lang="en-US" dirty="0" smtClean="0"/>
              <a:t>Where authorization server issues access tokens</a:t>
            </a:r>
          </a:p>
          <a:p>
            <a:r>
              <a:rPr lang="en-US" dirty="0" smtClean="0"/>
              <a:t>Authorization endpoint</a:t>
            </a:r>
          </a:p>
          <a:p>
            <a:pPr lvl="1"/>
            <a:r>
              <a:rPr lang="en-US" dirty="0" smtClean="0"/>
              <a:t>Where the client sends the resource owner to authorize the token request</a:t>
            </a:r>
          </a:p>
          <a:p>
            <a:r>
              <a:rPr lang="en-US" dirty="0" smtClean="0"/>
              <a:t>Extensions can define new endpoints</a:t>
            </a:r>
          </a:p>
          <a:p>
            <a:pPr lvl="1"/>
            <a:r>
              <a:rPr lang="en-US" dirty="0" smtClean="0"/>
              <a:t>e.g., Revocation endpoint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2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Offers widest range of security features</a:t>
            </a:r>
          </a:p>
          <a:p>
            <a:pPr lvl="1"/>
            <a:r>
              <a:rPr lang="en-US" dirty="0" smtClean="0"/>
              <a:t>Allows refresh tokens to be used</a:t>
            </a:r>
          </a:p>
          <a:p>
            <a:r>
              <a:rPr lang="en-US" dirty="0" smtClean="0"/>
              <a:t>Best path for web-server-based clients and for good for native clients</a:t>
            </a:r>
          </a:p>
          <a:p>
            <a:r>
              <a:rPr lang="en-US" dirty="0" smtClean="0"/>
              <a:t>Authorization server issues a one-time-use authorization code through the user agent to the client</a:t>
            </a:r>
          </a:p>
          <a:p>
            <a:r>
              <a:rPr lang="en-US" dirty="0" smtClean="0"/>
              <a:t>Makes use of back-channel</a:t>
            </a:r>
          </a:p>
          <a:p>
            <a:pPr lvl="1"/>
            <a:r>
              <a:rPr lang="en-US" dirty="0" smtClean="0"/>
              <a:t>Client trades authorization code for an access token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1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OAuth?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be issued alongside of access tokens</a:t>
            </a:r>
          </a:p>
          <a:p>
            <a:r>
              <a:rPr lang="en-US" dirty="0" smtClean="0"/>
              <a:t>Allow for rotation of access tokens without asking the user for consent again</a:t>
            </a:r>
          </a:p>
          <a:p>
            <a:r>
              <a:rPr lang="en-US" dirty="0" smtClean="0"/>
              <a:t>Can have different expirations</a:t>
            </a:r>
          </a:p>
          <a:p>
            <a:pPr lvl="1"/>
            <a:r>
              <a:rPr lang="en-US" dirty="0" smtClean="0"/>
              <a:t>Refresh token: long grant, saved by client between sessions</a:t>
            </a:r>
          </a:p>
          <a:p>
            <a:pPr lvl="1"/>
            <a:r>
              <a:rPr lang="en-US" dirty="0" smtClean="0"/>
              <a:t>Access token: short grant, deleted at end of session</a:t>
            </a:r>
          </a:p>
          <a:p>
            <a:r>
              <a:rPr lang="en-US" dirty="0" smtClean="0"/>
              <a:t>Can have different scopes</a:t>
            </a:r>
          </a:p>
          <a:p>
            <a:pPr lvl="1"/>
            <a:r>
              <a:rPr lang="en-US" dirty="0" smtClean="0"/>
              <a:t>New access tokens must have equal or lesser scope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6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path for clients implemented in a browser using JavaScript</a:t>
            </a:r>
          </a:p>
          <a:p>
            <a:r>
              <a:rPr lang="en-US" dirty="0" smtClean="0"/>
              <a:t>Client gets the access token directly </a:t>
            </a:r>
          </a:p>
          <a:p>
            <a:pPr lvl="1"/>
            <a:r>
              <a:rPr lang="en-US" dirty="0" smtClean="0"/>
              <a:t>Without having to deal with authorization code.</a:t>
            </a:r>
          </a:p>
          <a:p>
            <a:r>
              <a:rPr lang="en-US" dirty="0" smtClean="0"/>
              <a:t>Can’t use refresh tokens</a:t>
            </a:r>
          </a:p>
          <a:p>
            <a:pPr lvl="1"/>
            <a:r>
              <a:rPr lang="en-US" dirty="0" smtClean="0"/>
              <a:t>No good place to store them (yet)</a:t>
            </a:r>
          </a:p>
          <a:p>
            <a:r>
              <a:rPr lang="en-US" dirty="0" smtClean="0"/>
              <a:t>Should use short-lived access tokens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9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Bootstrap old password-based systems</a:t>
            </a:r>
          </a:p>
          <a:p>
            <a:pPr lvl="1"/>
            <a:r>
              <a:rPr lang="en-US" dirty="0" smtClean="0"/>
              <a:t>Until they disappear</a:t>
            </a:r>
          </a:p>
          <a:p>
            <a:r>
              <a:rPr lang="en-US" dirty="0" smtClean="0"/>
              <a:t>Client prompts user for username and password</a:t>
            </a:r>
          </a:p>
          <a:p>
            <a:pPr lvl="1"/>
            <a:r>
              <a:rPr lang="en-US" dirty="0" smtClean="0"/>
              <a:t>Client presents those directly to token endpoint</a:t>
            </a:r>
          </a:p>
          <a:p>
            <a:r>
              <a:rPr lang="en-US" dirty="0" smtClean="0"/>
              <a:t>User authorization is implied through provision of username and password</a:t>
            </a:r>
          </a:p>
          <a:p>
            <a:r>
              <a:rPr lang="en-US" dirty="0" smtClean="0"/>
              <a:t>Long-term credential is discarded after access token is obtained.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 Password Credentials 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7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the case where the client and the resource owner are the same entity. </a:t>
            </a:r>
          </a:p>
          <a:p>
            <a:r>
              <a:rPr lang="en-US" dirty="0" smtClean="0"/>
              <a:t>Client authorizes a transaction directly</a:t>
            </a:r>
          </a:p>
          <a:p>
            <a:pPr lvl="1"/>
            <a:r>
              <a:rPr lang="en-US" dirty="0" smtClean="0"/>
              <a:t>Not on behalf of a particular user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Credentials 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6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 the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Native clients with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23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08257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implementations rely on browsers for user authentication</a:t>
            </a:r>
          </a:p>
          <a:p>
            <a:pPr lvl="1"/>
            <a:r>
              <a:rPr lang="en-US" dirty="0" smtClean="0"/>
              <a:t>There is no good authentication framework in the Web. </a:t>
            </a:r>
          </a:p>
          <a:p>
            <a:pPr lvl="1"/>
            <a:r>
              <a:rPr lang="en-US" dirty="0" smtClean="0"/>
              <a:t>Easy integration with existing deployments</a:t>
            </a:r>
          </a:p>
          <a:p>
            <a:pPr lvl="1"/>
            <a:r>
              <a:rPr lang="en-US" dirty="0" smtClean="0"/>
              <a:t>Browser can be embedded in application or external application</a:t>
            </a:r>
          </a:p>
          <a:p>
            <a:r>
              <a:rPr lang="en-US" dirty="0" smtClean="0"/>
              <a:t>Must support callback of some kind. Examples:</a:t>
            </a:r>
          </a:p>
          <a:p>
            <a:pPr lvl="1"/>
            <a:r>
              <a:rPr lang="en-US" dirty="0" smtClean="0"/>
              <a:t>Embedded web server (http://localhost/)</a:t>
            </a:r>
          </a:p>
          <a:p>
            <a:pPr lvl="1"/>
            <a:r>
              <a:rPr lang="en-US" dirty="0" smtClean="0"/>
              <a:t>Custom URI scheme (app://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Clients don’t have to store sensitive user credentials (passwords)</a:t>
            </a:r>
          </a:p>
          <a:p>
            <a:pPr lvl="1"/>
            <a:r>
              <a:rPr lang="en-US" dirty="0" smtClean="0"/>
              <a:t>Clients never even have to see the password!</a:t>
            </a:r>
          </a:p>
          <a:p>
            <a:r>
              <a:rPr lang="en-US" dirty="0" smtClean="0"/>
              <a:t>Misbehaving clients can be revoked by users</a:t>
            </a:r>
          </a:p>
          <a:p>
            <a:r>
              <a:rPr lang="en-US" dirty="0" smtClean="0"/>
              <a:t>Works with systems that don’t use passwords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9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Consent, Privacy, and Trust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7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F3B4-171D-6B4B-98A4-FB02EF61978C}" type="slidenum">
              <a:rPr lang="fi-FI"/>
              <a:pPr>
                <a:defRPr/>
              </a:pPr>
              <a:t>37</a:t>
            </a:fld>
            <a:endParaRPr lang="fi-FI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975"/>
            <a:ext cx="8915400" cy="1143000"/>
          </a:xfrm>
        </p:spPr>
        <p:txBody>
          <a:bodyPr>
            <a:normAutofit/>
          </a:bodyPr>
          <a:lstStyle/>
          <a:p>
            <a:r>
              <a:rPr lang="en-US"/>
              <a:t>Facebook Prior-Registration Example</a:t>
            </a:r>
            <a:endParaRPr lang="fi-FI"/>
          </a:p>
        </p:txBody>
      </p:sp>
      <p:pic>
        <p:nvPicPr>
          <p:cNvPr id="41988" name="Picture 18" descr="create-facebook-applic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908050"/>
            <a:ext cx="7921625" cy="3527425"/>
          </a:xfrm>
        </p:spPr>
      </p:pic>
      <p:sp>
        <p:nvSpPr>
          <p:cNvPr id="419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94188"/>
            <a:ext cx="8507413" cy="2087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In many cases you cannot just deploy </a:t>
            </a:r>
            <a:r>
              <a:rPr lang="en-US" sz="1800" dirty="0" err="1"/>
              <a:t>OAuth</a:t>
            </a:r>
            <a:r>
              <a:rPr lang="en-US" sz="1800" dirty="0"/>
              <a:t> between two sides without going through a</a:t>
            </a:r>
            <a:r>
              <a:rPr lang="en-US" sz="1800" dirty="0" smtClean="0"/>
              <a:t> client registration </a:t>
            </a:r>
            <a:r>
              <a:rPr lang="en-US" sz="1800" dirty="0"/>
              <a:t>step.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Consequence: Using </a:t>
            </a:r>
            <a:r>
              <a:rPr lang="en-US" sz="1800" dirty="0" err="1"/>
              <a:t>OAuth</a:t>
            </a:r>
            <a:r>
              <a:rPr lang="en-US" sz="1800" dirty="0"/>
              <a:t> on two random web sites does not work (today)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Not a technology limitation but a deployment choice!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Next, we need to go through the </a:t>
            </a:r>
            <a:r>
              <a:rPr lang="en-US" sz="1800" dirty="0" err="1"/>
              <a:t>Facebook</a:t>
            </a:r>
            <a:r>
              <a:rPr lang="en-US" sz="1800" dirty="0"/>
              <a:t> registration pages to obtain application credentials.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Facebook</a:t>
            </a:r>
            <a:r>
              <a:rPr lang="en-US" sz="1800" dirty="0"/>
              <a:t> also requires additional information from “application developer”, such as mobile phone number and credit card information.</a:t>
            </a:r>
            <a:endParaRPr lang="fi-FI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 descr="create-facebook-application_registr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950" y="115888"/>
            <a:ext cx="8785225" cy="6732587"/>
          </a:xfrm>
        </p:spPr>
      </p:pic>
      <p:sp>
        <p:nvSpPr>
          <p:cNvPr id="43011" name="Oval 8"/>
          <p:cNvSpPr>
            <a:spLocks noChangeArrowheads="1"/>
          </p:cNvSpPr>
          <p:nvPr/>
        </p:nvSpPr>
        <p:spPr bwMode="auto">
          <a:xfrm>
            <a:off x="2411413" y="4149725"/>
            <a:ext cx="4681537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 descr="create-facebook-application_ke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623888"/>
            <a:ext cx="7993062" cy="6234112"/>
          </a:xfrm>
        </p:spPr>
      </p:pic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-171450"/>
            <a:ext cx="8229600" cy="1143000"/>
          </a:xfrm>
        </p:spPr>
        <p:txBody>
          <a:bodyPr/>
          <a:lstStyle/>
          <a:p>
            <a:r>
              <a:rPr lang="en-US"/>
              <a:t>Obtaining the client id &amp; key</a:t>
            </a:r>
            <a:endParaRPr lang="fi-FI"/>
          </a:p>
        </p:txBody>
      </p:sp>
      <p:sp>
        <p:nvSpPr>
          <p:cNvPr id="44036" name="Oval 7"/>
          <p:cNvSpPr>
            <a:spLocks noChangeArrowheads="1"/>
          </p:cNvSpPr>
          <p:nvPr/>
        </p:nvSpPr>
        <p:spPr bwMode="auto">
          <a:xfrm>
            <a:off x="1403350" y="3429000"/>
            <a:ext cx="3529013" cy="12239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</a:t>
            </a:r>
            <a:r>
              <a:rPr lang="en-US" b="1" u="sng" dirty="0" smtClean="0"/>
              <a:t>O</a:t>
            </a:r>
            <a:r>
              <a:rPr lang="en-US" dirty="0" smtClean="0"/>
              <a:t>pen </a:t>
            </a:r>
            <a:r>
              <a:rPr lang="en-US" b="1" u="sng" dirty="0" smtClean="0"/>
              <a:t>Auth</a:t>
            </a:r>
            <a:r>
              <a:rPr lang="en-US" dirty="0" smtClean="0"/>
              <a:t>orization protocol</a:t>
            </a:r>
          </a:p>
          <a:p>
            <a:r>
              <a:rPr lang="en-US" dirty="0" smtClean="0"/>
              <a:t>Built for delegated access</a:t>
            </a:r>
          </a:p>
          <a:p>
            <a:pPr lvl="1"/>
            <a:r>
              <a:rPr lang="en-US" dirty="0" smtClean="0"/>
              <a:t>For secure data sharing</a:t>
            </a:r>
          </a:p>
          <a:p>
            <a:r>
              <a:rPr lang="en-US" dirty="0" smtClean="0"/>
              <a:t>Lots of implementations available</a:t>
            </a:r>
          </a:p>
          <a:p>
            <a:r>
              <a:rPr lang="en-US" dirty="0" smtClean="0"/>
              <a:t>Widely deployed across the Internet</a:t>
            </a:r>
          </a:p>
          <a:p>
            <a:r>
              <a:rPr lang="en-US" dirty="0" smtClean="0"/>
              <a:t>Has gotten a lot of press attention recently </a:t>
            </a:r>
          </a:p>
          <a:p>
            <a:pPr lvl="1"/>
            <a:r>
              <a:rPr lang="en-US" dirty="0" smtClean="0"/>
              <a:t>Triggered by unhappy document editor.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5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 Example, </a:t>
            </a:r>
            <a:r>
              <a:rPr lang="en-US" dirty="0" err="1" smtClean="0"/>
              <a:t>Facebook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C8AC0-7FB1-4E43-ADF3-E06983649F35}" type="slidenum">
              <a:rPr lang="fi-FI" smtClean="0"/>
              <a:pPr>
                <a:defRPr/>
              </a:pPr>
              <a:t>40</a:t>
            </a:fld>
            <a:endParaRPr lang="fi-FI"/>
          </a:p>
        </p:txBody>
      </p:sp>
      <p:pic>
        <p:nvPicPr>
          <p:cNvPr id="3789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5121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Authorization Example: Theoretical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366EA-3391-8849-B302-ADEBBE77AC55}" type="slidenum">
              <a:rPr lang="fi-FI" smtClean="0"/>
              <a:pPr>
                <a:defRPr/>
              </a:pPr>
              <a:t>41</a:t>
            </a:fld>
            <a:endParaRPr lang="fi-FI"/>
          </a:p>
        </p:txBody>
      </p:sp>
      <p:pic>
        <p:nvPicPr>
          <p:cNvPr id="39941" name="Content Placeholder 3" descr="Screen shot 2011-05-24 at 7.50.36 PM.png"/>
          <p:cNvPicPr>
            <a:picLocks noChangeAspect="1"/>
          </p:cNvPicPr>
          <p:nvPr/>
        </p:nvPicPr>
        <p:blipFill>
          <a:blip r:embed="rId2"/>
          <a:srcRect t="-1778" b="-1778"/>
          <a:stretch>
            <a:fillRect/>
          </a:stretch>
        </p:blipFill>
        <p:spPr bwMode="auto">
          <a:xfrm>
            <a:off x="5334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9" idx="2"/>
            <a:endCxn id="6" idx="3"/>
          </p:cNvCxnSpPr>
          <p:nvPr/>
        </p:nvCxnSpPr>
        <p:spPr>
          <a:xfrm rot="10800000">
            <a:off x="7162800" y="3678943"/>
            <a:ext cx="685800" cy="548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285965" y="2307342"/>
            <a:ext cx="771435" cy="51205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285965" y="4648200"/>
            <a:ext cx="771435" cy="4859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5105400" cy="1261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Whitelist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partners, business contracts, customer organizations, trust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048000"/>
            <a:ext cx="51054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User-based authorization decisions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keep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503250"/>
            <a:ext cx="5105400" cy="12618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Very bad sites we don’t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want to deal with, ever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48734" y="3318300"/>
            <a:ext cx="2438401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Organizations decide these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044898" y="3318300"/>
            <a:ext cx="2438401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End-users decide these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0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9-06 at 11.04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5807042" cy="3733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known as Circle of Trust, Federations, etc. </a:t>
            </a:r>
          </a:p>
          <a:p>
            <a:r>
              <a:rPr lang="en-US" sz="2400" dirty="0" smtClean="0"/>
              <a:t>Rules (technical, business, and legal rules) for interaction between Relying Party and Identity Provider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Frameworks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Example: OIX </a:t>
            </a:r>
            <a:r>
              <a:rPr lang="en-US" dirty="0" smtClean="0">
                <a:hlinkClick r:id="rId3"/>
              </a:rPr>
              <a:t>http://openidentityexchange.org/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OAuth 2 is </a:t>
            </a:r>
            <a:r>
              <a:rPr lang="en-US" dirty="0"/>
              <a:t>G</a:t>
            </a:r>
            <a:r>
              <a:rPr lang="en-US" dirty="0" smtClean="0"/>
              <a:t>oing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7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Basis for </a:t>
            </a:r>
            <a:r>
              <a:rPr lang="en-US" dirty="0" smtClean="0"/>
              <a:t>many APIs: Examples</a:t>
            </a:r>
          </a:p>
          <a:p>
            <a:pPr lvl="1"/>
            <a:r>
              <a:rPr lang="en-US" dirty="0" smtClean="0"/>
              <a:t>Google+ API</a:t>
            </a:r>
          </a:p>
          <a:p>
            <a:pPr lvl="1"/>
            <a:r>
              <a:rPr lang="en-US" dirty="0" smtClean="0"/>
              <a:t>Facebook Graph API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 Force.com API</a:t>
            </a:r>
          </a:p>
          <a:p>
            <a:pPr lvl="1"/>
            <a:r>
              <a:rPr lang="en-US" dirty="0" smtClean="0"/>
              <a:t>37Signals API</a:t>
            </a:r>
          </a:p>
          <a:p>
            <a:r>
              <a:rPr lang="en-US" dirty="0" smtClean="0"/>
              <a:t>Lots of library implementations</a:t>
            </a:r>
          </a:p>
          <a:p>
            <a:pPr lvl="1"/>
            <a:r>
              <a:rPr lang="en-US" dirty="0" smtClean="0"/>
              <a:t>Spring Security OAuth (Java Spring)</a:t>
            </a:r>
          </a:p>
          <a:p>
            <a:pPr lvl="1"/>
            <a:r>
              <a:rPr lang="en-US" dirty="0" smtClean="0"/>
              <a:t>Apache Amber (Java)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8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Identity system built on top of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Adds provisions for:</a:t>
            </a:r>
          </a:p>
          <a:p>
            <a:pPr lvl="1"/>
            <a:r>
              <a:rPr lang="en-US" dirty="0" smtClean="0"/>
              <a:t>Sharing of authentication information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Dynamic registration</a:t>
            </a:r>
          </a:p>
          <a:p>
            <a:pPr lvl="1"/>
            <a:r>
              <a:rPr lang="en-US" dirty="0" smtClean="0"/>
              <a:t>Session management</a:t>
            </a:r>
          </a:p>
          <a:p>
            <a:r>
              <a:rPr lang="en-US" dirty="0" smtClean="0"/>
              <a:t>Takes advantage of JSON based security mechanisms. </a:t>
            </a:r>
          </a:p>
          <a:p>
            <a:pPr lvl="1"/>
            <a:r>
              <a:rPr lang="en-US" dirty="0" smtClean="0"/>
              <a:t>JWT, JWS, JWE, SWD</a:t>
            </a:r>
          </a:p>
          <a:p>
            <a:r>
              <a:rPr lang="en-US" dirty="0" smtClean="0"/>
              <a:t>Work done in the Open Identity Foundation: </a:t>
            </a:r>
            <a:r>
              <a:rPr lang="en-US" dirty="0" smtClean="0">
                <a:hlinkClick r:id="rId2"/>
              </a:rPr>
              <a:t>http://openid.net/connect/</a:t>
            </a:r>
            <a:endParaRPr lang="en-US" dirty="0" smtClean="0"/>
          </a:p>
          <a:p>
            <a:r>
              <a:rPr lang="en-US" dirty="0" smtClean="0"/>
              <a:t>A number of implementations available and interoperability events happening on a regular basis.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614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in the </a:t>
            </a:r>
            <a:r>
              <a:rPr lang="en-US" dirty="0" err="1" smtClean="0"/>
              <a:t>Kantara</a:t>
            </a:r>
            <a:r>
              <a:rPr lang="en-US" dirty="0" smtClean="0"/>
              <a:t> Initiative</a:t>
            </a:r>
          </a:p>
          <a:p>
            <a:pPr lvl="1">
              <a:buNone/>
            </a:pPr>
            <a:r>
              <a:rPr lang="en-US" sz="2595" dirty="0" smtClean="0">
                <a:hlinkClick r:id="rId2"/>
              </a:rPr>
              <a:t>http://kantarainitiative.org/confluence/display/uma/Home</a:t>
            </a:r>
            <a:r>
              <a:rPr lang="en-US" sz="2595" dirty="0" smtClean="0"/>
              <a:t> </a:t>
            </a:r>
          </a:p>
          <a:p>
            <a:r>
              <a:rPr lang="en-US" dirty="0" smtClean="0"/>
              <a:t>Idea: Give users full control over authorization process</a:t>
            </a:r>
          </a:p>
          <a:p>
            <a:pPr lvl="1"/>
            <a:r>
              <a:rPr lang="en-US" dirty="0" smtClean="0"/>
              <a:t>Provides dynamic registration of client to Authorization Server</a:t>
            </a:r>
          </a:p>
          <a:p>
            <a:pPr lvl="1"/>
            <a:r>
              <a:rPr lang="en-US" dirty="0" smtClean="0"/>
              <a:t>Allows outsourcing of Authorization Server to be operated by party trusted by user. </a:t>
            </a:r>
          </a:p>
          <a:p>
            <a:r>
              <a:rPr lang="en-US" dirty="0" smtClean="0"/>
              <a:t>UMA work introduced to IETF: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sz="2595" dirty="0" smtClean="0">
                <a:hlinkClick r:id="rId3"/>
              </a:rPr>
              <a:t>http://datatracker.ietf.org/doc/draft-ietf-oauth-dyn-reg/</a:t>
            </a:r>
            <a:endParaRPr lang="en-US" sz="2595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Managed Access (UMA)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Leverage existing deployment of SAML and let it interwork with </a:t>
            </a:r>
            <a:r>
              <a:rPr lang="en-US" dirty="0" err="1" smtClean="0"/>
              <a:t>OAuth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Useful for many enterprise and b2b deployments.</a:t>
            </a:r>
          </a:p>
          <a:p>
            <a:r>
              <a:rPr lang="en-US" dirty="0" smtClean="0"/>
              <a:t>Assertion Framework: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http://datatracker.ietf.org/doc/draft-ietf-oauth-assertions/</a:t>
            </a:r>
            <a:endParaRPr lang="en-US" sz="2400" dirty="0" smtClean="0"/>
          </a:p>
          <a:p>
            <a:r>
              <a:rPr lang="en-US" dirty="0" smtClean="0"/>
              <a:t>SAML Assertion Profile:</a:t>
            </a:r>
          </a:p>
          <a:p>
            <a:pPr lvl="1">
              <a:buNone/>
            </a:pPr>
            <a:r>
              <a:rPr lang="en-US" sz="2000" dirty="0" smtClean="0">
                <a:hlinkClick r:id="rId3"/>
              </a:rPr>
              <a:t>http://datatracker.ietf.org/doc/draft-ietf-oauth-saml2-bearer/</a:t>
            </a:r>
            <a:r>
              <a:rPr lang="en-US" sz="2000" dirty="0" smtClean="0"/>
              <a:t>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and SAML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14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Bearer Token provides the baseline solution for access to protected resource.</a:t>
            </a:r>
          </a:p>
          <a:p>
            <a:r>
              <a:rPr lang="en-US" dirty="0" smtClean="0"/>
              <a:t>Security threats and guidance is provided in great detail in 	</a:t>
            </a:r>
          </a:p>
          <a:p>
            <a:pPr lvl="1">
              <a:buNone/>
            </a:pPr>
            <a:r>
              <a:rPr lang="en-US" sz="2353" dirty="0" smtClean="0">
                <a:hlinkClick r:id="rId2"/>
              </a:rPr>
              <a:t>http://datatracker.ietf.org/doc/draft-ietf-oauth-v2-threatmodel/</a:t>
            </a:r>
            <a:r>
              <a:rPr lang="en-US" dirty="0" smtClean="0"/>
              <a:t>	 </a:t>
            </a:r>
          </a:p>
          <a:p>
            <a:r>
              <a:rPr lang="en-US" dirty="0" smtClean="0"/>
              <a:t>Work on improved security mechanism is work in progress</a:t>
            </a:r>
          </a:p>
          <a:p>
            <a:pPr lvl="1"/>
            <a:r>
              <a:rPr lang="en-US" dirty="0" smtClean="0"/>
              <a:t>Requirements gathering in progress:</a:t>
            </a:r>
          </a:p>
          <a:p>
            <a:pPr lvl="2">
              <a:buNone/>
            </a:pPr>
            <a:r>
              <a:rPr lang="en-US" dirty="0" smtClean="0">
                <a:hlinkClick r:id="rId3"/>
              </a:rPr>
              <a:t>http://datatracker.ietf.org/doc/draft-tschofenig-oauth-security/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Various mechanisms proposed, such as MAC token</a:t>
            </a:r>
          </a:p>
          <a:p>
            <a:pPr lvl="2">
              <a:buNone/>
            </a:pPr>
            <a:r>
              <a:rPr lang="en-US" dirty="0" smtClean="0">
                <a:hlinkClick r:id="rId4"/>
              </a:rPr>
              <a:t>http://tools.ietf.org/html/draft-ietf-oauth-v2-http-mac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and Additional Security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80A79-31B7-084D-9F51-D4228E9503D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57200" y="2598738"/>
            <a:ext cx="8229600" cy="1143000"/>
          </a:xfrm>
        </p:spPr>
        <p:txBody>
          <a:bodyPr/>
          <a:lstStyle/>
          <a:p>
            <a:r>
              <a:rPr lang="en-US"/>
              <a:t>The Problem: Secure Data Sharing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solves a real problem: long term credential sharing</a:t>
            </a:r>
          </a:p>
          <a:p>
            <a:r>
              <a:rPr lang="en-US" dirty="0" smtClean="0"/>
              <a:t>Many industry players deploy </a:t>
            </a:r>
            <a:r>
              <a:rPr lang="en-US" dirty="0" err="1" smtClean="0"/>
              <a:t>OAuth</a:t>
            </a:r>
            <a:r>
              <a:rPr lang="en-US" dirty="0" smtClean="0"/>
              <a:t> 2.0 today.</a:t>
            </a:r>
          </a:p>
          <a:p>
            <a:r>
              <a:rPr lang="en-US" dirty="0" smtClean="0"/>
              <a:t>Standardization activities are still ongoing.</a:t>
            </a:r>
          </a:p>
          <a:p>
            <a:pPr lvl="1"/>
            <a:r>
              <a:rPr lang="en-US" dirty="0" smtClean="0"/>
              <a:t>To extend security functionality</a:t>
            </a:r>
          </a:p>
          <a:p>
            <a:pPr lvl="1"/>
            <a:r>
              <a:rPr lang="en-US" dirty="0" smtClean="0"/>
              <a:t>To provide </a:t>
            </a:r>
            <a:r>
              <a:rPr lang="en-US" dirty="0" err="1" smtClean="0"/>
              <a:t>WebSSO</a:t>
            </a:r>
            <a:r>
              <a:rPr lang="en-US" dirty="0" smtClean="0"/>
              <a:t> functionality</a:t>
            </a:r>
          </a:p>
          <a:p>
            <a:pPr lvl="1"/>
            <a:r>
              <a:rPr lang="en-US" dirty="0" smtClean="0"/>
              <a:t>To take new developments into consideration</a:t>
            </a:r>
          </a:p>
          <a:p>
            <a:r>
              <a:rPr lang="en-US" dirty="0" smtClean="0"/>
              <a:t>Getting feedback regarding security from NIST would be highly appreciated.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1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B4C54-8F34-B14F-8D9A-A8A0A3162BAA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750" t="888" r="2888"/>
          <a:stretch>
            <a:fillRect/>
          </a:stretch>
        </p:blipFill>
        <p:spPr>
          <a:xfrm>
            <a:off x="735013" y="177800"/>
            <a:ext cx="7289800" cy="6284913"/>
          </a:xfr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10E8F-2B9B-2447-B79A-7FF4172EA07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457200" y="2598738"/>
            <a:ext cx="8229600" cy="1143000"/>
          </a:xfrm>
        </p:spPr>
        <p:txBody>
          <a:bodyPr/>
          <a:lstStyle/>
          <a:p>
            <a:r>
              <a:rPr lang="en-US" smtClean="0"/>
              <a:t>Example OAuth Exchange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89150-2683-6B4E-9047-08710C3AD04F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906" t="1332" r="3456"/>
          <a:stretch>
            <a:fillRect/>
          </a:stretch>
        </p:blipFill>
        <p:spPr>
          <a:xfrm>
            <a:off x="1371600" y="1066800"/>
            <a:ext cx="6708775" cy="5351463"/>
          </a:xfrm>
          <a:noFill/>
        </p:spPr>
      </p:pic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600"/>
              <a:t>User navigates to Client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E739C-3482-C945-9B9D-9B7A6926804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/>
              <a:t>User authenticated by Authorization Server</a:t>
            </a:r>
          </a:p>
        </p:txBody>
      </p:sp>
      <p:pic>
        <p:nvPicPr>
          <p:cNvPr id="2662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8981</TotalTime>
  <Words>1873</Words>
  <Application>Microsoft Macintosh PowerPoint</Application>
  <PresentationFormat>On-screen Show (4:3)</PresentationFormat>
  <Paragraphs>349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Acknowledgments</vt:lpstr>
      <vt:lpstr>What is OAuth?</vt:lpstr>
      <vt:lpstr>OAuth</vt:lpstr>
      <vt:lpstr>The Problem: Secure Data Sharing</vt:lpstr>
      <vt:lpstr>PowerPoint Presentation</vt:lpstr>
      <vt:lpstr>Example OAuth Exchange</vt:lpstr>
      <vt:lpstr>User navigates to Client</vt:lpstr>
      <vt:lpstr>User authenticated by Authorization Server</vt:lpstr>
      <vt:lpstr>User authorizes Client to access Protected Resource @ Resource Server</vt:lpstr>
      <vt:lpstr>Client calls the  Resource Server API</vt:lpstr>
      <vt:lpstr>Entities</vt:lpstr>
      <vt:lpstr>Key Points</vt:lpstr>
      <vt:lpstr>OAuth 1.0  &amp; OAuth 1.0a</vt:lpstr>
      <vt:lpstr>The Beginning</vt:lpstr>
      <vt:lpstr>State of the Practice</vt:lpstr>
      <vt:lpstr>IETF Standardization</vt:lpstr>
      <vt:lpstr>OAuth 2.0</vt:lpstr>
      <vt:lpstr>RFC 5849 vs. Community Specification</vt:lpstr>
      <vt:lpstr>OAuth 1 Concepts</vt:lpstr>
      <vt:lpstr>OAuth 2 Concepts</vt:lpstr>
      <vt:lpstr>New to OAuth 2.0</vt:lpstr>
      <vt:lpstr>Also New to OAuth 2.0</vt:lpstr>
      <vt:lpstr>Making OAuth2</vt:lpstr>
      <vt:lpstr>Timeline of OAuth2</vt:lpstr>
      <vt:lpstr>Current Draft Status</vt:lpstr>
      <vt:lpstr>OAuth 2 Protocol Flows</vt:lpstr>
      <vt:lpstr>OAuth2 Endpoints</vt:lpstr>
      <vt:lpstr>Authorization Code Grant</vt:lpstr>
      <vt:lpstr>Refresh Tokens</vt:lpstr>
      <vt:lpstr>Implicit Grant</vt:lpstr>
      <vt:lpstr>Resource Owner Password Credentials Grant</vt:lpstr>
      <vt:lpstr>Client Credentials Grant</vt:lpstr>
      <vt:lpstr>Off the Web</vt:lpstr>
      <vt:lpstr>Native Clients</vt:lpstr>
      <vt:lpstr>User Consent, Privacy, and Trust Frameworks</vt:lpstr>
      <vt:lpstr>Facebook Prior-Registration Example</vt:lpstr>
      <vt:lpstr>PowerPoint Presentation</vt:lpstr>
      <vt:lpstr>Obtaining the client id &amp; key</vt:lpstr>
      <vt:lpstr>Authorization Example, Facebook</vt:lpstr>
      <vt:lpstr>Authorization Example: Theoretical</vt:lpstr>
      <vt:lpstr>Trust Layers</vt:lpstr>
      <vt:lpstr>Trust Frameworks</vt:lpstr>
      <vt:lpstr>Where OAuth 2 is Going</vt:lpstr>
      <vt:lpstr>Deployment</vt:lpstr>
      <vt:lpstr>OpenID Connect</vt:lpstr>
      <vt:lpstr>User Managed Access (UMA)</vt:lpstr>
      <vt:lpstr>OAuth 2 and SAML</vt:lpstr>
      <vt:lpstr>OAuth and Additional Security</vt:lpstr>
      <vt:lpstr>Conclusion</vt:lpstr>
    </vt:vector>
  </TitlesOfParts>
  <Company>Nokia Siemens Networks - COO RTP IE Internet SDE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Hannes Tschofenig</dc:creator>
  <cp:lastModifiedBy>Hannes</cp:lastModifiedBy>
  <cp:revision>13</cp:revision>
  <dcterms:created xsi:type="dcterms:W3CDTF">2012-09-17T18:48:23Z</dcterms:created>
  <dcterms:modified xsi:type="dcterms:W3CDTF">2013-11-18T12:36:23Z</dcterms:modified>
</cp:coreProperties>
</file>