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Drown Attack</a:t>
            </a:r>
          </a:p>
        </p:txBody>
      </p:sp>
      <p:sp>
        <p:nvSpPr>
          <p:cNvPr id="120" name="Shape 120"/>
          <p:cNvSpPr/>
          <p:nvPr>
            <p:ph type="subTitle" sz="quarter" idx="1"/>
          </p:nvPr>
        </p:nvSpPr>
        <p:spPr>
          <a:prstGeom prst="rect">
            <a:avLst/>
          </a:prstGeom>
        </p:spPr>
        <p:txBody>
          <a:bodyPr/>
          <a:lstStyle/>
          <a:p>
            <a:pPr/>
            <a:r>
              <a:t>Stephen O’Kennedy</a:t>
            </a:r>
          </a:p>
          <a:p>
            <a:pPr/>
            <a:r>
              <a:t>15305690</a:t>
            </a:r>
          </a:p>
        </p:txBody>
      </p:sp>
      <p:sp>
        <p:nvSpPr>
          <p:cNvPr id="121" name="Shape 121"/>
          <p:cNvSpPr/>
          <p:nvPr/>
        </p:nvSpPr>
        <p:spPr>
          <a:xfrm>
            <a:off x="2498471" y="6816135"/>
            <a:ext cx="80078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Acknowledgements to  Aviram et al.[3]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lvl1pPr>
              <a:defRPr sz="6000"/>
            </a:lvl1pPr>
          </a:lstStyle>
          <a:p>
            <a:pPr/>
            <a:r>
              <a:t>Breaking TLS with SSLv2 Contd. </a:t>
            </a:r>
          </a:p>
        </p:txBody>
      </p:sp>
      <p:sp>
        <p:nvSpPr>
          <p:cNvPr id="149" name="Shape 149"/>
          <p:cNvSpPr/>
          <p:nvPr>
            <p:ph type="body" idx="1"/>
          </p:nvPr>
        </p:nvSpPr>
        <p:spPr>
          <a:prstGeom prst="rect">
            <a:avLst/>
          </a:prstGeom>
        </p:spPr>
        <p:txBody>
          <a:bodyPr/>
          <a:lstStyle/>
          <a:p>
            <a:pPr/>
            <a:r>
              <a:t>Generic SSLv2 Oracle</a:t>
            </a:r>
          </a:p>
          <a:p>
            <a:pPr lvl="2" marL="1234722" indent="-345722">
              <a:spcBef>
                <a:spcPts val="3200"/>
              </a:spcBef>
              <a:defRPr sz="2800"/>
            </a:pPr>
            <a:r>
              <a:t>The attacks make use of a padding oracle that can be queried on a ciphertext and leaks information about decrypted plaintext </a:t>
            </a:r>
          </a:p>
          <a:p>
            <a:pPr lvl="3" marL="1679222" indent="-345722">
              <a:spcBef>
                <a:spcPts val="3200"/>
              </a:spcBef>
              <a:defRPr sz="2800"/>
            </a:pPr>
            <a:r>
              <a:t>Can abstractly models the information gained from an SSLv2 server’s behaviour</a:t>
            </a:r>
          </a:p>
          <a:p>
            <a:pPr lvl="2" marL="1234722" indent="-345722">
              <a:spcBef>
                <a:spcPts val="3200"/>
              </a:spcBef>
              <a:defRPr sz="2800"/>
            </a:pPr>
            <a:r>
              <a:t>Oracles reveal many bytes of plaintext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defTabSz="560831">
              <a:defRPr sz="7679"/>
            </a:lvl1pPr>
          </a:lstStyle>
          <a:p>
            <a:pPr/>
            <a:r>
              <a:t>DROWN Attack Template </a:t>
            </a:r>
          </a:p>
        </p:txBody>
      </p:sp>
      <p:sp>
        <p:nvSpPr>
          <p:cNvPr id="152" name="Shape 152"/>
          <p:cNvSpPr/>
          <p:nvPr>
            <p:ph type="body" idx="1"/>
          </p:nvPr>
        </p:nvSpPr>
        <p:spPr>
          <a:prstGeom prst="rect">
            <a:avLst/>
          </a:prstGeom>
        </p:spPr>
        <p:txBody>
          <a:bodyPr/>
          <a:lstStyle/>
          <a:p>
            <a:pPr/>
            <a:r>
              <a:t>The attacker will use an SSLv2 oracle 𝒪 to decrypt a TLS ClientKeyExchange.</a:t>
            </a:r>
          </a:p>
          <a:p>
            <a:pPr/>
            <a:r>
              <a:t>2 problems with the behaviour of 𝒪</a:t>
            </a:r>
          </a:p>
          <a:p>
            <a:pPr lvl="1" marL="1128888" indent="-493888">
              <a:spcBef>
                <a:spcPts val="3200"/>
              </a:spcBef>
              <a:buSzPct val="100000"/>
              <a:buAutoNum type="arabicPeriod" startAt="1"/>
              <a:defRPr sz="2800"/>
            </a:pPr>
            <a:r>
              <a:t>A TLS ciphertext transmitted in a TLS key exchange decrypts to a 48-byte premaster secret. No SSLv2 has 48 bit key strength</a:t>
            </a:r>
          </a:p>
          <a:p>
            <a:pPr lvl="1" marL="1128888" indent="-493888">
              <a:spcBef>
                <a:spcPts val="3200"/>
              </a:spcBef>
              <a:buSzPct val="100000"/>
              <a:buAutoNum type="arabicPeriod" startAt="1"/>
              <a:defRPr sz="2800"/>
            </a:pPr>
            <a:r>
              <a:t>𝒪 is very restrictive, since it strictly checks the length of the unpadded message. Would require 12 million oracle queries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Attack Flow </a:t>
            </a:r>
          </a:p>
        </p:txBody>
      </p:sp>
      <p:sp>
        <p:nvSpPr>
          <p:cNvPr id="155" name="Shape 155"/>
          <p:cNvSpPr/>
          <p:nvPr>
            <p:ph type="body" idx="1"/>
          </p:nvPr>
        </p:nvSpPr>
        <p:spPr>
          <a:prstGeom prst="rect">
            <a:avLst/>
          </a:prstGeom>
        </p:spPr>
        <p:txBody>
          <a:bodyPr/>
          <a:lstStyle/>
          <a:p>
            <a:pPr marL="293370" indent="-293370" defTabSz="385572">
              <a:spcBef>
                <a:spcPts val="2700"/>
              </a:spcBef>
              <a:defRPr sz="2376"/>
            </a:pPr>
            <a:r>
              <a:t>Overcomes the 𝒪 ’s problems by:</a:t>
            </a:r>
          </a:p>
          <a:p>
            <a:pPr lvl="1" marL="838200" indent="-419100" defTabSz="385572">
              <a:spcBef>
                <a:spcPts val="2700"/>
              </a:spcBef>
              <a:buSzPct val="100000"/>
              <a:buAutoNum type="arabicPeriod" startAt="1"/>
              <a:defRPr sz="2376"/>
            </a:pPr>
            <a:r>
              <a:t>Collecting many encrypted TLS RSA key exchange messages</a:t>
            </a:r>
          </a:p>
          <a:p>
            <a:pPr lvl="1" marL="838200" indent="-419100" defTabSz="385572">
              <a:spcBef>
                <a:spcPts val="2700"/>
              </a:spcBef>
              <a:buSzPct val="100000"/>
              <a:buAutoNum type="arabicPeriod" startAt="1"/>
              <a:defRPr sz="2376"/>
            </a:pPr>
            <a:r>
              <a:t>Tries to convert the intercepted TLS ciphertexts containing a 48-byte premaster secret to valid RSA PKCS#1 v1.5 encoded ciphertexts containing messages of length appropriate to the SSLv2 oracle 𝒪</a:t>
            </a:r>
          </a:p>
          <a:p>
            <a:pPr lvl="3" marL="1173480" indent="-293370" defTabSz="385572">
              <a:spcBef>
                <a:spcPts val="2700"/>
              </a:spcBef>
              <a:defRPr sz="2376"/>
            </a:pPr>
            <a:r>
              <a:t>Accomplish this by taking advantage of RSA ciphertext malleability and a technique of Bardou et al [1]</a:t>
            </a:r>
          </a:p>
          <a:p>
            <a:pPr lvl="1" marL="838200" indent="-419100" defTabSz="385572">
              <a:spcBef>
                <a:spcPts val="2700"/>
              </a:spcBef>
              <a:buSzPct val="100000"/>
              <a:buAutoNum type="arabicPeriod" startAt="1"/>
              <a:defRPr sz="2376"/>
            </a:pPr>
            <a:r>
              <a:t>Once a valid SSLv2 RSA ciphertext is obtained, we can continue with a modified version of Bleichenbacher’s attack, and decrypt the message after many more oracle queries </a:t>
            </a:r>
          </a:p>
          <a:p>
            <a:pPr lvl="1" marL="838200" indent="-419100" defTabSz="385572">
              <a:spcBef>
                <a:spcPts val="2700"/>
              </a:spcBef>
              <a:buSzPct val="100000"/>
              <a:buAutoNum type="arabicPeriod" startAt="1"/>
              <a:defRPr sz="2376"/>
            </a:pPr>
            <a:r>
              <a:t>Can then transform the decrypted plain- text back into the original plaintext, which is one of the collected TLS handshakes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General DROWN</a:t>
            </a:r>
          </a:p>
        </p:txBody>
      </p:sp>
      <p:sp>
        <p:nvSpPr>
          <p:cNvPr id="158" name="Shape 158"/>
          <p:cNvSpPr/>
          <p:nvPr>
            <p:ph type="body" idx="1"/>
          </p:nvPr>
        </p:nvSpPr>
        <p:spPr>
          <a:prstGeom prst="rect">
            <a:avLst/>
          </a:prstGeom>
        </p:spPr>
        <p:txBody>
          <a:bodyPr/>
          <a:lstStyle/>
          <a:p>
            <a:pPr marL="222884" indent="-222884" defTabSz="379729">
              <a:spcBef>
                <a:spcPts val="2000"/>
              </a:spcBef>
              <a:defRPr sz="1819"/>
            </a:pPr>
            <a:r>
              <a:t>Given identifier CVE-2016-0800 </a:t>
            </a:r>
          </a:p>
          <a:p>
            <a:pPr marL="222884" indent="-222884" defTabSz="379729">
              <a:spcBef>
                <a:spcPts val="2000"/>
              </a:spcBef>
              <a:defRPr sz="1819"/>
            </a:pPr>
            <a:r>
              <a:t>Any correct SSLv2 implementation that accepts export grade cipher suites can be used as an oracle</a:t>
            </a:r>
          </a:p>
          <a:p>
            <a:pPr marL="222884" indent="-222884" defTabSz="379729">
              <a:spcBef>
                <a:spcPts val="2000"/>
              </a:spcBef>
              <a:defRPr sz="1819"/>
            </a:pPr>
            <a:r>
              <a:t>SSLv2 is vulnerable to a direct message side channel vulnerability exposing a Bleichenbacher oracle to the attacker</a:t>
            </a:r>
          </a:p>
          <a:p>
            <a:pPr marL="222884" indent="-222884" defTabSz="379729">
              <a:spcBef>
                <a:spcPts val="2000"/>
              </a:spcBef>
              <a:defRPr sz="1819"/>
            </a:pPr>
            <a:r>
              <a:t>The vulnerabilities follows 3 properties of SSLv2</a:t>
            </a:r>
          </a:p>
          <a:p>
            <a:pPr lvl="1" marL="733777" indent="-321027" defTabSz="379729">
              <a:spcBef>
                <a:spcPts val="2000"/>
              </a:spcBef>
              <a:buSzPct val="100000"/>
              <a:buAutoNum type="arabicPeriod" startAt="1"/>
              <a:defRPr sz="1819"/>
            </a:pPr>
            <a:r>
              <a:t>The server immediately responds with a ServerVerify message after receiving the ClientMasterKey message</a:t>
            </a:r>
          </a:p>
          <a:p>
            <a:pPr lvl="3" marL="1091494" indent="-224719" defTabSz="379729">
              <a:spcBef>
                <a:spcPts val="2000"/>
              </a:spcBef>
              <a:defRPr sz="1819"/>
            </a:pPr>
            <a:r>
              <a:t>Includes the RSA ciphertext, without waiting for the ClientFinished message</a:t>
            </a:r>
          </a:p>
          <a:p>
            <a:pPr lvl="3" marL="1091494" indent="-224719" defTabSz="379729">
              <a:spcBef>
                <a:spcPts val="2000"/>
              </a:spcBef>
              <a:defRPr sz="1819"/>
            </a:pPr>
            <a:r>
              <a:t>Proves that the client knows the RSA plaintext</a:t>
            </a:r>
          </a:p>
          <a:p>
            <a:pPr lvl="1" marL="733777" indent="-321027" defTabSz="379729">
              <a:spcBef>
                <a:spcPts val="2000"/>
              </a:spcBef>
              <a:buSzPct val="100000"/>
              <a:buAutoNum type="arabicPeriod" startAt="1"/>
              <a:defRPr sz="1819"/>
            </a:pPr>
            <a:r>
              <a:t>When choosing 40-bit export RC2 or RC4 as the symmetric cipher, only 5 bytes of the master_key are sent encrypted using RSA, and the remaining 11 bytes are sent in cleartext</a:t>
            </a:r>
          </a:p>
          <a:p>
            <a:pPr lvl="1" marL="733777" indent="-321027" defTabSz="379729">
              <a:spcBef>
                <a:spcPts val="2000"/>
              </a:spcBef>
              <a:buSzPct val="100000"/>
              <a:buAutoNum type="arabicPeriod" startAt="1"/>
              <a:defRPr sz="1819"/>
            </a:pPr>
            <a:r>
              <a:t>Server implementation that correctly implements the anti-Bleichenbacher counter- measure and receives an RSA key exchange message with invalid padding will generate a random premaster secret and carry out the rest of the TLS handshake using this randomly generated key material </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lvl1pPr defTabSz="531622">
              <a:defRPr sz="7280"/>
            </a:lvl1pPr>
          </a:lstStyle>
          <a:p>
            <a:pPr/>
            <a:r>
              <a:t>Validating RSA ciphertexts</a:t>
            </a:r>
          </a:p>
        </p:txBody>
      </p:sp>
      <p:sp>
        <p:nvSpPr>
          <p:cNvPr id="161" name="Shape 161"/>
          <p:cNvSpPr/>
          <p:nvPr>
            <p:ph type="body" sz="half" idx="1"/>
          </p:nvPr>
        </p:nvSpPr>
        <p:spPr>
          <a:prstGeom prst="rect">
            <a:avLst/>
          </a:prstGeom>
        </p:spPr>
        <p:txBody>
          <a:bodyPr/>
          <a:lstStyle/>
          <a:p>
            <a:pPr marL="174878" indent="-174878" defTabSz="297941">
              <a:spcBef>
                <a:spcPts val="1600"/>
              </a:spcBef>
              <a:defRPr sz="1428"/>
            </a:pPr>
            <a:r>
              <a:t>The attacker sends a ClientMasterKey message </a:t>
            </a:r>
          </a:p>
          <a:p>
            <a:pPr marL="174878" indent="-174878" defTabSz="297941">
              <a:spcBef>
                <a:spcPts val="1600"/>
              </a:spcBef>
              <a:defRPr sz="1428"/>
            </a:pPr>
            <a:r>
              <a:t>The server responds with a ServerVerify message, which contains the challenge encrypted using the server_write_key</a:t>
            </a:r>
          </a:p>
          <a:p>
            <a:pPr marL="174878" indent="-174878" defTabSz="297941">
              <a:spcBef>
                <a:spcPts val="1600"/>
              </a:spcBef>
              <a:defRPr sz="1428"/>
            </a:pPr>
            <a:r>
              <a:t>The attacker performs an </a:t>
            </a:r>
            <a:r>
              <a:rPr i="1"/>
              <a:t>exhaustive search </a:t>
            </a:r>
            <a:r>
              <a:t>over the possible values of the 5 bytes of the master_key </a:t>
            </a:r>
            <a:br/>
          </a:p>
          <a:p>
            <a:pPr marL="174878" indent="-174878" defTabSz="297941">
              <a:spcBef>
                <a:spcPts val="1600"/>
              </a:spcBef>
              <a:defRPr sz="1428"/>
            </a:pPr>
            <a:r>
              <a:t>Then computes the corresponding server_write_key and checks whether the ServerVerify message decrypts to the challenge</a:t>
            </a:r>
          </a:p>
          <a:p>
            <a:pPr marL="174878" indent="-174878" defTabSz="297941">
              <a:spcBef>
                <a:spcPts val="1600"/>
              </a:spcBef>
              <a:defRPr sz="1428"/>
            </a:pPr>
            <a:r>
              <a:t>The attacker re-connects to the server with the same RSA cipher text</a:t>
            </a:r>
          </a:p>
          <a:p>
            <a:pPr marL="174878" indent="-174878" defTabSz="297941">
              <a:spcBef>
                <a:spcPts val="1600"/>
              </a:spcBef>
              <a:defRPr sz="1428"/>
            </a:pPr>
            <a:r>
              <a:t>The server responds with another ServerVerify message that contains the current challenge encrypted using the current server_write_key</a:t>
            </a:r>
          </a:p>
          <a:p>
            <a:pPr marL="174878" indent="-174878" defTabSz="297941">
              <a:spcBef>
                <a:spcPts val="1600"/>
              </a:spcBef>
              <a:defRPr sz="1428"/>
            </a:pPr>
            <a:r>
              <a:t>If the decrypted RSA cipher- text was valid, the attacker can directly decrypt a correct challenge value from the ServerVerify message by using the master_key</a:t>
            </a:r>
          </a:p>
          <a:p>
            <a:pPr marL="174878" indent="-174878" defTabSz="297941">
              <a:spcBef>
                <a:spcPts val="1600"/>
              </a:spcBef>
              <a:defRPr sz="1428"/>
            </a:pPr>
            <a:r>
              <a:t>Otherwise, if the ServerVerify message does not correctly decrypt to the challenge, the RSA ciphertext was invalid</a:t>
            </a:r>
          </a:p>
          <a:p>
            <a:pPr lvl="1" marL="349757" indent="-174878" defTabSz="297941">
              <a:spcBef>
                <a:spcPts val="1600"/>
              </a:spcBef>
              <a:defRPr sz="1428"/>
            </a:pPr>
            <a:r>
              <a:t>The attacker knows the mastery was generated at random</a:t>
            </a:r>
          </a:p>
        </p:txBody>
      </p:sp>
      <p:pic>
        <p:nvPicPr>
          <p:cNvPr id="162" name="Screen Shot 2016-03-30 at 09.41.51.png"/>
          <p:cNvPicPr>
            <a:picLocks noChangeAspect="1"/>
          </p:cNvPicPr>
          <p:nvPr/>
        </p:nvPicPr>
        <p:blipFill>
          <a:blip r:embed="rId2">
            <a:extLst/>
          </a:blip>
          <a:stretch>
            <a:fillRect/>
          </a:stretch>
        </p:blipFill>
        <p:spPr>
          <a:xfrm>
            <a:off x="6711950" y="2743200"/>
            <a:ext cx="5346700" cy="600710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defRPr sz="6000"/>
            </a:pPr>
            <a:r>
              <a:t>TLS Decryption Attack</a:t>
            </a:r>
          </a:p>
          <a:p>
            <a:pPr>
              <a:defRPr sz="3200"/>
            </a:pPr>
            <a:r>
              <a:t>Attack Scenario</a:t>
            </a:r>
          </a:p>
        </p:txBody>
      </p:sp>
      <p:sp>
        <p:nvSpPr>
          <p:cNvPr id="165" name="Shape 165"/>
          <p:cNvSpPr/>
          <p:nvPr>
            <p:ph type="body" idx="1"/>
          </p:nvPr>
        </p:nvSpPr>
        <p:spPr>
          <a:prstGeom prst="rect">
            <a:avLst/>
          </a:prstGeom>
        </p:spPr>
        <p:txBody>
          <a:bodyPr/>
          <a:lstStyle/>
          <a:p>
            <a:pPr marL="342900" indent="-342900">
              <a:spcBef>
                <a:spcPts val="3200"/>
              </a:spcBef>
              <a:defRPr sz="2800"/>
            </a:pPr>
            <a:r>
              <a:t>A server that accepts TLS connections from clients using an RSA public key that is exposed via SSLv2 </a:t>
            </a:r>
          </a:p>
          <a:p>
            <a:pPr marL="342900" indent="-342900">
              <a:spcBef>
                <a:spcPts val="3200"/>
              </a:spcBef>
              <a:defRPr sz="2800"/>
            </a:pPr>
            <a:r>
              <a:t>The server supports export cipher suites for SSLv2</a:t>
            </a:r>
          </a:p>
          <a:p>
            <a:pPr marL="342900" indent="-342900">
              <a:spcBef>
                <a:spcPts val="3200"/>
              </a:spcBef>
              <a:defRPr sz="2800"/>
            </a:pPr>
            <a:r>
              <a:t>The server implements the recommended countermeasure against Bleichenbacher’s attack in all protocol versions, including SSLv2</a:t>
            </a:r>
          </a:p>
          <a:p>
            <a:pPr marL="342900" indent="-342900">
              <a:spcBef>
                <a:spcPts val="3200"/>
              </a:spcBef>
              <a:defRPr sz="2800"/>
            </a:pPr>
            <a:r>
              <a:t>The attacker needs access to computing power sufficient to perform a 2^50 time attack, mostly brute forcing symmetric key encryption</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defRPr sz="6000"/>
            </a:pPr>
            <a:r>
              <a:t>TLS Decryption Attack</a:t>
            </a:r>
          </a:p>
          <a:p>
            <a:pPr>
              <a:defRPr sz="3200"/>
            </a:pPr>
            <a:r>
              <a:t>Constructing the Attack</a:t>
            </a:r>
          </a:p>
        </p:txBody>
      </p:sp>
      <p:sp>
        <p:nvSpPr>
          <p:cNvPr id="168" name="Shape 168"/>
          <p:cNvSpPr/>
          <p:nvPr>
            <p:ph type="body" idx="1"/>
          </p:nvPr>
        </p:nvSpPr>
        <p:spPr>
          <a:prstGeom prst="rect">
            <a:avLst/>
          </a:prstGeom>
        </p:spPr>
        <p:txBody>
          <a:bodyPr/>
          <a:lstStyle/>
          <a:p>
            <a:pPr marL="306211" indent="-306211" defTabSz="362204">
              <a:spcBef>
                <a:spcPts val="1900"/>
              </a:spcBef>
              <a:buSzPct val="100000"/>
              <a:buAutoNum type="arabicPeriod" startAt="1"/>
              <a:defRPr sz="1736"/>
            </a:pPr>
            <a:r>
              <a:t>Attacker passively collects 1,000 TLS handshakes from connections using RSA key exchange</a:t>
            </a:r>
          </a:p>
          <a:p>
            <a:pPr marL="306211" indent="-306211" defTabSz="362204">
              <a:spcBef>
                <a:spcPts val="1900"/>
              </a:spcBef>
              <a:buSzPct val="100000"/>
              <a:buAutoNum type="arabicPeriod" startAt="1"/>
              <a:defRPr sz="1736"/>
            </a:pPr>
            <a:r>
              <a:t>The attacker then attempts to convert the intercepted TLS ciphertexts containing a 48-byte premaster secret to valid RSA PKCS#1 v1.5</a:t>
            </a:r>
          </a:p>
          <a:p>
            <a:pPr lvl="1" marL="489937" indent="-214347" defTabSz="362204">
              <a:spcBef>
                <a:spcPts val="1900"/>
              </a:spcBef>
              <a:defRPr sz="1736"/>
            </a:pPr>
            <a:r>
              <a:t>Sends the modified ciphertexts to the server using fresh SSLv2 connections with weak symmetric ciphers and uses the ServerVerify messages to deduce ciphertext validity</a:t>
            </a:r>
          </a:p>
          <a:p>
            <a:pPr lvl="1" marL="489937" indent="-214347" defTabSz="362204">
              <a:spcBef>
                <a:spcPts val="1900"/>
              </a:spcBef>
              <a:defRPr sz="1736"/>
            </a:pPr>
            <a:r>
              <a:t>For each RSA ciphertext the attacker needs to perform a brute force attack on the weak symmetric cipher</a:t>
            </a:r>
          </a:p>
          <a:p>
            <a:pPr lvl="1" marL="489937" indent="-214347" defTabSz="362204">
              <a:spcBef>
                <a:spcPts val="1900"/>
              </a:spcBef>
              <a:defRPr sz="1736"/>
            </a:pPr>
            <a:r>
              <a:t>Can to obtain a valid SSLv2 cipher text after ~10,000 oracle queries or 20,000 connections to the server</a:t>
            </a:r>
          </a:p>
          <a:p>
            <a:pPr marL="306211" indent="-306211" defTabSz="362204">
              <a:spcBef>
                <a:spcPts val="1900"/>
              </a:spcBef>
              <a:buSzPct val="100000"/>
              <a:buAutoNum type="arabicPeriod" startAt="1"/>
              <a:defRPr sz="1736"/>
            </a:pPr>
            <a:r>
              <a:t>Once the attacker has obtained a valid SSLv2 RSA ciphertext 𝑚1</a:t>
            </a:r>
          </a:p>
          <a:p>
            <a:pPr lvl="1" marL="489937" indent="-214347" defTabSz="362204">
              <a:spcBef>
                <a:spcPts val="1900"/>
              </a:spcBef>
              <a:defRPr sz="1736"/>
            </a:pPr>
            <a:r>
              <a:t>A shifting technique is used find an integer 𝑆1 such that 𝑚2=𝑚1∙2^-40 ∙𝑆1</a:t>
            </a:r>
          </a:p>
          <a:p>
            <a:pPr marL="306211" indent="-306211" defTabSz="362204">
              <a:spcBef>
                <a:spcPts val="1900"/>
              </a:spcBef>
              <a:buSzPct val="100000"/>
              <a:buAutoNum type="arabicPeriod" startAt="1"/>
              <a:defRPr sz="1736"/>
            </a:pPr>
            <a:r>
              <a:t>The attacker then applies the shifting technique again to find another integer 𝑆2 such that 𝑚3=𝑚2∙2^-40 ∙𝑆2</a:t>
            </a:r>
          </a:p>
          <a:p>
            <a:pPr marL="306211" indent="-306211" defTabSz="362204">
              <a:spcBef>
                <a:spcPts val="1900"/>
              </a:spcBef>
              <a:buSzPct val="100000"/>
              <a:buAutoNum type="arabicPeriod" startAt="1"/>
              <a:defRPr sz="1736"/>
            </a:pPr>
            <a:r>
              <a:t>The attacker can continue with use an adapted Bleichenbacher iteration technique </a:t>
            </a:r>
          </a:p>
          <a:p>
            <a:pPr marL="306211" indent="-306211" defTabSz="362204">
              <a:spcBef>
                <a:spcPts val="1900"/>
              </a:spcBef>
              <a:buSzPct val="100000"/>
              <a:buAutoNum type="arabicPeriod" startAt="1"/>
              <a:defRPr sz="1736"/>
            </a:pPr>
            <a:r>
              <a:t>Can then transform the decrypted plain- text back into the original plaintext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defRPr sz="6000"/>
            </a:pPr>
            <a:r>
              <a:t>TLS Decryption Attack</a:t>
            </a:r>
          </a:p>
          <a:p>
            <a:pPr>
              <a:defRPr sz="3200"/>
            </a:pPr>
            <a:r>
              <a:t>Cost of the Attack</a:t>
            </a:r>
          </a:p>
        </p:txBody>
      </p:sp>
      <p:sp>
        <p:nvSpPr>
          <p:cNvPr id="171" name="Shape 171"/>
          <p:cNvSpPr/>
          <p:nvPr>
            <p:ph type="body" idx="1"/>
          </p:nvPr>
        </p:nvSpPr>
        <p:spPr>
          <a:prstGeom prst="rect">
            <a:avLst/>
          </a:prstGeom>
        </p:spPr>
        <p:txBody>
          <a:bodyPr/>
          <a:lstStyle/>
          <a:p>
            <a:pPr marL="345722" indent="-345722">
              <a:spcBef>
                <a:spcPts val="3200"/>
              </a:spcBef>
              <a:defRPr sz="2800"/>
            </a:pPr>
            <a:r>
              <a:t>Most expensive computationally part of the attack is breaking the 40-bit attack</a:t>
            </a:r>
          </a:p>
          <a:p>
            <a:pPr marL="345722" indent="-345722">
              <a:spcBef>
                <a:spcPts val="3200"/>
              </a:spcBef>
              <a:defRPr sz="2800"/>
            </a:pPr>
            <a:r>
              <a:t>GPU implementation performed around 515MH/s, where MH measures the calculation of an MD5 hash and the RC2 decryption </a:t>
            </a:r>
          </a:p>
          <a:p>
            <a:pPr marL="345722" indent="-345722">
              <a:spcBef>
                <a:spcPts val="3200"/>
              </a:spcBef>
              <a:defRPr sz="2800"/>
            </a:pPr>
            <a:r>
              <a:t>The attack takes just under 8 hours, including startup and shutdown, using Amazon EC2 service for the cost of $440</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lvl1pPr defTabSz="560831">
              <a:defRPr sz="7679"/>
            </a:lvl1pPr>
          </a:lstStyle>
          <a:p>
            <a:pPr/>
            <a:r>
              <a:t>Special DROWN Attack</a:t>
            </a:r>
          </a:p>
        </p:txBody>
      </p:sp>
      <p:sp>
        <p:nvSpPr>
          <p:cNvPr id="174" name="Shape 174"/>
          <p:cNvSpPr/>
          <p:nvPr>
            <p:ph type="body" idx="1"/>
          </p:nvPr>
        </p:nvSpPr>
        <p:spPr>
          <a:prstGeom prst="rect">
            <a:avLst/>
          </a:prstGeom>
        </p:spPr>
        <p:txBody>
          <a:bodyPr/>
          <a:lstStyle/>
          <a:p>
            <a:pPr marL="413384" indent="-413384" defTabSz="543305">
              <a:spcBef>
                <a:spcPts val="3900"/>
              </a:spcBef>
              <a:defRPr sz="3348"/>
            </a:pPr>
            <a:r>
              <a:t>Given identifier CVE-2016-0703</a:t>
            </a:r>
          </a:p>
          <a:p>
            <a:pPr marL="413384" indent="-413384" defTabSz="543305">
              <a:spcBef>
                <a:spcPts val="3900"/>
              </a:spcBef>
              <a:defRPr sz="3348"/>
            </a:pPr>
            <a:r>
              <a:t>There was vulnerability in OpenSSLv2 handshake code that allowed for that creates a powerful Bleichenbacher oracle, and drastically reduces the amount of computation required to implement the attack</a:t>
            </a:r>
          </a:p>
          <a:p>
            <a:pPr marL="413384" indent="-413384" defTabSz="543305">
              <a:spcBef>
                <a:spcPts val="3900"/>
              </a:spcBef>
              <a:defRPr sz="3348"/>
            </a:pPr>
            <a:r>
              <a:t>Can cut the number of connections required by 50% </a:t>
            </a:r>
          </a:p>
          <a:p>
            <a:pPr marL="413384" indent="-413384" defTabSz="543305">
              <a:spcBef>
                <a:spcPts val="3900"/>
              </a:spcBef>
              <a:defRPr sz="3348"/>
            </a:pPr>
            <a:r>
              <a:t>Reduces the computational work to a negotiable amount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“Extras Clear” Oracle </a:t>
            </a:r>
            <a:endParaRPr sz="1200"/>
          </a:p>
        </p:txBody>
      </p:sp>
      <p:sp>
        <p:nvSpPr>
          <p:cNvPr id="177" name="Shape 177"/>
          <p:cNvSpPr/>
          <p:nvPr>
            <p:ph type="body" idx="1"/>
          </p:nvPr>
        </p:nvSpPr>
        <p:spPr>
          <a:prstGeom prst="rect">
            <a:avLst/>
          </a:prstGeom>
        </p:spPr>
        <p:txBody>
          <a:bodyPr/>
          <a:lstStyle/>
          <a:p>
            <a:pPr marL="262254" indent="-262254" defTabSz="344677">
              <a:spcBef>
                <a:spcPts val="2400"/>
              </a:spcBef>
              <a:defRPr sz="2124"/>
            </a:pPr>
            <a:r>
              <a:t>OpenSSL servers allowed the ClientMasterKey message to contain a clear_key_data bytes for </a:t>
            </a:r>
            <a:r>
              <a:rPr i="1"/>
              <a:t>non-export </a:t>
            </a:r>
            <a:r>
              <a:t>ciphers</a:t>
            </a:r>
          </a:p>
          <a:p>
            <a:pPr marL="262254" indent="-262254" defTabSz="344677">
              <a:spcBef>
                <a:spcPts val="2400"/>
              </a:spcBef>
              <a:defRPr sz="2124"/>
            </a:pPr>
            <a:r>
              <a:t>When present, the server substitutes them for bytes from the encrypted key</a:t>
            </a:r>
          </a:p>
          <a:p>
            <a:pPr marL="262254" indent="-262254" defTabSz="344677">
              <a:spcBef>
                <a:spcPts val="2400"/>
              </a:spcBef>
              <a:defRPr sz="2124"/>
            </a:pPr>
            <a:r>
              <a:t>Example:</a:t>
            </a:r>
          </a:p>
          <a:p>
            <a:pPr lvl="1" marL="524509" indent="-262254" defTabSz="344677">
              <a:spcBef>
                <a:spcPts val="2400"/>
              </a:spcBef>
              <a:defRPr sz="2124"/>
            </a:pPr>
            <a:r>
              <a:t>Client chooses a 128-bit cipher and sends 16 byte key 𝑘[1].k[2],… 𝑘[16]</a:t>
            </a:r>
          </a:p>
          <a:p>
            <a:pPr lvl="1" marL="524509" indent="-262254" defTabSz="344677">
              <a:spcBef>
                <a:spcPts val="2400"/>
              </a:spcBef>
              <a:defRPr sz="2124"/>
            </a:pPr>
            <a:r>
              <a:t>Contrary to protocol, it includes 4 null bytes of clear_key_data</a:t>
            </a:r>
          </a:p>
          <a:p>
            <a:pPr lvl="1" marL="524509" indent="-262254" defTabSz="344677">
              <a:spcBef>
                <a:spcPts val="2400"/>
              </a:spcBef>
              <a:defRPr sz="2124"/>
            </a:pPr>
            <a:r>
              <a:t>OpenSSL generates this master_key [00 00 00 00 </a:t>
            </a:r>
            <a:r>
              <a:rPr i="1"/>
              <a:t>k</a:t>
            </a:r>
            <a:r>
              <a:t>[1] </a:t>
            </a:r>
            <a:r>
              <a:rPr i="1"/>
              <a:t>𝑘</a:t>
            </a:r>
            <a:r>
              <a:t>[2] </a:t>
            </a:r>
            <a:r>
              <a:rPr i="1"/>
              <a:t>𝑘</a:t>
            </a:r>
            <a:r>
              <a:t>[3] </a:t>
            </a:r>
            <a:r>
              <a:rPr i="1"/>
              <a:t>𝑘</a:t>
            </a:r>
            <a:r>
              <a:t>[4] ... </a:t>
            </a:r>
            <a:r>
              <a:rPr i="1"/>
              <a:t>𝑘</a:t>
            </a:r>
            <a:r>
              <a:t>[9] </a:t>
            </a:r>
            <a:r>
              <a:rPr i="1"/>
              <a:t>𝑘</a:t>
            </a:r>
            <a:r>
              <a:t>[10] </a:t>
            </a:r>
            <a:r>
              <a:rPr i="1"/>
              <a:t>𝑘</a:t>
            </a:r>
            <a:r>
              <a:t>[11] </a:t>
            </a:r>
            <a:r>
              <a:rPr i="1"/>
              <a:t>𝑘</a:t>
            </a:r>
            <a:r>
              <a:t>[12]] </a:t>
            </a:r>
          </a:p>
          <a:p>
            <a:pPr lvl="1" marL="524509" indent="-262254" defTabSz="344677">
              <a:spcBef>
                <a:spcPts val="2400"/>
              </a:spcBef>
              <a:defRPr sz="2124"/>
            </a:pPr>
            <a:r>
              <a:t>Enables a straightforward key-recovery attack against such versions </a:t>
            </a:r>
          </a:p>
          <a:p>
            <a:pPr lvl="1" marL="524509" indent="-262254" defTabSz="344677">
              <a:spcBef>
                <a:spcPts val="2400"/>
              </a:spcBef>
              <a:defRPr sz="2124"/>
            </a:pPr>
            <a:r>
              <a:t>An attacker that has intercepted an SSLv2 connection takes the RSA ciphertext of the encrypted key and replays it in non-export handshakes to the server with varying lengths of clear_key_data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What is DROWN</a:t>
            </a:r>
          </a:p>
        </p:txBody>
      </p:sp>
      <p:sp>
        <p:nvSpPr>
          <p:cNvPr id="124" name="Shape 124"/>
          <p:cNvSpPr/>
          <p:nvPr>
            <p:ph type="body" sz="half" idx="1"/>
          </p:nvPr>
        </p:nvSpPr>
        <p:spPr>
          <a:xfrm>
            <a:off x="952500" y="2597150"/>
            <a:ext cx="5334000" cy="6286500"/>
          </a:xfrm>
          <a:prstGeom prst="rect">
            <a:avLst/>
          </a:prstGeom>
        </p:spPr>
        <p:txBody>
          <a:bodyPr/>
          <a:lstStyle/>
          <a:p>
            <a:pPr marL="280034" indent="-280034" defTabSz="473201">
              <a:spcBef>
                <a:spcPts val="2500"/>
              </a:spcBef>
              <a:defRPr sz="2268"/>
            </a:pPr>
            <a:r>
              <a:t>Decrypting RSA using Obsolete and Weakened eNcryption </a:t>
            </a:r>
          </a:p>
          <a:p>
            <a:pPr marL="296037" indent="-296037" defTabSz="473201">
              <a:spcBef>
                <a:spcPts val="2500"/>
              </a:spcBef>
              <a:defRPr sz="2268"/>
            </a:pPr>
            <a:r>
              <a:t>Cross Protocol Attack</a:t>
            </a:r>
          </a:p>
          <a:p>
            <a:pPr marL="296037" indent="-296037" defTabSz="473201">
              <a:spcBef>
                <a:spcPts val="2500"/>
              </a:spcBef>
              <a:defRPr sz="2268"/>
            </a:pPr>
            <a:r>
              <a:t>Allows for the decryption of intercepted TLS connections</a:t>
            </a:r>
          </a:p>
          <a:p>
            <a:pPr marL="296037" indent="-296037" defTabSz="473201">
              <a:spcBef>
                <a:spcPts val="2500"/>
              </a:spcBef>
              <a:defRPr sz="2268"/>
            </a:pPr>
            <a:r>
              <a:t>Can be used to perform</a:t>
            </a:r>
          </a:p>
          <a:p>
            <a:pPr lvl="1" marL="676656" indent="-296037" defTabSz="473201">
              <a:spcBef>
                <a:spcPts val="2500"/>
              </a:spcBef>
              <a:defRPr sz="2268"/>
            </a:pPr>
            <a:r>
              <a:t>A man in the middle attack </a:t>
            </a:r>
          </a:p>
          <a:p>
            <a:pPr lvl="1" marL="676656" indent="-296037" defTabSz="473201">
              <a:spcBef>
                <a:spcPts val="2500"/>
              </a:spcBef>
              <a:defRPr sz="2268"/>
            </a:pPr>
            <a:r>
              <a:t>Eavesdropping </a:t>
            </a:r>
          </a:p>
          <a:p>
            <a:pPr marL="280034" indent="-280034" defTabSz="473201">
              <a:spcBef>
                <a:spcPts val="2500"/>
              </a:spcBef>
              <a:defRPr sz="2268"/>
            </a:pPr>
            <a:r>
              <a:t>Only focuses on a single session</a:t>
            </a:r>
          </a:p>
          <a:p>
            <a:pPr marL="280034" indent="-280034" defTabSz="473201">
              <a:spcBef>
                <a:spcPts val="2500"/>
              </a:spcBef>
              <a:defRPr sz="2268"/>
            </a:pPr>
            <a:r>
              <a:t>Affects 33% of all servers, prior to publication of report</a:t>
            </a:r>
          </a:p>
        </p:txBody>
      </p:sp>
      <p:pic>
        <p:nvPicPr>
          <p:cNvPr id="125" name="DROWN_logo.png"/>
          <p:cNvPicPr>
            <a:picLocks noChangeAspect="1"/>
          </p:cNvPicPr>
          <p:nvPr/>
        </p:nvPicPr>
        <p:blipFill>
          <a:blip r:embed="rId2">
            <a:extLst/>
          </a:blip>
          <a:stretch>
            <a:fillRect/>
          </a:stretch>
        </p:blipFill>
        <p:spPr>
          <a:xfrm>
            <a:off x="7435850" y="3797300"/>
            <a:ext cx="3898900" cy="3886200"/>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defTabSz="490727">
              <a:defRPr sz="6719"/>
            </a:lvl1pPr>
          </a:lstStyle>
          <a:p>
            <a:pPr/>
            <a:r>
              <a:t>“Extras Clear” Oracle Contd. </a:t>
            </a:r>
            <a:endParaRPr sz="1008"/>
          </a:p>
        </p:txBody>
      </p:sp>
      <p:sp>
        <p:nvSpPr>
          <p:cNvPr id="180" name="Shape 180"/>
          <p:cNvSpPr/>
          <p:nvPr>
            <p:ph type="body" idx="1"/>
          </p:nvPr>
        </p:nvSpPr>
        <p:spPr>
          <a:prstGeom prst="rect">
            <a:avLst/>
          </a:prstGeom>
        </p:spPr>
        <p:txBody>
          <a:bodyPr/>
          <a:lstStyle/>
          <a:p>
            <a:pPr marL="262254" indent="-262254" defTabSz="344677">
              <a:spcBef>
                <a:spcPts val="2400"/>
              </a:spcBef>
              <a:defRPr sz="2124"/>
            </a:pPr>
            <a:r>
              <a:t>Example:</a:t>
            </a:r>
          </a:p>
          <a:p>
            <a:pPr lvl="1" marL="524509" indent="-262254" defTabSz="344677">
              <a:spcBef>
                <a:spcPts val="2400"/>
              </a:spcBef>
              <a:defRPr sz="2124"/>
            </a:pPr>
            <a:r>
              <a:t>For a 16-byte encrypted key, the attacker starts with 15 bytes of clear key, causing the server to use the master_key [00 00 00 00 00 00 00 00 00 00 00 00 00 00 00 </a:t>
            </a:r>
            <a:r>
              <a:rPr i="1"/>
              <a:t>k</a:t>
            </a:r>
            <a:r>
              <a:t>[1]] </a:t>
            </a:r>
          </a:p>
          <a:p>
            <a:pPr lvl="1" marL="524509" indent="-262254" defTabSz="344677">
              <a:spcBef>
                <a:spcPts val="2400"/>
              </a:spcBef>
              <a:defRPr sz="2124"/>
            </a:pPr>
            <a:r>
              <a:t>The attacker can brute force the first byte of the encrypted key by finding the matching ServerVerify message among 256 possibilities</a:t>
            </a:r>
          </a:p>
          <a:p>
            <a:pPr lvl="1" marL="524509" indent="-262254" defTabSz="344677">
              <a:spcBef>
                <a:spcPts val="2400"/>
              </a:spcBef>
              <a:defRPr sz="2124"/>
            </a:pPr>
            <a:r>
              <a:t>Knowing the first byte, the attacker makes another connection with the same RSA ciphertext but 14 bytes of clear key, resulting in the master_key [00 00 00 00 00 00 00 00 00 00 00 00 00 00 </a:t>
            </a:r>
            <a:r>
              <a:rPr i="1"/>
              <a:t>k</a:t>
            </a:r>
            <a:r>
              <a:t>[1] </a:t>
            </a:r>
            <a:r>
              <a:rPr i="1"/>
              <a:t>k</a:t>
            </a:r>
            <a:r>
              <a:t>[2]] </a:t>
            </a:r>
          </a:p>
          <a:p>
            <a:pPr lvl="1" marL="524509" indent="-262254" defTabSz="344677">
              <a:spcBef>
                <a:spcPts val="2400"/>
              </a:spcBef>
              <a:defRPr sz="2124"/>
            </a:pPr>
            <a:r>
              <a:t>The attacker already knows </a:t>
            </a:r>
            <a:r>
              <a:rPr i="1"/>
              <a:t>k</a:t>
            </a:r>
            <a:r>
              <a:t>[1], The can easily brute force the second byte </a:t>
            </a:r>
          </a:p>
          <a:p>
            <a:pPr lvl="1" marL="524509" indent="-262254" defTabSz="344677">
              <a:spcBef>
                <a:spcPts val="2400"/>
              </a:spcBef>
              <a:defRPr sz="2124"/>
            </a:pPr>
            <a:r>
              <a:t>With only 15 probe connections and an expected 15 · 128 = 1, 920 trial encryptions, the attacker learns the entire master_key for the recorded session </a:t>
            </a:r>
          </a:p>
          <a:p>
            <a:pPr lvl="1" marL="524509" indent="-262254" defTabSz="344677">
              <a:spcBef>
                <a:spcPts val="2400"/>
              </a:spcBef>
              <a:defRPr sz="2124"/>
            </a:pPr>
            <a:r>
              <a:t>This session key-recovery attack can be directly converted to a Bleichenbacher oracle. </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a:defRPr sz="6000"/>
            </a:lvl1pPr>
          </a:lstStyle>
          <a:p>
            <a:pPr/>
            <a:r>
              <a:t>Attack Scenario</a:t>
            </a:r>
          </a:p>
        </p:txBody>
      </p:sp>
      <p:sp>
        <p:nvSpPr>
          <p:cNvPr id="183" name="Shape 183"/>
          <p:cNvSpPr/>
          <p:nvPr>
            <p:ph type="body" idx="1"/>
          </p:nvPr>
        </p:nvSpPr>
        <p:spPr>
          <a:prstGeom prst="rect">
            <a:avLst/>
          </a:prstGeom>
        </p:spPr>
        <p:txBody>
          <a:bodyPr/>
          <a:lstStyle/>
          <a:p>
            <a:pPr/>
            <a:r>
              <a:t>Same as general attack </a:t>
            </a:r>
          </a:p>
          <a:p>
            <a:pPr/>
            <a:r>
              <a:t>The same RSA key pair used for TLS is also used on a server that is running a vulnerable version of OpenSSL</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Constructing the Attack</a:t>
            </a:r>
          </a:p>
        </p:txBody>
      </p:sp>
      <p:sp>
        <p:nvSpPr>
          <p:cNvPr id="186" name="Shape 186"/>
          <p:cNvSpPr/>
          <p:nvPr>
            <p:ph type="body" idx="1"/>
          </p:nvPr>
        </p:nvSpPr>
        <p:spPr>
          <a:prstGeom prst="rect">
            <a:avLst/>
          </a:prstGeom>
        </p:spPr>
        <p:txBody>
          <a:bodyPr/>
          <a:lstStyle/>
          <a:p>
            <a:pPr marL="508000" indent="-508000" defTabSz="467359">
              <a:spcBef>
                <a:spcPts val="3300"/>
              </a:spcBef>
              <a:buSzPct val="100000"/>
              <a:buAutoNum type="arabicPeriod" startAt="1"/>
              <a:defRPr sz="2880"/>
            </a:pPr>
            <a:r>
              <a:t>Intercepts several hundred TLS hand- shakes using RSA key exchange </a:t>
            </a:r>
            <a:br/>
          </a:p>
          <a:p>
            <a:pPr marL="508000" indent="-508000" defTabSz="467359">
              <a:spcBef>
                <a:spcPts val="3300"/>
              </a:spcBef>
              <a:buSzPct val="100000"/>
              <a:buAutoNum type="arabicPeriod" startAt="1"/>
              <a:defRPr sz="2880"/>
            </a:pPr>
            <a:r>
              <a:t>The attacker uses the fractional trimmers to convert the TLS cipher- texts into an SSLv2 conformant cipher text</a:t>
            </a:r>
          </a:p>
          <a:p>
            <a:pPr marL="508000" indent="-508000" defTabSz="467359">
              <a:spcBef>
                <a:spcPts val="3300"/>
              </a:spcBef>
              <a:buSzPct val="100000"/>
              <a:buAutoNum type="arabicPeriod" startAt="1"/>
              <a:defRPr sz="2880"/>
            </a:pPr>
            <a:r>
              <a:t>Once a valid SSLv2 cipheertext is obtained, the attacker uses at the shifting technique to rotate the message by 25 bytes each iteration, learning 27 bytes with each shift. Takes several iterations to learn the entire plaintext</a:t>
            </a:r>
          </a:p>
          <a:p>
            <a:pPr marL="508000" indent="-508000" defTabSz="467359">
              <a:spcBef>
                <a:spcPts val="3300"/>
              </a:spcBef>
              <a:buSzPct val="100000"/>
              <a:buAutoNum type="arabicPeriod" startAt="1"/>
              <a:defRPr sz="2880"/>
            </a:pPr>
            <a:r>
              <a:t>Then transforms the decrypted SSLv2 plaintext into the decrypted TLS plaintext</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Attack Cost</a:t>
            </a:r>
          </a:p>
        </p:txBody>
      </p:sp>
      <p:sp>
        <p:nvSpPr>
          <p:cNvPr id="189" name="Shape 189"/>
          <p:cNvSpPr/>
          <p:nvPr>
            <p:ph type="body" idx="1"/>
          </p:nvPr>
        </p:nvSpPr>
        <p:spPr>
          <a:prstGeom prst="rect">
            <a:avLst/>
          </a:prstGeom>
        </p:spPr>
        <p:txBody>
          <a:bodyPr/>
          <a:lstStyle/>
          <a:p>
            <a:pPr marL="413384" indent="-413384" defTabSz="543305">
              <a:spcBef>
                <a:spcPts val="3900"/>
              </a:spcBef>
              <a:defRPr sz="3348"/>
            </a:pPr>
            <a:r>
              <a:t>Using 40 fractional trimmers is a more efficient oracle attack</a:t>
            </a:r>
          </a:p>
          <a:p>
            <a:pPr marL="413384" indent="-413384" defTabSz="543305">
              <a:spcBef>
                <a:spcPts val="3900"/>
              </a:spcBef>
              <a:defRPr sz="3348"/>
            </a:pPr>
            <a:r>
              <a:t>Allows the attacker to recover 1 in 260 TLS keys using about 17,000 connections to the server </a:t>
            </a:r>
          </a:p>
          <a:p>
            <a:pPr marL="413384" indent="-413384" defTabSz="543305">
              <a:spcBef>
                <a:spcPts val="3900"/>
              </a:spcBef>
              <a:defRPr sz="3348"/>
            </a:pPr>
            <a:r>
              <a:t>Computation cost is so low that a full attack could be done on a single workstation </a:t>
            </a:r>
          </a:p>
          <a:p>
            <a:pPr marL="413384" indent="-413384" defTabSz="543305">
              <a:spcBef>
                <a:spcPts val="3900"/>
              </a:spcBef>
              <a:defRPr sz="3348"/>
            </a:pPr>
            <a:r>
              <a:t>Using the optimised version of this attack allows the Attacker to recover 1 in 100 at the cost of 27,000 connections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Man In the Middle</a:t>
            </a:r>
          </a:p>
        </p:txBody>
      </p:sp>
      <p:sp>
        <p:nvSpPr>
          <p:cNvPr id="192" name="Shape 192"/>
          <p:cNvSpPr/>
          <p:nvPr>
            <p:ph type="body" idx="1"/>
          </p:nvPr>
        </p:nvSpPr>
        <p:spPr>
          <a:prstGeom prst="rect">
            <a:avLst/>
          </a:prstGeom>
        </p:spPr>
        <p:txBody>
          <a:bodyPr/>
          <a:lstStyle/>
          <a:p>
            <a:pPr/>
            <a:r>
              <a:t>Special Drown is fast enough to decrypt a TLS premaster secret online, during a connection handshake that a MITM(Man in the Middle) is possible </a:t>
            </a:r>
          </a:p>
          <a:p>
            <a:pPr/>
            <a:r>
              <a:t>A MITM can be used to compromise connections between modern browsers and TLS servers </a:t>
            </a:r>
          </a:p>
          <a:p>
            <a:pPr lvl="1"/>
            <a:r>
              <a:t>Even those configured to prefer non-RSA cipher suites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Attack Scenario</a:t>
            </a:r>
          </a:p>
        </p:txBody>
      </p:sp>
      <p:sp>
        <p:nvSpPr>
          <p:cNvPr id="195" name="Shape 195"/>
          <p:cNvSpPr/>
          <p:nvPr>
            <p:ph type="body" idx="1"/>
          </p:nvPr>
        </p:nvSpPr>
        <p:spPr>
          <a:xfrm>
            <a:off x="777182" y="2609850"/>
            <a:ext cx="11099801" cy="6286500"/>
          </a:xfrm>
          <a:prstGeom prst="rect">
            <a:avLst/>
          </a:prstGeom>
        </p:spPr>
        <p:txBody>
          <a:bodyPr/>
          <a:lstStyle/>
          <a:p>
            <a:pPr marL="342264" indent="-342264" defTabSz="449833">
              <a:spcBef>
                <a:spcPts val="3200"/>
              </a:spcBef>
              <a:defRPr sz="2772"/>
            </a:pPr>
            <a:r>
              <a:t>The MITM attacker impersonates the server</a:t>
            </a:r>
          </a:p>
          <a:p>
            <a:pPr lvl="1" marL="684529" indent="-342264" defTabSz="449833">
              <a:spcBef>
                <a:spcPts val="3200"/>
              </a:spcBef>
              <a:defRPr sz="2772"/>
            </a:pPr>
            <a:r>
              <a:t>Sends a ServerHello message that selects a cipher suite with RSA as the key-exchange method</a:t>
            </a:r>
          </a:p>
          <a:p>
            <a:pPr marL="342264" indent="-342264" defTabSz="449833">
              <a:spcBef>
                <a:spcPts val="3200"/>
              </a:spcBef>
              <a:defRPr sz="2772"/>
            </a:pPr>
            <a:r>
              <a:t>The attacker uses special DROWN to decrypt the premaster secret</a:t>
            </a:r>
          </a:p>
          <a:p>
            <a:pPr marL="342264" indent="-342264" defTabSz="449833">
              <a:spcBef>
                <a:spcPts val="3200"/>
              </a:spcBef>
              <a:defRPr sz="2772"/>
            </a:pPr>
            <a:r>
              <a:t>The difficulty is completing the decryption and producing a valid ServerFinished message before user is timed out</a:t>
            </a:r>
          </a:p>
          <a:p>
            <a:pPr lvl="1" marL="684529" indent="-342264" defTabSz="449833">
              <a:spcBef>
                <a:spcPts val="3200"/>
              </a:spcBef>
              <a:defRPr sz="2772"/>
            </a:pPr>
            <a:r>
              <a:t>Most browsers allow a handshake to last for 1 minute before timing out</a:t>
            </a:r>
          </a:p>
          <a:p>
            <a:pPr marL="342264" indent="-342264" defTabSz="449833">
              <a:spcBef>
                <a:spcPts val="3200"/>
              </a:spcBef>
              <a:defRPr sz="2772"/>
            </a:pPr>
            <a:r>
              <a:t>Using the fully optimised Special DROWN Attack is fast enough to not be timed out.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Vulnerable Websites  </a:t>
            </a:r>
          </a:p>
        </p:txBody>
      </p:sp>
      <p:sp>
        <p:nvSpPr>
          <p:cNvPr id="198" name="Shape 198"/>
          <p:cNvSpPr/>
          <p:nvPr/>
        </p:nvSpPr>
        <p:spPr>
          <a:xfrm>
            <a:off x="5988050" y="2608522"/>
            <a:ext cx="1511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lvl1pPr>
          </a:lstStyle>
          <a:p>
            <a:pPr/>
            <a:r>
              <a:t>TCD.ie</a:t>
            </a:r>
          </a:p>
        </p:txBody>
      </p:sp>
      <p:pic>
        <p:nvPicPr>
          <p:cNvPr id="199" name="Screen Shot 2016-04-04 at 16.07.41.png"/>
          <p:cNvPicPr>
            <a:picLocks noChangeAspect="1"/>
          </p:cNvPicPr>
          <p:nvPr/>
        </p:nvPicPr>
        <p:blipFill>
          <a:blip r:embed="rId2">
            <a:extLst/>
          </a:blip>
          <a:stretch>
            <a:fillRect/>
          </a:stretch>
        </p:blipFill>
        <p:spPr>
          <a:xfrm>
            <a:off x="731858" y="4290412"/>
            <a:ext cx="6214092" cy="2925376"/>
          </a:xfrm>
          <a:prstGeom prst="rect">
            <a:avLst/>
          </a:prstGeom>
          <a:ln w="12700">
            <a:miter lim="400000"/>
          </a:ln>
        </p:spPr>
      </p:pic>
      <p:pic>
        <p:nvPicPr>
          <p:cNvPr id="200" name="Screen Shot 2016-04-04 at 16.08.03.png"/>
          <p:cNvPicPr>
            <a:picLocks noChangeAspect="1"/>
          </p:cNvPicPr>
          <p:nvPr/>
        </p:nvPicPr>
        <p:blipFill>
          <a:blip r:embed="rId3">
            <a:extLst/>
          </a:blip>
          <a:stretch>
            <a:fillRect/>
          </a:stretch>
        </p:blipFill>
        <p:spPr>
          <a:xfrm>
            <a:off x="7514120" y="4243357"/>
            <a:ext cx="5091328" cy="5155169"/>
          </a:xfrm>
          <a:prstGeom prst="rect">
            <a:avLst/>
          </a:prstGeom>
          <a:ln w="12700">
            <a:miter lim="400000"/>
          </a:ln>
        </p:spPr>
      </p:pic>
      <p:sp>
        <p:nvSpPr>
          <p:cNvPr id="201" name="Shape 201"/>
          <p:cNvSpPr/>
          <p:nvPr/>
        </p:nvSpPr>
        <p:spPr>
          <a:xfrm>
            <a:off x="2454121" y="3962239"/>
            <a:ext cx="278283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sz="1900"/>
            </a:lvl1pPr>
          </a:lstStyle>
          <a:p>
            <a:pPr/>
            <a:r>
              <a:t>Special  DROWN Attack </a:t>
            </a:r>
          </a:p>
        </p:txBody>
      </p:sp>
      <p:sp>
        <p:nvSpPr>
          <p:cNvPr id="202" name="Shape 202"/>
          <p:cNvSpPr/>
          <p:nvPr/>
        </p:nvSpPr>
        <p:spPr>
          <a:xfrm>
            <a:off x="8675001" y="3962239"/>
            <a:ext cx="28366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sz="1900"/>
            </a:lvl1pPr>
          </a:lstStyle>
          <a:p>
            <a:pPr/>
            <a:r>
              <a:t>General DROWN Attack  </a:t>
            </a:r>
          </a:p>
        </p:txBody>
      </p:sp>
      <p:sp>
        <p:nvSpPr>
          <p:cNvPr id="203" name="Shape 203"/>
          <p:cNvSpPr/>
          <p:nvPr/>
        </p:nvSpPr>
        <p:spPr>
          <a:xfrm flipV="1">
            <a:off x="3845539" y="7328038"/>
            <a:ext cx="1" cy="64770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04" name="Shape 204"/>
          <p:cNvSpPr/>
          <p:nvPr/>
        </p:nvSpPr>
        <p:spPr>
          <a:xfrm>
            <a:off x="1792135" y="8087989"/>
            <a:ext cx="4106809"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3200"/>
              </a:spcBef>
              <a:defRPr sz="1900"/>
            </a:lvl1pPr>
          </a:lstStyle>
          <a:p>
            <a:pPr/>
            <a:r>
              <a:t>These domains are vulnerable to Man in the middle attacks </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lvl="1"/>
            <a:r>
              <a:t>References</a:t>
            </a:r>
          </a:p>
        </p:txBody>
      </p:sp>
      <p:sp>
        <p:nvSpPr>
          <p:cNvPr id="207" name="Shape 207"/>
          <p:cNvSpPr/>
          <p:nvPr>
            <p:ph type="body" idx="1"/>
          </p:nvPr>
        </p:nvSpPr>
        <p:spPr>
          <a:prstGeom prst="rect">
            <a:avLst/>
          </a:prstGeom>
        </p:spPr>
        <p:txBody>
          <a:bodyPr/>
          <a:lstStyle/>
          <a:p>
            <a:pPr marL="335138" indent="-335138">
              <a:spcBef>
                <a:spcPts val="3200"/>
              </a:spcBef>
              <a:buClr>
                <a:srgbClr val="000000"/>
              </a:buClr>
              <a:buSzPct val="100000"/>
              <a:buAutoNum type="arabicParenBoth" startAt="1"/>
              <a:defRPr sz="1900"/>
            </a:pPr>
            <a:r>
              <a:t>BARDOU, R., FOCARDI, R., KAWAMOTO, Y., SIMIONATO, L., STEEL, G., AND TSAY, J.-K. Efficient padding oracle attacks on cryptographic hardware. In Advances in Cryptology–CRYPTO 2012. Springer, 2012, pp. 608–625.</a:t>
            </a:r>
          </a:p>
          <a:p>
            <a:pPr marL="335138" indent="-335138">
              <a:spcBef>
                <a:spcPts val="3200"/>
              </a:spcBef>
              <a:buClr>
                <a:srgbClr val="000000"/>
              </a:buClr>
              <a:buSzPct val="100000"/>
              <a:buAutoNum type="arabicParenBoth" startAt="1"/>
              <a:defRPr sz="1900"/>
            </a:pPr>
            <a:r>
              <a:t>DROWN Attack. (2016). [online] Drownattack.com. Available at: https://drownattack.com/ [Accessed 4 Apr. 2016].</a:t>
            </a:r>
          </a:p>
          <a:p>
            <a:pPr marL="335138" indent="-335138">
              <a:spcBef>
                <a:spcPts val="3200"/>
              </a:spcBef>
              <a:buClr>
                <a:srgbClr val="000000"/>
              </a:buClr>
              <a:buSzPct val="100000"/>
              <a:buAutoNum type="arabicParenBoth" startAt="1"/>
              <a:defRPr sz="1900"/>
            </a:pPr>
            <a:r>
              <a:t>Nimrod Aviram, Sebastian Schinzel, Juraj Somorovsky, Nadia Heninger, Maik Dankel, Jens Steube, Luke Valenta, David Adrian, J. Alex Halderman, Viktor Dukhovni, Emilia Käsper, Shaanan Cohney, Susanne Engels, Christof Paar and Yuval Shavitt. DROWN: Breaking TLS using SSLv2. Available at https://drownattack.com/. March 1, 2016.</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How it works</a:t>
            </a:r>
          </a:p>
        </p:txBody>
      </p:sp>
      <p:sp>
        <p:nvSpPr>
          <p:cNvPr id="128" name="Shape 128"/>
          <p:cNvSpPr/>
          <p:nvPr>
            <p:ph type="body" idx="1"/>
          </p:nvPr>
        </p:nvSpPr>
        <p:spPr>
          <a:prstGeom prst="rect">
            <a:avLst/>
          </a:prstGeom>
        </p:spPr>
        <p:txBody>
          <a:bodyPr/>
          <a:lstStyle/>
          <a:p>
            <a:pPr/>
            <a:r>
              <a:t>Uses a variant of the Bleichenbacher padding Oracle attack </a:t>
            </a:r>
          </a:p>
          <a:p>
            <a:pPr/>
            <a:r>
              <a:t>Creates specially crafted connections to an SSLv2 server using the same private key</a:t>
            </a:r>
          </a:p>
          <a:p>
            <a:pPr/>
            <a:r>
              <a:t>Exploits SSLv2 flaws and OpenSSL bugs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Bleichenbacher’s attack </a:t>
            </a:r>
            <a:endParaRPr sz="1200"/>
          </a:p>
        </p:txBody>
      </p:sp>
      <p:sp>
        <p:nvSpPr>
          <p:cNvPr id="131" name="Shape 131"/>
          <p:cNvSpPr/>
          <p:nvPr>
            <p:ph type="body" idx="1"/>
          </p:nvPr>
        </p:nvSpPr>
        <p:spPr>
          <a:prstGeom prst="rect">
            <a:avLst/>
          </a:prstGeom>
        </p:spPr>
        <p:txBody>
          <a:bodyPr/>
          <a:lstStyle/>
          <a:p>
            <a:pPr marL="382270" indent="-382270" defTabSz="502412">
              <a:spcBef>
                <a:spcPts val="3600"/>
              </a:spcBef>
              <a:defRPr sz="3096"/>
            </a:pPr>
            <a:r>
              <a:t>Exploits the fact that RSA ciphertexts should decrypt to plaintexts compliant with the PKCS#1 v1.5 padding format</a:t>
            </a:r>
          </a:p>
          <a:p>
            <a:pPr marL="382270" indent="-382270" defTabSz="502412">
              <a:spcBef>
                <a:spcPts val="3600"/>
              </a:spcBef>
              <a:defRPr sz="3096"/>
            </a:pPr>
            <a:r>
              <a:t>If an RSA decrypts to an invalid PKCS#1 v1.5 message, it might naturally leak this via</a:t>
            </a:r>
          </a:p>
          <a:p>
            <a:pPr lvl="1" marL="679591" indent="-297321" defTabSz="502412">
              <a:spcBef>
                <a:spcPts val="2700"/>
              </a:spcBef>
              <a:defRPr sz="2408"/>
            </a:pPr>
            <a:r>
              <a:t>Error message</a:t>
            </a:r>
          </a:p>
          <a:p>
            <a:pPr lvl="1" marL="679591" indent="-297321" defTabSz="502412">
              <a:spcBef>
                <a:spcPts val="2700"/>
              </a:spcBef>
              <a:defRPr sz="2408"/>
            </a:pPr>
            <a:r>
              <a:t>Closing the connection</a:t>
            </a:r>
          </a:p>
          <a:p>
            <a:pPr lvl="1" marL="679591" indent="-297321" defTabSz="502412">
              <a:spcBef>
                <a:spcPts val="2700"/>
              </a:spcBef>
              <a:defRPr sz="2408"/>
            </a:pPr>
            <a:r>
              <a:t>Taking longer to process the error condition</a:t>
            </a:r>
          </a:p>
          <a:p>
            <a:pPr marL="382270" indent="-382270" defTabSz="502412">
              <a:spcBef>
                <a:spcPts val="3600"/>
              </a:spcBef>
              <a:defRPr sz="3096"/>
            </a:pPr>
            <a:r>
              <a:t>Leaked information about the plaintext that can be modelled as a cryptographic </a:t>
            </a:r>
            <a:r>
              <a:rPr i="1"/>
              <a:t>oracle </a:t>
            </a:r>
            <a:r>
              <a:t>for the decryption process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OpenSSL Bug</a:t>
            </a:r>
          </a:p>
        </p:txBody>
      </p:sp>
      <p:sp>
        <p:nvSpPr>
          <p:cNvPr id="134" name="Shape 134"/>
          <p:cNvSpPr/>
          <p:nvPr>
            <p:ph type="body" idx="1"/>
          </p:nvPr>
        </p:nvSpPr>
        <p:spPr>
          <a:prstGeom prst="rect">
            <a:avLst/>
          </a:prstGeom>
        </p:spPr>
        <p:txBody>
          <a:bodyPr/>
          <a:lstStyle/>
          <a:p>
            <a:pPr marL="413384" indent="-413384" defTabSz="543305">
              <a:spcBef>
                <a:spcPts val="3900"/>
              </a:spcBef>
              <a:defRPr sz="3348"/>
            </a:pPr>
            <a:r>
              <a:t>SSLv2 Has been removed from OpenSSL v1.1.0+</a:t>
            </a:r>
          </a:p>
          <a:p>
            <a:pPr marL="413384" indent="-413384" defTabSz="543305">
              <a:spcBef>
                <a:spcPts val="3900"/>
              </a:spcBef>
              <a:defRPr sz="3348"/>
            </a:pPr>
            <a:r>
              <a:t>OpenSSL servers do not respect the cipher suites advertised in the ServerHello message</a:t>
            </a:r>
          </a:p>
          <a:p>
            <a:pPr marL="413384" indent="-413384" defTabSz="543305">
              <a:spcBef>
                <a:spcPts val="3900"/>
              </a:spcBef>
              <a:defRPr sz="3348"/>
            </a:pPr>
            <a:r>
              <a:t>Client can select an </a:t>
            </a:r>
            <a:r>
              <a:rPr i="1"/>
              <a:t>arbitrary </a:t>
            </a:r>
            <a:r>
              <a:t>cipher suite in the ClientMasterKey message and force the use of ex- port cipher suites even if they are explicitly disabled in the server configuration</a:t>
            </a:r>
          </a:p>
          <a:p>
            <a:pPr marL="413384" indent="-413384" defTabSz="543305">
              <a:spcBef>
                <a:spcPts val="3900"/>
              </a:spcBef>
              <a:defRPr sz="3348"/>
            </a:pPr>
            <a:r>
              <a:t>The SSLv2 protocol itself was still enabled by default in the OpenSSL standalone server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DROWN Variations</a:t>
            </a:r>
          </a:p>
        </p:txBody>
      </p:sp>
      <p:sp>
        <p:nvSpPr>
          <p:cNvPr id="137" name="Shape 137"/>
          <p:cNvSpPr/>
          <p:nvPr>
            <p:ph type="body" idx="1"/>
          </p:nvPr>
        </p:nvSpPr>
        <p:spPr>
          <a:prstGeom prst="rect">
            <a:avLst/>
          </a:prstGeom>
        </p:spPr>
        <p:txBody>
          <a:bodyPr/>
          <a:lstStyle/>
          <a:p>
            <a:pPr/>
            <a:r>
              <a:t>2 Types of DRAWN Attack</a:t>
            </a:r>
          </a:p>
          <a:p>
            <a:pPr lvl="1" marL="790222" indent="-345722">
              <a:spcBef>
                <a:spcPts val="3200"/>
              </a:spcBef>
              <a:defRPr sz="2800"/>
            </a:pPr>
            <a:r>
              <a:t>General DROWN Attack</a:t>
            </a:r>
          </a:p>
          <a:p>
            <a:pPr lvl="2" marL="1234722" indent="-345722">
              <a:spcBef>
                <a:spcPts val="3200"/>
              </a:spcBef>
              <a:defRPr sz="2800"/>
            </a:pPr>
            <a:r>
              <a:t>Passive attack</a:t>
            </a:r>
          </a:p>
          <a:p>
            <a:pPr lvl="1" marL="790222" indent="-345722">
              <a:spcBef>
                <a:spcPts val="3200"/>
              </a:spcBef>
              <a:defRPr sz="2800"/>
            </a:pPr>
            <a:r>
              <a:t>Special DROWN Attack</a:t>
            </a:r>
          </a:p>
          <a:p>
            <a:pPr lvl="2" marL="1234722" indent="-345722">
              <a:spcBef>
                <a:spcPts val="3200"/>
              </a:spcBef>
              <a:defRPr sz="2800"/>
            </a:pPr>
            <a:r>
              <a:t>Man in the Middle Attack</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lvl1pPr defTabSz="566674">
              <a:defRPr sz="7760"/>
            </a:lvl1pPr>
          </a:lstStyle>
          <a:p>
            <a:pPr/>
            <a:r>
              <a:t>Breaking TLS with SSLv2</a:t>
            </a:r>
          </a:p>
        </p:txBody>
      </p:sp>
      <p:sp>
        <p:nvSpPr>
          <p:cNvPr id="140" name="Shape 140"/>
          <p:cNvSpPr/>
          <p:nvPr>
            <p:ph type="body" idx="1"/>
          </p:nvPr>
        </p:nvSpPr>
        <p:spPr>
          <a:prstGeom prst="rect">
            <a:avLst/>
          </a:prstGeom>
        </p:spPr>
        <p:txBody>
          <a:bodyPr/>
          <a:lstStyle/>
          <a:p>
            <a:pPr/>
            <a:r>
              <a:t>How an SSLv2 Oracle can break TLS connection</a:t>
            </a:r>
          </a:p>
          <a:p>
            <a:pPr/>
            <a:r>
              <a:t>Attack Scenario   </a:t>
            </a:r>
          </a:p>
          <a:p>
            <a:pPr lvl="1" marL="790222" indent="-345722">
              <a:spcBef>
                <a:spcPts val="3200"/>
              </a:spcBef>
              <a:defRPr sz="2800"/>
            </a:pPr>
            <a:r>
              <a:t>Target Server accepts TLS connections </a:t>
            </a:r>
          </a:p>
          <a:p>
            <a:pPr lvl="1" marL="790222" indent="-345722">
              <a:spcBef>
                <a:spcPts val="3200"/>
              </a:spcBef>
              <a:defRPr sz="2800"/>
            </a:pPr>
            <a:r>
              <a:t>The same RSA public key as the TLS connections is also used for SSLv2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Attacker’s Position </a:t>
            </a:r>
          </a:p>
        </p:txBody>
      </p:sp>
      <p:sp>
        <p:nvSpPr>
          <p:cNvPr id="143" name="Shape 143"/>
          <p:cNvSpPr/>
          <p:nvPr>
            <p:ph type="body" idx="1"/>
          </p:nvPr>
        </p:nvSpPr>
        <p:spPr>
          <a:prstGeom prst="rect">
            <a:avLst/>
          </a:prstGeom>
        </p:spPr>
        <p:txBody>
          <a:bodyPr/>
          <a:lstStyle/>
          <a:p>
            <a:pPr marL="417830" indent="-417830" defTabSz="549148">
              <a:spcBef>
                <a:spcPts val="3900"/>
              </a:spcBef>
              <a:defRPr sz="3384"/>
            </a:pPr>
            <a:r>
              <a:t>Able to passively eavesdrop on traffic between the client and server </a:t>
            </a:r>
          </a:p>
          <a:p>
            <a:pPr marL="417830" indent="-417830" defTabSz="549148">
              <a:spcBef>
                <a:spcPts val="3900"/>
              </a:spcBef>
              <a:defRPr sz="3384"/>
            </a:pPr>
            <a:r>
              <a:t>Records RSA-based TLS traffic </a:t>
            </a:r>
          </a:p>
          <a:p>
            <a:pPr marL="417830" indent="-417830" defTabSz="549148">
              <a:spcBef>
                <a:spcPts val="3900"/>
              </a:spcBef>
              <a:defRPr sz="3384"/>
            </a:pPr>
            <a:r>
              <a:t>Can’t perform Man in the middle attacks </a:t>
            </a:r>
          </a:p>
          <a:p>
            <a:pPr marL="417830" indent="-417830" defTabSz="549148">
              <a:spcBef>
                <a:spcPts val="3900"/>
              </a:spcBef>
              <a:defRPr sz="3384"/>
            </a:pPr>
            <a:r>
              <a:t>Can expect to decrypt one out of 1,000 intercepted TLS connections </a:t>
            </a:r>
          </a:p>
          <a:p>
            <a:pPr lvl="1" marL="835660" indent="-417830" defTabSz="549148">
              <a:spcBef>
                <a:spcPts val="3900"/>
              </a:spcBef>
              <a:defRPr sz="3384"/>
            </a:pPr>
            <a:r>
              <a:t>A decrypted TLS connection might contain a cookie or plaintext password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Attacker’s Position </a:t>
            </a:r>
          </a:p>
        </p:txBody>
      </p:sp>
      <p:sp>
        <p:nvSpPr>
          <p:cNvPr id="146" name="Shape 146"/>
          <p:cNvSpPr/>
          <p:nvPr>
            <p:ph type="body" idx="1"/>
          </p:nvPr>
        </p:nvSpPr>
        <p:spPr>
          <a:prstGeom prst="rect">
            <a:avLst/>
          </a:prstGeom>
        </p:spPr>
        <p:txBody>
          <a:bodyPr/>
          <a:lstStyle/>
          <a:p>
            <a:pPr marL="320040" indent="-320040" defTabSz="420624">
              <a:spcBef>
                <a:spcPts val="3000"/>
              </a:spcBef>
              <a:defRPr sz="2592"/>
            </a:pPr>
            <a:r>
              <a:t>To collect 1,000 TLS connections</a:t>
            </a:r>
          </a:p>
          <a:p>
            <a:pPr lvl="1" marL="640080" indent="-320040" defTabSz="420624">
              <a:spcBef>
                <a:spcPts val="3000"/>
              </a:spcBef>
              <a:defRPr sz="2592"/>
            </a:pPr>
            <a:r>
              <a:t>Target: Server </a:t>
            </a:r>
          </a:p>
          <a:p>
            <a:pPr lvl="2" marL="960120" indent="-320040" defTabSz="420624">
              <a:spcBef>
                <a:spcPts val="3000"/>
              </a:spcBef>
              <a:defRPr sz="2592"/>
            </a:pPr>
            <a:r>
              <a:t>DNS spoofing </a:t>
            </a:r>
          </a:p>
          <a:p>
            <a:pPr lvl="2" marL="960120" indent="-320040" defTabSz="420624">
              <a:spcBef>
                <a:spcPts val="3000"/>
              </a:spcBef>
              <a:defRPr sz="2592"/>
            </a:pPr>
            <a:r>
              <a:t>BGP hijacking attack to redirect traffic transparently through themselves</a:t>
            </a:r>
          </a:p>
          <a:p>
            <a:pPr lvl="1" marL="640080" indent="-320040" defTabSz="420624">
              <a:spcBef>
                <a:spcPts val="3000"/>
              </a:spcBef>
              <a:defRPr sz="2592"/>
            </a:pPr>
            <a:r>
              <a:t>Target: Client</a:t>
            </a:r>
          </a:p>
          <a:p>
            <a:pPr lvl="2" marL="960120" indent="-320040" defTabSz="420624">
              <a:spcBef>
                <a:spcPts val="3000"/>
              </a:spcBef>
              <a:defRPr sz="2592"/>
            </a:pPr>
            <a:r>
              <a:t>Embed or inject malicious JavaScript on an site and force repeated connections </a:t>
            </a:r>
          </a:p>
          <a:p>
            <a:pPr lvl="1" marL="640080" indent="-320040" defTabSz="420624">
              <a:spcBef>
                <a:spcPts val="3000"/>
              </a:spcBef>
              <a:defRPr sz="2592"/>
            </a:pPr>
            <a:r>
              <a:t>Needs to force an error with TLS connection to get a fresh handshake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