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9" r:id="rId1"/>
  </p:sldMasterIdLst>
  <p:sldIdLst>
    <p:sldId id="256" r:id="rId2"/>
    <p:sldId id="295" r:id="rId3"/>
    <p:sldId id="302" r:id="rId4"/>
    <p:sldId id="294" r:id="rId5"/>
    <p:sldId id="296" r:id="rId6"/>
    <p:sldId id="297" r:id="rId7"/>
    <p:sldId id="298" r:id="rId8"/>
    <p:sldId id="301" r:id="rId9"/>
    <p:sldId id="29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1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121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2009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220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3217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040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64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3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6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4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58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70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5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4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684211" y="1030289"/>
            <a:ext cx="10481771" cy="54993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Tecnológico Nacional de México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Instituto Tecnológico Campus Frontera Comalapa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Ingeniería en Sistemas Computacionales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Séptimo semestre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 1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Materia: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Lenguajes y Autómatas II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 1.5 Esquema de Traducción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Docente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Ing. Francisco Javier Mingo Velázquez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r>
              <a:rPr 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Bryams Santizo Alfaro</a:t>
            </a: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</a:pP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Frontera Comalapa, Chiapas, a 26 de agosto del 2025.</a:t>
            </a:r>
          </a:p>
          <a:p>
            <a:pPr algn="ctr">
              <a:lnSpc>
                <a:spcPct val="150000"/>
              </a:lnSpc>
            </a:pPr>
            <a:endParaRPr lang="es-MX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18" y="301354"/>
            <a:ext cx="2532380" cy="572770"/>
          </a:xfrm>
          <a:prstGeom prst="rect">
            <a:avLst/>
          </a:prstGeom>
          <a:noFill/>
        </p:spPr>
      </p:pic>
      <p:pic>
        <p:nvPicPr>
          <p:cNvPr id="6" name="Imagen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922" y="-16970"/>
            <a:ext cx="1748155" cy="854075"/>
          </a:xfrm>
          <a:prstGeom prst="rect">
            <a:avLst/>
          </a:prstGeom>
          <a:noFill/>
        </p:spPr>
      </p:pic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675" y="89075"/>
            <a:ext cx="1412875" cy="7480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1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6918628" cy="1280890"/>
          </a:xfrm>
        </p:spPr>
        <p:txBody>
          <a:bodyPr>
            <a:noAutofit/>
          </a:bodyPr>
          <a:lstStyle/>
          <a:p>
            <a:pPr algn="ctr"/>
            <a:r>
              <a:rPr lang="es-MX" sz="8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 Esquema de Traducción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1804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880B5-7903-7349-B508-31AA465A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2581B-F03F-3CA7-8888-729BBB35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Índice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999601-8885-946B-84CF-D48C738A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342" y="1792941"/>
            <a:ext cx="8915400" cy="3777622"/>
          </a:xfrm>
        </p:spPr>
        <p:txBody>
          <a:bodyPr>
            <a:normAutofit/>
          </a:bodyPr>
          <a:lstStyle/>
          <a:p>
            <a:r>
              <a:rPr lang="es-MX" sz="2400" dirty="0">
                <a:hlinkClick r:id="rId2" action="ppaction://hlinksldjump"/>
              </a:rPr>
              <a:t>Introducción</a:t>
            </a:r>
            <a:r>
              <a:rPr lang="es-MX" sz="2400" dirty="0"/>
              <a:t>……………………………………………………..3</a:t>
            </a:r>
          </a:p>
          <a:p>
            <a:r>
              <a:rPr lang="es-MX" sz="2400" dirty="0">
                <a:hlinkClick r:id="rId3" action="ppaction://hlinksldjump"/>
              </a:rPr>
              <a:t>Justificación</a:t>
            </a:r>
            <a:r>
              <a:rPr lang="es-MX" sz="2400" dirty="0"/>
              <a:t> ……………………………………………………..4</a:t>
            </a:r>
          </a:p>
          <a:p>
            <a:r>
              <a:rPr lang="es-MX" sz="2400" dirty="0">
                <a:hlinkClick r:id="rId4" action="ppaction://hlinksldjump"/>
              </a:rPr>
              <a:t>Desarrollo </a:t>
            </a:r>
            <a:r>
              <a:rPr lang="es-MX" sz="2400" dirty="0"/>
              <a:t>……………….………………………………………..5</a:t>
            </a:r>
          </a:p>
          <a:p>
            <a:r>
              <a:rPr lang="es-MX" sz="2400" dirty="0">
                <a:hlinkClick r:id="rId5" action="ppaction://hlinksldjump"/>
              </a:rPr>
              <a:t>Conclusión</a:t>
            </a:r>
            <a:r>
              <a:rPr lang="es-MX" sz="2400" dirty="0"/>
              <a:t> …………………………………………..…………..8</a:t>
            </a:r>
          </a:p>
        </p:txBody>
      </p:sp>
    </p:spTree>
    <p:extLst>
      <p:ext uri="{BB962C8B-B14F-4D97-AF65-F5344CB8AC3E}">
        <p14:creationId xmlns:p14="http://schemas.microsoft.com/office/powerpoint/2010/main" val="2329238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93288" y="606181"/>
            <a:ext cx="8911687" cy="1280890"/>
          </a:xfrm>
        </p:spPr>
        <p:txBody>
          <a:bodyPr/>
          <a:lstStyle/>
          <a:p>
            <a:pPr algn="ctr"/>
            <a:r>
              <a:rPr lang="es-MX" dirty="0"/>
              <a:t>Introducción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87025" y="1520086"/>
            <a:ext cx="10058400" cy="435627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Cuando aprendemos sobre compiladores o lenguajes de programación, no basta con reconocer si una frase está bien escrita en un lenguaje. También necesitamos hacer algo con ella: traducirla, calcularla, o convertirla a otro formato.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Para eso existe el esquema de traducción, que es una forma de juntar la gramática con instrucciones que le dicen al compilador qué hacer cuando reconoce cada regla.</a:t>
            </a:r>
          </a:p>
        </p:txBody>
      </p:sp>
    </p:spTree>
    <p:extLst>
      <p:ext uri="{BB962C8B-B14F-4D97-AF65-F5344CB8AC3E}">
        <p14:creationId xmlns:p14="http://schemas.microsoft.com/office/powerpoint/2010/main" val="281231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Justificación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66800" y="1532524"/>
            <a:ext cx="10058400" cy="447831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Sirve Porque no basta con leer un programa, también hay que procesarlo.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Es como cuando lees “2 + 3”: no solo quieres saber que está bien escrito, ¡quieres saber que vale 5!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s-ES" sz="2400" dirty="0"/>
              <a:t>Los compiladores usan los esquemas de traducción para convertir lo que escribimos en código máquina o en otro lenguaje.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810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7B20-1BB6-56EB-6ACD-274D7F48B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5676E-F1FC-2501-DF0B-48E4ABAD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148" y="462745"/>
            <a:ext cx="8911687" cy="1280890"/>
          </a:xfrm>
        </p:spPr>
        <p:txBody>
          <a:bodyPr/>
          <a:lstStyle/>
          <a:p>
            <a:pPr algn="ctr"/>
            <a:r>
              <a:rPr lang="es-ES" dirty="0"/>
              <a:t>¿Qué es un Esquema de Traducción?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F57E71-5592-2248-873C-9AEBB672C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2524"/>
            <a:ext cx="10058400" cy="4478311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Un </a:t>
            </a:r>
            <a:r>
              <a:rPr lang="es-MX" sz="2400" b="1" dirty="0"/>
              <a:t>esquema de traducción</a:t>
            </a:r>
            <a:r>
              <a:rPr lang="es-MX" sz="2400" dirty="0"/>
              <a:t> es básicamente una </a:t>
            </a:r>
            <a:r>
              <a:rPr lang="es-MX" sz="2400" b="1" dirty="0"/>
              <a:t>gramática libre de contexto</a:t>
            </a:r>
            <a:r>
              <a:rPr lang="es-MX" sz="2400" dirty="0"/>
              <a:t> a la cual se le agregan </a:t>
            </a:r>
            <a:r>
              <a:rPr lang="es-MX" sz="2400" b="1" dirty="0"/>
              <a:t>acciones semánticas</a:t>
            </a:r>
            <a:r>
              <a:rPr lang="es-MX" sz="2400" dirty="0"/>
              <a:t>.</a:t>
            </a:r>
            <a:br>
              <a:rPr lang="es-MX" sz="2400" dirty="0"/>
            </a:br>
            <a:r>
              <a:rPr lang="es-MX" sz="2400" dirty="0"/>
              <a:t>Dicho en palabras más simples:</a:t>
            </a:r>
          </a:p>
          <a:p>
            <a:pPr lvl="0"/>
            <a:r>
              <a:rPr lang="es-MX" sz="2400" dirty="0"/>
              <a:t>La </a:t>
            </a:r>
            <a:r>
              <a:rPr lang="es-MX" sz="2400" b="1" dirty="0"/>
              <a:t>gramática</a:t>
            </a:r>
            <a:r>
              <a:rPr lang="es-MX" sz="2400" dirty="0"/>
              <a:t> se encarga de la </a:t>
            </a:r>
            <a:r>
              <a:rPr lang="es-MX" sz="2400" b="1" dirty="0"/>
              <a:t>forma</a:t>
            </a:r>
            <a:r>
              <a:rPr lang="es-MX" sz="2400" dirty="0"/>
              <a:t> (cómo se escribe algo).</a:t>
            </a:r>
          </a:p>
          <a:p>
            <a:pPr lvl="0"/>
            <a:r>
              <a:rPr lang="es-MX" sz="2400" dirty="0"/>
              <a:t>Las </a:t>
            </a:r>
            <a:r>
              <a:rPr lang="es-MX" sz="2400" b="1" dirty="0"/>
              <a:t>acciones semánticas</a:t>
            </a:r>
            <a:r>
              <a:rPr lang="es-MX" sz="2400" dirty="0"/>
              <a:t> se encargan del </a:t>
            </a:r>
            <a:r>
              <a:rPr lang="es-MX" sz="2400" b="1" dirty="0"/>
              <a:t>significado</a:t>
            </a:r>
            <a:r>
              <a:rPr lang="es-MX" sz="2400" dirty="0"/>
              <a:t> (qué representa o qué se debe hacer con eso).</a:t>
            </a:r>
          </a:p>
          <a:p>
            <a:pPr marL="0" indent="0">
              <a:buNone/>
            </a:pPr>
            <a:r>
              <a:rPr lang="es-ES" sz="2400" dirty="0"/>
              <a:t>Un esquema de traducción es como una receta de cocina:</a:t>
            </a:r>
          </a:p>
          <a:p>
            <a:r>
              <a:rPr lang="es-ES" sz="2400" dirty="0"/>
              <a:t>La gramática son los pasos que dicen qué ingredientes van y en qué orden.</a:t>
            </a:r>
          </a:p>
          <a:p>
            <a:r>
              <a:rPr lang="es-ES" sz="2400" dirty="0"/>
              <a:t>Las acciones semánticas son las instrucciones que dicen qué hacer con esos ingredientes.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39501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0F8A-6746-532B-47B4-93F9A8D49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7D870-B051-DFCD-6371-DE8C8844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148" y="462745"/>
            <a:ext cx="8911687" cy="1280890"/>
          </a:xfrm>
        </p:spPr>
        <p:txBody>
          <a:bodyPr/>
          <a:lstStyle/>
          <a:p>
            <a:pPr algn="ctr"/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23203-25C2-BCCD-C080-CDE0493AA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2524"/>
            <a:ext cx="10058400" cy="44783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Gramática:</a:t>
            </a:r>
          </a:p>
          <a:p>
            <a:pPr marL="0" indent="0">
              <a:buNone/>
            </a:pPr>
            <a:r>
              <a:rPr lang="es-ES" sz="2800" dirty="0"/>
              <a:t>S → numero + numero</a:t>
            </a:r>
          </a:p>
          <a:p>
            <a:pPr marL="0" indent="0">
              <a:buNone/>
            </a:pPr>
            <a:endParaRPr lang="es-ES" sz="2800" dirty="0"/>
          </a:p>
          <a:p>
            <a:pPr marL="0" indent="0">
              <a:buNone/>
            </a:pPr>
            <a:r>
              <a:rPr lang="es-MX" sz="2800" dirty="0"/>
              <a:t>Acción semántica:</a:t>
            </a:r>
          </a:p>
          <a:p>
            <a:pPr marL="0" indent="0">
              <a:buNone/>
            </a:pPr>
            <a:r>
              <a:rPr lang="es-ES" sz="2800" dirty="0"/>
              <a:t>{ sumar(numero1, numero2) }</a:t>
            </a:r>
          </a:p>
          <a:p>
            <a:pPr marL="0" indent="0"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97186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F75D1-AF9C-9DCB-0E38-E2721B634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77A7-0692-E38C-7F6C-AD4CB7D0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8148" y="462745"/>
            <a:ext cx="8911687" cy="1280890"/>
          </a:xfrm>
        </p:spPr>
        <p:txBody>
          <a:bodyPr/>
          <a:lstStyle/>
          <a:p>
            <a:pPr algn="ctr"/>
            <a:r>
              <a:rPr lang="es-ES" dirty="0"/>
              <a:t>Importancia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062366-CFEA-09C7-CF12-A7EABFB18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32524"/>
            <a:ext cx="10058400" cy="4478311"/>
          </a:xfrm>
        </p:spPr>
        <p:txBody>
          <a:bodyPr>
            <a:normAutofit/>
          </a:bodyPr>
          <a:lstStyle/>
          <a:p>
            <a:r>
              <a:rPr lang="es-ES" sz="2800" dirty="0"/>
              <a:t>Permite que los compiladores:</a:t>
            </a:r>
          </a:p>
          <a:p>
            <a:pPr lvl="1"/>
            <a:r>
              <a:rPr lang="es-ES" sz="2400" b="1" dirty="0"/>
              <a:t>Comprendan</a:t>
            </a:r>
            <a:r>
              <a:rPr lang="es-ES" sz="2400" dirty="0"/>
              <a:t> un programa.</a:t>
            </a:r>
          </a:p>
          <a:p>
            <a:pPr lvl="1"/>
            <a:r>
              <a:rPr lang="es-ES" sz="2400" b="1" dirty="0"/>
              <a:t>Generen</a:t>
            </a:r>
            <a:r>
              <a:rPr lang="es-ES" sz="2400" dirty="0"/>
              <a:t> instrucciones equivalentes en otro lenguaje.</a:t>
            </a:r>
          </a:p>
          <a:p>
            <a:r>
              <a:rPr lang="es-ES" sz="2800" dirty="0"/>
              <a:t>Sin los esquemas de traducción, solo tendríamos cadenas válidas, pero </a:t>
            </a:r>
            <a:r>
              <a:rPr lang="es-ES" sz="2800" b="1" dirty="0"/>
              <a:t>sin significado práctico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581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88780" y="1165412"/>
            <a:ext cx="9980909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Un esquema de traducción es básicamente una gramática con instrucciones extras.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La gramática sola solo sirve para reconocer si algo está bien escrito.</a:t>
            </a:r>
          </a:p>
          <a:p>
            <a:pPr algn="just">
              <a:lnSpc>
                <a:spcPct val="150000"/>
              </a:lnSpc>
            </a:pPr>
            <a:r>
              <a:rPr lang="es-ES" sz="2400" dirty="0"/>
              <a:t>Con el esquema de traducción ya le decimos al compilador qué hacer.</a:t>
            </a:r>
          </a:p>
          <a:p>
            <a:pPr algn="just">
              <a:lnSpc>
                <a:spcPct val="150000"/>
              </a:lnSpc>
            </a:pPr>
            <a:endParaRPr lang="es-ES" sz="2400" dirty="0"/>
          </a:p>
          <a:p>
            <a:pPr algn="just">
              <a:lnSpc>
                <a:spcPct val="150000"/>
              </a:lnSpc>
            </a:pPr>
            <a:r>
              <a:rPr lang="es-ES" sz="2400" dirty="0"/>
              <a:t>Es como cuando un profe no solo revisa tu ortografía, sino que también te dice “así queda mejor escrito”.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038852" y="329649"/>
            <a:ext cx="10058400" cy="835763"/>
          </a:xfrm>
        </p:spPr>
        <p:txBody>
          <a:bodyPr/>
          <a:lstStyle/>
          <a:p>
            <a:pPr algn="ctr"/>
            <a:r>
              <a:rPr lang="es-MX" dirty="0"/>
              <a:t>Conclusión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61859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2416</TotalTime>
  <Words>419</Words>
  <Application>Microsoft Office PowerPoint</Application>
  <PresentationFormat>Panorámica</PresentationFormat>
  <Paragraphs>61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Presentación de PowerPoint</vt:lpstr>
      <vt:lpstr>1.5 Esquema de Traducción</vt:lpstr>
      <vt:lpstr>Índice</vt:lpstr>
      <vt:lpstr>Introducción</vt:lpstr>
      <vt:lpstr>Justificación</vt:lpstr>
      <vt:lpstr>¿Qué es un Esquema de Traducción?</vt:lpstr>
      <vt:lpstr>Ejemplo</vt:lpstr>
      <vt:lpstr>Importancia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Dixie</dc:creator>
  <cp:lastModifiedBy>Bryams Santizo</cp:lastModifiedBy>
  <cp:revision>63</cp:revision>
  <dcterms:created xsi:type="dcterms:W3CDTF">2024-11-02T16:10:18Z</dcterms:created>
  <dcterms:modified xsi:type="dcterms:W3CDTF">2025-08-28T11:21:15Z</dcterms:modified>
</cp:coreProperties>
</file>