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1024200" y="4387320"/>
            <a:ext cx="97196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04800" y="438732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1024200" y="438732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310640" y="228600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7596720" y="228600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7596720" y="438732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310640" y="438732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1024200" y="438732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1024200" y="585360"/>
            <a:ext cx="9719640" cy="695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1024200" y="438732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04800" y="438732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1024200" y="4387320"/>
            <a:ext cx="97196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1024200" y="4387320"/>
            <a:ext cx="97196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004800" y="438732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1024200" y="438732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310640" y="228600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7596720" y="228600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7596720" y="438732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4310640" y="438732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1024200" y="438732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ubTitle"/>
          </p:nvPr>
        </p:nvSpPr>
        <p:spPr>
          <a:xfrm>
            <a:off x="1024200" y="585360"/>
            <a:ext cx="9719640" cy="695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1024200" y="438732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04800" y="438732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1024200" y="4387320"/>
            <a:ext cx="97196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1024200" y="4387320"/>
            <a:ext cx="97196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6004800" y="438732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1024200" y="438732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310640" y="228600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7596720" y="228600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7596720" y="438732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31" name="PlaceHolder 6"/>
          <p:cNvSpPr>
            <a:spLocks noGrp="1"/>
          </p:cNvSpPr>
          <p:nvPr>
            <p:ph type="body"/>
          </p:nvPr>
        </p:nvSpPr>
        <p:spPr>
          <a:xfrm>
            <a:off x="4310640" y="438732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32" name="PlaceHolder 7"/>
          <p:cNvSpPr>
            <a:spLocks noGrp="1"/>
          </p:cNvSpPr>
          <p:nvPr>
            <p:ph type="body"/>
          </p:nvPr>
        </p:nvSpPr>
        <p:spPr>
          <a:xfrm>
            <a:off x="1024200" y="438732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subTitle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subTitle"/>
          </p:nvPr>
        </p:nvSpPr>
        <p:spPr>
          <a:xfrm>
            <a:off x="1024200" y="585360"/>
            <a:ext cx="9719640" cy="695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1024200" y="438732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004800" y="438732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1024200" y="4387320"/>
            <a:ext cx="97196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1024200" y="4387320"/>
            <a:ext cx="97196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6004800" y="438732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67" name="PlaceHolder 5"/>
          <p:cNvSpPr>
            <a:spLocks noGrp="1"/>
          </p:cNvSpPr>
          <p:nvPr>
            <p:ph type="body"/>
          </p:nvPr>
        </p:nvSpPr>
        <p:spPr>
          <a:xfrm>
            <a:off x="1024200" y="438732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4310640" y="228600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7596720" y="228600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72" name="PlaceHolder 5"/>
          <p:cNvSpPr>
            <a:spLocks noGrp="1"/>
          </p:cNvSpPr>
          <p:nvPr>
            <p:ph type="body"/>
          </p:nvPr>
        </p:nvSpPr>
        <p:spPr>
          <a:xfrm>
            <a:off x="7596720" y="438732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73" name="PlaceHolder 6"/>
          <p:cNvSpPr>
            <a:spLocks noGrp="1"/>
          </p:cNvSpPr>
          <p:nvPr>
            <p:ph type="body"/>
          </p:nvPr>
        </p:nvSpPr>
        <p:spPr>
          <a:xfrm>
            <a:off x="4310640" y="438732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74" name="PlaceHolder 7"/>
          <p:cNvSpPr>
            <a:spLocks noGrp="1"/>
          </p:cNvSpPr>
          <p:nvPr>
            <p:ph type="body"/>
          </p:nvPr>
        </p:nvSpPr>
        <p:spPr>
          <a:xfrm>
            <a:off x="1024200" y="438732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1024200" y="585360"/>
            <a:ext cx="9719640" cy="695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1024200" y="438732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04800" y="438732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024200" y="4387320"/>
            <a:ext cx="97196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 flipV="1">
            <a:off x="761760" y="826200"/>
            <a:ext cx="360" cy="91440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12191760" cy="45716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0"/>
            <a:ext cx="12191760" cy="4571640"/>
          </a:xfrm>
          <a:custGeom>
            <a:avLst/>
            <a:gdLst/>
            <a:ah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</p:spPr>
        <p:txBody>
          <a:bodyPr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5000" spc="199" strike="noStrike" cap="all">
                <a:solidFill>
                  <a:srgbClr val="0d0d0d"/>
                </a:solidFill>
                <a:latin typeface="Tw Cen MT Condensed"/>
              </a:rPr>
              <a:t>Click to edit Master title style</a:t>
            </a:r>
            <a:endParaRPr b="0" lang="en-US" sz="50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1024200" y="6470640"/>
            <a:ext cx="2153880" cy="2739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A452CFBE-4FDE-4EEC-926D-AAA82ED96FA7}" type="datetime">
              <a:rPr b="0" lang="en-US" sz="1000" spc="-1" strike="noStrike">
                <a:solidFill>
                  <a:srgbClr val="0d0d0d"/>
                </a:solidFill>
                <a:latin typeface="Tw Cen MT Condensed"/>
              </a:rPr>
              <a:t>4/14/18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4843080" y="6470640"/>
            <a:ext cx="5901120" cy="27396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sldNum"/>
          </p:nvPr>
        </p:nvSpPr>
        <p:spPr>
          <a:xfrm>
            <a:off x="10837440" y="6470640"/>
            <a:ext cx="973440" cy="2739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0F8DC9F7-3931-4107-9C90-A2B6CEE45F75}" type="slidenum">
              <a:rPr b="0" lang="en-US" sz="1000" spc="-1" strike="noStrike">
                <a:solidFill>
                  <a:srgbClr val="0d0d0d"/>
                </a:solidFill>
                <a:latin typeface="Tw Cen MT Condensed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7" name="Line 8"/>
          <p:cNvSpPr/>
          <p:nvPr/>
        </p:nvSpPr>
        <p:spPr>
          <a:xfrm flipV="1">
            <a:off x="8386560" y="5263920"/>
            <a:ext cx="360" cy="91440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Click to edit the outline text format</a:t>
            </a: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Tw Cen MT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Tw Cen M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w Cen MT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Tw Cen M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Tw Cen MT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Tw Cen M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Tw Cen M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Tw Cen M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Line 1"/>
          <p:cNvSpPr/>
          <p:nvPr/>
        </p:nvSpPr>
        <p:spPr>
          <a:xfrm flipV="1">
            <a:off x="761760" y="826200"/>
            <a:ext cx="360" cy="91440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1024200" y="471600"/>
            <a:ext cx="4388760" cy="1737000"/>
          </a:xfrm>
          <a:prstGeom prst="rect">
            <a:avLst/>
          </a:prstGeom>
        </p:spPr>
        <p:txBody>
          <a:bodyPr anchor="ctr"/>
          <a:p>
            <a:pPr>
              <a:lnSpc>
                <a:spcPct val="80000"/>
              </a:lnSpc>
            </a:pPr>
            <a:r>
              <a:rPr b="0" lang="en-US" sz="4000" spc="97" strike="noStrike" cap="all">
                <a:solidFill>
                  <a:srgbClr val="0d0d0d"/>
                </a:solidFill>
                <a:latin typeface="Tw Cen MT Condensed"/>
              </a:rPr>
              <a:t>Click to edit Master title style</a:t>
            </a:r>
            <a:endParaRPr b="0" lang="en-US" sz="40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715000" y="822960"/>
            <a:ext cx="5677920" cy="5184360"/>
          </a:xfrm>
          <a:prstGeom prst="rect">
            <a:avLst/>
          </a:prstGeom>
        </p:spPr>
        <p:txBody>
          <a:bodyPr lIns="45720" rIns="45720"/>
          <a:p>
            <a:pPr marL="91440" indent="-9108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c66951"/>
              </a:buClr>
              <a:buFont typeface="Tw Cen MT"/>
              <a:buChar char=" "/>
            </a:pPr>
            <a:r>
              <a:rPr b="0" lang="en-US" sz="2400" spc="-1" strike="noStrike">
                <a:solidFill>
                  <a:srgbClr val="000000"/>
                </a:solidFill>
                <a:latin typeface="Tw Cen MT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latin typeface="Tw Cen MT"/>
            </a:endParaRPr>
          </a:p>
          <a:p>
            <a:pPr lvl="1" marL="265320" indent="-1368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c66951"/>
              </a:buClr>
              <a:buFont typeface="Wingdings 3" charset="2"/>
              <a:buChar char="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</a:rPr>
              <a:t>Second level</a:t>
            </a:r>
            <a:endParaRPr b="0" lang="en-US" sz="2000" spc="-1" strike="noStrike">
              <a:solidFill>
                <a:srgbClr val="000000"/>
              </a:solidFill>
              <a:latin typeface="Tw Cen MT"/>
            </a:endParaRPr>
          </a:p>
          <a:p>
            <a:pPr lvl="2" marL="448200" indent="-1368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c66951"/>
              </a:buClr>
              <a:buFont typeface="Wingdings 3" charset="2"/>
              <a:buChar char=""/>
            </a:pPr>
            <a:r>
              <a:rPr b="0" lang="en-US" sz="1600" spc="-1" strike="noStrike">
                <a:solidFill>
                  <a:srgbClr val="000000"/>
                </a:solidFill>
                <a:latin typeface="Tw Cen MT"/>
              </a:rPr>
              <a:t>Third level</a:t>
            </a:r>
            <a:endParaRPr b="0" lang="en-US" sz="1600" spc="-1" strike="noStrike">
              <a:solidFill>
                <a:srgbClr val="000000"/>
              </a:solidFill>
              <a:latin typeface="Tw Cen MT"/>
            </a:endParaRPr>
          </a:p>
          <a:p>
            <a:pPr lvl="3" marL="594360" indent="-1368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c66951"/>
              </a:buClr>
              <a:buFont typeface="Wingdings 3" charset="2"/>
              <a:buChar char=""/>
            </a:pPr>
            <a:r>
              <a:rPr b="0" lang="en-US" sz="1600" spc="-1" strike="noStrike">
                <a:solidFill>
                  <a:srgbClr val="000000"/>
                </a:solidFill>
                <a:latin typeface="Tw Cen MT"/>
              </a:rPr>
              <a:t>Fourth level</a:t>
            </a:r>
            <a:endParaRPr b="0" lang="en-US" sz="1600" spc="-1" strike="noStrike">
              <a:solidFill>
                <a:srgbClr val="000000"/>
              </a:solidFill>
              <a:latin typeface="Tw Cen MT"/>
            </a:endParaRPr>
          </a:p>
          <a:p>
            <a:pPr lvl="4" marL="777240" indent="-1368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c66951"/>
              </a:buClr>
              <a:buFont typeface="Wingdings 3" charset="2"/>
              <a:buChar char=""/>
            </a:pPr>
            <a:r>
              <a:rPr b="0" lang="en-US" sz="1600" spc="-1" strike="noStrike">
                <a:solidFill>
                  <a:srgbClr val="000000"/>
                </a:solidFill>
                <a:latin typeface="Tw Cen MT"/>
              </a:rPr>
              <a:t>Fifth level</a:t>
            </a:r>
            <a:endParaRPr b="0" lang="en-US" sz="16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1024200" y="2257560"/>
            <a:ext cx="4388760" cy="376200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201"/>
              </a:spcAft>
            </a:pPr>
            <a:r>
              <a:rPr b="0" lang="en-US" sz="1600" spc="-1" strike="noStrike">
                <a:solidFill>
                  <a:srgbClr val="000000"/>
                </a:solidFill>
                <a:latin typeface="Tw Cen MT"/>
              </a:rPr>
              <a:t>Click to edit Master text styles</a:t>
            </a:r>
            <a:endParaRPr b="0" lang="en-US" sz="16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dt"/>
          </p:nvPr>
        </p:nvSpPr>
        <p:spPr>
          <a:xfrm>
            <a:off x="1024200" y="6470640"/>
            <a:ext cx="2153880" cy="2739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13A5FFE8-DDC8-4E71-821A-914B4815D55C}" type="datetime">
              <a:rPr b="0" lang="en-US" sz="1000" spc="-1" strike="noStrike">
                <a:solidFill>
                  <a:srgbClr val="0d0d0d"/>
                </a:solidFill>
                <a:latin typeface="Tw Cen MT Condensed"/>
              </a:rPr>
              <a:t>4/14/18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ftr"/>
          </p:nvPr>
        </p:nvSpPr>
        <p:spPr>
          <a:xfrm>
            <a:off x="4843080" y="6470640"/>
            <a:ext cx="5901120" cy="27396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sldNum"/>
          </p:nvPr>
        </p:nvSpPr>
        <p:spPr>
          <a:xfrm>
            <a:off x="10837440" y="6470640"/>
            <a:ext cx="973440" cy="2739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B815115B-609F-4976-84B6-830A5559D3E5}" type="slidenum">
              <a:rPr b="0" lang="en-US" sz="1000" spc="-1" strike="noStrike">
                <a:solidFill>
                  <a:srgbClr val="0d0d0d"/>
                </a:solidFill>
                <a:latin typeface="Tw Cen MT Condensed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Line 1"/>
          <p:cNvSpPr/>
          <p:nvPr/>
        </p:nvSpPr>
        <p:spPr>
          <a:xfrm flipV="1">
            <a:off x="761760" y="826200"/>
            <a:ext cx="360" cy="91440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2"/>
          <p:cNvSpPr/>
          <p:nvPr/>
        </p:nvSpPr>
        <p:spPr>
          <a:xfrm>
            <a:off x="0" y="0"/>
            <a:ext cx="12191760" cy="45716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3"/>
          <p:cNvSpPr/>
          <p:nvPr/>
        </p:nvSpPr>
        <p:spPr>
          <a:xfrm>
            <a:off x="0" y="0"/>
            <a:ext cx="12191760" cy="4571640"/>
          </a:xfrm>
          <a:custGeom>
            <a:avLst/>
            <a:gdLst/>
            <a:ah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PlaceHolder 4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</p:spPr>
        <p:txBody>
          <a:bodyPr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5000" spc="199" strike="noStrike" cap="all">
                <a:solidFill>
                  <a:srgbClr val="0d0d0d"/>
                </a:solidFill>
                <a:latin typeface="Tw Cen MT Condensed"/>
              </a:rPr>
              <a:t>Click to edit Master title style</a:t>
            </a:r>
            <a:endParaRPr b="0" lang="en-US" sz="50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8610480" y="4960080"/>
            <a:ext cx="3200040" cy="1462680"/>
          </a:xfrm>
          <a:prstGeom prst="rect">
            <a:avLst/>
          </a:prstGeom>
        </p:spPr>
        <p:txBody>
          <a:bodyPr anchor="ctr">
            <a:normAutofit/>
          </a:bodyPr>
          <a:p>
            <a:pPr>
              <a:lnSpc>
                <a:spcPct val="100000"/>
              </a:lnSpc>
              <a:spcAft>
                <a:spcPts val="201"/>
              </a:spcAft>
            </a:pPr>
            <a:r>
              <a:rPr b="0" lang="en-US" sz="1800" spc="-1" strike="noStrike">
                <a:solidFill>
                  <a:srgbClr val="0d0d0d"/>
                </a:solidFill>
                <a:latin typeface="Tw Cen MT"/>
              </a:rPr>
              <a:t>Click to edit Master text styles</a:t>
            </a:r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93" name="PlaceHolder 6"/>
          <p:cNvSpPr>
            <a:spLocks noGrp="1"/>
          </p:cNvSpPr>
          <p:nvPr>
            <p:ph type="dt"/>
          </p:nvPr>
        </p:nvSpPr>
        <p:spPr>
          <a:xfrm>
            <a:off x="1024200" y="6470640"/>
            <a:ext cx="2153880" cy="2739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1CE6FF1E-2532-412A-A400-2401E7FFE15C}" type="datetime">
              <a:rPr b="0" lang="en-US" sz="1000" spc="-1" strike="noStrike">
                <a:solidFill>
                  <a:srgbClr val="0d0d0d"/>
                </a:solidFill>
                <a:latin typeface="Tw Cen MT Condensed"/>
              </a:rPr>
              <a:t>4/14/18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94" name="PlaceHolder 7"/>
          <p:cNvSpPr>
            <a:spLocks noGrp="1"/>
          </p:cNvSpPr>
          <p:nvPr>
            <p:ph type="ftr"/>
          </p:nvPr>
        </p:nvSpPr>
        <p:spPr>
          <a:xfrm>
            <a:off x="4843080" y="6470640"/>
            <a:ext cx="5901120" cy="27396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95" name="PlaceHolder 8"/>
          <p:cNvSpPr>
            <a:spLocks noGrp="1"/>
          </p:cNvSpPr>
          <p:nvPr>
            <p:ph type="sldNum"/>
          </p:nvPr>
        </p:nvSpPr>
        <p:spPr>
          <a:xfrm>
            <a:off x="10837440" y="6470640"/>
            <a:ext cx="973440" cy="2739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351544E1-1173-44BC-A12A-34B5AE827424}" type="slidenum">
              <a:rPr b="0" lang="en-US" sz="1000" spc="-1" strike="noStrike">
                <a:solidFill>
                  <a:srgbClr val="0d0d0d"/>
                </a:solidFill>
                <a:latin typeface="Tw Cen MT Condensed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96" name="Line 9"/>
          <p:cNvSpPr/>
          <p:nvPr/>
        </p:nvSpPr>
        <p:spPr>
          <a:xfrm flipV="1">
            <a:off x="8386560" y="5263920"/>
            <a:ext cx="360" cy="914400"/>
          </a:xfrm>
          <a:prstGeom prst="line">
            <a:avLst/>
          </a:prstGeom>
          <a:ln w="19080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Line 1"/>
          <p:cNvSpPr/>
          <p:nvPr/>
        </p:nvSpPr>
        <p:spPr>
          <a:xfrm flipV="1">
            <a:off x="761760" y="826200"/>
            <a:ext cx="360" cy="91440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PlaceHolder 2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anchor="ctr"/>
          <a:p>
            <a:pPr>
              <a:lnSpc>
                <a:spcPct val="80000"/>
              </a:lnSpc>
            </a:pPr>
            <a:r>
              <a:rPr b="0" lang="en-US" sz="5000" spc="97" strike="noStrike" cap="all">
                <a:solidFill>
                  <a:srgbClr val="0d0d0d"/>
                </a:solidFill>
                <a:latin typeface="Tw Cen MT Condensed"/>
              </a:rPr>
              <a:t>Click to edit Master title style</a:t>
            </a:r>
            <a:endParaRPr b="0" lang="en-US" sz="50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45720" rIns="45720"/>
          <a:p>
            <a:pPr marL="91440" indent="-9108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c66951"/>
              </a:buClr>
              <a:buFont typeface="Tw Cen MT"/>
              <a:buChar char=" 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Click to edit Master text styles</a:t>
            </a: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  <a:p>
            <a:pPr lvl="1" marL="265320" indent="-1368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c66951"/>
              </a:buClr>
              <a:buFont typeface="Wingdings 3" charset="2"/>
              <a:buChar char=""/>
            </a:pPr>
            <a:r>
              <a:rPr b="0" lang="en-US" sz="1800" spc="-1" strike="noStrike">
                <a:solidFill>
                  <a:srgbClr val="000000"/>
                </a:solidFill>
                <a:latin typeface="Tw Cen MT"/>
              </a:rPr>
              <a:t>Second level</a:t>
            </a:r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  <a:p>
            <a:pPr lvl="2" marL="448200" indent="-1368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c66951"/>
              </a:buClr>
              <a:buFont typeface="Wingdings 3" charset="2"/>
              <a:buChar char=""/>
            </a:pPr>
            <a:r>
              <a:rPr b="0" lang="en-US" sz="1400" spc="-1" strike="noStrike">
                <a:solidFill>
                  <a:srgbClr val="000000"/>
                </a:solidFill>
                <a:latin typeface="Tw Cen MT"/>
              </a:rPr>
              <a:t>Third level</a:t>
            </a:r>
            <a:endParaRPr b="0" lang="en-US" sz="1400" spc="-1" strike="noStrike">
              <a:solidFill>
                <a:srgbClr val="000000"/>
              </a:solidFill>
              <a:latin typeface="Tw Cen MT"/>
            </a:endParaRPr>
          </a:p>
          <a:p>
            <a:pPr lvl="3" marL="594360" indent="-1368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c66951"/>
              </a:buClr>
              <a:buFont typeface="Wingdings 3" charset="2"/>
              <a:buChar char=""/>
            </a:pPr>
            <a:r>
              <a:rPr b="0" lang="en-US" sz="1400" spc="-1" strike="noStrike">
                <a:solidFill>
                  <a:srgbClr val="000000"/>
                </a:solidFill>
                <a:latin typeface="Tw Cen MT"/>
              </a:rPr>
              <a:t>Fourth level</a:t>
            </a:r>
            <a:endParaRPr b="0" lang="en-US" sz="1400" spc="-1" strike="noStrike">
              <a:solidFill>
                <a:srgbClr val="000000"/>
              </a:solidFill>
              <a:latin typeface="Tw Cen MT"/>
            </a:endParaRPr>
          </a:p>
          <a:p>
            <a:pPr lvl="4" marL="777240" indent="-1368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c66951"/>
              </a:buClr>
              <a:buFont typeface="Wingdings 3" charset="2"/>
              <a:buChar char=""/>
            </a:pPr>
            <a:r>
              <a:rPr b="0" lang="en-US" sz="1400" spc="-1" strike="noStrike">
                <a:solidFill>
                  <a:srgbClr val="000000"/>
                </a:solidFill>
                <a:latin typeface="Tw Cen MT"/>
              </a:rPr>
              <a:t>Fifth level</a:t>
            </a:r>
            <a:endParaRPr b="0" lang="en-US" sz="1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dt"/>
          </p:nvPr>
        </p:nvSpPr>
        <p:spPr>
          <a:xfrm>
            <a:off x="1024200" y="6470640"/>
            <a:ext cx="2153880" cy="2739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F1A25093-B350-42B8-8CE3-D14DADB8CBE2}" type="datetime">
              <a:rPr b="0" lang="en-US" sz="1000" spc="-1" strike="noStrike">
                <a:solidFill>
                  <a:srgbClr val="0d0d0d"/>
                </a:solidFill>
                <a:latin typeface="Tw Cen MT Condensed"/>
              </a:rPr>
              <a:t>4/14/18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37" name="PlaceHolder 5"/>
          <p:cNvSpPr>
            <a:spLocks noGrp="1"/>
          </p:cNvSpPr>
          <p:nvPr>
            <p:ph type="ftr"/>
          </p:nvPr>
        </p:nvSpPr>
        <p:spPr>
          <a:xfrm>
            <a:off x="4843080" y="6470640"/>
            <a:ext cx="5901120" cy="27396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38" name="PlaceHolder 6"/>
          <p:cNvSpPr>
            <a:spLocks noGrp="1"/>
          </p:cNvSpPr>
          <p:nvPr>
            <p:ph type="sldNum"/>
          </p:nvPr>
        </p:nvSpPr>
        <p:spPr>
          <a:xfrm>
            <a:off x="10837440" y="6470640"/>
            <a:ext cx="973440" cy="2739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2883C7D3-732A-4F35-BDD8-D66C03D585E6}" type="slidenum">
              <a:rPr b="0" lang="en-US" sz="1000" spc="-1" strike="noStrike">
                <a:solidFill>
                  <a:srgbClr val="0d0d0d"/>
                </a:solidFill>
                <a:latin typeface="Tw Cen MT Condensed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457200" y="4960080"/>
            <a:ext cx="7772040" cy="1462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6600" spc="199" strike="noStrike" cap="all">
                <a:solidFill>
                  <a:srgbClr val="0d0d0d"/>
                </a:solidFill>
                <a:latin typeface="Tw Cen MT Condensed"/>
              </a:rPr>
              <a:t>DEVELOPMENT OF E-COMMERCE SYSTEM FOR YP POWERTOOLS</a:t>
            </a:r>
            <a:endParaRPr b="0" lang="en-US" sz="66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8610480" y="4960080"/>
            <a:ext cx="3200040" cy="1462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  <a:spcAft>
                <a:spcPts val="201"/>
              </a:spcAft>
            </a:pPr>
            <a:r>
              <a:rPr b="0" lang="en-US" sz="2000" spc="-1" strike="noStrike">
                <a:solidFill>
                  <a:srgbClr val="0d0d0d"/>
                </a:solidFill>
                <a:latin typeface="Tw Cen MT"/>
              </a:rPr>
              <a:t>Martinez, Philip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201"/>
              </a:spcAft>
            </a:pPr>
            <a:r>
              <a:rPr b="0" lang="en-US" sz="2000" spc="-1" strike="noStrike">
                <a:solidFill>
                  <a:srgbClr val="0d0d0d"/>
                </a:solidFill>
                <a:latin typeface="Tw Cen MT"/>
              </a:rPr>
              <a:t>Rojas, Bryan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201"/>
              </a:spcAft>
            </a:pPr>
            <a:r>
              <a:rPr b="0" lang="en-US" sz="2000" spc="-1" strike="noStrike">
                <a:solidFill>
                  <a:srgbClr val="0d0d0d"/>
                </a:solidFill>
                <a:latin typeface="Tw Cen MT"/>
              </a:rPr>
              <a:t>Antonio, Joshua Job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1024200" y="471600"/>
            <a:ext cx="4388760" cy="1737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80000"/>
              </a:lnSpc>
            </a:pPr>
            <a:r>
              <a:rPr b="1" lang="en-US" sz="5400" spc="97" strike="noStrike" cap="all">
                <a:solidFill>
                  <a:srgbClr val="0d0d0d"/>
                </a:solidFill>
                <a:latin typeface="Tw Cen MT Condensed"/>
              </a:rPr>
              <a:t>INTRODUCTION:</a:t>
            </a:r>
            <a:endParaRPr b="0" lang="en-US" sz="5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5715000" y="822960"/>
            <a:ext cx="5677920" cy="5184360"/>
          </a:xfrm>
          <a:prstGeom prst="rect">
            <a:avLst/>
          </a:prstGeom>
          <a:noFill/>
          <a:ln>
            <a:noFill/>
          </a:ln>
        </p:spPr>
        <p:txBody>
          <a:bodyPr lIns="45720" rIns="45720">
            <a:normAutofit/>
          </a:bodyPr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  <a:p>
            <a:pPr marL="91440" indent="-9108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c66951"/>
              </a:buClr>
              <a:buFont typeface="Tw Cen MT"/>
              <a:buChar char=" "/>
            </a:pPr>
            <a:r>
              <a:rPr b="0" lang="en-US" sz="2800" spc="-1" strike="noStrike">
                <a:solidFill>
                  <a:srgbClr val="000000"/>
                </a:solidFill>
                <a:latin typeface="Tw Cen MT"/>
              </a:rPr>
              <a:t>YP POWERTOOLS is a hardware store</a:t>
            </a:r>
            <a:endParaRPr b="0" lang="en-US" sz="28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Tw Cen MT"/>
              </a:rPr>
              <a:t>- Retailer of quality brand new and surplus powertools from Australia and locally.</a:t>
            </a:r>
            <a:endParaRPr b="0" lang="en-US" sz="28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Tw Cen MT"/>
              </a:rPr>
              <a:t>Location: </a:t>
            </a:r>
            <a:r>
              <a:rPr b="1" lang="en-US" sz="2800" spc="-1" strike="noStrike">
                <a:solidFill>
                  <a:srgbClr val="000000"/>
                </a:solidFill>
                <a:latin typeface="Tw Cen MT"/>
              </a:rPr>
              <a:t> </a:t>
            </a:r>
            <a:r>
              <a:rPr b="0" lang="en-US" sz="2800" spc="-1" strike="noStrike">
                <a:solidFill>
                  <a:srgbClr val="000000"/>
                </a:solidFill>
                <a:latin typeface="Tw Cen MT"/>
              </a:rPr>
              <a:t>Marcos Alvarez Ave, Las Pinas, Metro Manila</a:t>
            </a:r>
            <a:endParaRPr b="0" lang="en-US" sz="28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8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800" spc="-1" strike="noStrike">
              <a:solidFill>
                <a:srgbClr val="000000"/>
              </a:solidFill>
              <a:latin typeface="Tw Cen MT"/>
            </a:endParaRPr>
          </a:p>
        </p:txBody>
      </p:sp>
      <p:pic>
        <p:nvPicPr>
          <p:cNvPr id="179" name="Picture 4" descr=""/>
          <p:cNvPicPr/>
          <p:nvPr/>
        </p:nvPicPr>
        <p:blipFill>
          <a:blip r:embed="rId2"/>
          <a:stretch/>
        </p:blipFill>
        <p:spPr>
          <a:xfrm>
            <a:off x="722520" y="1724400"/>
            <a:ext cx="4592880" cy="4592880"/>
          </a:xfrm>
          <a:prstGeom prst="rect">
            <a:avLst/>
          </a:prstGeom>
          <a:ln>
            <a:noFill/>
          </a:ln>
        </p:spPr>
      </p:pic>
    </p:spTree>
  </p:cSld>
  <p:transition spd="slow">
    <p:push dir="u"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457200" y="4960080"/>
            <a:ext cx="7772040" cy="1462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5000" spc="199" strike="noStrike" cap="all">
                <a:solidFill>
                  <a:srgbClr val="0d0d0d"/>
                </a:solidFill>
                <a:latin typeface="Tw Cen MT Condensed"/>
              </a:rPr>
              <a:t>What does the “Y” and “P” stand for in YP POWERTOOLS? </a:t>
            </a:r>
            <a:endParaRPr b="0" lang="en-US" sz="50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8610480" y="4960080"/>
            <a:ext cx="3200040" cy="1462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  <a:spcAft>
                <a:spcPts val="201"/>
              </a:spcAft>
            </a:pPr>
            <a:r>
              <a:rPr b="0" lang="en-US" sz="1800" spc="-1" strike="noStrike">
                <a:solidFill>
                  <a:srgbClr val="0d0d0d"/>
                </a:solidFill>
                <a:latin typeface="Tw Cen MT"/>
              </a:rPr>
              <a:t>.............................................</a:t>
            </a:r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p:transition spd="slow">
    <p:split dir="out" orient="vert"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0" y="2833560"/>
            <a:ext cx="10133640" cy="2195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1" lang="en-US" sz="6000" spc="199" strike="noStrike" u="sng" cap="all">
                <a:solidFill>
                  <a:srgbClr val="292424"/>
                </a:solidFill>
                <a:uFillTx/>
                <a:latin typeface="Baskerville Old Face"/>
              </a:rPr>
              <a:t>Yuan and Paul Enterprises</a:t>
            </a:r>
            <a:br/>
            <a:endParaRPr b="0" lang="en-US" sz="60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1838160" y="1554840"/>
            <a:ext cx="8915040" cy="8600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  <a:spcAft>
                <a:spcPts val="201"/>
              </a:spcAft>
            </a:pPr>
            <a:r>
              <a:rPr b="0" lang="en-US" sz="4800" spc="-1" strike="noStrike">
                <a:solidFill>
                  <a:srgbClr val="0d0d0d"/>
                </a:solidFill>
                <a:latin typeface="comic"/>
              </a:rPr>
              <a:t>It stands for:</a:t>
            </a:r>
            <a:endParaRPr b="0" lang="en-US" sz="4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p:transition spd="slow">
    <p:push dir="u"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80000"/>
              </a:lnSpc>
            </a:pPr>
            <a:r>
              <a:rPr b="1" lang="en-US" sz="4800" spc="97" strike="noStrike" u="sng" cap="all">
                <a:solidFill>
                  <a:srgbClr val="0d0d0d"/>
                </a:solidFill>
                <a:uFillTx/>
                <a:latin typeface="Tw Cen MT Condensed"/>
              </a:rPr>
              <a:t>Things to know about the store!</a:t>
            </a:r>
            <a:endParaRPr b="0" lang="en-US" sz="4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1024200" y="2286000"/>
            <a:ext cx="9719640" cy="402300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c66951"/>
              </a:buClr>
              <a:buFont typeface="Tw Cen MT"/>
              <a:buChar char=" "/>
            </a:pPr>
            <a:r>
              <a:rPr b="0" lang="en-US" sz="2800" spc="-1" strike="noStrike">
                <a:solidFill>
                  <a:srgbClr val="000000"/>
                </a:solidFill>
                <a:latin typeface="Tw Cen MT"/>
              </a:rPr>
              <a:t>The store is owned by sir </a:t>
            </a:r>
            <a:r>
              <a:rPr b="1" i="1" lang="en-US" sz="2800" spc="-1" strike="noStrike">
                <a:solidFill>
                  <a:srgbClr val="000000"/>
                </a:solidFill>
                <a:latin typeface="Tw Cen MT"/>
              </a:rPr>
              <a:t>Edgar Malecsi and Analyn Malicse</a:t>
            </a:r>
            <a:endParaRPr b="0" lang="en-US" sz="28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r>
              <a:rPr b="1" i="1" lang="en-US" sz="28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Tw Cen MT"/>
              </a:rPr>
              <a:t>Registered as a business on </a:t>
            </a:r>
            <a:r>
              <a:rPr b="1" i="1" lang="en-US" sz="2800" spc="-1" strike="noStrike">
                <a:solidFill>
                  <a:srgbClr val="000000"/>
                </a:solidFill>
                <a:latin typeface="Tw Cen MT"/>
              </a:rPr>
              <a:t>January 2017</a:t>
            </a:r>
            <a:r>
              <a:rPr b="0" lang="en-US" sz="2800" spc="-1" strike="noStrike">
                <a:solidFill>
                  <a:srgbClr val="000000"/>
                </a:solidFill>
                <a:latin typeface="Tw Cen MT"/>
              </a:rPr>
              <a:t>. </a:t>
            </a:r>
            <a:br/>
            <a:endParaRPr b="0" lang="en-US" sz="28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4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Tw Cen MT"/>
              </a:rPr>
              <a:t>The company started last year to cater the online market. a subsidiary of </a:t>
            </a:r>
            <a:endParaRPr b="0" lang="en-US" sz="24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400" spc="-1" strike="noStrike">
                <a:solidFill>
                  <a:srgbClr val="000000"/>
                </a:solidFill>
                <a:latin typeface="Tw Cen MT"/>
              </a:rPr>
              <a:t>  </a:t>
            </a:r>
            <a:r>
              <a:rPr b="1" i="1" lang="en-US" sz="2400" spc="-1" strike="noStrike">
                <a:solidFill>
                  <a:srgbClr val="000000"/>
                </a:solidFill>
                <a:latin typeface="Tw Cen MT"/>
              </a:rPr>
              <a:t>Tools4hobby</a:t>
            </a:r>
            <a:r>
              <a:rPr b="0" lang="en-US" sz="24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1" i="1" lang="en-US" sz="2400" spc="-1" strike="noStrike">
                <a:solidFill>
                  <a:srgbClr val="000000"/>
                </a:solidFill>
                <a:latin typeface="Tw Cen MT"/>
              </a:rPr>
              <a:t>Enterprises</a:t>
            </a:r>
            <a:r>
              <a:rPr b="0" lang="en-US" sz="2400" spc="-1" strike="noStrike">
                <a:solidFill>
                  <a:srgbClr val="000000"/>
                </a:solidFill>
                <a:latin typeface="Tw Cen MT"/>
              </a:rPr>
              <a:t> located along:</a:t>
            </a:r>
            <a:endParaRPr b="0" lang="en-US" sz="24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r>
              <a:rPr b="1" lang="en-US" sz="24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latin typeface="Tw Cen MT"/>
              </a:rPr>
              <a:t>Alabang Zapote road, </a:t>
            </a:r>
            <a:endParaRPr b="0" lang="en-US" sz="24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r>
              <a:rPr b="1" lang="en-US" sz="24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latin typeface="Tw Cen MT"/>
              </a:rPr>
              <a:t>Brgy. Almanza I, </a:t>
            </a:r>
            <a:endParaRPr b="0" lang="en-US" sz="24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r>
              <a:rPr b="1" lang="en-US" sz="24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latin typeface="Tw Cen MT"/>
              </a:rPr>
              <a:t>Las Pinas</a:t>
            </a:r>
            <a:endParaRPr b="0" lang="en-US" sz="24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4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4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80000"/>
              </a:lnSpc>
            </a:pPr>
            <a:r>
              <a:rPr b="0" lang="en-US" sz="5400" spc="97" strike="noStrike" cap="all">
                <a:solidFill>
                  <a:srgbClr val="0d0d0d"/>
                </a:solidFill>
                <a:latin typeface="Tw Cen MT Condensed"/>
              </a:rPr>
              <a:t>Existing System of the Company</a:t>
            </a:r>
            <a:endParaRPr b="0" lang="en-US" sz="5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1024200" y="2286000"/>
            <a:ext cx="9719640" cy="402300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p>
            <a:pPr marL="285840" indent="-28548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3200" spc="-1" strike="noStrike">
                <a:solidFill>
                  <a:srgbClr val="262626"/>
                </a:solidFill>
                <a:latin typeface="Tw Cen MT Condensed"/>
              </a:rPr>
              <a:t>Third Party sites</a:t>
            </a:r>
            <a:endParaRPr b="0" lang="en-US" sz="3200" spc="-1" strike="noStrike">
              <a:solidFill>
                <a:srgbClr val="000000"/>
              </a:solidFill>
              <a:latin typeface="Tw Cen MT"/>
            </a:endParaRPr>
          </a:p>
          <a:p>
            <a:pPr lvl="1" marL="914400" indent="-45684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Wingdings 3" charset="2"/>
              <a:buChar char=""/>
            </a:pPr>
            <a:r>
              <a:rPr b="0" lang="en-US" sz="3200" spc="-1" strike="noStrike">
                <a:solidFill>
                  <a:srgbClr val="262626"/>
                </a:solidFill>
                <a:latin typeface="Tw Cen MT Condensed"/>
              </a:rPr>
              <a:t>LAZADA</a:t>
            </a:r>
            <a:r>
              <a:rPr b="0" lang="en-US" sz="3200" spc="-1" strike="noStrike">
                <a:solidFill>
                  <a:srgbClr val="262626"/>
                </a:solidFill>
                <a:latin typeface="Tw Cen MT Condensed"/>
              </a:rPr>
              <a:t>	</a:t>
            </a:r>
            <a:r>
              <a:rPr b="0" lang="en-US" sz="3200" spc="-1" strike="noStrike">
                <a:solidFill>
                  <a:srgbClr val="262626"/>
                </a:solidFill>
                <a:latin typeface="Tw Cen MT Condensed"/>
              </a:rPr>
              <a:t>-</a:t>
            </a:r>
            <a:r>
              <a:rPr b="0" lang="en-US" sz="3200" spc="-1" strike="noStrike">
                <a:solidFill>
                  <a:srgbClr val="262626"/>
                </a:solidFill>
                <a:latin typeface="Tw Cen MT Condensed"/>
              </a:rPr>
              <a:t>	</a:t>
            </a:r>
            <a:r>
              <a:rPr b="0" lang="en-US" sz="3200" spc="-1" strike="noStrike" u="sng">
                <a:solidFill>
                  <a:srgbClr val="262626"/>
                </a:solidFill>
                <a:uFillTx/>
                <a:latin typeface="Tw Cen MT Condensed"/>
              </a:rPr>
              <a:t>Yuan&amp;Paul Enterprises</a:t>
            </a:r>
            <a:endParaRPr b="0" lang="en-US" sz="3200" spc="-1" strike="noStrike">
              <a:solidFill>
                <a:srgbClr val="000000"/>
              </a:solidFill>
              <a:latin typeface="Tw Cen MT"/>
            </a:endParaRPr>
          </a:p>
          <a:p>
            <a:r>
              <a:rPr b="0" lang="en-US" sz="2400" spc="-1" strike="noStrike">
                <a:solidFill>
                  <a:srgbClr val="262626"/>
                </a:solidFill>
                <a:latin typeface="Tw Cen MT Condensed"/>
              </a:rPr>
              <a:t>- </a:t>
            </a:r>
            <a:r>
              <a:rPr b="0" lang="en-US" sz="2400" spc="-1" strike="noStrike">
                <a:solidFill>
                  <a:srgbClr val="262626"/>
                </a:solidFill>
                <a:latin typeface="Tw Cen MT Condensed"/>
              </a:rPr>
              <a:t>	</a:t>
            </a:r>
            <a:r>
              <a:rPr b="0" lang="en-US" sz="3200" spc="-1" strike="noStrike">
                <a:solidFill>
                  <a:srgbClr val="262626"/>
                </a:solidFill>
                <a:latin typeface="Tw Cen MT Condensed"/>
              </a:rPr>
              <a:t>FACEBOOK</a:t>
            </a:r>
            <a:r>
              <a:rPr b="0" lang="en-US" sz="2400" spc="-1" strike="noStrike">
                <a:solidFill>
                  <a:srgbClr val="262626"/>
                </a:solidFill>
                <a:latin typeface="Tw Cen MT Condensed"/>
              </a:rPr>
              <a:t>	</a:t>
            </a:r>
            <a:r>
              <a:rPr b="0" lang="en-US" sz="2400" spc="-1" strike="noStrike">
                <a:solidFill>
                  <a:srgbClr val="262626"/>
                </a:solidFill>
                <a:latin typeface="Tw Cen MT Condensed"/>
              </a:rPr>
              <a:t>	</a:t>
            </a:r>
            <a:r>
              <a:rPr b="0" lang="en-US" sz="3600" spc="-1" strike="noStrike">
                <a:solidFill>
                  <a:srgbClr val="262626"/>
                </a:solidFill>
                <a:latin typeface="Tw Cen MT Condensed"/>
              </a:rPr>
              <a:t>-</a:t>
            </a:r>
            <a:r>
              <a:rPr b="0" lang="en-US" sz="2400" spc="-1" strike="noStrike">
                <a:solidFill>
                  <a:srgbClr val="262626"/>
                </a:solidFill>
                <a:latin typeface="Tw Cen MT Condensed"/>
              </a:rPr>
              <a:t>	</a:t>
            </a:r>
            <a:r>
              <a:rPr b="0" lang="en-US" sz="3200" spc="-1" strike="noStrike" u="sng">
                <a:solidFill>
                  <a:srgbClr val="262626"/>
                </a:solidFill>
                <a:uFillTx/>
                <a:latin typeface="Tw Cen MT Condensed"/>
              </a:rPr>
              <a:t>YP Powertools</a:t>
            </a:r>
            <a:endParaRPr b="0" lang="en-US" sz="3200" spc="-1" strike="noStrike">
              <a:solidFill>
                <a:srgbClr val="000000"/>
              </a:solidFill>
              <a:latin typeface="Tw Cen MT"/>
            </a:endParaRPr>
          </a:p>
          <a:p>
            <a:r>
              <a:rPr b="0" lang="en-US" sz="2400" spc="-1" strike="noStrike">
                <a:solidFill>
                  <a:srgbClr val="262626"/>
                </a:solidFill>
                <a:latin typeface="Tw Cen MT Condensed"/>
              </a:rPr>
              <a:t>- </a:t>
            </a:r>
            <a:r>
              <a:rPr b="0" lang="en-US" sz="2400" spc="-1" strike="noStrike">
                <a:solidFill>
                  <a:srgbClr val="262626"/>
                </a:solidFill>
                <a:latin typeface="Tw Cen MT Condensed"/>
              </a:rPr>
              <a:t>	</a:t>
            </a:r>
            <a:r>
              <a:rPr b="0" lang="en-US" sz="3600" spc="-1" strike="noStrike">
                <a:solidFill>
                  <a:srgbClr val="262626"/>
                </a:solidFill>
                <a:latin typeface="Tw Cen MT Condensed"/>
              </a:rPr>
              <a:t>SHOPPEE</a:t>
            </a:r>
            <a:endParaRPr b="0" lang="en-US" sz="36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80000"/>
              </a:lnSpc>
            </a:pPr>
            <a:r>
              <a:rPr b="1" lang="en-US" sz="5400" spc="97" strike="noStrike" u="sng" cap="all">
                <a:solidFill>
                  <a:srgbClr val="0d0d0d"/>
                </a:solidFill>
                <a:uFillTx/>
                <a:latin typeface="Tw Cen MT Condensed"/>
              </a:rPr>
              <a:t>Problem of </a:t>
            </a:r>
            <a:br/>
            <a:r>
              <a:rPr b="1" lang="en-US" sz="5400" spc="97" strike="noStrike" u="sng" cap="all">
                <a:solidFill>
                  <a:srgbClr val="0d0d0d"/>
                </a:solidFill>
                <a:uFillTx/>
                <a:latin typeface="Tw Cen MT Condensed"/>
              </a:rPr>
              <a:t>the existing system</a:t>
            </a:r>
            <a:endParaRPr b="0" lang="en-US" sz="5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1024200" y="2286000"/>
            <a:ext cx="9719640" cy="402300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p>
            <a:pPr marL="91440" indent="-9108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Wingdings" charset="2"/>
              <a:buChar char=""/>
            </a:pPr>
            <a:r>
              <a:rPr b="0" lang="en-US" sz="3600" spc="-1" strike="noStrike">
                <a:solidFill>
                  <a:srgbClr val="262626"/>
                </a:solidFill>
                <a:latin typeface="Tw Cen MT Condensed"/>
              </a:rPr>
              <a:t> </a:t>
            </a:r>
            <a:r>
              <a:rPr b="0" lang="en-US" sz="3600" spc="-1" strike="noStrike">
                <a:solidFill>
                  <a:srgbClr val="262626"/>
                </a:solidFill>
                <a:latin typeface="Tw Cen MT Condensed"/>
              </a:rPr>
              <a:t>Having their own ordering system</a:t>
            </a:r>
            <a:endParaRPr b="0" lang="en-US" sz="3600" spc="-1" strike="noStrike">
              <a:solidFill>
                <a:srgbClr val="000000"/>
              </a:solidFill>
              <a:latin typeface="Tw Cen MT"/>
            </a:endParaRPr>
          </a:p>
          <a:p>
            <a:pPr marL="91440" indent="-9108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Wingdings" charset="2"/>
              <a:buChar char=""/>
            </a:pPr>
            <a:r>
              <a:rPr b="0" lang="en-US" sz="3600" spc="-1" strike="noStrike">
                <a:solidFill>
                  <a:srgbClr val="262626"/>
                </a:solidFill>
                <a:latin typeface="Tw Cen MT Condensed"/>
              </a:rPr>
              <a:t> </a:t>
            </a:r>
            <a:r>
              <a:rPr b="0" lang="en-US" sz="3600" spc="-1" strike="noStrike">
                <a:solidFill>
                  <a:srgbClr val="262626"/>
                </a:solidFill>
                <a:latin typeface="Tw Cen MT Condensed"/>
              </a:rPr>
              <a:t>Full Control of the inventory and users</a:t>
            </a:r>
            <a:endParaRPr b="0" lang="en-US" sz="3600" spc="-1" strike="noStrike">
              <a:solidFill>
                <a:srgbClr val="000000"/>
              </a:solidFill>
              <a:latin typeface="Tw Cen MT"/>
            </a:endParaRPr>
          </a:p>
          <a:p>
            <a:pPr marL="91440" indent="-9108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Wingdings" charset="2"/>
              <a:buChar char=""/>
            </a:pPr>
            <a:r>
              <a:rPr b="0" lang="en-US" sz="3600" spc="-1" strike="noStrike">
                <a:solidFill>
                  <a:srgbClr val="262626"/>
                </a:solidFill>
                <a:latin typeface="Tw Cen MT Condensed"/>
              </a:rPr>
              <a:t> </a:t>
            </a:r>
            <a:r>
              <a:rPr b="0" lang="en-US" sz="3600" spc="-1" strike="noStrike">
                <a:solidFill>
                  <a:srgbClr val="262626"/>
                </a:solidFill>
                <a:latin typeface="Tw Cen MT Condensed"/>
              </a:rPr>
              <a:t>Better overview of sales</a:t>
            </a:r>
            <a:endParaRPr b="0" lang="en-US" sz="36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680</TotalTime>
  <Application>LibreOffice/5.4.1.2$Windows_x86 LibreOffice_project/ea7cb86e6eeb2bf3a5af73a8f7777ac570321527</Application>
  <Words>153</Words>
  <Paragraphs>36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2018-03-06T21:58:05Z</dcterms:created>
  <dc:creator>Joshua Job Antonio</dc:creator>
  <dc:description/>
  <dc:language>en-US</dc:language>
  <cp:lastModifiedBy/>
  <dcterms:modified xsi:type="dcterms:W3CDTF">2018-04-14T12:19:02Z</dcterms:modified>
  <cp:revision>18</cp:revision>
  <dc:subject/>
  <dc:title>YP POWERTOOLS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