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w angle exterior view of a modern building facade covered with alumin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 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resentation by Alexis Bryan Ambriz - 11/19/24"/>
          <p:cNvSpPr txBox="1"/>
          <p:nvPr>
            <p:ph type="body" idx="21"/>
          </p:nvPr>
        </p:nvSpPr>
        <p:spPr>
          <a:xfrm>
            <a:off x="1206499" y="11839048"/>
            <a:ext cx="21971002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Presentation by Alexis Bryan Ambriz - 11/19/24</a:t>
            </a:r>
          </a:p>
        </p:txBody>
      </p:sp>
      <p:sp>
        <p:nvSpPr>
          <p:cNvPr id="172" name="A Review of a Survey of Multi-Modal A.I Model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Review of a Survey of Multi-Modal A.I Models</a:t>
            </a:r>
          </a:p>
        </p:txBody>
      </p:sp>
      <p:sp>
        <p:nvSpPr>
          <p:cNvPr id="173" name="A review of ‘A Survey on Multimodal Large Language Models’ by Shukang Yin et.al.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review of ‘A Survey on Multimodal Large Language Models’ by Shukang Yin et.al.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Multimodal In-Context Learning (M-IC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Multimodal In-Context Learning (M-ICL)</a:t>
            </a:r>
          </a:p>
        </p:txBody>
      </p:sp>
      <p:sp>
        <p:nvSpPr>
          <p:cNvPr id="205" name="This is an additional technique used to improve responses at inferenc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marL="0" indent="416052" defTabSz="751205">
              <a:lnSpc>
                <a:spcPct val="100000"/>
              </a:lnSpc>
              <a:spcBef>
                <a:spcPts val="0"/>
              </a:spcBef>
              <a:buSzTx/>
              <a:buNone/>
              <a:defRPr b="1" sz="5005"/>
            </a:pPr>
            <a:r>
              <a:t>This is an additional technique used to improve responses at inference</a:t>
            </a:r>
          </a:p>
        </p:txBody>
      </p:sp>
      <p:sp>
        <p:nvSpPr>
          <p:cNvPr id="206" name="The authors note tha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The authors note that: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Given the large amount of complex data used for training multimodal models, it is difficult to retrain the model across multiple phases as is needed; therefore M-ICL is a very important technique to improve model responses without significant retraining.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A multimodal ICL template with examples of accurate responses and proper formatting can be applied quickly.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Care should be taken to utilize templates modeling examples having many types of input data types within the prompt used for ICL in multimodal models.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Multimodal Chain-of-Though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Multimodal Chain-of-Thought</a:t>
            </a:r>
          </a:p>
        </p:txBody>
      </p:sp>
      <p:sp>
        <p:nvSpPr>
          <p:cNvPr id="209" name="This is an additional technique used to improve responses at inferenc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67715">
              <a:defRPr sz="5115"/>
            </a:lvl1pPr>
          </a:lstStyle>
          <a:p>
            <a:pPr/>
            <a:r>
              <a:t>This is an additional technique used to improve responses at inference</a:t>
            </a:r>
          </a:p>
        </p:txBody>
      </p:sp>
      <p:sp>
        <p:nvSpPr>
          <p:cNvPr id="210" name="The authors note tha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048204">
              <a:spcBef>
                <a:spcPts val="3700"/>
              </a:spcBef>
              <a:buSzTx/>
              <a:buNone/>
              <a:defRPr sz="4032"/>
            </a:pPr>
            <a:r>
              <a:t>The authors note that: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Applying CoT is useful even in cases when not using multimodal data; as long as the task is complex enough to require making difficult decisions requiring more accuracy; CoT is a technique that allows for the model to “think-through” difficult problems by providing a “mental scratchpad” to respond in multiple subqueries to the original question.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Specifically in MLLM’s, CoT is usually paired with a model that was trained with a few or zero shot training strategy that didn’t typically implement M-ICL. In these cases, pre-training is simpler as it doesn’t require a complex training template.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However, many multimodal models that use M-COT implemented a simpler version of COT that uses a single thought chain - although more complex versions of M-COT exist that make use of Markov decision trees; specifically they looked at a paper that proposed using ‘DD-COT’ or ‘Duty Distinct Chain-of-Thought’ for multimodal models.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LM-Aided Visual Reasoning (LAVR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LLM-Aided Visual Reasoning (LAVR)</a:t>
            </a:r>
          </a:p>
        </p:txBody>
      </p:sp>
      <p:sp>
        <p:nvSpPr>
          <p:cNvPr id="213" name="An additional technique used in MLLM’s that add additional visual models aside from the diffuser modu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marL="0" indent="278892" defTabSz="503555">
              <a:lnSpc>
                <a:spcPct val="100000"/>
              </a:lnSpc>
              <a:spcBef>
                <a:spcPts val="0"/>
              </a:spcBef>
              <a:buSzTx/>
              <a:buNone/>
              <a:defRPr b="1" sz="3355"/>
            </a:pPr>
            <a:r>
              <a:t>An additional technique used in MLLM’s that add additional visual models aside from the diffuser module</a:t>
            </a:r>
          </a:p>
        </p:txBody>
      </p:sp>
      <p:sp>
        <p:nvSpPr>
          <p:cNvPr id="214" name="The authors note tha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243271">
              <a:spcBef>
                <a:spcPts val="4100"/>
              </a:spcBef>
              <a:buSzTx/>
              <a:buNone/>
              <a:defRPr sz="4416"/>
            </a:pPr>
            <a:r>
              <a:t>The authors note that: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The LAVR technique is able to apply strong generalization such as finding hidden meaning in images (such as in memes), and provide interactivity and control to users.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LAVR is in essence a multi-agent system that additionally provides the base LLM with access to fine-tuned visual models - besides the ‘allrounder’ diffusion module that converts all modalities into tokens and is trained on general data.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Separating the modalities as opposed to having a single multi-modal model and providing the base LLM with an interface to connect to them allows for the LLM to act as a model delegator, decision maker, and ‘semantics refiner’ as it is trained on more natural language data.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able of Contents"/>
          <p:cNvSpPr txBox="1"/>
          <p:nvPr>
            <p:ph type="title"/>
          </p:nvPr>
        </p:nvSpPr>
        <p:spPr>
          <a:xfrm>
            <a:off x="1206500" y="8509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Table of Contents</a:t>
            </a:r>
          </a:p>
        </p:txBody>
      </p:sp>
      <p:sp>
        <p:nvSpPr>
          <p:cNvPr id="176" name="Here are some of the key points to take away from this paper!"/>
          <p:cNvSpPr txBox="1"/>
          <p:nvPr>
            <p:ph type="body" idx="21"/>
          </p:nvPr>
        </p:nvSpPr>
        <p:spPr>
          <a:xfrm>
            <a:off x="1206500" y="214436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Here are some of the key points to take away from this paper!</a:t>
            </a:r>
          </a:p>
        </p:txBody>
      </p:sp>
      <p:sp>
        <p:nvSpPr>
          <p:cNvPr id="177" name="Idealogical Background Topics…"/>
          <p:cNvSpPr txBox="1"/>
          <p:nvPr/>
        </p:nvSpPr>
        <p:spPr>
          <a:xfrm>
            <a:off x="1388417" y="3312892"/>
            <a:ext cx="20965917" cy="9670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599" indent="-609599">
              <a:buSzPct val="123000"/>
              <a:buChar char="•"/>
              <a:defRPr b="1" sz="3200"/>
            </a:pPr>
            <a:r>
              <a:t>Idealogical Background Topics</a:t>
            </a:r>
          </a:p>
          <a:p>
            <a:pPr lvl="1" marL="838200" indent="-228600">
              <a:buSzPct val="100000"/>
              <a:buAutoNum type="arabicPeriod" startAt="1"/>
              <a:defRPr sz="3200"/>
            </a:pPr>
            <a:r>
              <a:t> Interface Frameworks</a:t>
            </a:r>
          </a:p>
          <a:p>
            <a:pPr lvl="1" marL="838200" indent="-228600">
              <a:buSzPct val="100000"/>
              <a:buAutoNum type="arabicPeriod" startAt="1"/>
              <a:defRPr sz="3200"/>
            </a:pPr>
            <a:r>
              <a:t> Mixed-Modalities Input &amp; Output</a:t>
            </a:r>
          </a:p>
          <a:p>
            <a:pPr marL="609599" indent="-609599">
              <a:buClr>
                <a:srgbClr val="000000"/>
              </a:buClr>
              <a:buSzPct val="123000"/>
              <a:buChar char="•"/>
              <a:defRPr b="1" sz="3200"/>
            </a:pPr>
            <a:r>
              <a:t>Key Technical Topics</a:t>
            </a:r>
          </a:p>
          <a:p>
            <a:pPr lvl="1" marL="838200" indent="-228600">
              <a:buClr>
                <a:srgbClr val="000000"/>
              </a:buClr>
              <a:buSzPct val="100000"/>
              <a:buAutoNum type="arabicPeriod" startAt="3"/>
              <a:defRPr sz="3200"/>
            </a:pPr>
            <a:r>
              <a:t> Multimodal LLM (MLLM) Architecture</a:t>
            </a:r>
          </a:p>
          <a:p>
            <a:pPr lvl="1" marL="838200" indent="-228600">
              <a:buClr>
                <a:srgbClr val="000000"/>
              </a:buClr>
              <a:buSzPct val="100000"/>
              <a:buAutoNum type="arabicPeriod" startAt="3"/>
              <a:defRPr sz="3200"/>
            </a:pPr>
            <a:r>
              <a:t> Data &amp; Training Strategies</a:t>
            </a:r>
          </a:p>
          <a:p>
            <a:pPr marL="609599" indent="-609599">
              <a:buClr>
                <a:srgbClr val="000000"/>
              </a:buClr>
              <a:buSzPct val="123000"/>
              <a:buChar char="•"/>
              <a:defRPr b="1" sz="3200"/>
            </a:pPr>
            <a:r>
              <a:t>Additional MLLM Techniques</a:t>
            </a:r>
          </a:p>
          <a:p>
            <a:pPr lvl="1" marL="838200" indent="-228600">
              <a:buClr>
                <a:srgbClr val="000000"/>
              </a:buClr>
              <a:buSzPct val="100000"/>
              <a:buAutoNum type="arabicPeriod" startAt="5"/>
              <a:defRPr sz="3200"/>
            </a:pPr>
            <a:r>
              <a:t> Multimodal In-Context Learning (M-ICL)</a:t>
            </a:r>
          </a:p>
          <a:p>
            <a:pPr lvl="1" marL="838200" indent="-228600">
              <a:buClr>
                <a:srgbClr val="000000"/>
              </a:buClr>
              <a:buSzPct val="100000"/>
              <a:buAutoNum type="arabicPeriod" startAt="5"/>
              <a:defRPr sz="3200"/>
            </a:pPr>
            <a:r>
              <a:t> Multimodal Chain-of-Thought (M-CoT)</a:t>
            </a:r>
          </a:p>
          <a:p>
            <a:pPr lvl="1" marL="838200" indent="-228600">
              <a:buClr>
                <a:srgbClr val="000000"/>
              </a:buClr>
              <a:buSzPct val="100000"/>
              <a:buAutoNum type="arabicPeriod" startAt="5"/>
              <a:defRPr sz="3200"/>
            </a:pPr>
            <a:r>
              <a:t> LAVR (LLM-Aided Visual Reasoning)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Idealogical Background Topics"/>
          <p:cNvSpPr txBox="1"/>
          <p:nvPr>
            <p:ph type="title"/>
          </p:nvPr>
        </p:nvSpPr>
        <p:spPr>
          <a:xfrm>
            <a:off x="1206500" y="5743879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Idealogical Background Topics</a:t>
            </a:r>
          </a:p>
        </p:txBody>
      </p:sp>
      <p:sp>
        <p:nvSpPr>
          <p:cNvPr id="180" name="The authors reviewed general patterns in MLLM’s"/>
          <p:cNvSpPr txBox="1"/>
          <p:nvPr>
            <p:ph type="body" idx="21"/>
          </p:nvPr>
        </p:nvSpPr>
        <p:spPr>
          <a:xfrm>
            <a:off x="1206500" y="7037342"/>
            <a:ext cx="21971001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 authors reviewed general patterns in MLLM’s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Interface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Interface Frameworks</a:t>
            </a:r>
          </a:p>
        </p:txBody>
      </p:sp>
      <p:sp>
        <p:nvSpPr>
          <p:cNvPr id="183" name="Commonly used by MLLMs for handling different modaliti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pPr>
            <a:r>
              <a:t>Commonly used by MLLMs for handling different modalities</a:t>
            </a:r>
          </a:p>
        </p:txBody>
      </p:sp>
      <p:sp>
        <p:nvSpPr>
          <p:cNvPr id="184" name="The authors identified tha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authors identified that:</a:t>
            </a:r>
          </a:p>
          <a:p>
            <a:pPr/>
            <a:r>
              <a:t>Many MLLM systems contain a base LLM that serves as a modality ‘pivot’</a:t>
            </a:r>
          </a:p>
          <a:p>
            <a:pPr/>
            <a:r>
              <a:t>The core LLM recognizes whether a request contains several modalities</a:t>
            </a:r>
          </a:p>
          <a:p>
            <a:pPr/>
            <a:r>
              <a:t>The different modalities are shuttled to alternative pre-processing steps and potentially, other neural network ‘agents’ for accomplishing different tasks.</a:t>
            </a:r>
          </a:p>
          <a:p>
            <a:pPr/>
            <a:r>
              <a:t>The core LLM serves as a delegator and controller and will ultimately respond back to the original request.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Mixed-Modality Input &amp; Outp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Mixed-Modality Input &amp; Output</a:t>
            </a:r>
          </a:p>
        </p:txBody>
      </p:sp>
      <p:sp>
        <p:nvSpPr>
          <p:cNvPr id="187" name="Alternative data types used by MLLMs to process user inpu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pPr>
            <a:r>
              <a:t>Alternative data types used by MLLMs to process user input</a:t>
            </a:r>
          </a:p>
        </p:txBody>
      </p:sp>
      <p:sp>
        <p:nvSpPr>
          <p:cNvPr id="188" name="The authors found that many researchers use a ‘diffusion model’ that preprocessed all modalities into understandable tokens that can be processed by the base LL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authors found that many researchers use a ‘diffusion model’ that preprocessed all modalities into understandable tokens that can be processed by the base LLM.</a:t>
            </a:r>
          </a:p>
          <a:p>
            <a:pPr/>
            <a:r>
              <a:t>The diffusion model can be understood to be it’s own neural network model that has been trained to understand a variety of world knowledge similar to the base LLM. In essence, it works to translate the modalities into a natural language token that can be interpreted by the larger, core LLM.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Key Technical Topics"/>
          <p:cNvSpPr txBox="1"/>
          <p:nvPr>
            <p:ph type="title"/>
          </p:nvPr>
        </p:nvSpPr>
        <p:spPr>
          <a:xfrm>
            <a:off x="1206500" y="5743879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Key Technical Topics</a:t>
            </a:r>
          </a:p>
        </p:txBody>
      </p:sp>
      <p:sp>
        <p:nvSpPr>
          <p:cNvPr id="191" name="The authors reviewed common technical aspects of MLLM"/>
          <p:cNvSpPr txBox="1"/>
          <p:nvPr>
            <p:ph type="body" idx="21"/>
          </p:nvPr>
        </p:nvSpPr>
        <p:spPr>
          <a:xfrm>
            <a:off x="1206500" y="7037341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 authors reviewed common technical aspects of MLLM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MLLM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MLLM Architecture</a:t>
            </a:r>
          </a:p>
        </p:txBody>
      </p:sp>
      <p:sp>
        <p:nvSpPr>
          <p:cNvPr id="194" name="Common neural network building patterns for MLLM'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pPr>
            <a:r>
              <a:t>Common neural network building patterns for MLLM's</a:t>
            </a:r>
          </a:p>
        </p:txBody>
      </p:sp>
      <p:sp>
        <p:nvSpPr>
          <p:cNvPr id="195" name="The authors found that most MLLM’s utilized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authors found that most MLLM’s utilized:</a:t>
            </a:r>
          </a:p>
          <a:p>
            <a:pPr/>
            <a:r>
              <a:rPr b="1"/>
              <a:t>A base LLM:</a:t>
            </a:r>
            <a:r>
              <a:t> transformer based architectures trained to answer general queries in natural language.</a:t>
            </a:r>
          </a:p>
          <a:p>
            <a:pPr/>
            <a:r>
              <a:rPr b="1"/>
              <a:t>Modality encoders:</a:t>
            </a:r>
            <a:r>
              <a:t> diffusion models used to encode the various modalities into natural language tokens.</a:t>
            </a:r>
          </a:p>
          <a:p>
            <a:pPr>
              <a:defRPr b="1"/>
            </a:pPr>
            <a:r>
              <a:t>Modality interfaces: </a:t>
            </a:r>
            <a:r>
              <a:rPr b="0"/>
              <a:t>the modality interface is used by the model to delegate tasks involving different data type modalities to the diffuser model/s or separate models trained for those tasks.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he Data and Training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Data and Training Strategy</a:t>
            </a:r>
          </a:p>
        </p:txBody>
      </p:sp>
      <p:sp>
        <p:nvSpPr>
          <p:cNvPr id="198" name="Multimodal datasets have their own challeng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pPr>
            <a:r>
              <a:t>Multimodal datasets have their own challenges</a:t>
            </a:r>
          </a:p>
        </p:txBody>
      </p:sp>
      <p:sp>
        <p:nvSpPr>
          <p:cNvPr id="199" name="The authors note tha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194505">
              <a:spcBef>
                <a:spcPts val="4000"/>
              </a:spcBef>
              <a:buSzTx/>
              <a:buNone/>
              <a:defRPr sz="4319"/>
            </a:pPr>
            <a:r>
              <a:t>The authors note that: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Multimodal models require many phases in training as they incorporate many combinations of data types. 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Given the complexity of the datasets used for multimodal training, it is necessary to monitor a dataset’s granularity (having general vs very detailed features), their ability to support multiple languages, and to contain domain-specific knowledge for the tasks you are targeting.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One example of improvement to the data and model training for user experience when using image&lt;-&gt;text multimodal data is to allow for interaction by segmenting an image used as input and offering the user a choice to specify specific segments within the image they would like the model to refresh within their memory context.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Additional MLLM Techniques"/>
          <p:cNvSpPr txBox="1"/>
          <p:nvPr>
            <p:ph type="title"/>
          </p:nvPr>
        </p:nvSpPr>
        <p:spPr>
          <a:xfrm>
            <a:off x="1206500" y="5743879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Additional MLLM Techniques</a:t>
            </a:r>
          </a:p>
        </p:txBody>
      </p:sp>
      <p:sp>
        <p:nvSpPr>
          <p:cNvPr id="202" name="The authors reviewed additional model-building techniques in MLLMS"/>
          <p:cNvSpPr txBox="1"/>
          <p:nvPr>
            <p:ph type="body" idx="21"/>
          </p:nvPr>
        </p:nvSpPr>
        <p:spPr>
          <a:xfrm>
            <a:off x="1206500" y="7037341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75969">
              <a:defRPr sz="5170"/>
            </a:lvl1pPr>
          </a:lstStyle>
          <a:p>
            <a:pPr/>
            <a:r>
              <a:t>The authors reviewed additional model-building techniques in MLLMS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