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b1ab5d9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b1ab5d9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b9b640738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b9b640738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b1ab5d97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b1ab5d97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db1ab5d9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db1ab5d9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b1ab5d97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b1ab5d97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ff997d983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ff997d983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db1ab5d97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db1ab5d97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b1ab5d97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b1ab5d97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idx="4294967295" type="ctrTitle"/>
          </p:nvPr>
        </p:nvSpPr>
        <p:spPr>
          <a:xfrm>
            <a:off x="598100" y="1775222"/>
            <a:ext cx="8222100" cy="8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Bacchus Winery Case Study</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t>                Presented by DataDay Solutions</a:t>
            </a:r>
            <a:endParaRPr sz="1800"/>
          </a:p>
        </p:txBody>
      </p:sp>
      <p:sp>
        <p:nvSpPr>
          <p:cNvPr id="86" name="Google Shape;86;p13"/>
          <p:cNvSpPr txBox="1"/>
          <p:nvPr>
            <p:ph idx="4294967295" type="subTitle"/>
          </p:nvPr>
        </p:nvSpPr>
        <p:spPr>
          <a:xfrm rot="10800000">
            <a:off x="9992388" y="3655379"/>
            <a:ext cx="51000" cy="64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800"/>
              </a:spcAft>
              <a:buNone/>
            </a:pPr>
            <a:r>
              <a:t/>
            </a:r>
            <a:endParaRPr>
              <a:solidFill>
                <a:schemeClr val="dk1"/>
              </a:solidFill>
            </a:endParaRPr>
          </a:p>
        </p:txBody>
      </p:sp>
      <p:pic>
        <p:nvPicPr>
          <p:cNvPr id="87" name="Google Shape;87;p13"/>
          <p:cNvPicPr preferRelativeResize="0"/>
          <p:nvPr/>
        </p:nvPicPr>
        <p:blipFill>
          <a:blip r:embed="rId3">
            <a:alphaModFix/>
          </a:blip>
          <a:stretch>
            <a:fillRect/>
          </a:stretch>
        </p:blipFill>
        <p:spPr>
          <a:xfrm>
            <a:off x="6609175" y="-12"/>
            <a:ext cx="2534832" cy="16898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idx="4294967295" type="title"/>
          </p:nvPr>
        </p:nvSpPr>
        <p:spPr>
          <a:xfrm>
            <a:off x="207550" y="629100"/>
            <a:ext cx="7045500" cy="108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Case Study </a:t>
            </a:r>
            <a:r>
              <a:rPr lang="en" sz="1800"/>
              <a:t>Background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457200" lvl="0" marL="0" rtl="0" algn="ctr">
              <a:spcBef>
                <a:spcPts val="0"/>
              </a:spcBef>
              <a:spcAft>
                <a:spcPts val="0"/>
              </a:spcAft>
              <a:buNone/>
            </a:pPr>
            <a:r>
              <a:rPr lang="en" sz="1800"/>
              <a:t>Bacchus Winery thrives with tradition, and tradition is always essential to keep in mind when furthering a business; however, as time continues to change, Stan and Davis Bacchus collectively decided to keep the winery as close to how their father originally envisioned it since recently inheriting it due to his retirement. The goal is to incorporate new elements as well as to stay current. It is essential to keep all their original employees, whom they consider family, and find ways to keep supply deliveries efficient, wine unique, and accurately account for their employees' working hours. DataDay Solutions will keep all of this in mind as we continue to work with them to develop case studies to answer the questions most essential to Bacchus Winery's values.</a:t>
            </a:r>
            <a:endParaRPr sz="1800"/>
          </a:p>
          <a:p>
            <a:pPr indent="0" lvl="0" marL="0" rtl="0" algn="ctr">
              <a:spcBef>
                <a:spcPts val="0"/>
              </a:spcBef>
              <a:spcAft>
                <a:spcPts val="800"/>
              </a:spcAft>
              <a:buNone/>
            </a:pPr>
            <a:r>
              <a:t/>
            </a:r>
            <a:endParaRPr b="1"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nvSpPr>
        <p:spPr>
          <a:xfrm>
            <a:off x="0" y="691850"/>
            <a:ext cx="9144000" cy="353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dk1"/>
                </a:solidFill>
                <a:latin typeface="Roboto"/>
                <a:ea typeface="Roboto"/>
                <a:cs typeface="Roboto"/>
                <a:sym typeface="Roboto"/>
              </a:rPr>
              <a:t>Team Introductions</a:t>
            </a:r>
            <a:endParaRPr sz="25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Bryan	Cabrera</a:t>
            </a:r>
            <a:r>
              <a:rPr lang="en">
                <a:solidFill>
                  <a:schemeClr val="dk1"/>
                </a:solidFill>
              </a:rPr>
              <a:t> </a:t>
            </a:r>
            <a:endParaRPr>
              <a:solidFill>
                <a:schemeClr val="dk1"/>
              </a:solidFill>
            </a:endParaRPr>
          </a:p>
          <a:p>
            <a:pPr indent="457200" lvl="0" marL="0" rtl="0" algn="l">
              <a:spcBef>
                <a:spcPts val="0"/>
              </a:spcBef>
              <a:spcAft>
                <a:spcPts val="0"/>
              </a:spcAft>
              <a:buNone/>
            </a:pPr>
            <a:r>
              <a:rPr lang="en">
                <a:solidFill>
                  <a:schemeClr val="dk1"/>
                </a:solidFill>
                <a:highlight>
                  <a:schemeClr val="lt1"/>
                </a:highlight>
                <a:latin typeface="Roboto"/>
                <a:ea typeface="Roboto"/>
                <a:cs typeface="Roboto"/>
                <a:sym typeface="Roboto"/>
              </a:rPr>
              <a:t>Bryan has 20 years of experience as a production scheduler for the Ritz Carlton; he's looking forward to accurately assessing employee work hours.</a:t>
            </a:r>
            <a:endParaRPr>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Candice Garcia</a:t>
            </a:r>
            <a:endParaRPr>
              <a:solidFill>
                <a:schemeClr val="dk1"/>
              </a:solidFill>
              <a:latin typeface="Roboto"/>
              <a:ea typeface="Roboto"/>
              <a:cs typeface="Roboto"/>
              <a:sym typeface="Roboto"/>
            </a:endParaRPr>
          </a:p>
          <a:p>
            <a:pPr indent="457200" lvl="0" marL="0" rtl="0" algn="l">
              <a:spcBef>
                <a:spcPts val="800"/>
              </a:spcBef>
              <a:spcAft>
                <a:spcPts val="0"/>
              </a:spcAft>
              <a:buNone/>
            </a:pPr>
            <a:r>
              <a:rPr lang="en">
                <a:solidFill>
                  <a:schemeClr val="dk1"/>
                </a:solidFill>
                <a:latin typeface="Roboto"/>
                <a:ea typeface="Roboto"/>
                <a:cs typeface="Roboto"/>
                <a:sym typeface="Roboto"/>
              </a:rPr>
              <a:t>As a recent grad, Candice is aware that new graduates can initially be underrated; however, combining recent education with passion is what she finds essential to working closely with the marketing team!</a:t>
            </a:r>
            <a:endParaRPr>
              <a:solidFill>
                <a:schemeClr val="dk1"/>
              </a:solidFill>
              <a:latin typeface="Roboto"/>
              <a:ea typeface="Roboto"/>
              <a:cs typeface="Roboto"/>
              <a:sym typeface="Roboto"/>
            </a:endParaRPr>
          </a:p>
          <a:p>
            <a:pPr indent="457200" lvl="0" marL="0" rtl="0" algn="l">
              <a:spcBef>
                <a:spcPts val="800"/>
              </a:spcBef>
              <a:spcAft>
                <a:spcPts val="0"/>
              </a:spcAft>
              <a:buNone/>
            </a:pPr>
            <a:r>
              <a:t/>
            </a:r>
            <a:endParaRPr>
              <a:solidFill>
                <a:schemeClr val="dk1"/>
              </a:solidFill>
              <a:latin typeface="Roboto"/>
              <a:ea typeface="Roboto"/>
              <a:cs typeface="Roboto"/>
              <a:sym typeface="Roboto"/>
            </a:endParaRPr>
          </a:p>
          <a:p>
            <a:pPr indent="0" lvl="0" marL="0" rtl="0" algn="l">
              <a:spcBef>
                <a:spcPts val="800"/>
              </a:spcBef>
              <a:spcAft>
                <a:spcPts val="0"/>
              </a:spcAft>
              <a:buNone/>
            </a:pPr>
            <a:r>
              <a:rPr lang="en">
                <a:solidFill>
                  <a:schemeClr val="dk1"/>
                </a:solidFill>
                <a:latin typeface="Roboto"/>
                <a:ea typeface="Roboto"/>
                <a:cs typeface="Roboto"/>
                <a:sym typeface="Roboto"/>
              </a:rPr>
              <a:t>Matthew Trinh </a:t>
            </a:r>
            <a:endParaRPr>
              <a:solidFill>
                <a:schemeClr val="dk1"/>
              </a:solidFill>
              <a:latin typeface="Roboto"/>
              <a:ea typeface="Roboto"/>
              <a:cs typeface="Roboto"/>
              <a:sym typeface="Roboto"/>
            </a:endParaRPr>
          </a:p>
          <a:p>
            <a:pPr indent="457200" lvl="0" marL="0" rtl="0" algn="l">
              <a:spcBef>
                <a:spcPts val="800"/>
              </a:spcBef>
              <a:spcAft>
                <a:spcPts val="800"/>
              </a:spcAft>
              <a:buNone/>
            </a:pPr>
            <a:r>
              <a:rPr b="1" lang="en">
                <a:solidFill>
                  <a:schemeClr val="dk1"/>
                </a:solidFill>
                <a:latin typeface="Roboto"/>
                <a:ea typeface="Roboto"/>
                <a:cs typeface="Roboto"/>
                <a:sym typeface="Roboto"/>
              </a:rPr>
              <a:t> </a:t>
            </a:r>
            <a:r>
              <a:rPr lang="en">
                <a:solidFill>
                  <a:schemeClr val="dk1"/>
                </a:solidFill>
                <a:latin typeface="Roboto"/>
                <a:ea typeface="Roboto"/>
                <a:cs typeface="Roboto"/>
                <a:sym typeface="Roboto"/>
              </a:rPr>
              <a:t>Are you looking for a data analytics specialist? Matthew is your guy; specializing in inventory keeps him motivated!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ERD</a:t>
            </a:r>
            <a:endParaRPr/>
          </a:p>
        </p:txBody>
      </p:sp>
      <p:pic>
        <p:nvPicPr>
          <p:cNvPr id="103" name="Google Shape;103;p16"/>
          <p:cNvPicPr preferRelativeResize="0"/>
          <p:nvPr/>
        </p:nvPicPr>
        <p:blipFill>
          <a:blip r:embed="rId3">
            <a:alphaModFix/>
          </a:blip>
          <a:stretch>
            <a:fillRect/>
          </a:stretch>
        </p:blipFill>
        <p:spPr>
          <a:xfrm>
            <a:off x="1373300" y="1017800"/>
            <a:ext cx="6397404" cy="3820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Report 1: </a:t>
            </a:r>
            <a:r>
              <a:rPr lang="en" u="sng"/>
              <a:t>Employee Work Hours Report</a:t>
            </a:r>
            <a:endParaRPr/>
          </a:p>
        </p:txBody>
      </p:sp>
      <p:sp>
        <p:nvSpPr>
          <p:cNvPr id="109" name="Google Shape;109;p17"/>
          <p:cNvSpPr txBox="1"/>
          <p:nvPr>
            <p:ph idx="4294967295"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Brief summary: The Employee Work Hours Report pulls employee names along with their overtime hours worked and total hours worked for payroll/management purposes that will be utilized by Janet Collins (payroll) and Henry Doyle (manages 20 employees).</a:t>
            </a:r>
            <a:endParaRPr sz="1400"/>
          </a:p>
          <a:p>
            <a:pPr indent="0" lvl="0" marL="0" rtl="0" algn="l">
              <a:spcBef>
                <a:spcPts val="1600"/>
              </a:spcBef>
              <a:spcAft>
                <a:spcPts val="1600"/>
              </a:spcAft>
              <a:buNone/>
            </a:pPr>
            <a:r>
              <a:rPr lang="en" sz="1400"/>
              <a:t>Results: </a:t>
            </a:r>
            <a:endParaRPr sz="1400"/>
          </a:p>
        </p:txBody>
      </p:sp>
      <p:pic>
        <p:nvPicPr>
          <p:cNvPr id="110" name="Google Shape;110;p17"/>
          <p:cNvPicPr preferRelativeResize="0"/>
          <p:nvPr/>
        </p:nvPicPr>
        <p:blipFill>
          <a:blip r:embed="rId3">
            <a:alphaModFix/>
          </a:blip>
          <a:stretch>
            <a:fillRect/>
          </a:stretch>
        </p:blipFill>
        <p:spPr>
          <a:xfrm>
            <a:off x="1233350" y="2495650"/>
            <a:ext cx="5181600" cy="2228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Report 2 Sales</a:t>
            </a:r>
            <a:endParaRPr sz="1200"/>
          </a:p>
        </p:txBody>
      </p:sp>
      <p:sp>
        <p:nvSpPr>
          <p:cNvPr id="116" name="Google Shape;116;p18"/>
          <p:cNvSpPr txBox="1"/>
          <p:nvPr/>
        </p:nvSpPr>
        <p:spPr>
          <a:xfrm>
            <a:off x="577850" y="749300"/>
            <a:ext cx="3441600" cy="151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900">
                <a:solidFill>
                  <a:schemeClr val="dk2"/>
                </a:solidFill>
                <a:latin typeface="Roboto"/>
                <a:ea typeface="Roboto"/>
                <a:cs typeface="Roboto"/>
                <a:sym typeface="Roboto"/>
              </a:rPr>
              <a:t>After interviewing Rozz Murphy and Bob Ulrich, marketing employees for Bacchus Winery, they had a couple of essential questions they wanted answered, which we focused on in this report; this will help visualize and organize information for their Winery.</a:t>
            </a:r>
            <a:endParaRPr sz="9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b="1" lang="en" sz="900">
                <a:solidFill>
                  <a:schemeClr val="dk2"/>
                </a:solidFill>
                <a:latin typeface="Roboto"/>
                <a:ea typeface="Roboto"/>
                <a:cs typeface="Roboto"/>
                <a:sym typeface="Roboto"/>
              </a:rPr>
              <a:t>Rozz Murphy</a:t>
            </a:r>
            <a:r>
              <a:rPr lang="en" sz="900">
                <a:solidFill>
                  <a:schemeClr val="dk2"/>
                </a:solidFill>
                <a:latin typeface="Roboto"/>
                <a:ea typeface="Roboto"/>
                <a:cs typeface="Roboto"/>
                <a:sym typeface="Roboto"/>
              </a:rPr>
              <a:t>: Is our wine selling as we thought?</a:t>
            </a:r>
            <a:endParaRPr sz="9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b="1" lang="en" sz="900">
                <a:solidFill>
                  <a:schemeClr val="dk2"/>
                </a:solidFill>
                <a:latin typeface="Roboto"/>
                <a:ea typeface="Roboto"/>
                <a:cs typeface="Roboto"/>
                <a:sym typeface="Roboto"/>
              </a:rPr>
              <a:t>Bob Ulrich</a:t>
            </a:r>
            <a:r>
              <a:rPr lang="en" sz="900">
                <a:solidFill>
                  <a:schemeClr val="dk2"/>
                </a:solidFill>
                <a:latin typeface="Roboto"/>
                <a:ea typeface="Roboto"/>
                <a:cs typeface="Roboto"/>
                <a:sym typeface="Roboto"/>
              </a:rPr>
              <a:t>: Is one wine not selling?</a:t>
            </a:r>
            <a:endParaRPr sz="9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lang="en" sz="900">
                <a:solidFill>
                  <a:schemeClr val="dk2"/>
                </a:solidFill>
                <a:latin typeface="Roboto"/>
                <a:ea typeface="Roboto"/>
                <a:cs typeface="Roboto"/>
                <a:sym typeface="Roboto"/>
              </a:rPr>
              <a:t>To assist Bacchus Winery in looking into more feedback, we kept a couple of essential points in mind based on recent feedback, such as STAN Chardonnay is still their top seller.</a:t>
            </a:r>
            <a:endParaRPr sz="9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lang="en" sz="900">
                <a:solidFill>
                  <a:schemeClr val="dk2"/>
                </a:solidFill>
                <a:latin typeface="Roboto"/>
                <a:ea typeface="Roboto"/>
                <a:cs typeface="Roboto"/>
                <a:sym typeface="Roboto"/>
              </a:rPr>
              <a:t>However, on the opposite spectrum, SONNY Chablis is vastly underrated. We can start by assisting this issue by incorporating the results of their marketing campaign. We can see in the report that the special event offered heavily influenced Chablis's sales. </a:t>
            </a:r>
            <a:endParaRPr sz="900">
              <a:solidFill>
                <a:schemeClr val="dk2"/>
              </a:solidFill>
              <a:latin typeface="Roboto"/>
              <a:ea typeface="Roboto"/>
              <a:cs typeface="Roboto"/>
              <a:sym typeface="Roboto"/>
            </a:endParaRPr>
          </a:p>
          <a:p>
            <a:pPr indent="0" lvl="0" marL="0" rtl="0" algn="l">
              <a:spcBef>
                <a:spcPts val="120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nvSpPr>
        <p:spPr>
          <a:xfrm>
            <a:off x="330200" y="457200"/>
            <a:ext cx="18351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Report 2 continued</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en" sz="1000">
                <a:latin typeface="Roboto"/>
                <a:ea typeface="Roboto"/>
                <a:cs typeface="Roboto"/>
                <a:sym typeface="Roboto"/>
              </a:rPr>
              <a:t>According to the results retrieved from this report, Merlot is down in sales; connecting Merlot in the Wines table to the marketing campaign table can be a crucial focus for an upcoming event.</a:t>
            </a:r>
            <a:endParaRPr sz="1000">
              <a:latin typeface="Roboto"/>
              <a:ea typeface="Roboto"/>
              <a:cs typeface="Roboto"/>
              <a:sym typeface="Roboto"/>
            </a:endParaRPr>
          </a:p>
          <a:p>
            <a:pPr indent="0" lvl="0" marL="0" rtl="0" algn="l">
              <a:lnSpc>
                <a:spcPct val="115000"/>
              </a:lnSpc>
              <a:spcBef>
                <a:spcPts val="1200"/>
              </a:spcBef>
              <a:spcAft>
                <a:spcPts val="0"/>
              </a:spcAft>
              <a:buNone/>
            </a:pPr>
            <a:r>
              <a:rPr lang="en" sz="900">
                <a:latin typeface="Roboto"/>
                <a:ea typeface="Roboto"/>
                <a:cs typeface="Roboto"/>
                <a:sym typeface="Roboto"/>
              </a:rPr>
              <a:t>The results from the report show that Chalbis was initially underselling; however, data combined with the most updated report show sales increased after both Roz and Bob agreed to add marketing campaign information to their database.</a:t>
            </a:r>
            <a:endParaRPr sz="900">
              <a:latin typeface="Roboto"/>
              <a:ea typeface="Roboto"/>
              <a:cs typeface="Roboto"/>
              <a:sym typeface="Roboto"/>
            </a:endParaRPr>
          </a:p>
          <a:p>
            <a:pPr indent="0" lvl="0" marL="0" rtl="0" algn="l">
              <a:spcBef>
                <a:spcPts val="1200"/>
              </a:spcBef>
              <a:spcAft>
                <a:spcPts val="0"/>
              </a:spcAft>
              <a:buNone/>
            </a:pPr>
            <a:r>
              <a:t/>
            </a:r>
            <a:endParaRPr sz="1200">
              <a:solidFill>
                <a:schemeClr val="dk1"/>
              </a:solidFill>
              <a:latin typeface="Roboto"/>
              <a:ea typeface="Roboto"/>
              <a:cs typeface="Roboto"/>
              <a:sym typeface="Roboto"/>
            </a:endParaRPr>
          </a:p>
        </p:txBody>
      </p:sp>
      <p:pic>
        <p:nvPicPr>
          <p:cNvPr id="122" name="Google Shape;122;p19"/>
          <p:cNvPicPr preferRelativeResize="0"/>
          <p:nvPr/>
        </p:nvPicPr>
        <p:blipFill>
          <a:blip r:embed="rId3">
            <a:alphaModFix/>
          </a:blip>
          <a:stretch>
            <a:fillRect/>
          </a:stretch>
        </p:blipFill>
        <p:spPr>
          <a:xfrm>
            <a:off x="5315150" y="2986775"/>
            <a:ext cx="3693049" cy="567550"/>
          </a:xfrm>
          <a:prstGeom prst="rect">
            <a:avLst/>
          </a:prstGeom>
          <a:noFill/>
          <a:ln>
            <a:noFill/>
          </a:ln>
        </p:spPr>
      </p:pic>
      <p:pic>
        <p:nvPicPr>
          <p:cNvPr id="123" name="Google Shape;123;p19"/>
          <p:cNvPicPr preferRelativeResize="0"/>
          <p:nvPr/>
        </p:nvPicPr>
        <p:blipFill>
          <a:blip r:embed="rId4">
            <a:alphaModFix/>
          </a:blip>
          <a:stretch>
            <a:fillRect/>
          </a:stretch>
        </p:blipFill>
        <p:spPr>
          <a:xfrm>
            <a:off x="5671575" y="174900"/>
            <a:ext cx="3062000" cy="1012066"/>
          </a:xfrm>
          <a:prstGeom prst="rect">
            <a:avLst/>
          </a:prstGeom>
          <a:noFill/>
          <a:ln>
            <a:noFill/>
          </a:ln>
        </p:spPr>
      </p:pic>
      <p:pic>
        <p:nvPicPr>
          <p:cNvPr id="124" name="Google Shape;124;p19"/>
          <p:cNvPicPr preferRelativeResize="0"/>
          <p:nvPr/>
        </p:nvPicPr>
        <p:blipFill>
          <a:blip r:embed="rId5">
            <a:alphaModFix/>
          </a:blip>
          <a:stretch>
            <a:fillRect/>
          </a:stretch>
        </p:blipFill>
        <p:spPr>
          <a:xfrm>
            <a:off x="5329450" y="3862400"/>
            <a:ext cx="3693048" cy="567550"/>
          </a:xfrm>
          <a:prstGeom prst="rect">
            <a:avLst/>
          </a:prstGeom>
          <a:noFill/>
          <a:ln>
            <a:noFill/>
          </a:ln>
        </p:spPr>
      </p:pic>
      <p:pic>
        <p:nvPicPr>
          <p:cNvPr id="125" name="Google Shape;125;p19"/>
          <p:cNvPicPr preferRelativeResize="0"/>
          <p:nvPr/>
        </p:nvPicPr>
        <p:blipFill>
          <a:blip r:embed="rId6">
            <a:alphaModFix/>
          </a:blip>
          <a:stretch>
            <a:fillRect/>
          </a:stretch>
        </p:blipFill>
        <p:spPr>
          <a:xfrm>
            <a:off x="5658500" y="1565150"/>
            <a:ext cx="3174973" cy="914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Report 3: Warehouse </a:t>
            </a:r>
            <a:endParaRPr/>
          </a:p>
          <a:p>
            <a:pPr indent="0" lvl="0" marL="0" rtl="0" algn="l">
              <a:spcBef>
                <a:spcPts val="0"/>
              </a:spcBef>
              <a:spcAft>
                <a:spcPts val="0"/>
              </a:spcAft>
              <a:buNone/>
            </a:pPr>
            <a:r>
              <a:t/>
            </a:r>
            <a:endParaRPr/>
          </a:p>
        </p:txBody>
      </p:sp>
      <p:sp>
        <p:nvSpPr>
          <p:cNvPr id="131" name="Google Shape;131;p20"/>
          <p:cNvSpPr txBox="1"/>
          <p:nvPr/>
        </p:nvSpPr>
        <p:spPr>
          <a:xfrm>
            <a:off x="686300" y="897475"/>
            <a:ext cx="3333600" cy="40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latin typeface="Times New Roman"/>
                <a:ea typeface="Times New Roman"/>
                <a:cs typeface="Times New Roman"/>
                <a:sym typeface="Times New Roman"/>
              </a:rPr>
              <a:t>An important item that is needed to properly run a </a:t>
            </a:r>
            <a:r>
              <a:rPr lang="en" sz="1100">
                <a:solidFill>
                  <a:schemeClr val="dk2"/>
                </a:solidFill>
                <a:latin typeface="Times New Roman"/>
                <a:ea typeface="Times New Roman"/>
                <a:cs typeface="Times New Roman"/>
                <a:sym typeface="Times New Roman"/>
              </a:rPr>
              <a:t>business</a:t>
            </a:r>
            <a:r>
              <a:rPr lang="en" sz="1100">
                <a:solidFill>
                  <a:schemeClr val="dk2"/>
                </a:solidFill>
                <a:latin typeface="Times New Roman"/>
                <a:ea typeface="Times New Roman"/>
                <a:cs typeface="Times New Roman"/>
                <a:sym typeface="Times New Roman"/>
              </a:rPr>
              <a:t> is a proper inventory. After speaking with Henry Doyle and going through the inventory with him we have come to  these conclusions </a:t>
            </a:r>
            <a:endParaRPr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2"/>
                </a:solidFill>
                <a:latin typeface="Times New Roman"/>
                <a:ea typeface="Times New Roman"/>
                <a:cs typeface="Times New Roman"/>
                <a:sym typeface="Times New Roman"/>
              </a:rPr>
              <a:t>Uline, Staples, and Harbor Freight are the main distributors in our supplies. The warehouse </a:t>
            </a:r>
            <a:r>
              <a:rPr lang="en" sz="1100">
                <a:solidFill>
                  <a:schemeClr val="dk2"/>
                </a:solidFill>
                <a:latin typeface="Times New Roman"/>
                <a:ea typeface="Times New Roman"/>
                <a:cs typeface="Times New Roman"/>
                <a:sym typeface="Times New Roman"/>
              </a:rPr>
              <a:t>receives</a:t>
            </a:r>
            <a:r>
              <a:rPr lang="en" sz="1100">
                <a:solidFill>
                  <a:schemeClr val="dk2"/>
                </a:solidFill>
                <a:latin typeface="Times New Roman"/>
                <a:ea typeface="Times New Roman"/>
                <a:cs typeface="Times New Roman"/>
                <a:sym typeface="Times New Roman"/>
              </a:rPr>
              <a:t> supplies from these vendors within a timeframe of every 2 weeks </a:t>
            </a:r>
            <a:endParaRPr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2"/>
                </a:solidFill>
                <a:latin typeface="Times New Roman"/>
                <a:ea typeface="Times New Roman"/>
                <a:cs typeface="Times New Roman"/>
                <a:sym typeface="Times New Roman"/>
              </a:rPr>
              <a:t>Also since there is already establishment with UPS as the primary </a:t>
            </a:r>
            <a:r>
              <a:rPr lang="en" sz="1100">
                <a:solidFill>
                  <a:schemeClr val="dk2"/>
                </a:solidFill>
                <a:latin typeface="Times New Roman"/>
                <a:ea typeface="Times New Roman"/>
                <a:cs typeface="Times New Roman"/>
                <a:sym typeface="Times New Roman"/>
              </a:rPr>
              <a:t>contractor</a:t>
            </a:r>
            <a:r>
              <a:rPr lang="en" sz="1100">
                <a:solidFill>
                  <a:schemeClr val="dk2"/>
                </a:solidFill>
                <a:latin typeface="Times New Roman"/>
                <a:ea typeface="Times New Roman"/>
                <a:cs typeface="Times New Roman"/>
                <a:sym typeface="Times New Roman"/>
              </a:rPr>
              <a:t> of delivering the product, the company will go ahead and continue utilizing their service for they have consistently met the expected </a:t>
            </a:r>
            <a:r>
              <a:rPr lang="en" sz="1100">
                <a:solidFill>
                  <a:schemeClr val="dk2"/>
                </a:solidFill>
                <a:latin typeface="Times New Roman"/>
                <a:ea typeface="Times New Roman"/>
                <a:cs typeface="Times New Roman"/>
                <a:sym typeface="Times New Roman"/>
              </a:rPr>
              <a:t>delivery</a:t>
            </a:r>
            <a:r>
              <a:rPr lang="en" sz="1100">
                <a:solidFill>
                  <a:schemeClr val="dk2"/>
                </a:solidFill>
                <a:latin typeface="Times New Roman"/>
                <a:ea typeface="Times New Roman"/>
                <a:cs typeface="Times New Roman"/>
                <a:sym typeface="Times New Roman"/>
              </a:rPr>
              <a:t> timeframe and on occasion be ahead of schedule. </a:t>
            </a:r>
            <a:endParaRPr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2"/>
                </a:solidFill>
                <a:latin typeface="Times New Roman"/>
                <a:ea typeface="Times New Roman"/>
                <a:cs typeface="Times New Roman"/>
                <a:sym typeface="Times New Roman"/>
              </a:rPr>
              <a:t>As long as the upkeep of inventory is properly notated there will be no </a:t>
            </a:r>
            <a:r>
              <a:rPr lang="en" sz="1100">
                <a:solidFill>
                  <a:schemeClr val="dk2"/>
                </a:solidFill>
                <a:latin typeface="Times New Roman"/>
                <a:ea typeface="Times New Roman"/>
                <a:cs typeface="Times New Roman"/>
                <a:sym typeface="Times New Roman"/>
              </a:rPr>
              <a:t>discrepancies</a:t>
            </a:r>
            <a:r>
              <a:rPr lang="en" sz="1100">
                <a:solidFill>
                  <a:schemeClr val="dk2"/>
                </a:solidFill>
                <a:latin typeface="Times New Roman"/>
                <a:ea typeface="Times New Roman"/>
                <a:cs typeface="Times New Roman"/>
                <a:sym typeface="Times New Roman"/>
              </a:rPr>
              <a:t> between the amount of supplies that are kept and being utilized. This will help in determining if we need to order more supplies to supplement the demand or if we have enough supplies that can be utilized. </a:t>
            </a:r>
            <a:endParaRPr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dk2"/>
              </a:solidFill>
              <a:latin typeface="Times New Roman"/>
              <a:ea typeface="Times New Roman"/>
              <a:cs typeface="Times New Roman"/>
              <a:sym typeface="Times New Roman"/>
            </a:endParaRPr>
          </a:p>
        </p:txBody>
      </p:sp>
      <p:pic>
        <p:nvPicPr>
          <p:cNvPr id="132" name="Google Shape;132;p20"/>
          <p:cNvPicPr preferRelativeResize="0"/>
          <p:nvPr/>
        </p:nvPicPr>
        <p:blipFill>
          <a:blip r:embed="rId3">
            <a:alphaModFix/>
          </a:blip>
          <a:stretch>
            <a:fillRect/>
          </a:stretch>
        </p:blipFill>
        <p:spPr>
          <a:xfrm>
            <a:off x="4749699" y="600150"/>
            <a:ext cx="4022250" cy="4317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a:t>
            </a:r>
            <a:endParaRPr/>
          </a:p>
        </p:txBody>
      </p:sp>
      <p:sp>
        <p:nvSpPr>
          <p:cNvPr id="138" name="Google Shape;138;p21"/>
          <p:cNvSpPr txBox="1"/>
          <p:nvPr/>
        </p:nvSpPr>
        <p:spPr>
          <a:xfrm>
            <a:off x="393300" y="1204250"/>
            <a:ext cx="8520600" cy="2031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Employees accurately and honestly report their time worked.</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For payroll purposes we assume employees earn an hourly rate not salary based.</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We assume there’s no cap on overtime hours that employees can work.</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Bacchus Wine has provided their most up to date information on sales, distribution, and employees.</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There are no </a:t>
            </a:r>
            <a:r>
              <a:rPr lang="en" sz="1200">
                <a:solidFill>
                  <a:schemeClr val="dk2"/>
                </a:solidFill>
                <a:latin typeface="Roboto"/>
                <a:ea typeface="Roboto"/>
                <a:cs typeface="Roboto"/>
                <a:sym typeface="Roboto"/>
              </a:rPr>
              <a:t>discrepancies</a:t>
            </a:r>
            <a:r>
              <a:rPr lang="en" sz="1200">
                <a:solidFill>
                  <a:schemeClr val="dk2"/>
                </a:solidFill>
                <a:latin typeface="Roboto"/>
                <a:ea typeface="Roboto"/>
                <a:cs typeface="Roboto"/>
                <a:sym typeface="Roboto"/>
              </a:rPr>
              <a:t> with the data Bacchus Wine has provided.</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As long as there is proper documentation when items are used or damaged, we can keep maintain our costs and keep them low</a:t>
            </a:r>
            <a:endParaRPr sz="1200">
              <a:solidFill>
                <a:schemeClr val="dk2"/>
              </a:solidFill>
              <a:latin typeface="Roboto"/>
              <a:ea typeface="Roboto"/>
              <a:cs typeface="Roboto"/>
              <a:sym typeface="Roboto"/>
            </a:endParaRPr>
          </a:p>
          <a:p>
            <a:pPr indent="0" lvl="0" marL="0" rtl="0" algn="l">
              <a:spcBef>
                <a:spcPts val="0"/>
              </a:spcBef>
              <a:spcAft>
                <a:spcPts val="0"/>
              </a:spcAft>
              <a:buNone/>
            </a:pPr>
            <a:r>
              <a:t/>
            </a:r>
            <a:endParaRPr sz="1200">
              <a:solidFill>
                <a:schemeClr val="dk2"/>
              </a:solidFill>
              <a:latin typeface="Roboto"/>
              <a:ea typeface="Roboto"/>
              <a:cs typeface="Roboto"/>
              <a:sym typeface="Roboto"/>
            </a:endParaRPr>
          </a:p>
          <a:p>
            <a:pPr indent="0" lvl="0" marL="0" rtl="0" algn="l">
              <a:spcBef>
                <a:spcPts val="0"/>
              </a:spcBef>
              <a:spcAft>
                <a:spcPts val="0"/>
              </a:spcAft>
              <a:buNone/>
            </a:pPr>
            <a:r>
              <a:t/>
            </a:r>
            <a:endParaRPr sz="1200">
              <a:solidFill>
                <a:schemeClr val="dk2"/>
              </a:solidFill>
              <a:latin typeface="Roboto"/>
              <a:ea typeface="Roboto"/>
              <a:cs typeface="Roboto"/>
              <a:sym typeface="Roboto"/>
            </a:endParaRPr>
          </a:p>
          <a:p>
            <a:pPr indent="0" lvl="0" marL="0" rtl="0" algn="l">
              <a:spcBef>
                <a:spcPts val="0"/>
              </a:spcBef>
              <a:spcAft>
                <a:spcPts val="0"/>
              </a:spcAft>
              <a:buNone/>
            </a:pPr>
            <a:r>
              <a:t/>
            </a:r>
            <a:endParaRPr sz="1200">
              <a:solidFill>
                <a:schemeClr val="dk2"/>
              </a:solidFill>
              <a:latin typeface="Roboto"/>
              <a:ea typeface="Roboto"/>
              <a:cs typeface="Roboto"/>
              <a:sym typeface="Roboto"/>
            </a:endParaRPr>
          </a:p>
        </p:txBody>
      </p:sp>
      <p:sp>
        <p:nvSpPr>
          <p:cNvPr id="139" name="Google Shape;139;p21"/>
          <p:cNvSpPr txBox="1"/>
          <p:nvPr/>
        </p:nvSpPr>
        <p:spPr>
          <a:xfrm>
            <a:off x="311700" y="2848125"/>
            <a:ext cx="8336100" cy="190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b="1" sz="900"/>
          </a:p>
          <a:p>
            <a:pPr indent="0" lvl="0" marL="0" rtl="0" algn="l">
              <a:lnSpc>
                <a:spcPct val="115000"/>
              </a:lnSpc>
              <a:spcBef>
                <a:spcPts val="1200"/>
              </a:spcBef>
              <a:spcAft>
                <a:spcPts val="0"/>
              </a:spcAft>
              <a:buNone/>
            </a:pPr>
            <a:r>
              <a:rPr lang="en" sz="900"/>
              <a:t>Bacchus Winery is a small business that sells only a limited number of wine types annually.</a:t>
            </a:r>
            <a:endParaRPr sz="900"/>
          </a:p>
          <a:p>
            <a:pPr indent="0" lvl="0" marL="0" rtl="0" algn="l">
              <a:lnSpc>
                <a:spcPct val="115000"/>
              </a:lnSpc>
              <a:spcBef>
                <a:spcPts val="1200"/>
              </a:spcBef>
              <a:spcAft>
                <a:spcPts val="0"/>
              </a:spcAft>
              <a:buNone/>
            </a:pPr>
            <a:r>
              <a:rPr lang="en" sz="900"/>
              <a:t>Marketing events are currently only scheduled for 2025, and all results are compared to the previous year's sales to compare for any changes.</a:t>
            </a:r>
            <a:endParaRPr sz="900"/>
          </a:p>
          <a:p>
            <a:pPr indent="0" lvl="0" marL="0" rtl="0" algn="l">
              <a:lnSpc>
                <a:spcPct val="115000"/>
              </a:lnSpc>
              <a:spcBef>
                <a:spcPts val="1200"/>
              </a:spcBef>
              <a:spcAft>
                <a:spcPts val="0"/>
              </a:spcAft>
              <a:buNone/>
            </a:pPr>
            <a:r>
              <a:rPr lang="en" sz="900"/>
              <a:t>The number of bottled wines represents A bi-weekly inventory. </a:t>
            </a:r>
            <a:endParaRPr sz="900"/>
          </a:p>
          <a:p>
            <a:pPr indent="0" lvl="0" marL="0" rtl="0" algn="l">
              <a:lnSpc>
                <a:spcPct val="115000"/>
              </a:lnSpc>
              <a:spcBef>
                <a:spcPts val="1200"/>
              </a:spcBef>
              <a:spcAft>
                <a:spcPts val="0"/>
              </a:spcAft>
              <a:buNone/>
            </a:pPr>
            <a:r>
              <a:rPr lang="en" sz="900"/>
              <a:t>Bacchus Winery sells snacks that equate to high sales but are outside this Case Study because they currently need no improvement.</a:t>
            </a:r>
            <a:endParaRPr sz="900"/>
          </a:p>
          <a:p>
            <a:pPr indent="0" lvl="0" marL="0" rtl="0" algn="l">
              <a:lnSpc>
                <a:spcPct val="115000"/>
              </a:lnSpc>
              <a:spcBef>
                <a:spcPts val="1200"/>
              </a:spcBef>
              <a:spcAft>
                <a:spcPts val="0"/>
              </a:spcAft>
              <a:buNone/>
            </a:pPr>
            <a:r>
              <a:rPr lang="en" sz="900"/>
              <a:t>The case study focuses on a limited amount of inventory.</a:t>
            </a:r>
            <a:endParaRPr sz="900"/>
          </a:p>
          <a:p>
            <a:pPr indent="0" lvl="0" marL="0" rtl="0" algn="l">
              <a:spcBef>
                <a:spcPts val="1200"/>
              </a:spcBef>
              <a:spcAft>
                <a:spcPts val="0"/>
              </a:spcAft>
              <a:buNone/>
            </a:pPr>
            <a:r>
              <a:t/>
            </a:r>
            <a:endParaRPr sz="8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