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57" r:id="rId3"/>
    <p:sldId id="258" r:id="rId4"/>
    <p:sldId id="260" r:id="rId5"/>
    <p:sldId id="261" r:id="rId6"/>
    <p:sldId id="262" r:id="rId7"/>
    <p:sldId id="263" r:id="rId8"/>
    <p:sldId id="264" r:id="rId9"/>
    <p:sldId id="265" r:id="rId10"/>
    <p:sldId id="274" r:id="rId11"/>
    <p:sldId id="267" r:id="rId12"/>
    <p:sldId id="268" r:id="rId13"/>
    <p:sldId id="270" r:id="rId14"/>
    <p:sldId id="269" r:id="rId15"/>
    <p:sldId id="275" r:id="rId16"/>
    <p:sldId id="276" r:id="rId17"/>
    <p:sldId id="277" r:id="rId18"/>
    <p:sldId id="278" r:id="rId19"/>
    <p:sldId id="279" r:id="rId20"/>
    <p:sldId id="280" r:id="rId21"/>
    <p:sldId id="281" r:id="rId22"/>
    <p:sldId id="282" r:id="rId23"/>
    <p:sldId id="271" r:id="rId24"/>
    <p:sldId id="272" r:id="rId25"/>
    <p:sldId id="273" r:id="rId26"/>
    <p:sldId id="283" r:id="rId27"/>
    <p:sldId id="284" r:id="rId28"/>
    <p:sldId id="285"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90E3E8-6FE3-4118-BAD7-A00E9694AA12}"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D4811736-3DCD-4975-AD51-532B50DABF04}">
      <dgm:prSet/>
      <dgm:spPr/>
      <dgm:t>
        <a:bodyPr/>
        <a:lstStyle/>
        <a:p>
          <a:r>
            <a:rPr lang="en-US"/>
            <a:t>Uses the </a:t>
          </a:r>
          <a:r>
            <a:rPr lang="en-US" b="1"/>
            <a:t>entire dataset</a:t>
          </a:r>
          <a:r>
            <a:rPr lang="en-US"/>
            <a:t> for each weight update</a:t>
          </a:r>
          <a:endParaRPr lang="en-US" b="1"/>
        </a:p>
      </dgm:t>
    </dgm:pt>
    <dgm:pt modelId="{71089019-CCE4-4418-86F8-C9A863933D4E}" type="parTrans" cxnId="{58CBD3C1-3E86-4356-A0AA-3B1A7597B76D}">
      <dgm:prSet/>
      <dgm:spPr/>
      <dgm:t>
        <a:bodyPr/>
        <a:lstStyle/>
        <a:p>
          <a:endParaRPr lang="en-US"/>
        </a:p>
      </dgm:t>
    </dgm:pt>
    <dgm:pt modelId="{0B265F94-C37B-4B1E-BF99-32B6631D84D7}" type="sibTrans" cxnId="{58CBD3C1-3E86-4356-A0AA-3B1A7597B76D}">
      <dgm:prSet/>
      <dgm:spPr/>
      <dgm:t>
        <a:bodyPr/>
        <a:lstStyle/>
        <a:p>
          <a:endParaRPr lang="en-US"/>
        </a:p>
      </dgm:t>
    </dgm:pt>
    <dgm:pt modelId="{12425574-0699-4F89-A761-FAF991B642AE}">
      <dgm:prSet/>
      <dgm:spPr/>
      <dgm:t>
        <a:bodyPr/>
        <a:lstStyle/>
        <a:p>
          <a:r>
            <a:rPr lang="en-US"/>
            <a:t>Smooth, stable convergence</a:t>
          </a:r>
        </a:p>
      </dgm:t>
    </dgm:pt>
    <dgm:pt modelId="{2AF442FE-178A-4A29-BC61-5098175E8DD2}" type="parTrans" cxnId="{A13D1513-949C-49F5-8B4A-16A92BEE2BBD}">
      <dgm:prSet/>
      <dgm:spPr/>
      <dgm:t>
        <a:bodyPr/>
        <a:lstStyle/>
        <a:p>
          <a:endParaRPr lang="en-US"/>
        </a:p>
      </dgm:t>
    </dgm:pt>
    <dgm:pt modelId="{B134A575-F5FD-47F0-857A-420009959F08}" type="sibTrans" cxnId="{A13D1513-949C-49F5-8B4A-16A92BEE2BBD}">
      <dgm:prSet/>
      <dgm:spPr/>
      <dgm:t>
        <a:bodyPr/>
        <a:lstStyle/>
        <a:p>
          <a:endParaRPr lang="en-US"/>
        </a:p>
      </dgm:t>
    </dgm:pt>
    <dgm:pt modelId="{DFCFD809-0B97-4DBE-9CFC-E539C09C89C1}">
      <dgm:prSet/>
      <dgm:spPr/>
      <dgm:t>
        <a:bodyPr/>
        <a:lstStyle/>
        <a:p>
          <a:r>
            <a:rPr lang="en-US"/>
            <a:t>Very </a:t>
          </a:r>
          <a:r>
            <a:rPr lang="en-US" b="1"/>
            <a:t>slow on large datasets</a:t>
          </a:r>
          <a:endParaRPr lang="en-US"/>
        </a:p>
      </dgm:t>
    </dgm:pt>
    <dgm:pt modelId="{2587C0CA-9F7C-4AF6-AE7E-78F955950592}" type="parTrans" cxnId="{D1D0FB7C-4F25-4A8B-AF37-1162101B62D7}">
      <dgm:prSet/>
      <dgm:spPr/>
      <dgm:t>
        <a:bodyPr/>
        <a:lstStyle/>
        <a:p>
          <a:endParaRPr lang="en-US"/>
        </a:p>
      </dgm:t>
    </dgm:pt>
    <dgm:pt modelId="{FE93D3DA-1CD1-4E98-A599-FB9C525BBB14}" type="sibTrans" cxnId="{D1D0FB7C-4F25-4A8B-AF37-1162101B62D7}">
      <dgm:prSet/>
      <dgm:spPr/>
      <dgm:t>
        <a:bodyPr/>
        <a:lstStyle/>
        <a:p>
          <a:endParaRPr lang="en-US"/>
        </a:p>
      </dgm:t>
    </dgm:pt>
    <dgm:pt modelId="{F7B82AFF-01CA-41E9-9DCF-DA735CB738ED}">
      <dgm:prSet/>
      <dgm:spPr/>
      <dgm:t>
        <a:bodyPr/>
        <a:lstStyle/>
        <a:p>
          <a:r>
            <a:rPr lang="en-US"/>
            <a:t>Updates weights </a:t>
          </a:r>
          <a:r>
            <a:rPr lang="en-US" b="1"/>
            <a:t>after each sample</a:t>
          </a:r>
          <a:endParaRPr lang="en-US"/>
        </a:p>
      </dgm:t>
    </dgm:pt>
    <dgm:pt modelId="{34B0574E-F3F5-4228-8732-ACC68E9603D9}" type="parTrans" cxnId="{EA48D235-369B-4449-9A5C-69BA4BEA32BB}">
      <dgm:prSet/>
      <dgm:spPr/>
      <dgm:t>
        <a:bodyPr/>
        <a:lstStyle/>
        <a:p>
          <a:endParaRPr lang="en-US"/>
        </a:p>
      </dgm:t>
    </dgm:pt>
    <dgm:pt modelId="{619C7DDB-C809-47BC-9A48-E999AF9B0688}" type="sibTrans" cxnId="{EA48D235-369B-4449-9A5C-69BA4BEA32BB}">
      <dgm:prSet/>
      <dgm:spPr/>
      <dgm:t>
        <a:bodyPr/>
        <a:lstStyle/>
        <a:p>
          <a:endParaRPr lang="en-US"/>
        </a:p>
      </dgm:t>
    </dgm:pt>
    <dgm:pt modelId="{85C11BD6-9522-42CA-8AA8-B038C4529470}">
      <dgm:prSet/>
      <dgm:spPr/>
      <dgm:t>
        <a:bodyPr/>
        <a:lstStyle/>
        <a:p>
          <a:r>
            <a:rPr lang="en-US" b="1"/>
            <a:t>Fast and scalable</a:t>
          </a:r>
          <a:r>
            <a:rPr lang="en-US"/>
            <a:t>, works well for big data</a:t>
          </a:r>
        </a:p>
      </dgm:t>
    </dgm:pt>
    <dgm:pt modelId="{219E17BB-568E-4D6B-BB70-C2F4E830CDC3}" type="parTrans" cxnId="{DF4DAAE5-FB93-4C3E-A8B6-03B326B6E7CA}">
      <dgm:prSet/>
      <dgm:spPr/>
      <dgm:t>
        <a:bodyPr/>
        <a:lstStyle/>
        <a:p>
          <a:endParaRPr lang="en-US"/>
        </a:p>
      </dgm:t>
    </dgm:pt>
    <dgm:pt modelId="{C8DAF099-C8A9-4BD8-BA24-02B0A7697F66}" type="sibTrans" cxnId="{DF4DAAE5-FB93-4C3E-A8B6-03B326B6E7CA}">
      <dgm:prSet/>
      <dgm:spPr/>
      <dgm:t>
        <a:bodyPr/>
        <a:lstStyle/>
        <a:p>
          <a:endParaRPr lang="en-US"/>
        </a:p>
      </dgm:t>
    </dgm:pt>
    <dgm:pt modelId="{5D26A93F-A6B3-46B9-9B9F-77C8716EB659}">
      <dgm:prSet/>
      <dgm:spPr/>
      <dgm:t>
        <a:bodyPr/>
        <a:lstStyle/>
        <a:p>
          <a:r>
            <a:rPr lang="en-US"/>
            <a:t>Path is </a:t>
          </a:r>
          <a:r>
            <a:rPr lang="en-US" b="1"/>
            <a:t>noisy</a:t>
          </a:r>
          <a:r>
            <a:rPr lang="en-US"/>
            <a:t> (zig-zags to the optimum)</a:t>
          </a:r>
        </a:p>
      </dgm:t>
    </dgm:pt>
    <dgm:pt modelId="{D5EE0C4D-C5F4-4DDC-BC4B-7EF05FC0DCE1}" type="parTrans" cxnId="{BA2F2606-F81F-4ADA-97F9-844F9D10B3B7}">
      <dgm:prSet/>
      <dgm:spPr/>
      <dgm:t>
        <a:bodyPr/>
        <a:lstStyle/>
        <a:p>
          <a:endParaRPr lang="en-US"/>
        </a:p>
      </dgm:t>
    </dgm:pt>
    <dgm:pt modelId="{9BA7D385-367B-43EC-83A4-8557F2ED0B24}" type="sibTrans" cxnId="{BA2F2606-F81F-4ADA-97F9-844F9D10B3B7}">
      <dgm:prSet/>
      <dgm:spPr/>
      <dgm:t>
        <a:bodyPr/>
        <a:lstStyle/>
        <a:p>
          <a:endParaRPr lang="en-US"/>
        </a:p>
      </dgm:t>
    </dgm:pt>
    <dgm:pt modelId="{C5A9E6CE-C1EA-4E3E-BB37-99E34CFF6741}" type="pres">
      <dgm:prSet presAssocID="{AB90E3E8-6FE3-4118-BAD7-A00E9694AA12}" presName="diagram" presStyleCnt="0">
        <dgm:presLayoutVars>
          <dgm:dir/>
          <dgm:resizeHandles val="exact"/>
        </dgm:presLayoutVars>
      </dgm:prSet>
      <dgm:spPr/>
    </dgm:pt>
    <dgm:pt modelId="{BF29BDE9-EC01-4607-B978-7AFFBDA9F834}" type="pres">
      <dgm:prSet presAssocID="{D4811736-3DCD-4975-AD51-532B50DABF04}" presName="node" presStyleLbl="node1" presStyleIdx="0" presStyleCnt="6">
        <dgm:presLayoutVars>
          <dgm:bulletEnabled val="1"/>
        </dgm:presLayoutVars>
      </dgm:prSet>
      <dgm:spPr/>
    </dgm:pt>
    <dgm:pt modelId="{6A2BD296-BB9A-4EE7-9811-F29D22E65872}" type="pres">
      <dgm:prSet presAssocID="{0B265F94-C37B-4B1E-BF99-32B6631D84D7}" presName="sibTrans" presStyleCnt="0"/>
      <dgm:spPr/>
    </dgm:pt>
    <dgm:pt modelId="{30900657-7C7F-4419-8E0B-9141C9E7D0AD}" type="pres">
      <dgm:prSet presAssocID="{12425574-0699-4F89-A761-FAF991B642AE}" presName="node" presStyleLbl="node1" presStyleIdx="1" presStyleCnt="6">
        <dgm:presLayoutVars>
          <dgm:bulletEnabled val="1"/>
        </dgm:presLayoutVars>
      </dgm:prSet>
      <dgm:spPr/>
    </dgm:pt>
    <dgm:pt modelId="{4BD6262B-A5C8-4784-BB4A-24A47479266B}" type="pres">
      <dgm:prSet presAssocID="{B134A575-F5FD-47F0-857A-420009959F08}" presName="sibTrans" presStyleCnt="0"/>
      <dgm:spPr/>
    </dgm:pt>
    <dgm:pt modelId="{4F412CE7-BD3A-4BA3-9258-5A275C1AAC65}" type="pres">
      <dgm:prSet presAssocID="{DFCFD809-0B97-4DBE-9CFC-E539C09C89C1}" presName="node" presStyleLbl="node1" presStyleIdx="2" presStyleCnt="6">
        <dgm:presLayoutVars>
          <dgm:bulletEnabled val="1"/>
        </dgm:presLayoutVars>
      </dgm:prSet>
      <dgm:spPr/>
    </dgm:pt>
    <dgm:pt modelId="{3A18E43F-F2FB-4D57-9630-ED4C772E9448}" type="pres">
      <dgm:prSet presAssocID="{FE93D3DA-1CD1-4E98-A599-FB9C525BBB14}" presName="sibTrans" presStyleCnt="0"/>
      <dgm:spPr/>
    </dgm:pt>
    <dgm:pt modelId="{67DCF6BB-22E1-47A4-BDCC-CEE70EA2257B}" type="pres">
      <dgm:prSet presAssocID="{F7B82AFF-01CA-41E9-9DCF-DA735CB738ED}" presName="node" presStyleLbl="node1" presStyleIdx="3" presStyleCnt="6">
        <dgm:presLayoutVars>
          <dgm:bulletEnabled val="1"/>
        </dgm:presLayoutVars>
      </dgm:prSet>
      <dgm:spPr/>
    </dgm:pt>
    <dgm:pt modelId="{F10F3C48-5C6F-492D-AC5C-30D0E2F1A5BC}" type="pres">
      <dgm:prSet presAssocID="{619C7DDB-C809-47BC-9A48-E999AF9B0688}" presName="sibTrans" presStyleCnt="0"/>
      <dgm:spPr/>
    </dgm:pt>
    <dgm:pt modelId="{9F4EC3D2-7EA2-417B-AE3A-973C4F3ED196}" type="pres">
      <dgm:prSet presAssocID="{85C11BD6-9522-42CA-8AA8-B038C4529470}" presName="node" presStyleLbl="node1" presStyleIdx="4" presStyleCnt="6">
        <dgm:presLayoutVars>
          <dgm:bulletEnabled val="1"/>
        </dgm:presLayoutVars>
      </dgm:prSet>
      <dgm:spPr/>
    </dgm:pt>
    <dgm:pt modelId="{0CABC44D-2252-474B-888F-59A114F81BED}" type="pres">
      <dgm:prSet presAssocID="{C8DAF099-C8A9-4BD8-BA24-02B0A7697F66}" presName="sibTrans" presStyleCnt="0"/>
      <dgm:spPr/>
    </dgm:pt>
    <dgm:pt modelId="{8FCB4C84-045C-4B99-BFB6-312C7704A766}" type="pres">
      <dgm:prSet presAssocID="{5D26A93F-A6B3-46B9-9B9F-77C8716EB659}" presName="node" presStyleLbl="node1" presStyleIdx="5" presStyleCnt="6">
        <dgm:presLayoutVars>
          <dgm:bulletEnabled val="1"/>
        </dgm:presLayoutVars>
      </dgm:prSet>
      <dgm:spPr/>
    </dgm:pt>
  </dgm:ptLst>
  <dgm:cxnLst>
    <dgm:cxn modelId="{BA2F2606-F81F-4ADA-97F9-844F9D10B3B7}" srcId="{AB90E3E8-6FE3-4118-BAD7-A00E9694AA12}" destId="{5D26A93F-A6B3-46B9-9B9F-77C8716EB659}" srcOrd="5" destOrd="0" parTransId="{D5EE0C4D-C5F4-4DDC-BC4B-7EF05FC0DCE1}" sibTransId="{9BA7D385-367B-43EC-83A4-8557F2ED0B24}"/>
    <dgm:cxn modelId="{A13D1513-949C-49F5-8B4A-16A92BEE2BBD}" srcId="{AB90E3E8-6FE3-4118-BAD7-A00E9694AA12}" destId="{12425574-0699-4F89-A761-FAF991B642AE}" srcOrd="1" destOrd="0" parTransId="{2AF442FE-178A-4A29-BC61-5098175E8DD2}" sibTransId="{B134A575-F5FD-47F0-857A-420009959F08}"/>
    <dgm:cxn modelId="{E91B8427-D0C8-4B66-9C8F-478A295B925A}" type="presOf" srcId="{5D26A93F-A6B3-46B9-9B9F-77C8716EB659}" destId="{8FCB4C84-045C-4B99-BFB6-312C7704A766}" srcOrd="0" destOrd="0" presId="urn:microsoft.com/office/officeart/2005/8/layout/default"/>
    <dgm:cxn modelId="{91FF8627-EB29-4B05-8572-BEA48A1D9354}" type="presOf" srcId="{F7B82AFF-01CA-41E9-9DCF-DA735CB738ED}" destId="{67DCF6BB-22E1-47A4-BDCC-CEE70EA2257B}" srcOrd="0" destOrd="0" presId="urn:microsoft.com/office/officeart/2005/8/layout/default"/>
    <dgm:cxn modelId="{EA48D235-369B-4449-9A5C-69BA4BEA32BB}" srcId="{AB90E3E8-6FE3-4118-BAD7-A00E9694AA12}" destId="{F7B82AFF-01CA-41E9-9DCF-DA735CB738ED}" srcOrd="3" destOrd="0" parTransId="{34B0574E-F3F5-4228-8732-ACC68E9603D9}" sibTransId="{619C7DDB-C809-47BC-9A48-E999AF9B0688}"/>
    <dgm:cxn modelId="{D01F7E68-6BDB-4E54-9A9B-630975E81F10}" type="presOf" srcId="{85C11BD6-9522-42CA-8AA8-B038C4529470}" destId="{9F4EC3D2-7EA2-417B-AE3A-973C4F3ED196}" srcOrd="0" destOrd="0" presId="urn:microsoft.com/office/officeart/2005/8/layout/default"/>
    <dgm:cxn modelId="{DC3A4354-36BE-43C2-AD62-1B44DB190B11}" type="presOf" srcId="{AB90E3E8-6FE3-4118-BAD7-A00E9694AA12}" destId="{C5A9E6CE-C1EA-4E3E-BB37-99E34CFF6741}" srcOrd="0" destOrd="0" presId="urn:microsoft.com/office/officeart/2005/8/layout/default"/>
    <dgm:cxn modelId="{452D7474-82DF-45C2-A5C8-F78A71AF2377}" type="presOf" srcId="{D4811736-3DCD-4975-AD51-532B50DABF04}" destId="{BF29BDE9-EC01-4607-B978-7AFFBDA9F834}" srcOrd="0" destOrd="0" presId="urn:microsoft.com/office/officeart/2005/8/layout/default"/>
    <dgm:cxn modelId="{D1D0FB7C-4F25-4A8B-AF37-1162101B62D7}" srcId="{AB90E3E8-6FE3-4118-BAD7-A00E9694AA12}" destId="{DFCFD809-0B97-4DBE-9CFC-E539C09C89C1}" srcOrd="2" destOrd="0" parTransId="{2587C0CA-9F7C-4AF6-AE7E-78F955950592}" sibTransId="{FE93D3DA-1CD1-4E98-A599-FB9C525BBB14}"/>
    <dgm:cxn modelId="{714217AB-C341-4BFB-9F59-D3FBF7A6101C}" type="presOf" srcId="{DFCFD809-0B97-4DBE-9CFC-E539C09C89C1}" destId="{4F412CE7-BD3A-4BA3-9258-5A275C1AAC65}" srcOrd="0" destOrd="0" presId="urn:microsoft.com/office/officeart/2005/8/layout/default"/>
    <dgm:cxn modelId="{58CBD3C1-3E86-4356-A0AA-3B1A7597B76D}" srcId="{AB90E3E8-6FE3-4118-BAD7-A00E9694AA12}" destId="{D4811736-3DCD-4975-AD51-532B50DABF04}" srcOrd="0" destOrd="0" parTransId="{71089019-CCE4-4418-86F8-C9A863933D4E}" sibTransId="{0B265F94-C37B-4B1E-BF99-32B6631D84D7}"/>
    <dgm:cxn modelId="{DF4DAAE5-FB93-4C3E-A8B6-03B326B6E7CA}" srcId="{AB90E3E8-6FE3-4118-BAD7-A00E9694AA12}" destId="{85C11BD6-9522-42CA-8AA8-B038C4529470}" srcOrd="4" destOrd="0" parTransId="{219E17BB-568E-4D6B-BB70-C2F4E830CDC3}" sibTransId="{C8DAF099-C8A9-4BD8-BA24-02B0A7697F66}"/>
    <dgm:cxn modelId="{B9B30FF3-F9BF-422C-8B62-447DCE3223AA}" type="presOf" srcId="{12425574-0699-4F89-A761-FAF991B642AE}" destId="{30900657-7C7F-4419-8E0B-9141C9E7D0AD}" srcOrd="0" destOrd="0" presId="urn:microsoft.com/office/officeart/2005/8/layout/default"/>
    <dgm:cxn modelId="{58398ABD-01FA-4355-AA59-63F32E6A7776}" type="presParOf" srcId="{C5A9E6CE-C1EA-4E3E-BB37-99E34CFF6741}" destId="{BF29BDE9-EC01-4607-B978-7AFFBDA9F834}" srcOrd="0" destOrd="0" presId="urn:microsoft.com/office/officeart/2005/8/layout/default"/>
    <dgm:cxn modelId="{BD295294-D350-4A71-AABF-8C5962BD561F}" type="presParOf" srcId="{C5A9E6CE-C1EA-4E3E-BB37-99E34CFF6741}" destId="{6A2BD296-BB9A-4EE7-9811-F29D22E65872}" srcOrd="1" destOrd="0" presId="urn:microsoft.com/office/officeart/2005/8/layout/default"/>
    <dgm:cxn modelId="{A3AF4955-7E9C-43B4-A937-644AB8CFE37B}" type="presParOf" srcId="{C5A9E6CE-C1EA-4E3E-BB37-99E34CFF6741}" destId="{30900657-7C7F-4419-8E0B-9141C9E7D0AD}" srcOrd="2" destOrd="0" presId="urn:microsoft.com/office/officeart/2005/8/layout/default"/>
    <dgm:cxn modelId="{C7D604E0-F5A5-4B2B-8994-B2819FC1EC26}" type="presParOf" srcId="{C5A9E6CE-C1EA-4E3E-BB37-99E34CFF6741}" destId="{4BD6262B-A5C8-4784-BB4A-24A47479266B}" srcOrd="3" destOrd="0" presId="urn:microsoft.com/office/officeart/2005/8/layout/default"/>
    <dgm:cxn modelId="{E20896C3-D82F-4E20-A99B-33324F8C8B3D}" type="presParOf" srcId="{C5A9E6CE-C1EA-4E3E-BB37-99E34CFF6741}" destId="{4F412CE7-BD3A-4BA3-9258-5A275C1AAC65}" srcOrd="4" destOrd="0" presId="urn:microsoft.com/office/officeart/2005/8/layout/default"/>
    <dgm:cxn modelId="{8377E683-8F9B-4382-80DE-6D60188A3340}" type="presParOf" srcId="{C5A9E6CE-C1EA-4E3E-BB37-99E34CFF6741}" destId="{3A18E43F-F2FB-4D57-9630-ED4C772E9448}" srcOrd="5" destOrd="0" presId="urn:microsoft.com/office/officeart/2005/8/layout/default"/>
    <dgm:cxn modelId="{652795C0-43E2-489D-8183-122FA30410F2}" type="presParOf" srcId="{C5A9E6CE-C1EA-4E3E-BB37-99E34CFF6741}" destId="{67DCF6BB-22E1-47A4-BDCC-CEE70EA2257B}" srcOrd="6" destOrd="0" presId="urn:microsoft.com/office/officeart/2005/8/layout/default"/>
    <dgm:cxn modelId="{2AED76C2-CE73-4C1C-8C27-B27CC3342C19}" type="presParOf" srcId="{C5A9E6CE-C1EA-4E3E-BB37-99E34CFF6741}" destId="{F10F3C48-5C6F-492D-AC5C-30D0E2F1A5BC}" srcOrd="7" destOrd="0" presId="urn:microsoft.com/office/officeart/2005/8/layout/default"/>
    <dgm:cxn modelId="{8D0661D0-AB3E-4E63-AC02-14D833E76C9E}" type="presParOf" srcId="{C5A9E6CE-C1EA-4E3E-BB37-99E34CFF6741}" destId="{9F4EC3D2-7EA2-417B-AE3A-973C4F3ED196}" srcOrd="8" destOrd="0" presId="urn:microsoft.com/office/officeart/2005/8/layout/default"/>
    <dgm:cxn modelId="{28A97ACF-CE9F-42C7-B76F-93BE195DEEAB}" type="presParOf" srcId="{C5A9E6CE-C1EA-4E3E-BB37-99E34CFF6741}" destId="{0CABC44D-2252-474B-888F-59A114F81BED}" srcOrd="9" destOrd="0" presId="urn:microsoft.com/office/officeart/2005/8/layout/default"/>
    <dgm:cxn modelId="{DFFD3F0C-58A2-4C73-AE81-A433919C9B12}" type="presParOf" srcId="{C5A9E6CE-C1EA-4E3E-BB37-99E34CFF6741}" destId="{8FCB4C84-045C-4B99-BFB6-312C7704A766}"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29BDE9-EC01-4607-B978-7AFFBDA9F834}">
      <dsp:nvSpPr>
        <dsp:cNvPr id="0" name=""/>
        <dsp:cNvSpPr/>
      </dsp:nvSpPr>
      <dsp:spPr>
        <a:xfrm>
          <a:off x="524827"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Uses the </a:t>
          </a:r>
          <a:r>
            <a:rPr lang="en-US" sz="2500" b="1" kern="1200"/>
            <a:t>entire dataset</a:t>
          </a:r>
          <a:r>
            <a:rPr lang="en-US" sz="2500" kern="1200"/>
            <a:t> for each weight update</a:t>
          </a:r>
          <a:endParaRPr lang="en-US" sz="2500" b="1" kern="1200"/>
        </a:p>
      </dsp:txBody>
      <dsp:txXfrm>
        <a:off x="524827" y="1544"/>
        <a:ext cx="2587691" cy="1552614"/>
      </dsp:txXfrm>
    </dsp:sp>
    <dsp:sp modelId="{30900657-7C7F-4419-8E0B-9141C9E7D0AD}">
      <dsp:nvSpPr>
        <dsp:cNvPr id="0" name=""/>
        <dsp:cNvSpPr/>
      </dsp:nvSpPr>
      <dsp:spPr>
        <a:xfrm>
          <a:off x="3371287"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Smooth, stable convergence</a:t>
          </a:r>
        </a:p>
      </dsp:txBody>
      <dsp:txXfrm>
        <a:off x="3371287" y="1544"/>
        <a:ext cx="2587691" cy="1552614"/>
      </dsp:txXfrm>
    </dsp:sp>
    <dsp:sp modelId="{4F412CE7-BD3A-4BA3-9258-5A275C1AAC65}">
      <dsp:nvSpPr>
        <dsp:cNvPr id="0" name=""/>
        <dsp:cNvSpPr/>
      </dsp:nvSpPr>
      <dsp:spPr>
        <a:xfrm>
          <a:off x="6217748" y="1544"/>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Very </a:t>
          </a:r>
          <a:r>
            <a:rPr lang="en-US" sz="2500" b="1" kern="1200"/>
            <a:t>slow on large datasets</a:t>
          </a:r>
          <a:endParaRPr lang="en-US" sz="2500" kern="1200"/>
        </a:p>
      </dsp:txBody>
      <dsp:txXfrm>
        <a:off x="6217748" y="1544"/>
        <a:ext cx="2587691" cy="1552614"/>
      </dsp:txXfrm>
    </dsp:sp>
    <dsp:sp modelId="{67DCF6BB-22E1-47A4-BDCC-CEE70EA2257B}">
      <dsp:nvSpPr>
        <dsp:cNvPr id="0" name=""/>
        <dsp:cNvSpPr/>
      </dsp:nvSpPr>
      <dsp:spPr>
        <a:xfrm>
          <a:off x="524827"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Updates weights </a:t>
          </a:r>
          <a:r>
            <a:rPr lang="en-US" sz="2500" b="1" kern="1200"/>
            <a:t>after each sample</a:t>
          </a:r>
          <a:endParaRPr lang="en-US" sz="2500" kern="1200"/>
        </a:p>
      </dsp:txBody>
      <dsp:txXfrm>
        <a:off x="524827" y="1812928"/>
        <a:ext cx="2587691" cy="1552614"/>
      </dsp:txXfrm>
    </dsp:sp>
    <dsp:sp modelId="{9F4EC3D2-7EA2-417B-AE3A-973C4F3ED196}">
      <dsp:nvSpPr>
        <dsp:cNvPr id="0" name=""/>
        <dsp:cNvSpPr/>
      </dsp:nvSpPr>
      <dsp:spPr>
        <a:xfrm>
          <a:off x="3371287"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b="1" kern="1200"/>
            <a:t>Fast and scalable</a:t>
          </a:r>
          <a:r>
            <a:rPr lang="en-US" sz="2500" kern="1200"/>
            <a:t>, works well for big data</a:t>
          </a:r>
        </a:p>
      </dsp:txBody>
      <dsp:txXfrm>
        <a:off x="3371287" y="1812928"/>
        <a:ext cx="2587691" cy="1552614"/>
      </dsp:txXfrm>
    </dsp:sp>
    <dsp:sp modelId="{8FCB4C84-045C-4B99-BFB6-312C7704A766}">
      <dsp:nvSpPr>
        <dsp:cNvPr id="0" name=""/>
        <dsp:cNvSpPr/>
      </dsp:nvSpPr>
      <dsp:spPr>
        <a:xfrm>
          <a:off x="6217748" y="1812928"/>
          <a:ext cx="2587691" cy="155261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a:t>Path is </a:t>
          </a:r>
          <a:r>
            <a:rPr lang="en-US" sz="2500" b="1" kern="1200"/>
            <a:t>noisy</a:t>
          </a:r>
          <a:r>
            <a:rPr lang="en-US" sz="2500" kern="1200"/>
            <a:t> (zig-zags to the optimum)</a:t>
          </a:r>
        </a:p>
      </dsp:txBody>
      <dsp:txXfrm>
        <a:off x="6217748" y="1812928"/>
        <a:ext cx="2587691" cy="155261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441095-72BB-4792-A9AC-00A7A8A4153E}" type="datetimeFigureOut">
              <a:t>9/30/2025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53570F-0408-4DF3-B53A-169E96F9AF2F}" type="slidenum">
              <a:t>‹#›</a:t>
            </a:fld>
            <a:endParaRPr lang="en-US"/>
          </a:p>
        </p:txBody>
      </p:sp>
    </p:spTree>
    <p:extLst>
      <p:ext uri="{BB962C8B-B14F-4D97-AF65-F5344CB8AC3E}">
        <p14:creationId xmlns:p14="http://schemas.microsoft.com/office/powerpoint/2010/main" val="2335932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our perceptron model, the algorithm works by updating weights whenever a misclassification occurs. This makes it a simple, yet effective, approach for linear classification problems.</a:t>
            </a:r>
          </a:p>
          <a:p>
            <a:endParaRPr lang="en-US"/>
          </a:p>
          <a:p>
            <a:r>
              <a:rPr lang="en-US"/>
              <a:t>To improve performance, we used </a:t>
            </a:r>
            <a:r>
              <a:rPr lang="en-US" b="1" err="1"/>
              <a:t>GridSearchCV</a:t>
            </a:r>
            <a:r>
              <a:rPr lang="en-US"/>
              <a:t> to tune the hyperparameters. Specifically, we tested two values for the regularization strength alpha — 0.0001 and 0.001 — to see which provided better generalization.</a:t>
            </a:r>
          </a:p>
          <a:p>
            <a:endParaRPr lang="en-US"/>
          </a:p>
          <a:p>
            <a:r>
              <a:rPr lang="en-US"/>
              <a:t>We also compared two different penalty terms: </a:t>
            </a:r>
            <a:r>
              <a:rPr lang="en-US" b="1"/>
              <a:t>L2</a:t>
            </a:r>
            <a:r>
              <a:rPr lang="en-US"/>
              <a:t>, which helps prevent overfitting by shrinking weights, and </a:t>
            </a:r>
            <a:r>
              <a:rPr lang="en-US" b="1" err="1"/>
              <a:t>ElasticNet</a:t>
            </a:r>
            <a:r>
              <a:rPr lang="en-US"/>
              <a:t>, which combines L1 and L2 regularization.</a:t>
            </a:r>
          </a:p>
          <a:p>
            <a:endParaRPr lang="en-US"/>
          </a:p>
          <a:p>
            <a:r>
              <a:rPr lang="en-US"/>
              <a:t>Finally, it’s important to note that all training was done with </a:t>
            </a:r>
            <a:r>
              <a:rPr lang="en-US" b="1"/>
              <a:t>standardized features</a:t>
            </a:r>
            <a:r>
              <a:rPr lang="en-US"/>
              <a:t>, since the perceptron is a gradient-based algorithm and feature scaling ensures faster convergence and fair treatment of all input variables.”</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8</a:t>
            </a:fld>
            <a:endParaRPr lang="en-US"/>
          </a:p>
        </p:txBody>
      </p:sp>
    </p:spTree>
    <p:extLst>
      <p:ext uri="{BB962C8B-B14F-4D97-AF65-F5344CB8AC3E}">
        <p14:creationId xmlns:p14="http://schemas.microsoft.com/office/powerpoint/2010/main" val="2400389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After tuning the perceptron with </a:t>
            </a:r>
            <a:r>
              <a:rPr lang="en-US" err="1"/>
              <a:t>GridSearchCV</a:t>
            </a:r>
            <a:r>
              <a:rPr lang="en-US"/>
              <a:t>, the best parameters we found were an alpha of </a:t>
            </a:r>
            <a:r>
              <a:rPr lang="en-US" b="1"/>
              <a:t>0.0001</a:t>
            </a:r>
            <a:r>
              <a:rPr lang="en-US"/>
              <a:t>, using </a:t>
            </a:r>
            <a:r>
              <a:rPr lang="en-US" b="1"/>
              <a:t>L2 regularization</a:t>
            </a:r>
            <a:r>
              <a:rPr lang="en-US"/>
              <a:t>, and enabling </a:t>
            </a:r>
            <a:r>
              <a:rPr lang="en-US" b="1"/>
              <a:t>early stopping</a:t>
            </a:r>
            <a:r>
              <a:rPr lang="en-US"/>
              <a:t> to prevent overfitting.</a:t>
            </a:r>
          </a:p>
          <a:p>
            <a:endParaRPr lang="en-US"/>
          </a:p>
          <a:p>
            <a:r>
              <a:rPr lang="en-US"/>
              <a:t>With these settings, the model achieved about </a:t>
            </a:r>
            <a:r>
              <a:rPr lang="en-US" b="1"/>
              <a:t>80.1% accuracy during cross-validation</a:t>
            </a:r>
            <a:r>
              <a:rPr lang="en-US"/>
              <a:t>, which means it performed consistently across different folds of the dataset.</a:t>
            </a:r>
            <a:endParaRPr lang="en-US">
              <a:ea typeface="Calibri"/>
              <a:cs typeface="Calibri"/>
            </a:endParaRPr>
          </a:p>
          <a:p>
            <a:endParaRPr lang="en-US"/>
          </a:p>
          <a:p>
            <a:r>
              <a:rPr lang="en-US"/>
              <a:t>When we tested on the hold-out test set, the accuracy was around </a:t>
            </a:r>
            <a:r>
              <a:rPr lang="en-US" b="1"/>
              <a:t>78.8%</a:t>
            </a:r>
            <a:r>
              <a:rPr lang="en-US"/>
              <a:t>, which is close to the cross-validation score. This shows that the model generalizes fairly well and is not just memorizing the training data</a:t>
            </a:r>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9</a:t>
            </a:fld>
            <a:endParaRPr lang="en-US"/>
          </a:p>
        </p:txBody>
      </p:sp>
    </p:spTree>
    <p:extLst>
      <p:ext uri="{BB962C8B-B14F-4D97-AF65-F5344CB8AC3E}">
        <p14:creationId xmlns:p14="http://schemas.microsoft.com/office/powerpoint/2010/main" val="1217188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B33-E24F-9A83-4E3C-6958DD07CD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970721-FBF4-BB42-9D8A-E2B760DF3D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637BE9-BC9D-1F76-7EAA-1E852B66536B}"/>
              </a:ext>
            </a:extLst>
          </p:cNvPr>
          <p:cNvSpPr>
            <a:spLocks noGrp="1"/>
          </p:cNvSpPr>
          <p:nvPr>
            <p:ph type="body" idx="1"/>
          </p:nvPr>
        </p:nvSpPr>
        <p:spPr/>
        <p:txBody>
          <a:bodyPr/>
          <a:lstStyle/>
          <a:p>
            <a:r>
              <a:rPr lang="en-US"/>
              <a:t>“So here we see the misclassification error graph for the Perceptron.</a:t>
            </a:r>
          </a:p>
          <a:p>
            <a:br>
              <a:rPr lang="en-US">
                <a:cs typeface="+mn-lt"/>
              </a:rPr>
            </a:br>
            <a:r>
              <a:rPr lang="en-US"/>
              <a:t>Notice how the number of updates fluctuates a lot across the epochs and doesn’t show a clear downward trend.</a:t>
            </a:r>
            <a:endParaRPr lang="en-US">
              <a:ea typeface="Calibri"/>
              <a:cs typeface="Calibri"/>
            </a:endParaRPr>
          </a:p>
          <a:p>
            <a:endParaRPr lang="en-US"/>
          </a:p>
          <a:p>
            <a:r>
              <a:rPr lang="en-US"/>
              <a:t>This tells us that the model is not converging and isn’t really learning the decision boundary effectively. The reason for this is that our dataset is not linearly separable, meaning the data can’t be split into two groups with just a straight line.</a:t>
            </a:r>
            <a:endParaRPr lang="en-US">
              <a:ea typeface="Calibri" panose="020F0502020204030204"/>
              <a:cs typeface="Calibri" panose="020F0502020204030204"/>
            </a:endParaRPr>
          </a:p>
          <a:p>
            <a:endParaRPr lang="en-US"/>
          </a:p>
          <a:p>
            <a:r>
              <a:rPr lang="en-US"/>
              <a:t>Because of that, the Perceptron struggles and makes lots of updates without improving. This result shows why we need to move on to a more advanced model, like Adaline or Logistic Regression, which can handle this situation better.”</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a:extLst>
              <a:ext uri="{FF2B5EF4-FFF2-40B4-BE49-F238E27FC236}">
                <a16:creationId xmlns:a16="http://schemas.microsoft.com/office/drawing/2014/main" id="{7F3C2C34-4065-4794-BC29-74E9A2CF7937}"/>
              </a:ext>
            </a:extLst>
          </p:cNvPr>
          <p:cNvSpPr>
            <a:spLocks noGrp="1"/>
          </p:cNvSpPr>
          <p:nvPr>
            <p:ph type="sldNum" sz="quarter" idx="5"/>
          </p:nvPr>
        </p:nvSpPr>
        <p:spPr/>
        <p:txBody>
          <a:bodyPr/>
          <a:lstStyle/>
          <a:p>
            <a:fld id="{2453570F-0408-4DF3-B53A-169E96F9AF2F}" type="slidenum">
              <a:rPr lang="en-US"/>
              <a:t>10</a:t>
            </a:fld>
            <a:endParaRPr lang="en-US"/>
          </a:p>
        </p:txBody>
      </p:sp>
    </p:spTree>
    <p:extLst>
      <p:ext uri="{BB962C8B-B14F-4D97-AF65-F5344CB8AC3E}">
        <p14:creationId xmlns:p14="http://schemas.microsoft.com/office/powerpoint/2010/main" val="30936781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For the Adaline model, we used </a:t>
            </a:r>
            <a:r>
              <a:rPr lang="en-US" b="1"/>
              <a:t>Stochastic Gradient Descent</a:t>
            </a:r>
            <a:r>
              <a:rPr lang="en-US"/>
              <a:t> as the optimization method.</a:t>
            </a:r>
            <a:br>
              <a:rPr lang="en-US">
                <a:cs typeface="+mn-lt"/>
              </a:rPr>
            </a:br>
            <a:r>
              <a:rPr lang="en-US"/>
              <a:t>This approach updates the weights after each training example, which makes learning faster and more scalable compared to batch gradient descent.</a:t>
            </a:r>
          </a:p>
          <a:p>
            <a:r>
              <a:rPr lang="en-US"/>
              <a:t>For our setup, we chose a </a:t>
            </a:r>
            <a:r>
              <a:rPr lang="en-US" b="1"/>
              <a:t>learning rate of 0.0001</a:t>
            </a:r>
            <a:r>
              <a:rPr lang="en-US"/>
              <a:t> and trained for </a:t>
            </a:r>
            <a:r>
              <a:rPr lang="en-US" b="1"/>
              <a:t>50 iterations</a:t>
            </a:r>
            <a:r>
              <a:rPr lang="en-US"/>
              <a:t>.</a:t>
            </a:r>
            <a:br>
              <a:rPr lang="en-US">
                <a:cs typeface="+mn-lt"/>
              </a:rPr>
            </a:br>
            <a:r>
              <a:rPr lang="en-US"/>
              <a:t>These parameters were selected to balance stability and convergence, ensuring the model could steadily minimize error without overshooting.</a:t>
            </a:r>
            <a:endParaRPr lang="en-US">
              <a:ea typeface="Calibri"/>
              <a:cs typeface="Calibri"/>
            </a:endParaRP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12</a:t>
            </a:fld>
            <a:endParaRPr lang="en-US"/>
          </a:p>
        </p:txBody>
      </p:sp>
    </p:spTree>
    <p:extLst>
      <p:ext uri="{BB962C8B-B14F-4D97-AF65-F5344CB8AC3E}">
        <p14:creationId xmlns:p14="http://schemas.microsoft.com/office/powerpoint/2010/main" val="1760198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 this slide, we see the Adaline graph, which tracks the Mean Squared Error, or MSE, over 50 epochs.</a:t>
            </a:r>
            <a:endParaRPr lang="en-US" dirty="0"/>
          </a:p>
          <a:p>
            <a:pPr marL="285750" indent="-285750">
              <a:buFont typeface="Arial"/>
              <a:buChar char="•"/>
            </a:pPr>
            <a:r>
              <a:rPr lang="en-US" dirty="0"/>
              <a:t>As shown, the MSE steadily decreases as the model trains.</a:t>
            </a:r>
            <a:endParaRPr lang="en-US" dirty="0">
              <a:ea typeface="Calibri"/>
              <a:cs typeface="Calibri"/>
            </a:endParaRPr>
          </a:p>
          <a:p>
            <a:pPr marL="285750" indent="-285750">
              <a:buFont typeface="Arial"/>
              <a:buChar char="•"/>
            </a:pPr>
            <a:r>
              <a:rPr lang="en-US" dirty="0"/>
              <a:t>There’s a rapid improvement during the first few iterations, which then transitions into a gradual convergence.</a:t>
            </a:r>
            <a:endParaRPr lang="en-US" dirty="0">
              <a:ea typeface="Calibri"/>
              <a:cs typeface="Calibri"/>
            </a:endParaRPr>
          </a:p>
          <a:p>
            <a:pPr marL="285750" indent="-285750">
              <a:buFont typeface="Arial"/>
              <a:buChar char="•"/>
            </a:pPr>
            <a:r>
              <a:rPr lang="en-US" dirty="0"/>
              <a:t>This pattern indicates that the model is learning in a stable way — there are no oscillations or signs of divergence, which means the learning rate we chose was effective.</a:t>
            </a:r>
            <a:endParaRPr lang="en-US" dirty="0">
              <a:ea typeface="Calibri"/>
              <a:cs typeface="Calibri"/>
            </a:endParaRPr>
          </a:p>
          <a:p>
            <a:pPr marL="285750" indent="-285750">
              <a:buFont typeface="Arial"/>
              <a:buChar char="•"/>
            </a:pPr>
            <a:r>
              <a:rPr lang="en-US" dirty="0"/>
              <a:t>Finally, the model converges at an MSE of around 0.115. This low error value suggests that the model achieved a good fit and consistent optimization.”</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13</a:t>
            </a:fld>
            <a:endParaRPr lang="en-US"/>
          </a:p>
        </p:txBody>
      </p:sp>
    </p:spTree>
    <p:extLst>
      <p:ext uri="{BB962C8B-B14F-4D97-AF65-F5344CB8AC3E}">
        <p14:creationId xmlns:p14="http://schemas.microsoft.com/office/powerpoint/2010/main" val="18285418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Adaline  of about 0.83, which is higher than the Perceptron.</a:t>
            </a:r>
            <a:endParaRPr lang="en-US" dirty="0">
              <a:ea typeface="Calibri"/>
              <a:cs typeface="Calibri"/>
            </a:endParaRPr>
          </a:p>
          <a:p>
            <a:endParaRPr lang="en-US" dirty="0"/>
          </a:p>
          <a:p>
            <a:r>
              <a:rPr lang="en-US" dirty="0"/>
              <a:t>The model showed stable convergence, with error decreasing smoothly across epochs.</a:t>
            </a:r>
            <a:br>
              <a:rPr lang="en-US" dirty="0">
                <a:cs typeface="+mn-lt"/>
              </a:rPr>
            </a:br>
            <a:r>
              <a:rPr lang="en-US" dirty="0"/>
              <a:t>By using a low learning rate of 0.0001, we prevented overshooting, which helped the model steadily minimize error.</a:t>
            </a:r>
            <a:endParaRPr lang="en-US" dirty="0">
              <a:ea typeface="Calibri"/>
              <a:cs typeface="Calibri"/>
            </a:endParaRPr>
          </a:p>
          <a:p>
            <a:r>
              <a:rPr lang="en-US" dirty="0"/>
              <a:t>The final MSE stabilized around 0.115, confirming that the model was learning consistently.</a:t>
            </a:r>
            <a:endParaRPr lang="en-US" dirty="0">
              <a:ea typeface="Calibri"/>
              <a:cs typeface="Calibri"/>
            </a:endParaRPr>
          </a:p>
          <a:p>
            <a:r>
              <a:rPr lang="en-US" dirty="0"/>
              <a:t>this shows the </a:t>
            </a:r>
            <a:r>
              <a:rPr lang="en-US" dirty="0" err="1"/>
              <a:t>adaline</a:t>
            </a:r>
            <a:r>
              <a:rPr lang="en-US" dirty="0"/>
              <a:t> has better performance and stability compared to the Perceptron approach.”</a:t>
            </a:r>
            <a:endParaRPr lang="en-US" dirty="0">
              <a:ea typeface="Calibri"/>
              <a:cs typeface="Calibri"/>
            </a:endParaRPr>
          </a:p>
          <a:p>
            <a:br>
              <a:rPr lang="en-US" dirty="0">
                <a:cs typeface="+mn-lt"/>
              </a:rPr>
            </a:br>
            <a:endParaRPr lang="en-US"/>
          </a:p>
        </p:txBody>
      </p:sp>
      <p:sp>
        <p:nvSpPr>
          <p:cNvPr id="4" name="Slide Number Placeholder 3"/>
          <p:cNvSpPr>
            <a:spLocks noGrp="1"/>
          </p:cNvSpPr>
          <p:nvPr>
            <p:ph type="sldNum" sz="quarter" idx="5"/>
          </p:nvPr>
        </p:nvSpPr>
        <p:spPr/>
        <p:txBody>
          <a:bodyPr/>
          <a:lstStyle/>
          <a:p>
            <a:fld id="{2453570F-0408-4DF3-B53A-169E96F9AF2F}" type="slidenum">
              <a:rPr lang="en-US"/>
              <a:t>14</a:t>
            </a:fld>
            <a:endParaRPr lang="en-US"/>
          </a:p>
        </p:txBody>
      </p:sp>
    </p:spTree>
    <p:extLst>
      <p:ext uri="{BB962C8B-B14F-4D97-AF65-F5344CB8AC3E}">
        <p14:creationId xmlns:p14="http://schemas.microsoft.com/office/powerpoint/2010/main" val="20059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the dataset  some of our features, like age, range from 17 to 90, while education level only goes 1 to 16. If we don’t scale them, gradient-based algorithms like Adaline and Logistic Regression treat age as much more important just because the numbers are just  bigger. Scaling standardizes the features so the algorithms converge faster, are more stable, and the decision boundaries reflect real patterns instead of units.</a:t>
            </a:r>
          </a:p>
        </p:txBody>
      </p:sp>
      <p:sp>
        <p:nvSpPr>
          <p:cNvPr id="4" name="Slide Number Placeholder 3"/>
          <p:cNvSpPr>
            <a:spLocks noGrp="1"/>
          </p:cNvSpPr>
          <p:nvPr>
            <p:ph type="sldNum" sz="quarter" idx="5"/>
          </p:nvPr>
        </p:nvSpPr>
        <p:spPr/>
        <p:txBody>
          <a:bodyPr/>
          <a:lstStyle/>
          <a:p>
            <a:fld id="{2453570F-0408-4DF3-B53A-169E96F9AF2F}" type="slidenum">
              <a:t>23</a:t>
            </a:fld>
            <a:endParaRPr lang="en-US"/>
          </a:p>
        </p:txBody>
      </p:sp>
    </p:spTree>
    <p:extLst>
      <p:ext uri="{BB962C8B-B14F-4D97-AF65-F5344CB8AC3E}">
        <p14:creationId xmlns:p14="http://schemas.microsoft.com/office/powerpoint/2010/main" val="2554088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Batch gradient descent uses the entire dataset for each update. That gives smooth and stable convergence, but it’s very slow when the dataset is large. But  Stochastic gradient descent it updates weights after every sample, which makes it much faster and scalable, but the path bounces around and is noisier.</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24</a:t>
            </a:fld>
            <a:endParaRPr lang="en-US"/>
          </a:p>
        </p:txBody>
      </p:sp>
    </p:spTree>
    <p:extLst>
      <p:ext uri="{BB962C8B-B14F-4D97-AF65-F5344CB8AC3E}">
        <p14:creationId xmlns:p14="http://schemas.microsoft.com/office/powerpoint/2010/main" val="93531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a:buChar char="•"/>
            </a:pPr>
            <a:r>
              <a:rPr lang="en-US" dirty="0"/>
              <a:t>the Perceptron and Adaline simple on purpose; they both use batch gradient descent, fixed learning rate, and barely any stopping logic. </a:t>
            </a:r>
            <a:br>
              <a:rPr lang="en-US" dirty="0">
                <a:cs typeface="+mn-lt"/>
              </a:rPr>
            </a:br>
            <a:br>
              <a:rPr lang="en-US" dirty="0">
                <a:cs typeface="+mn-lt"/>
              </a:rPr>
            </a:br>
            <a:r>
              <a:rPr lang="en-US" dirty="0"/>
              <a:t>As a result, this makes these implementations more of an example. </a:t>
            </a:r>
            <a:br>
              <a:rPr lang="en-US" dirty="0">
                <a:cs typeface="+mn-lt"/>
              </a:rPr>
            </a:br>
            <a:br>
              <a:rPr lang="en-US" dirty="0">
                <a:cs typeface="+mn-lt"/>
              </a:rPr>
            </a:br>
            <a:r>
              <a:rPr lang="en-US" dirty="0"/>
              <a:t> As we can see, the scikit-learn perceptron and </a:t>
            </a:r>
            <a:r>
              <a:rPr lang="en-US" dirty="0" err="1"/>
              <a:t>SGDRegressor</a:t>
            </a:r>
            <a:r>
              <a:rPr lang="en-US" dirty="0"/>
              <a:t>/</a:t>
            </a:r>
            <a:r>
              <a:rPr lang="en-US" dirty="0" err="1"/>
              <a:t>SGDClassifier</a:t>
            </a:r>
            <a:r>
              <a:rPr lang="en-US" dirty="0"/>
              <a:t> are tailored to fit the situation. </a:t>
            </a:r>
            <a:br>
              <a:rPr lang="en-US" dirty="0">
                <a:cs typeface="+mn-lt"/>
              </a:rPr>
            </a:br>
            <a:br>
              <a:rPr lang="en-US" dirty="0">
                <a:cs typeface="+mn-lt"/>
              </a:rPr>
            </a:br>
            <a:r>
              <a:rPr lang="en-US" dirty="0"/>
              <a:t>We added stochastic or mini-batch gradient descent, shuffling, and regularization. </a:t>
            </a:r>
            <a:br>
              <a:rPr lang="en-US" dirty="0">
                <a:ea typeface="Calibri"/>
                <a:cs typeface="+mn-lt"/>
              </a:rPr>
            </a:br>
            <a:br>
              <a:rPr lang="en-US" dirty="0">
                <a:cs typeface="+mn-lt"/>
              </a:rPr>
            </a:br>
            <a:r>
              <a:rPr lang="en-US" dirty="0"/>
              <a:t>Since we implemented all of these features, this has improved generalization and convergence speed, as mentioned in the textbook.</a:t>
            </a:r>
            <a:br>
              <a:rPr lang="en-US" dirty="0">
                <a:cs typeface="+mn-lt"/>
              </a:rPr>
            </a:br>
            <a:br>
              <a:rPr lang="en-US" dirty="0">
                <a:cs typeface="+mn-lt"/>
              </a:rPr>
            </a:br>
            <a:r>
              <a:rPr lang="en-US" dirty="0"/>
              <a:t> They are also being fed through pipelines and are being cross-validated.</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2453570F-0408-4DF3-B53A-169E96F9AF2F}" type="slidenum">
              <a:rPr lang="en-US"/>
              <a:t>25</a:t>
            </a:fld>
            <a:endParaRPr lang="en-US"/>
          </a:p>
        </p:txBody>
      </p:sp>
    </p:spTree>
    <p:extLst>
      <p:ext uri="{BB962C8B-B14F-4D97-AF65-F5344CB8AC3E}">
        <p14:creationId xmlns:p14="http://schemas.microsoft.com/office/powerpoint/2010/main" val="2850277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9/30/2025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9/30/2025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9/30/2025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9/30/2025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9/30/2025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9/30/2025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22B21E-B2B9-4C72-9A71-C87EFD1374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EB7D2A2-F448-44D4-938C-DC84CBCB3B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4412583"/>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71AEA07-1E14-44B4-8E55-64EF049CD6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US" sz="7200">
                <a:ea typeface="+mj-lt"/>
                <a:cs typeface="+mj-lt"/>
              </a:rPr>
              <a:t>Machine Learning Classifiers</a:t>
            </a:r>
            <a:endParaRPr lang="en-US" sz="7200"/>
          </a:p>
        </p:txBody>
      </p:sp>
      <p:sp>
        <p:nvSpPr>
          <p:cNvPr id="3" name="Subtitle 2"/>
          <p:cNvSpPr>
            <a:spLocks noGrp="1"/>
          </p:cNvSpPr>
          <p:nvPr>
            <p:ph type="subTitle" idx="1"/>
          </p:nvPr>
        </p:nvSpPr>
        <p:spPr>
          <a:xfrm>
            <a:off x="1524000" y="5514052"/>
            <a:ext cx="9144000" cy="651910"/>
          </a:xfrm>
        </p:spPr>
        <p:txBody>
          <a:bodyPr vert="horz" lIns="91440" tIns="45720" rIns="91440" bIns="45720" rtlCol="0" anchor="ctr">
            <a:normAutofit/>
          </a:bodyPr>
          <a:lstStyle/>
          <a:p>
            <a:r>
              <a:rPr lang="en-US"/>
              <a:t>By: Bryan Gutierrez and Zach Later</a:t>
            </a:r>
            <a:endParaRPr lang="en-US">
              <a:latin typeface="Segoe UI"/>
              <a:cs typeface="Segoe UI"/>
            </a:endParaRPr>
          </a:p>
        </p:txBody>
      </p:sp>
      <p:cxnSp>
        <p:nvCxnSpPr>
          <p:cNvPr id="14" name="Straight Connector 13">
            <a:extLst>
              <a:ext uri="{FF2B5EF4-FFF2-40B4-BE49-F238E27FC236}">
                <a16:creationId xmlns:a16="http://schemas.microsoft.com/office/drawing/2014/main" id="{F7C8EA93-3210-4C62-99E9-153C275E3A8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96464" y="6354708"/>
            <a:ext cx="11000232" cy="0"/>
          </a:xfrm>
          <a:prstGeom prst="line">
            <a:avLst/>
          </a:prstGeom>
          <a:ln w="1016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0B4F86-C1B7-F3CB-2A08-ABF644ED3025}"/>
            </a:ext>
          </a:extLst>
        </p:cNvPr>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C36FB86-49FB-95C5-C9E2-12AA1676FC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1" name="Arc 20">
            <a:extLst>
              <a:ext uri="{FF2B5EF4-FFF2-40B4-BE49-F238E27FC236}">
                <a16:creationId xmlns:a16="http://schemas.microsoft.com/office/drawing/2014/main" id="{BF39DF7E-5A76-1A06-60E9-9AB99EB6B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5C01C2B-2440-BE23-2952-49DF6F78E851}"/>
              </a:ext>
            </a:extLst>
          </p:cNvPr>
          <p:cNvSpPr>
            <a:spLocks noGrp="1"/>
          </p:cNvSpPr>
          <p:nvPr>
            <p:ph type="title"/>
          </p:nvPr>
        </p:nvSpPr>
        <p:spPr>
          <a:xfrm>
            <a:off x="6091917" y="1713861"/>
            <a:ext cx="4757315" cy="1361848"/>
          </a:xfrm>
        </p:spPr>
        <p:txBody>
          <a:bodyPr vert="horz" lIns="91440" tIns="45720" rIns="91440" bIns="45720" rtlCol="0" anchor="ctr">
            <a:normAutofit/>
          </a:bodyPr>
          <a:lstStyle/>
          <a:p>
            <a:r>
              <a:rPr lang="en-US" kern="1200">
                <a:solidFill>
                  <a:schemeClr val="tx1"/>
                </a:solidFill>
                <a:latin typeface="+mj-lt"/>
                <a:ea typeface="+mj-ea"/>
                <a:cs typeface="+mj-cs"/>
              </a:rPr>
              <a:t>Perceptron Graph</a:t>
            </a:r>
          </a:p>
        </p:txBody>
      </p:sp>
      <p:sp>
        <p:nvSpPr>
          <p:cNvPr id="23" name="Freeform: Shape 22">
            <a:extLst>
              <a:ext uri="{FF2B5EF4-FFF2-40B4-BE49-F238E27FC236}">
                <a16:creationId xmlns:a16="http://schemas.microsoft.com/office/drawing/2014/main" id="{FDFC86A4-7CA3-4D9D-CE84-D7BEAE104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5D404B3F-BD9B-3CB9-7709-B6232ECA6D4B}"/>
              </a:ext>
            </a:extLst>
          </p:cNvPr>
          <p:cNvSpPr txBox="1"/>
          <p:nvPr/>
        </p:nvSpPr>
        <p:spPr>
          <a:xfrm>
            <a:off x="5894962" y="2800871"/>
            <a:ext cx="5458838" cy="337609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a:t>Model is unable to converge, model is not learning correctly</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Shows dataset is not linearly separable</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Data cannot be clearly classified into one group or another</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Need to implement a more effective model</a:t>
            </a:r>
          </a:p>
          <a:p>
            <a:pPr marL="285750"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pic>
        <p:nvPicPr>
          <p:cNvPr id="6" name="Content Placeholder 5" descr="A graph with blue dots and white text&#10;&#10;AI-generated content may be incorrect.">
            <a:extLst>
              <a:ext uri="{FF2B5EF4-FFF2-40B4-BE49-F238E27FC236}">
                <a16:creationId xmlns:a16="http://schemas.microsoft.com/office/drawing/2014/main" id="{C34A6492-3E54-6558-8E8A-4A4A6ABABA02}"/>
              </a:ext>
            </a:extLst>
          </p:cNvPr>
          <p:cNvPicPr>
            <a:picLocks noGrp="1" noChangeAspect="1"/>
          </p:cNvPicPr>
          <p:nvPr>
            <p:ph idx="1"/>
          </p:nvPr>
        </p:nvPicPr>
        <p:blipFill>
          <a:blip r:embed="rId3"/>
          <a:stretch>
            <a:fillRect/>
          </a:stretch>
        </p:blipFill>
        <p:spPr>
          <a:xfrm>
            <a:off x="265087" y="1486958"/>
            <a:ext cx="5565826" cy="4351338"/>
          </a:xfrm>
          <a:prstGeom prst="rect">
            <a:avLst/>
          </a:prstGeom>
        </p:spPr>
      </p:pic>
    </p:spTree>
    <p:extLst>
      <p:ext uri="{BB962C8B-B14F-4D97-AF65-F5344CB8AC3E}">
        <p14:creationId xmlns:p14="http://schemas.microsoft.com/office/powerpoint/2010/main" val="2862595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F76343-DBE9-12A6-8758-8C39B29FFDB2}"/>
              </a:ext>
            </a:extLst>
          </p:cNvPr>
          <p:cNvSpPr>
            <a:spLocks noGrp="1"/>
          </p:cNvSpPr>
          <p:nvPr>
            <p:ph type="title"/>
          </p:nvPr>
        </p:nvSpPr>
        <p:spPr>
          <a:xfrm>
            <a:off x="9267909" y="2023110"/>
            <a:ext cx="2469624" cy="2846070"/>
          </a:xfrm>
          <a:prstGeom prst="ellipse">
            <a:avLst/>
          </a:prstGeom>
        </p:spPr>
        <p:txBody>
          <a:bodyPr vert="horz" lIns="91440" tIns="45720" rIns="91440" bIns="45720" rtlCol="0" anchor="ctr">
            <a:normAutofit/>
          </a:bodyPr>
          <a:lstStyle/>
          <a:p>
            <a:r>
              <a:rPr lang="en-US" sz="3700" kern="1200">
                <a:solidFill>
                  <a:schemeClr val="tx1"/>
                </a:solidFill>
                <a:latin typeface="+mj-lt"/>
                <a:ea typeface="+mj-ea"/>
                <a:cs typeface="+mj-cs"/>
              </a:rPr>
              <a:t>Adaline</a:t>
            </a:r>
          </a:p>
        </p:txBody>
      </p:sp>
      <p:sp>
        <p:nvSpPr>
          <p:cNvPr id="17" name="Rectangle 1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diagram&#10;&#10;AI-generated content may be incorrect.">
            <a:extLst>
              <a:ext uri="{FF2B5EF4-FFF2-40B4-BE49-F238E27FC236}">
                <a16:creationId xmlns:a16="http://schemas.microsoft.com/office/drawing/2014/main" id="{E951CEE2-37A5-1B1B-C23C-8916B7F9DE6C}"/>
              </a:ext>
            </a:extLst>
          </p:cNvPr>
          <p:cNvPicPr>
            <a:picLocks noChangeAspect="1"/>
          </p:cNvPicPr>
          <p:nvPr/>
        </p:nvPicPr>
        <p:blipFill>
          <a:blip r:embed="rId2"/>
          <a:stretch>
            <a:fillRect/>
          </a:stretch>
        </p:blipFill>
        <p:spPr>
          <a:xfrm>
            <a:off x="545238" y="944228"/>
            <a:ext cx="7608304" cy="5040499"/>
          </a:xfrm>
          <a:prstGeom prst="rect">
            <a:avLst/>
          </a:prstGeom>
        </p:spPr>
      </p:pic>
      <p:sp>
        <p:nvSpPr>
          <p:cNvPr id="21" name="Rectangle 20">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3072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8" name="Arc 17">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D746086-8EB4-169D-35D2-79735516AA43}"/>
              </a:ext>
            </a:extLst>
          </p:cNvPr>
          <p:cNvSpPr>
            <a:spLocks noGrp="1"/>
          </p:cNvSpPr>
          <p:nvPr>
            <p:ph type="title"/>
          </p:nvPr>
        </p:nvSpPr>
        <p:spPr>
          <a:xfrm>
            <a:off x="5256367" y="1630339"/>
            <a:ext cx="5458838" cy="1325563"/>
          </a:xfrm>
        </p:spPr>
        <p:txBody>
          <a:bodyPr>
            <a:normAutofit/>
          </a:bodyPr>
          <a:lstStyle/>
          <a:p>
            <a:r>
              <a:rPr lang="en-US">
                <a:ea typeface="+mj-lt"/>
                <a:cs typeface="+mj-lt"/>
              </a:rPr>
              <a:t>Adaline Setup</a:t>
            </a:r>
            <a:endParaRPr lang="en-US"/>
          </a:p>
        </p:txBody>
      </p:sp>
      <p:sp>
        <p:nvSpPr>
          <p:cNvPr id="20" name="Freeform: Shape 19">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Computer script on a screen">
            <a:extLst>
              <a:ext uri="{FF2B5EF4-FFF2-40B4-BE49-F238E27FC236}">
                <a16:creationId xmlns:a16="http://schemas.microsoft.com/office/drawing/2014/main" id="{5D393C7C-83E5-D561-8C02-B3673E8D22D4}"/>
              </a:ext>
            </a:extLst>
          </p:cNvPr>
          <p:cNvPicPr>
            <a:picLocks noChangeAspect="1"/>
          </p:cNvPicPr>
          <p:nvPr/>
        </p:nvPicPr>
        <p:blipFill>
          <a:blip r:embed="rId3"/>
          <a:srcRect l="1853" r="38834" b="-3"/>
          <a:stretch>
            <a:fillRect/>
          </a:stretch>
        </p:blipFill>
        <p:spPr>
          <a:xfrm>
            <a:off x="291290" y="1263390"/>
            <a:ext cx="4777381" cy="5376557"/>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a:extLst>
              <a:ext uri="{FF2B5EF4-FFF2-40B4-BE49-F238E27FC236}">
                <a16:creationId xmlns:a16="http://schemas.microsoft.com/office/drawing/2014/main" id="{675CD4F2-F116-4B01-F4A0-A2458A359652}"/>
              </a:ext>
            </a:extLst>
          </p:cNvPr>
          <p:cNvSpPr>
            <a:spLocks noGrp="1"/>
          </p:cNvSpPr>
          <p:nvPr>
            <p:ph idx="1"/>
          </p:nvPr>
        </p:nvSpPr>
        <p:spPr>
          <a:xfrm>
            <a:off x="5413541" y="3340510"/>
            <a:ext cx="6632915" cy="3175648"/>
          </a:xfrm>
        </p:spPr>
        <p:txBody>
          <a:bodyPr vert="horz" lIns="91440" tIns="45720" rIns="91440" bIns="45720" rtlCol="0" anchor="t">
            <a:normAutofit/>
          </a:bodyPr>
          <a:lstStyle/>
          <a:p>
            <a:pPr marL="0" indent="0">
              <a:buNone/>
            </a:pPr>
            <a:endParaRPr lang="en-US"/>
          </a:p>
          <a:p>
            <a:pPr lvl="1"/>
            <a:r>
              <a:rPr lang="en-US">
                <a:latin typeface="Arial"/>
                <a:ea typeface="+mn-lt"/>
                <a:cs typeface="Arial"/>
              </a:rPr>
              <a:t>Optimization: Stochastic Gradient Descent (SGD)</a:t>
            </a:r>
          </a:p>
          <a:p>
            <a:pPr lvl="1"/>
            <a:endParaRPr lang="en-US">
              <a:latin typeface="Arial"/>
              <a:ea typeface="+mn-lt"/>
              <a:cs typeface="Arial"/>
            </a:endParaRPr>
          </a:p>
          <a:p>
            <a:pPr lvl="1"/>
            <a:r>
              <a:rPr lang="en-US">
                <a:latin typeface="Arial"/>
                <a:ea typeface="+mn-lt"/>
                <a:cs typeface="Arial"/>
              </a:rPr>
              <a:t>Parameters: η = 0.0001, </a:t>
            </a:r>
            <a:r>
              <a:rPr lang="en-US" err="1">
                <a:latin typeface="Arial"/>
                <a:ea typeface="+mn-lt"/>
                <a:cs typeface="Arial"/>
              </a:rPr>
              <a:t>n_iter</a:t>
            </a:r>
            <a:r>
              <a:rPr lang="en-US">
                <a:latin typeface="Arial"/>
                <a:ea typeface="+mn-lt"/>
                <a:cs typeface="Arial"/>
              </a:rPr>
              <a:t> = 50</a:t>
            </a:r>
            <a:endParaRPr lang="en-US"/>
          </a:p>
          <a:p>
            <a:endParaRPr lang="en-US">
              <a:latin typeface="Aptos" panose="020B0004020202020204"/>
              <a:cs typeface="Arial"/>
            </a:endParaRPr>
          </a:p>
        </p:txBody>
      </p:sp>
    </p:spTree>
    <p:extLst>
      <p:ext uri="{BB962C8B-B14F-4D97-AF65-F5344CB8AC3E}">
        <p14:creationId xmlns:p14="http://schemas.microsoft.com/office/powerpoint/2010/main" val="16115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79CD0C-12CA-6287-501F-4A494E605892}"/>
              </a:ext>
            </a:extLst>
          </p:cNvPr>
          <p:cNvSpPr>
            <a:spLocks noGrp="1"/>
          </p:cNvSpPr>
          <p:nvPr>
            <p:ph type="title"/>
          </p:nvPr>
        </p:nvSpPr>
        <p:spPr>
          <a:xfrm>
            <a:off x="64506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Adaline Graph</a:t>
            </a:r>
          </a:p>
        </p:txBody>
      </p:sp>
      <p:sp>
        <p:nvSpPr>
          <p:cNvPr id="19" name="Rectangle 1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E1EC17F3-9668-83B9-D4EC-9973F256FEC4}"/>
              </a:ext>
            </a:extLst>
          </p:cNvPr>
          <p:cNvSpPr txBox="1"/>
          <p:nvPr/>
        </p:nvSpPr>
        <p:spPr>
          <a:xfrm>
            <a:off x="183470" y="2001794"/>
            <a:ext cx="4744580" cy="3541250"/>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indent="-228600">
              <a:lnSpc>
                <a:spcPct val="90000"/>
              </a:lnSpc>
              <a:buFont typeface="Arial" panose="020B0604020202020204" pitchFamily="34" charset="0"/>
              <a:buChar char="•"/>
            </a:pPr>
            <a:endParaRPr lang="en-US"/>
          </a:p>
          <a:p>
            <a:pPr lvl="1" indent="-228600">
              <a:lnSpc>
                <a:spcPct val="90000"/>
              </a:lnSpc>
              <a:buFont typeface="Arial" panose="020B0604020202020204" pitchFamily="34" charset="0"/>
              <a:buChar char="•"/>
            </a:pPr>
            <a:r>
              <a:rPr lang="en-US" dirty="0"/>
              <a:t>Mean Squared Error (MSE) steadily decreases with epochs</a:t>
            </a:r>
          </a:p>
          <a:p>
            <a:pPr lvl="1" indent="-228600">
              <a:lnSpc>
                <a:spcPct val="90000"/>
              </a:lnSpc>
              <a:buFont typeface="Arial" panose="020B0604020202020204" pitchFamily="34" charset="0"/>
              <a:buChar char="•"/>
            </a:pPr>
            <a:r>
              <a:rPr lang="en-US" dirty="0"/>
              <a:t>Rapid improvement in the first few iterations, then gradual convergence</a:t>
            </a:r>
          </a:p>
          <a:p>
            <a:pPr lvl="1" indent="-228600">
              <a:lnSpc>
                <a:spcPct val="90000"/>
              </a:lnSpc>
              <a:buFont typeface="Arial" panose="020B0604020202020204" pitchFamily="34" charset="0"/>
              <a:buChar char="•"/>
            </a:pPr>
            <a:r>
              <a:rPr lang="en-US" dirty="0"/>
              <a:t>Model shows stable learning behavior without oscillations or divergence</a:t>
            </a:r>
          </a:p>
          <a:p>
            <a:pPr lvl="1" indent="-228600">
              <a:lnSpc>
                <a:spcPct val="90000"/>
              </a:lnSpc>
              <a:buFont typeface="Arial" panose="020B0604020202020204" pitchFamily="34" charset="0"/>
              <a:buChar char="•"/>
            </a:pPr>
            <a:r>
              <a:rPr lang="en-US" dirty="0"/>
              <a:t>Final MSE =  0.115,  indicates good fit and consistent optimization</a:t>
            </a:r>
          </a:p>
          <a:p>
            <a:pPr marL="342900" indent="-228600">
              <a:lnSpc>
                <a:spcPct val="90000"/>
              </a:lnSpc>
              <a:spcAft>
                <a:spcPts val="600"/>
              </a:spcAft>
              <a:buFont typeface="Arial" panose="020B0604020202020204" pitchFamily="34" charset="0"/>
              <a:buChar char="•"/>
            </a:pPr>
            <a:endParaRPr lang="en-US"/>
          </a:p>
          <a:p>
            <a:pPr marL="228600" indent="-228600">
              <a:lnSpc>
                <a:spcPct val="90000"/>
              </a:lnSpc>
              <a:spcAft>
                <a:spcPts val="600"/>
              </a:spcAft>
              <a:buFont typeface="Arial" panose="020B0604020202020204" pitchFamily="34" charset="0"/>
              <a:buChar char="•"/>
            </a:pPr>
            <a:endParaRPr lang="en-US"/>
          </a:p>
          <a:p>
            <a:pPr marL="228600" indent="-228600">
              <a:lnSpc>
                <a:spcPct val="90000"/>
              </a:lnSpc>
              <a:spcAft>
                <a:spcPts val="600"/>
              </a:spcAft>
              <a:buFont typeface="Arial" panose="020B0604020202020204" pitchFamily="34" charset="0"/>
              <a:buChar char="•"/>
            </a:pPr>
            <a:endParaRPr lang="en-US"/>
          </a:p>
        </p:txBody>
      </p:sp>
      <p:sp>
        <p:nvSpPr>
          <p:cNvPr id="21" name="Rectangle 2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graph of a graph with a line&#10;&#10;AI-generated content may be incorrect.">
            <a:extLst>
              <a:ext uri="{FF2B5EF4-FFF2-40B4-BE49-F238E27FC236}">
                <a16:creationId xmlns:a16="http://schemas.microsoft.com/office/drawing/2014/main" id="{12BE02F9-E498-B95A-69E0-ACE2B314FA8D}"/>
              </a:ext>
            </a:extLst>
          </p:cNvPr>
          <p:cNvPicPr>
            <a:picLocks noGrp="1" noChangeAspect="1"/>
          </p:cNvPicPr>
          <p:nvPr>
            <p:ph idx="1"/>
          </p:nvPr>
        </p:nvPicPr>
        <p:blipFill>
          <a:blip r:embed="rId3"/>
          <a:srcRect l="2865" t="3552" b="178"/>
          <a:stretch>
            <a:fillRect/>
          </a:stretch>
        </p:blipFill>
        <p:spPr>
          <a:xfrm>
            <a:off x="6071823" y="2094363"/>
            <a:ext cx="5436566" cy="3448663"/>
          </a:xfrm>
          <a:prstGeom prst="rect">
            <a:avLst/>
          </a:prstGeom>
        </p:spPr>
      </p:pic>
    </p:spTree>
    <p:extLst>
      <p:ext uri="{BB962C8B-B14F-4D97-AF65-F5344CB8AC3E}">
        <p14:creationId xmlns:p14="http://schemas.microsoft.com/office/powerpoint/2010/main" val="1274392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nvSpPr>
        <p:spPr>
          <a:xfrm flipH="1" flipV="1">
            <a:off x="423948" y="4718314"/>
            <a:ext cx="11768051" cy="20877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 name="Rectangle 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80FC505-495A-6B1F-61F3-5DA77952F96E}"/>
              </a:ext>
            </a:extLst>
          </p:cNvPr>
          <p:cNvSpPr>
            <a:spLocks noGrp="1"/>
          </p:cNvSpPr>
          <p:nvPr>
            <p:ph type="title"/>
          </p:nvPr>
        </p:nvSpPr>
        <p:spPr>
          <a:xfrm>
            <a:off x="645065" y="1463040"/>
            <a:ext cx="3796306" cy="2690949"/>
          </a:xfrm>
        </p:spPr>
        <p:txBody>
          <a:bodyPr anchor="t">
            <a:normAutofit/>
          </a:bodyPr>
          <a:lstStyle/>
          <a:p>
            <a:r>
              <a:rPr lang="en-US" sz="4800">
                <a:ea typeface="+mj-lt"/>
                <a:cs typeface="+mj-lt"/>
              </a:rPr>
              <a:t>Adaline SGD Results</a:t>
            </a:r>
            <a:endParaRPr lang="en-US" sz="4800"/>
          </a:p>
        </p:txBody>
      </p:sp>
      <p:sp>
        <p:nvSpPr>
          <p:cNvPr id="4" name="Content Placeholder 3">
            <a:extLst>
              <a:ext uri="{FF2B5EF4-FFF2-40B4-BE49-F238E27FC236}">
                <a16:creationId xmlns:a16="http://schemas.microsoft.com/office/drawing/2014/main" id="{F5CAF417-1BFF-A07C-4505-BDBC9C034CC3}"/>
              </a:ext>
            </a:extLst>
          </p:cNvPr>
          <p:cNvSpPr>
            <a:spLocks noGrp="1"/>
          </p:cNvSpPr>
          <p:nvPr>
            <p:ph idx="1"/>
          </p:nvPr>
        </p:nvSpPr>
        <p:spPr>
          <a:xfrm>
            <a:off x="5656218" y="1463039"/>
            <a:ext cx="5542387" cy="4300447"/>
          </a:xfrm>
        </p:spPr>
        <p:txBody>
          <a:bodyPr vert="horz" lIns="91440" tIns="45720" rIns="91440" bIns="45720" rtlCol="0" anchor="t">
            <a:normAutofit/>
          </a:bodyPr>
          <a:lstStyle/>
          <a:p>
            <a:endParaRPr lang="en-US" sz="2000" b="1"/>
          </a:p>
          <a:p>
            <a:pPr marL="0" indent="0">
              <a:buNone/>
            </a:pPr>
            <a:endParaRPr lang="en-US" sz="2000" b="1"/>
          </a:p>
          <a:p>
            <a:r>
              <a:rPr lang="en-US" sz="2000" dirty="0">
                <a:latin typeface="Arial"/>
                <a:ea typeface="+mn-lt"/>
                <a:cs typeface="Arial"/>
              </a:rPr>
              <a:t>Achieved a strong test accuracy = 0.83</a:t>
            </a:r>
            <a:endParaRPr lang="en-US" sz="2000" dirty="0">
              <a:latin typeface="Aptos" panose="020B0004020202020204"/>
              <a:ea typeface="+mn-lt"/>
              <a:cs typeface="Arial"/>
            </a:endParaRPr>
          </a:p>
          <a:p>
            <a:r>
              <a:rPr lang="en-US" sz="2000" dirty="0">
                <a:latin typeface="Arial"/>
                <a:ea typeface="+mn-lt"/>
                <a:cs typeface="Arial"/>
              </a:rPr>
              <a:t>Model showed stable convergence with smooth error reduction</a:t>
            </a:r>
            <a:endParaRPr lang="en-US" sz="2000" dirty="0">
              <a:latin typeface="Aptos" panose="020B0004020202020204"/>
              <a:ea typeface="+mn-lt"/>
              <a:cs typeface="Arial"/>
            </a:endParaRPr>
          </a:p>
          <a:p>
            <a:r>
              <a:rPr lang="en-US" sz="2000" dirty="0">
                <a:latin typeface="Arial"/>
                <a:ea typeface="+mn-lt"/>
                <a:cs typeface="Arial"/>
              </a:rPr>
              <a:t>Low learning rate (η = 0.0001) prevented overshooting</a:t>
            </a:r>
            <a:endParaRPr lang="en-US" sz="2000" dirty="0">
              <a:latin typeface="Aptos" panose="020B0004020202020204"/>
              <a:ea typeface="+mn-lt"/>
              <a:cs typeface="Arial"/>
            </a:endParaRPr>
          </a:p>
          <a:p>
            <a:r>
              <a:rPr lang="en-US" sz="2000" dirty="0">
                <a:latin typeface="Arial"/>
                <a:ea typeface="+mn-lt"/>
                <a:cs typeface="Arial"/>
              </a:rPr>
              <a:t>Final MSE stabilized around 0.115</a:t>
            </a:r>
            <a:endParaRPr lang="en-US" sz="2000" dirty="0">
              <a:latin typeface="Aptos" panose="020B0004020202020204"/>
              <a:ea typeface="+mn-lt"/>
              <a:cs typeface="Arial"/>
            </a:endParaRPr>
          </a:p>
          <a:p>
            <a:r>
              <a:rPr lang="en-US" sz="2000" dirty="0">
                <a:latin typeface="Arial"/>
                <a:ea typeface="+mn-lt"/>
                <a:cs typeface="Arial"/>
              </a:rPr>
              <a:t>Outperformed the Perceptron (0.79 accuracy)</a:t>
            </a:r>
            <a:endParaRPr lang="en-US" sz="2000" dirty="0"/>
          </a:p>
          <a:p>
            <a:r>
              <a:rPr lang="en-US" sz="2000" dirty="0">
                <a:latin typeface="Arial"/>
                <a:ea typeface="+mn-lt"/>
                <a:cs typeface="Arial"/>
              </a:rPr>
              <a:t>Demonstrates the advantage of SGD optimization for this dataset</a:t>
            </a:r>
            <a:endParaRPr lang="en-US" sz="2000" dirty="0"/>
          </a:p>
          <a:p>
            <a:endParaRPr lang="en-US" sz="2000"/>
          </a:p>
        </p:txBody>
      </p:sp>
    </p:spTree>
    <p:extLst>
      <p:ext uri="{BB962C8B-B14F-4D97-AF65-F5344CB8AC3E}">
        <p14:creationId xmlns:p14="http://schemas.microsoft.com/office/powerpoint/2010/main" val="4009365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9BFDD1-7025-3375-732A-84744B3FD935}"/>
              </a:ext>
            </a:extLst>
          </p:cNvPr>
          <p:cNvSpPr>
            <a:spLocks noGrp="1"/>
          </p:cNvSpPr>
          <p:nvPr>
            <p:ph type="title"/>
          </p:nvPr>
        </p:nvSpPr>
        <p:spPr>
          <a:xfrm>
            <a:off x="793662" y="386930"/>
            <a:ext cx="10066122" cy="1298448"/>
          </a:xfrm>
        </p:spPr>
        <p:txBody>
          <a:bodyPr anchor="b">
            <a:normAutofit/>
          </a:bodyPr>
          <a:lstStyle/>
          <a:p>
            <a:r>
              <a:rPr lang="en-US" sz="4800"/>
              <a:t>Logistic Regression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6FE63C76-B66E-80DF-2ADB-7471BB3866E9}"/>
              </a:ext>
            </a:extLst>
          </p:cNvPr>
          <p:cNvSpPr>
            <a:spLocks noGrp="1"/>
          </p:cNvSpPr>
          <p:nvPr>
            <p:ph idx="1"/>
          </p:nvPr>
        </p:nvSpPr>
        <p:spPr>
          <a:xfrm>
            <a:off x="793661" y="2599509"/>
            <a:ext cx="4530898" cy="3639450"/>
          </a:xfrm>
        </p:spPr>
        <p:txBody>
          <a:bodyPr anchor="ctr">
            <a:normAutofit/>
          </a:bodyPr>
          <a:lstStyle/>
          <a:p>
            <a:r>
              <a:rPr lang="en-US" sz="2000"/>
              <a:t>Logistic Regression models the probability that an input belongs to a certain class.</a:t>
            </a:r>
            <a:endParaRPr lang="en-US"/>
          </a:p>
          <a:p>
            <a:endParaRPr lang="en-US" sz="2000"/>
          </a:p>
          <a:p>
            <a:r>
              <a:rPr lang="en-US" sz="2000"/>
              <a:t>Binary classification</a:t>
            </a:r>
          </a:p>
          <a:p>
            <a:endParaRPr lang="en-US" sz="2000"/>
          </a:p>
          <a:p>
            <a:endParaRPr lang="en-US" sz="2000"/>
          </a:p>
        </p:txBody>
      </p:sp>
      <p:pic>
        <p:nvPicPr>
          <p:cNvPr id="4" name="Content Placeholder 3">
            <a:extLst>
              <a:ext uri="{FF2B5EF4-FFF2-40B4-BE49-F238E27FC236}">
                <a16:creationId xmlns:a16="http://schemas.microsoft.com/office/drawing/2014/main" id="{C120D332-8912-A4D0-6758-87C3FE8B8F2E}"/>
              </a:ext>
            </a:extLst>
          </p:cNvPr>
          <p:cNvPicPr>
            <a:picLocks noChangeAspect="1"/>
          </p:cNvPicPr>
          <p:nvPr/>
        </p:nvPicPr>
        <p:blipFill>
          <a:blip r:embed="rId2"/>
          <a:stretch>
            <a:fillRect/>
          </a:stretch>
        </p:blipFill>
        <p:spPr>
          <a:xfrm>
            <a:off x="5929675" y="2928565"/>
            <a:ext cx="5150277" cy="231762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7960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64C7D9-EAE7-0348-BFDF-5E11C01D40BE}"/>
              </a:ext>
            </a:extLst>
          </p:cNvPr>
          <p:cNvSpPr>
            <a:spLocks noGrp="1"/>
          </p:cNvSpPr>
          <p:nvPr>
            <p:ph type="title"/>
          </p:nvPr>
        </p:nvSpPr>
        <p:spPr>
          <a:xfrm>
            <a:off x="589560" y="856180"/>
            <a:ext cx="5279408" cy="1128068"/>
          </a:xfrm>
        </p:spPr>
        <p:txBody>
          <a:bodyPr anchor="ctr">
            <a:normAutofit/>
          </a:bodyPr>
          <a:lstStyle/>
          <a:p>
            <a:r>
              <a:rPr lang="en-US" sz="4000"/>
              <a:t>Performance and Tuning</a:t>
            </a:r>
          </a:p>
        </p:txBody>
      </p:sp>
      <p:sp>
        <p:nvSpPr>
          <p:cNvPr id="29" name="Rectangle 2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C3E25D5-A342-6252-B803-33AF7F5542DA}"/>
              </a:ext>
            </a:extLst>
          </p:cNvPr>
          <p:cNvSpPr>
            <a:spLocks noGrp="1"/>
          </p:cNvSpPr>
          <p:nvPr>
            <p:ph idx="1"/>
          </p:nvPr>
        </p:nvSpPr>
        <p:spPr>
          <a:xfrm>
            <a:off x="590719" y="2330505"/>
            <a:ext cx="5278066" cy="3979585"/>
          </a:xfrm>
        </p:spPr>
        <p:txBody>
          <a:bodyPr vert="horz" lIns="91440" tIns="45720" rIns="91440" bIns="45720" rtlCol="0" anchor="ctr">
            <a:normAutofit/>
          </a:bodyPr>
          <a:lstStyle/>
          <a:p>
            <a:r>
              <a:rPr lang="en-US" sz="2000"/>
              <a:t>Tested C-Values of 0.1, 1, 100, controls the strength of regularization</a:t>
            </a:r>
          </a:p>
          <a:p>
            <a:r>
              <a:rPr lang="en-US" sz="2000"/>
              <a:t>More regularization, more complexity to the model</a:t>
            </a:r>
          </a:p>
          <a:p>
            <a:r>
              <a:rPr lang="en-US" sz="2000">
                <a:ea typeface="+mn-lt"/>
                <a:cs typeface="+mn-lt"/>
              </a:rPr>
              <a:t>Best C Value Found: </a:t>
            </a:r>
            <a:r>
              <a:rPr lang="en-US" sz="2000" b="1">
                <a:ea typeface="+mn-lt"/>
                <a:cs typeface="+mn-lt"/>
              </a:rPr>
              <a:t>1.0</a:t>
            </a:r>
            <a:endParaRPr lang="en-US" sz="2000" b="1"/>
          </a:p>
          <a:p>
            <a:r>
              <a:rPr lang="en-US" sz="2000">
                <a:ea typeface="+mn-lt"/>
                <a:cs typeface="+mn-lt"/>
              </a:rPr>
              <a:t>Final Test Accuracy: </a:t>
            </a:r>
            <a:r>
              <a:rPr lang="en-US" sz="2000" b="1">
                <a:ea typeface="+mn-lt"/>
                <a:cs typeface="+mn-lt"/>
              </a:rPr>
              <a:t>84.8%</a:t>
            </a:r>
            <a:endParaRPr lang="en-US" sz="2000" b="1"/>
          </a:p>
          <a:p>
            <a:r>
              <a:rPr lang="en-US" sz="2000"/>
              <a:t>Shows large improvement over prior methods.</a:t>
            </a:r>
          </a:p>
          <a:p>
            <a:endParaRPr lang="en-US" sz="2000"/>
          </a:p>
        </p:txBody>
      </p:sp>
      <p:sp>
        <p:nvSpPr>
          <p:cNvPr id="31" name="Rectangle 3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74955223-A936-1528-22C6-E362656933BC}"/>
              </a:ext>
            </a:extLst>
          </p:cNvPr>
          <p:cNvPicPr>
            <a:picLocks noChangeAspect="1"/>
          </p:cNvPicPr>
          <p:nvPr/>
        </p:nvPicPr>
        <p:blipFill>
          <a:blip r:embed="rId2"/>
          <a:stretch>
            <a:fillRect/>
          </a:stretch>
        </p:blipFill>
        <p:spPr>
          <a:xfrm>
            <a:off x="7071328" y="1754481"/>
            <a:ext cx="4397433" cy="802531"/>
          </a:xfrm>
          <a:prstGeom prst="rect">
            <a:avLst/>
          </a:prstGeom>
        </p:spPr>
      </p:pic>
      <p:sp>
        <p:nvSpPr>
          <p:cNvPr id="35" name="Rectangle 3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computer screen shot of text&#10;&#10;AI-generated content may be incorrect.">
            <a:extLst>
              <a:ext uri="{FF2B5EF4-FFF2-40B4-BE49-F238E27FC236}">
                <a16:creationId xmlns:a16="http://schemas.microsoft.com/office/drawing/2014/main" id="{F7C1CD17-A706-9F24-1E64-2191CF4FFC9F}"/>
              </a:ext>
            </a:extLst>
          </p:cNvPr>
          <p:cNvPicPr>
            <a:picLocks noChangeAspect="1"/>
          </p:cNvPicPr>
          <p:nvPr/>
        </p:nvPicPr>
        <p:blipFill>
          <a:blip r:embed="rId3"/>
          <a:stretch>
            <a:fillRect/>
          </a:stretch>
        </p:blipFill>
        <p:spPr>
          <a:xfrm>
            <a:off x="6986661" y="4094870"/>
            <a:ext cx="4395569" cy="1938327"/>
          </a:xfrm>
          <a:prstGeom prst="rect">
            <a:avLst/>
          </a:prstGeom>
        </p:spPr>
      </p:pic>
    </p:spTree>
    <p:extLst>
      <p:ext uri="{BB962C8B-B14F-4D97-AF65-F5344CB8AC3E}">
        <p14:creationId xmlns:p14="http://schemas.microsoft.com/office/powerpoint/2010/main" val="34292635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9A4E5B-8982-BA3A-EA6C-D33922EF2215}"/>
              </a:ext>
            </a:extLst>
          </p:cNvPr>
          <p:cNvSpPr>
            <a:spLocks noGrp="1"/>
          </p:cNvSpPr>
          <p:nvPr>
            <p:ph type="title"/>
          </p:nvPr>
        </p:nvSpPr>
        <p:spPr>
          <a:xfrm>
            <a:off x="207043" y="386930"/>
            <a:ext cx="9177122" cy="1534303"/>
          </a:xfrm>
        </p:spPr>
        <p:txBody>
          <a:bodyPr anchor="b">
            <a:normAutofit/>
          </a:bodyPr>
          <a:lstStyle/>
          <a:p>
            <a:r>
              <a:rPr lang="en-US" sz="4800"/>
              <a:t>Decision Boundary – Logistic Regression</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D0DDA567-DFF5-67B5-3A95-94D9347D49D4}"/>
              </a:ext>
            </a:extLst>
          </p:cNvPr>
          <p:cNvSpPr>
            <a:spLocks noGrp="1"/>
          </p:cNvSpPr>
          <p:nvPr>
            <p:ph idx="1"/>
          </p:nvPr>
        </p:nvSpPr>
        <p:spPr>
          <a:xfrm>
            <a:off x="793661" y="2599509"/>
            <a:ext cx="4530898" cy="3639450"/>
          </a:xfrm>
        </p:spPr>
        <p:txBody>
          <a:bodyPr anchor="ctr">
            <a:normAutofit/>
          </a:bodyPr>
          <a:lstStyle/>
          <a:p>
            <a:r>
              <a:rPr lang="en-US" sz="2000"/>
              <a:t>Chose to look at Age and Capital Loss</a:t>
            </a:r>
            <a:endParaRPr lang="en-US"/>
          </a:p>
          <a:p>
            <a:endParaRPr lang="en-US" sz="2000"/>
          </a:p>
          <a:p>
            <a:r>
              <a:rPr lang="en-US" sz="2000"/>
              <a:t>Class 0 - &lt;= $50k</a:t>
            </a:r>
          </a:p>
          <a:p>
            <a:r>
              <a:rPr lang="en-US" sz="2000"/>
              <a:t>Class 1 - =&gt; $50k</a:t>
            </a:r>
          </a:p>
          <a:p>
            <a:endParaRPr lang="en-US" sz="2000"/>
          </a:p>
          <a:p>
            <a:r>
              <a:rPr lang="en-US" sz="2000"/>
              <a:t>Effectively shows the decision boundary</a:t>
            </a:r>
          </a:p>
          <a:p>
            <a:endParaRPr lang="en-US" sz="2000"/>
          </a:p>
        </p:txBody>
      </p:sp>
      <p:pic>
        <p:nvPicPr>
          <p:cNvPr id="4" name="Content Placeholder 3" descr="A diagram of a logistic regression decision boundary&#10;&#10;AI-generated content may be incorrect.">
            <a:extLst>
              <a:ext uri="{FF2B5EF4-FFF2-40B4-BE49-F238E27FC236}">
                <a16:creationId xmlns:a16="http://schemas.microsoft.com/office/drawing/2014/main" id="{826C9FEB-99AC-F2FC-C247-29E8CDEB49F4}"/>
              </a:ext>
            </a:extLst>
          </p:cNvPr>
          <p:cNvPicPr>
            <a:picLocks noChangeAspect="1"/>
          </p:cNvPicPr>
          <p:nvPr/>
        </p:nvPicPr>
        <p:blipFill>
          <a:blip r:embed="rId2"/>
          <a:stretch>
            <a:fillRect/>
          </a:stretch>
        </p:blipFill>
        <p:spPr>
          <a:xfrm>
            <a:off x="6193927" y="2484255"/>
            <a:ext cx="4585486"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6946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6CF02-82C2-0230-8352-B333308C669F}"/>
              </a:ext>
            </a:extLst>
          </p:cNvPr>
          <p:cNvSpPr>
            <a:spLocks noGrp="1"/>
          </p:cNvSpPr>
          <p:nvPr>
            <p:ph type="title"/>
          </p:nvPr>
        </p:nvSpPr>
        <p:spPr>
          <a:xfrm>
            <a:off x="645064" y="525982"/>
            <a:ext cx="4282983" cy="1200361"/>
          </a:xfrm>
        </p:spPr>
        <p:txBody>
          <a:bodyPr anchor="b">
            <a:normAutofit/>
          </a:bodyPr>
          <a:lstStyle/>
          <a:p>
            <a:r>
              <a:rPr lang="en-US" sz="3600"/>
              <a:t>Confusion Matrix</a:t>
            </a:r>
          </a:p>
        </p:txBody>
      </p:sp>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218B110-12BA-4511-5897-12227BA2EBB8}"/>
              </a:ext>
            </a:extLst>
          </p:cNvPr>
          <p:cNvSpPr>
            <a:spLocks noGrp="1"/>
          </p:cNvSpPr>
          <p:nvPr>
            <p:ph idx="1"/>
          </p:nvPr>
        </p:nvSpPr>
        <p:spPr>
          <a:xfrm>
            <a:off x="645066" y="2031101"/>
            <a:ext cx="4282984" cy="3511943"/>
          </a:xfrm>
        </p:spPr>
        <p:txBody>
          <a:bodyPr anchor="ctr">
            <a:normAutofit/>
          </a:bodyPr>
          <a:lstStyle/>
          <a:p>
            <a:r>
              <a:rPr lang="en-US" sz="1800">
                <a:latin typeface="Aptos"/>
              </a:rPr>
              <a:t>Upper Left – True Negative</a:t>
            </a:r>
          </a:p>
          <a:p>
            <a:r>
              <a:rPr lang="en-US" sz="1800">
                <a:latin typeface="Aptos"/>
              </a:rPr>
              <a:t>Upper Right – False Positive</a:t>
            </a:r>
          </a:p>
          <a:p>
            <a:r>
              <a:rPr lang="en-US" sz="1800">
                <a:latin typeface="Aptos"/>
              </a:rPr>
              <a:t>Bottom Left – False Negative</a:t>
            </a:r>
          </a:p>
          <a:p>
            <a:r>
              <a:rPr lang="en-US" sz="1800">
                <a:latin typeface="Aptos"/>
              </a:rPr>
              <a:t>Bottom Right – True Positive</a:t>
            </a:r>
          </a:p>
          <a:p>
            <a:endParaRPr lang="en-US" sz="1800">
              <a:latin typeface="Aptos"/>
            </a:endParaRPr>
          </a:p>
          <a:p>
            <a:r>
              <a:rPr lang="en-US" sz="1800">
                <a:ea typeface="+mn-lt"/>
                <a:cs typeface="+mn-lt"/>
              </a:rPr>
              <a:t>The model is good at identifying class 0 data (&lt;=50k) but struggles a little bit with class 1 (&gt;50k), resulting in a high number of false negatives (723)</a:t>
            </a:r>
          </a:p>
          <a:p>
            <a:endParaRPr lang="en-US" sz="1800">
              <a:latin typeface="Aptos"/>
            </a:endParaRPr>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blue and white graph&#10;&#10;AI-generated content may be incorrect.">
            <a:extLst>
              <a:ext uri="{FF2B5EF4-FFF2-40B4-BE49-F238E27FC236}">
                <a16:creationId xmlns:a16="http://schemas.microsoft.com/office/drawing/2014/main" id="{6E9DB204-5A8B-E334-5AF7-FF5E070AAB46}"/>
              </a:ext>
            </a:extLst>
          </p:cNvPr>
          <p:cNvPicPr>
            <a:picLocks noChangeAspect="1"/>
          </p:cNvPicPr>
          <p:nvPr/>
        </p:nvPicPr>
        <p:blipFill>
          <a:blip r:embed="rId2"/>
          <a:stretch>
            <a:fillRect/>
          </a:stretch>
        </p:blipFill>
        <p:spPr>
          <a:xfrm>
            <a:off x="6532023" y="1826071"/>
            <a:ext cx="4515257" cy="3716845"/>
          </a:xfrm>
          <a:prstGeom prst="rect">
            <a:avLst/>
          </a:prstGeom>
        </p:spPr>
      </p:pic>
    </p:spTree>
    <p:extLst>
      <p:ext uri="{BB962C8B-B14F-4D97-AF65-F5344CB8AC3E}">
        <p14:creationId xmlns:p14="http://schemas.microsoft.com/office/powerpoint/2010/main" val="645070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112361-AB4F-A259-304F-1954A0A0D185}"/>
              </a:ext>
            </a:extLst>
          </p:cNvPr>
          <p:cNvSpPr>
            <a:spLocks noGrp="1"/>
          </p:cNvSpPr>
          <p:nvPr>
            <p:ph type="title"/>
          </p:nvPr>
        </p:nvSpPr>
        <p:spPr>
          <a:xfrm>
            <a:off x="285662" y="562311"/>
            <a:ext cx="10066122" cy="1298448"/>
          </a:xfrm>
        </p:spPr>
        <p:txBody>
          <a:bodyPr anchor="b">
            <a:normAutofit/>
          </a:bodyPr>
          <a:lstStyle/>
          <a:p>
            <a:r>
              <a:rPr lang="en-US" sz="4800"/>
              <a:t>Support Vector Machine - SVM</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11EDA8C2-4F90-2205-284B-FA3C884DC3C7}"/>
              </a:ext>
            </a:extLst>
          </p:cNvPr>
          <p:cNvSpPr>
            <a:spLocks noGrp="1"/>
          </p:cNvSpPr>
          <p:nvPr>
            <p:ph idx="1"/>
          </p:nvPr>
        </p:nvSpPr>
        <p:spPr>
          <a:xfrm>
            <a:off x="793661" y="2599509"/>
            <a:ext cx="4530898" cy="3639450"/>
          </a:xfrm>
        </p:spPr>
        <p:txBody>
          <a:bodyPr anchor="ctr">
            <a:normAutofit/>
          </a:bodyPr>
          <a:lstStyle/>
          <a:p>
            <a:r>
              <a:rPr lang="en-US" sz="2000"/>
              <a:t>Finds optimal separating hyperplane (maximum difference between the data points of each class)</a:t>
            </a:r>
          </a:p>
          <a:p>
            <a:r>
              <a:rPr lang="en-US" sz="2000"/>
              <a:t>Points are called support vectors</a:t>
            </a:r>
          </a:p>
        </p:txBody>
      </p:sp>
      <p:pic>
        <p:nvPicPr>
          <p:cNvPr id="4" name="Content Placeholder 3" descr="A diagram of a support line&#10;&#10;AI-generated content may be incorrect.">
            <a:extLst>
              <a:ext uri="{FF2B5EF4-FFF2-40B4-BE49-F238E27FC236}">
                <a16:creationId xmlns:a16="http://schemas.microsoft.com/office/drawing/2014/main" id="{4685DF82-BA16-A162-C334-5C639ECEFA23}"/>
              </a:ext>
            </a:extLst>
          </p:cNvPr>
          <p:cNvPicPr>
            <a:picLocks noChangeAspect="1"/>
          </p:cNvPicPr>
          <p:nvPr/>
        </p:nvPicPr>
        <p:blipFill>
          <a:blip r:embed="rId2"/>
          <a:srcRect t="3267" r="2" b="898"/>
          <a:stretch>
            <a:fillRect/>
          </a:stretch>
        </p:blipFill>
        <p:spPr>
          <a:xfrm>
            <a:off x="5911532" y="2484255"/>
            <a:ext cx="5150277" cy="3714244"/>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2556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513F70-8B71-5145-854E-A289FB8EAFB5}"/>
              </a:ext>
            </a:extLst>
          </p:cNvPr>
          <p:cNvSpPr>
            <a:spLocks noGrp="1"/>
          </p:cNvSpPr>
          <p:nvPr>
            <p:ph type="title"/>
          </p:nvPr>
        </p:nvSpPr>
        <p:spPr>
          <a:xfrm>
            <a:off x="1285240" y="1050595"/>
            <a:ext cx="8074815" cy="1618489"/>
          </a:xfrm>
        </p:spPr>
        <p:txBody>
          <a:bodyPr anchor="ctr">
            <a:normAutofit/>
          </a:bodyPr>
          <a:lstStyle/>
          <a:p>
            <a:r>
              <a:rPr lang="en-US" sz="7200">
                <a:ea typeface="+mj-lt"/>
                <a:cs typeface="+mj-lt"/>
              </a:rPr>
              <a:t>Dataset &amp; Goal</a:t>
            </a:r>
            <a:endParaRPr lang="en-US" sz="7200"/>
          </a:p>
        </p:txBody>
      </p:sp>
      <p:sp>
        <p:nvSpPr>
          <p:cNvPr id="3" name="Content Placeholder 2">
            <a:extLst>
              <a:ext uri="{FF2B5EF4-FFF2-40B4-BE49-F238E27FC236}">
                <a16:creationId xmlns:a16="http://schemas.microsoft.com/office/drawing/2014/main" id="{70E8D128-4F24-DAA1-3A91-3385F398BEB2}"/>
              </a:ext>
            </a:extLst>
          </p:cNvPr>
          <p:cNvSpPr>
            <a:spLocks noGrp="1"/>
          </p:cNvSpPr>
          <p:nvPr>
            <p:ph idx="1"/>
          </p:nvPr>
        </p:nvSpPr>
        <p:spPr>
          <a:xfrm>
            <a:off x="1285240" y="2969469"/>
            <a:ext cx="8074815" cy="2800395"/>
          </a:xfrm>
        </p:spPr>
        <p:txBody>
          <a:bodyPr vert="horz" lIns="91440" tIns="45720" rIns="91440" bIns="45720" rtlCol="0" anchor="t">
            <a:normAutofit/>
          </a:bodyPr>
          <a:lstStyle/>
          <a:p>
            <a:r>
              <a:rPr lang="en-US" sz="2400">
                <a:ea typeface="+mn-lt"/>
                <a:cs typeface="+mn-lt"/>
              </a:rPr>
              <a:t>Adult Income dataset (UCI)</a:t>
            </a:r>
            <a:endParaRPr lang="en-US" sz="2400"/>
          </a:p>
          <a:p>
            <a:endParaRPr lang="en-US" sz="2400"/>
          </a:p>
          <a:p>
            <a:r>
              <a:rPr lang="en-US" sz="2400">
                <a:ea typeface="+mn-lt"/>
                <a:cs typeface="+mn-lt"/>
              </a:rPr>
              <a:t>Task: predict whether income &gt; $50k</a:t>
            </a:r>
          </a:p>
          <a:p>
            <a:endParaRPr lang="en-US" sz="2400"/>
          </a:p>
          <a:p>
            <a:r>
              <a:rPr lang="en-US" sz="2400">
                <a:ea typeface="+mn-lt"/>
                <a:cs typeface="+mn-lt"/>
              </a:rPr>
              <a:t>32,561 training rows, 16,281 test rows</a:t>
            </a:r>
            <a:endParaRPr lang="en-US" sz="2400"/>
          </a:p>
        </p:txBody>
      </p:sp>
    </p:spTree>
    <p:extLst>
      <p:ext uri="{BB962C8B-B14F-4D97-AF65-F5344CB8AC3E}">
        <p14:creationId xmlns:p14="http://schemas.microsoft.com/office/powerpoint/2010/main" val="485819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52A890-D700-B5CF-62DD-8DC30D21CDF9}"/>
              </a:ext>
            </a:extLst>
          </p:cNvPr>
          <p:cNvSpPr>
            <a:spLocks noGrp="1"/>
          </p:cNvSpPr>
          <p:nvPr>
            <p:ph type="title"/>
          </p:nvPr>
        </p:nvSpPr>
        <p:spPr>
          <a:xfrm>
            <a:off x="589560" y="856180"/>
            <a:ext cx="5279408" cy="1128068"/>
          </a:xfrm>
        </p:spPr>
        <p:txBody>
          <a:bodyPr anchor="ctr">
            <a:normAutofit/>
          </a:bodyPr>
          <a:lstStyle/>
          <a:p>
            <a:r>
              <a:rPr lang="en-US" sz="4000"/>
              <a:t>Performance and Tuning</a:t>
            </a:r>
          </a:p>
        </p:txBody>
      </p:sp>
      <p:grpSp>
        <p:nvGrpSpPr>
          <p:cNvPr id="32" name="Group 3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3" name="Rectangle 3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032BDB70-CC39-CD9C-6953-33C250E7BABA}"/>
              </a:ext>
            </a:extLst>
          </p:cNvPr>
          <p:cNvSpPr>
            <a:spLocks noGrp="1"/>
          </p:cNvSpPr>
          <p:nvPr>
            <p:ph idx="1"/>
          </p:nvPr>
        </p:nvSpPr>
        <p:spPr>
          <a:xfrm>
            <a:off x="590719" y="2330505"/>
            <a:ext cx="5278066" cy="3979585"/>
          </a:xfrm>
        </p:spPr>
        <p:txBody>
          <a:bodyPr anchor="ctr">
            <a:normAutofit/>
          </a:bodyPr>
          <a:lstStyle/>
          <a:p>
            <a:r>
              <a:rPr lang="en-US" sz="2000"/>
              <a:t>Tested on same C Values as Logistic Regression</a:t>
            </a:r>
            <a:endParaRPr lang="en-US"/>
          </a:p>
          <a:p>
            <a:r>
              <a:rPr lang="en-US" sz="2000"/>
              <a:t>Best C Value for SVM :</a:t>
            </a:r>
            <a:r>
              <a:rPr lang="en-US" sz="2000" b="1"/>
              <a:t> 0.01</a:t>
            </a:r>
            <a:endParaRPr lang="en-US" b="1"/>
          </a:p>
          <a:p>
            <a:r>
              <a:rPr lang="en-US" sz="2000"/>
              <a:t>Final Test Accuracy: </a:t>
            </a:r>
            <a:r>
              <a:rPr lang="en-US" sz="2000" b="1"/>
              <a:t>84.77%</a:t>
            </a:r>
            <a:endParaRPr lang="en-US" sz="2000"/>
          </a:p>
          <a:p>
            <a:r>
              <a:rPr lang="en-US" sz="2000"/>
              <a:t>SVM performs better with a stronger penalty </a:t>
            </a:r>
          </a:p>
        </p:txBody>
      </p:sp>
      <p:sp>
        <p:nvSpPr>
          <p:cNvPr id="38" name="Rectangle 3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53BBDB73-B424-808E-FEE6-DA3F34138ED1}"/>
              </a:ext>
            </a:extLst>
          </p:cNvPr>
          <p:cNvPicPr>
            <a:picLocks noChangeAspect="1"/>
          </p:cNvPicPr>
          <p:nvPr/>
        </p:nvPicPr>
        <p:blipFill>
          <a:blip r:embed="rId2"/>
          <a:stretch>
            <a:fillRect/>
          </a:stretch>
        </p:blipFill>
        <p:spPr>
          <a:xfrm>
            <a:off x="7083423" y="1711631"/>
            <a:ext cx="4397433" cy="1154326"/>
          </a:xfrm>
          <a:prstGeom prst="rect">
            <a:avLst/>
          </a:prstGeom>
        </p:spPr>
      </p:pic>
      <p:sp>
        <p:nvSpPr>
          <p:cNvPr id="42" name="Rectangle 41">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screen shot of a computer program&#10;&#10;AI-generated content may be incorrect.">
            <a:extLst>
              <a:ext uri="{FF2B5EF4-FFF2-40B4-BE49-F238E27FC236}">
                <a16:creationId xmlns:a16="http://schemas.microsoft.com/office/drawing/2014/main" id="{F34D83DC-293D-C6FD-CC93-FA16334260DC}"/>
              </a:ext>
            </a:extLst>
          </p:cNvPr>
          <p:cNvPicPr>
            <a:picLocks noChangeAspect="1"/>
          </p:cNvPicPr>
          <p:nvPr/>
        </p:nvPicPr>
        <p:blipFill>
          <a:blip r:embed="rId3"/>
          <a:stretch>
            <a:fillRect/>
          </a:stretch>
        </p:blipFill>
        <p:spPr>
          <a:xfrm>
            <a:off x="7083423" y="3758491"/>
            <a:ext cx="4395569" cy="2417562"/>
          </a:xfrm>
          <a:prstGeom prst="rect">
            <a:avLst/>
          </a:prstGeom>
        </p:spPr>
      </p:pic>
    </p:spTree>
    <p:extLst>
      <p:ext uri="{BB962C8B-B14F-4D97-AF65-F5344CB8AC3E}">
        <p14:creationId xmlns:p14="http://schemas.microsoft.com/office/powerpoint/2010/main" val="6148363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7294F4-2456-B8BD-A0FF-22B9A880BECC}"/>
              </a:ext>
            </a:extLst>
          </p:cNvPr>
          <p:cNvSpPr>
            <a:spLocks noGrp="1"/>
          </p:cNvSpPr>
          <p:nvPr>
            <p:ph type="title"/>
          </p:nvPr>
        </p:nvSpPr>
        <p:spPr>
          <a:xfrm>
            <a:off x="645064" y="525982"/>
            <a:ext cx="4282983" cy="1200361"/>
          </a:xfrm>
        </p:spPr>
        <p:txBody>
          <a:bodyPr anchor="b">
            <a:normAutofit/>
          </a:bodyPr>
          <a:lstStyle/>
          <a:p>
            <a:r>
              <a:rPr lang="en-US" sz="3600"/>
              <a:t>Decision Boundary - SVM</a:t>
            </a:r>
          </a:p>
        </p:txBody>
      </p:sp>
      <p:sp>
        <p:nvSpPr>
          <p:cNvPr id="13" name="Rectangle 12">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50E013C9-BB91-290C-7169-A8DE5DD131F9}"/>
              </a:ext>
            </a:extLst>
          </p:cNvPr>
          <p:cNvSpPr>
            <a:spLocks noGrp="1"/>
          </p:cNvSpPr>
          <p:nvPr>
            <p:ph idx="1"/>
          </p:nvPr>
        </p:nvSpPr>
        <p:spPr>
          <a:xfrm>
            <a:off x="645066" y="2031101"/>
            <a:ext cx="4282984" cy="3511943"/>
          </a:xfrm>
        </p:spPr>
        <p:txBody>
          <a:bodyPr anchor="ctr">
            <a:normAutofit/>
          </a:bodyPr>
          <a:lstStyle/>
          <a:p>
            <a:r>
              <a:rPr lang="en-US" sz="1800"/>
              <a:t>Same index as before (Age and Capital Loss) </a:t>
            </a:r>
          </a:p>
          <a:p>
            <a:r>
              <a:rPr lang="en-US" sz="2000"/>
              <a:t>Class 0 - &lt;= $50k</a:t>
            </a:r>
          </a:p>
          <a:p>
            <a:r>
              <a:rPr lang="en-US" sz="2000"/>
              <a:t>Class 1 - =&gt; $50k</a:t>
            </a:r>
          </a:p>
          <a:p>
            <a:r>
              <a:rPr lang="en-US" sz="2000"/>
              <a:t>Horizontal boundary infers that when comparing these two indexes, age has little to no factor in predicting income level</a:t>
            </a:r>
          </a:p>
        </p:txBody>
      </p:sp>
      <p:sp>
        <p:nvSpPr>
          <p:cNvPr id="15" name="Rectangle 14">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diagram of a number of red and blue dots&#10;&#10;AI-generated content may be incorrect.">
            <a:extLst>
              <a:ext uri="{FF2B5EF4-FFF2-40B4-BE49-F238E27FC236}">
                <a16:creationId xmlns:a16="http://schemas.microsoft.com/office/drawing/2014/main" id="{9F7AE289-1F99-DB4F-484E-B724E5CAC419}"/>
              </a:ext>
            </a:extLst>
          </p:cNvPr>
          <p:cNvPicPr>
            <a:picLocks noChangeAspect="1"/>
          </p:cNvPicPr>
          <p:nvPr/>
        </p:nvPicPr>
        <p:blipFill>
          <a:blip r:embed="rId2"/>
          <a:stretch>
            <a:fillRect/>
          </a:stretch>
        </p:blipFill>
        <p:spPr>
          <a:xfrm>
            <a:off x="6398976" y="1721659"/>
            <a:ext cx="4775304" cy="3841003"/>
          </a:xfrm>
          <a:prstGeom prst="rect">
            <a:avLst/>
          </a:prstGeom>
        </p:spPr>
      </p:pic>
    </p:spTree>
    <p:extLst>
      <p:ext uri="{BB962C8B-B14F-4D97-AF65-F5344CB8AC3E}">
        <p14:creationId xmlns:p14="http://schemas.microsoft.com/office/powerpoint/2010/main" val="12024219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2DF5C0-75DC-1161-89E2-164157C41A55}"/>
              </a:ext>
            </a:extLst>
          </p:cNvPr>
          <p:cNvSpPr>
            <a:spLocks noGrp="1"/>
          </p:cNvSpPr>
          <p:nvPr>
            <p:ph type="title"/>
          </p:nvPr>
        </p:nvSpPr>
        <p:spPr>
          <a:xfrm>
            <a:off x="793662" y="386930"/>
            <a:ext cx="10066122" cy="1298448"/>
          </a:xfrm>
        </p:spPr>
        <p:txBody>
          <a:bodyPr anchor="b">
            <a:normAutofit/>
          </a:bodyPr>
          <a:lstStyle/>
          <a:p>
            <a:r>
              <a:rPr lang="en-US" sz="4800"/>
              <a:t>Confusion Matrix</a:t>
            </a:r>
          </a:p>
        </p:txBody>
      </p:sp>
      <p:sp>
        <p:nvSpPr>
          <p:cNvPr id="33" name="Rectangle 3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tent Placeholder 20">
            <a:extLst>
              <a:ext uri="{FF2B5EF4-FFF2-40B4-BE49-F238E27FC236}">
                <a16:creationId xmlns:a16="http://schemas.microsoft.com/office/drawing/2014/main" id="{CC43E917-814E-9850-CF25-4A5384E29A7A}"/>
              </a:ext>
            </a:extLst>
          </p:cNvPr>
          <p:cNvSpPr>
            <a:spLocks noGrp="1"/>
          </p:cNvSpPr>
          <p:nvPr>
            <p:ph idx="1"/>
          </p:nvPr>
        </p:nvSpPr>
        <p:spPr>
          <a:xfrm>
            <a:off x="793661" y="2599509"/>
            <a:ext cx="4530898" cy="3639450"/>
          </a:xfrm>
        </p:spPr>
        <p:txBody>
          <a:bodyPr vert="horz" lIns="91440" tIns="45720" rIns="91440" bIns="45720" rtlCol="0" anchor="ctr">
            <a:normAutofit/>
          </a:bodyPr>
          <a:lstStyle/>
          <a:p>
            <a:r>
              <a:rPr lang="en-US" sz="2000"/>
              <a:t>Upper Left – True Negative</a:t>
            </a:r>
          </a:p>
          <a:p>
            <a:r>
              <a:rPr lang="en-US" sz="2000"/>
              <a:t>Upper Right – False Positive</a:t>
            </a:r>
          </a:p>
          <a:p>
            <a:r>
              <a:rPr lang="en-US" sz="2000"/>
              <a:t>Bottom Left – False Negative</a:t>
            </a:r>
          </a:p>
          <a:p>
            <a:r>
              <a:rPr lang="en-US" sz="2000"/>
              <a:t>Bottom Right – True Positive</a:t>
            </a:r>
          </a:p>
          <a:p>
            <a:endParaRPr lang="en-US" sz="2000"/>
          </a:p>
          <a:p>
            <a:r>
              <a:rPr lang="en-US" sz="2000"/>
              <a:t>Like Logistic Regression,  where the model identifies class 0 well, but struggles more with class 1</a:t>
            </a:r>
          </a:p>
        </p:txBody>
      </p:sp>
      <p:pic>
        <p:nvPicPr>
          <p:cNvPr id="5" name="Content Placeholder 4" descr="A blue squares with numbers and labels&#10;&#10;AI-generated content may be incorrect.">
            <a:extLst>
              <a:ext uri="{FF2B5EF4-FFF2-40B4-BE49-F238E27FC236}">
                <a16:creationId xmlns:a16="http://schemas.microsoft.com/office/drawing/2014/main" id="{B855E878-F993-A63D-8F6C-FB0607744429}"/>
              </a:ext>
            </a:extLst>
          </p:cNvPr>
          <p:cNvPicPr>
            <a:picLocks noChangeAspect="1"/>
          </p:cNvPicPr>
          <p:nvPr/>
        </p:nvPicPr>
        <p:blipFill>
          <a:blip r:embed="rId2"/>
          <a:stretch>
            <a:fillRect/>
          </a:stretch>
        </p:blipFill>
        <p:spPr>
          <a:xfrm>
            <a:off x="6411674" y="2484255"/>
            <a:ext cx="4149993" cy="3714244"/>
          </a:xfrm>
          <a:prstGeom prst="rect">
            <a:avLst/>
          </a:prstGeom>
        </p:spPr>
      </p:pic>
      <p:sp>
        <p:nvSpPr>
          <p:cNvPr id="37" name="Rectangle 3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361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32DAD-77F6-4D84-B9E1-2B14B96D078D}"/>
              </a:ext>
            </a:extLst>
          </p:cNvPr>
          <p:cNvSpPr>
            <a:spLocks noGrp="1"/>
          </p:cNvSpPr>
          <p:nvPr>
            <p:ph type="title"/>
          </p:nvPr>
        </p:nvSpPr>
        <p:spPr>
          <a:xfrm>
            <a:off x="838200" y="365125"/>
            <a:ext cx="8169124" cy="1343705"/>
          </a:xfrm>
        </p:spPr>
        <p:txBody>
          <a:bodyPr>
            <a:normAutofit/>
          </a:bodyPr>
          <a:lstStyle/>
          <a:p>
            <a:r>
              <a:rPr lang="en-US" sz="2800">
                <a:latin typeface="Aptos Display"/>
                <a:ea typeface="Open Sans"/>
                <a:cs typeface="Open Sans"/>
              </a:rPr>
              <a:t>Why is feature scaling important for gradient-based algorithms?</a:t>
            </a:r>
          </a:p>
        </p:txBody>
      </p:sp>
      <p:sp>
        <p:nvSpPr>
          <p:cNvPr id="3" name="Content Placeholder 2">
            <a:extLst>
              <a:ext uri="{FF2B5EF4-FFF2-40B4-BE49-F238E27FC236}">
                <a16:creationId xmlns:a16="http://schemas.microsoft.com/office/drawing/2014/main" id="{F7BF088A-66C3-C894-15DD-93CBDBCC3579}"/>
              </a:ext>
            </a:extLst>
          </p:cNvPr>
          <p:cNvSpPr>
            <a:spLocks noGrp="1"/>
          </p:cNvSpPr>
          <p:nvPr>
            <p:ph idx="1"/>
          </p:nvPr>
        </p:nvSpPr>
        <p:spPr/>
        <p:txBody>
          <a:bodyPr vert="horz" lIns="91440" tIns="45720" rIns="91440" bIns="45720" rtlCol="0" anchor="t">
            <a:normAutofit/>
          </a:bodyPr>
          <a:lstStyle/>
          <a:p>
            <a:endParaRPr lang="en-US"/>
          </a:p>
          <a:p>
            <a:endParaRPr lang="en-US"/>
          </a:p>
          <a:p>
            <a:pPr marL="0" indent="0">
              <a:buNone/>
            </a:pPr>
            <a:endParaRPr lang="en-US" sz="1100">
              <a:latin typeface="Open Sans"/>
              <a:ea typeface="Open Sans"/>
              <a:cs typeface="Open Sans"/>
            </a:endParaRPr>
          </a:p>
          <a:p>
            <a:endParaRPr lang="en-US"/>
          </a:p>
        </p:txBody>
      </p:sp>
      <p:sp>
        <p:nvSpPr>
          <p:cNvPr id="4" name="TextBox 3">
            <a:extLst>
              <a:ext uri="{FF2B5EF4-FFF2-40B4-BE49-F238E27FC236}">
                <a16:creationId xmlns:a16="http://schemas.microsoft.com/office/drawing/2014/main" id="{A0F2B0AF-F8CC-623C-6503-686C22A74297}"/>
              </a:ext>
            </a:extLst>
          </p:cNvPr>
          <p:cNvSpPr txBox="1"/>
          <p:nvPr/>
        </p:nvSpPr>
        <p:spPr>
          <a:xfrm>
            <a:off x="834957" y="2112173"/>
            <a:ext cx="4628149"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Calibri"/>
              <a:buChar char="-"/>
            </a:pPr>
            <a:r>
              <a:rPr lang="en-US">
                <a:ea typeface="+mn-lt"/>
                <a:cs typeface="+mn-lt"/>
              </a:rPr>
              <a:t>Feature scaling standardizes the features, so the algorithms converge faster, are stable, and the decision boundaries show the real patterns and not units.</a:t>
            </a:r>
            <a:endParaRPr lang="en-US"/>
          </a:p>
          <a:p>
            <a:endParaRPr lang="en-US"/>
          </a:p>
        </p:txBody>
      </p:sp>
      <p:pic>
        <p:nvPicPr>
          <p:cNvPr id="5" name="Picture 4" descr="A white background with black text&#10;&#10;AI-generated content may be incorrect.">
            <a:extLst>
              <a:ext uri="{FF2B5EF4-FFF2-40B4-BE49-F238E27FC236}">
                <a16:creationId xmlns:a16="http://schemas.microsoft.com/office/drawing/2014/main" id="{7F763AD4-1830-C86F-3DE6-7569C01423D9}"/>
              </a:ext>
            </a:extLst>
          </p:cNvPr>
          <p:cNvPicPr>
            <a:picLocks noChangeAspect="1"/>
          </p:cNvPicPr>
          <p:nvPr/>
        </p:nvPicPr>
        <p:blipFill>
          <a:blip r:embed="rId3"/>
          <a:stretch>
            <a:fillRect/>
          </a:stretch>
        </p:blipFill>
        <p:spPr>
          <a:xfrm>
            <a:off x="6705041" y="2613640"/>
            <a:ext cx="3858954" cy="3848967"/>
          </a:xfrm>
          <a:prstGeom prst="rect">
            <a:avLst/>
          </a:prstGeom>
        </p:spPr>
      </p:pic>
    </p:spTree>
    <p:extLst>
      <p:ext uri="{BB962C8B-B14F-4D97-AF65-F5344CB8AC3E}">
        <p14:creationId xmlns:p14="http://schemas.microsoft.com/office/powerpoint/2010/main" val="3400283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Isosceles Triangle 18">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E809F9-67D1-6D9A-DFAB-CDB08CB037BD}"/>
              </a:ext>
            </a:extLst>
          </p:cNvPr>
          <p:cNvSpPr>
            <a:spLocks noGrp="1"/>
          </p:cNvSpPr>
          <p:nvPr>
            <p:ph type="title"/>
          </p:nvPr>
        </p:nvSpPr>
        <p:spPr>
          <a:xfrm>
            <a:off x="670792" y="997926"/>
            <a:ext cx="11268940" cy="1360130"/>
          </a:xfrm>
        </p:spPr>
        <p:txBody>
          <a:bodyPr vert="horz" lIns="91440" tIns="45720" rIns="91440" bIns="45720" rtlCol="0" anchor="ctr">
            <a:noAutofit/>
          </a:bodyPr>
          <a:lstStyle/>
          <a:p>
            <a:endParaRPr lang="en-US" sz="2000" dirty="0"/>
          </a:p>
          <a:p>
            <a:endParaRPr lang="en-US" sz="2000" dirty="0"/>
          </a:p>
          <a:p>
            <a:r>
              <a:rPr lang="en-US" sz="2800" dirty="0">
                <a:ea typeface="+mj-lt"/>
                <a:cs typeface="+mj-lt"/>
              </a:rPr>
              <a:t>Difference between batch gradient descent and stochastic gradient descent</a:t>
            </a:r>
            <a:br>
              <a:rPr lang="en-US" sz="2800" dirty="0">
                <a:ea typeface="+mj-lt"/>
                <a:cs typeface="+mj-lt"/>
              </a:rPr>
            </a:br>
            <a:endParaRPr lang="en-US" sz="2800" dirty="0"/>
          </a:p>
        </p:txBody>
      </p:sp>
      <p:graphicFrame>
        <p:nvGraphicFramePr>
          <p:cNvPr id="9" name="Content Placeholder 2">
            <a:extLst>
              <a:ext uri="{FF2B5EF4-FFF2-40B4-BE49-F238E27FC236}">
                <a16:creationId xmlns:a16="http://schemas.microsoft.com/office/drawing/2014/main" id="{477DB96D-178D-943F-F663-A7FD61F4D18B}"/>
              </a:ext>
            </a:extLst>
          </p:cNvPr>
          <p:cNvGraphicFramePr>
            <a:graphicFrameLocks noGrp="1"/>
          </p:cNvGraphicFramePr>
          <p:nvPr>
            <p:ph idx="1"/>
            <p:extLst>
              <p:ext uri="{D42A27DB-BD31-4B8C-83A1-F6EECF244321}">
                <p14:modId xmlns:p14="http://schemas.microsoft.com/office/powerpoint/2010/main" val="1761479749"/>
              </p:ext>
            </p:extLst>
          </p:nvPr>
        </p:nvGraphicFramePr>
        <p:xfrm>
          <a:off x="3315558" y="3289557"/>
          <a:ext cx="9330267" cy="336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68" name="TextBox 367">
            <a:extLst>
              <a:ext uri="{FF2B5EF4-FFF2-40B4-BE49-F238E27FC236}">
                <a16:creationId xmlns:a16="http://schemas.microsoft.com/office/drawing/2014/main" id="{97816D48-686B-3F3A-448B-8B6DF774F62D}"/>
              </a:ext>
            </a:extLst>
          </p:cNvPr>
          <p:cNvSpPr txBox="1"/>
          <p:nvPr/>
        </p:nvSpPr>
        <p:spPr>
          <a:xfrm>
            <a:off x="672330" y="2969105"/>
            <a:ext cx="200890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a:t>
            </a:r>
          </a:p>
        </p:txBody>
      </p:sp>
      <p:sp>
        <p:nvSpPr>
          <p:cNvPr id="369" name="TextBox 368">
            <a:extLst>
              <a:ext uri="{FF2B5EF4-FFF2-40B4-BE49-F238E27FC236}">
                <a16:creationId xmlns:a16="http://schemas.microsoft.com/office/drawing/2014/main" id="{49B1C8D3-3546-07E2-5A5F-8C911A96688C}"/>
              </a:ext>
            </a:extLst>
          </p:cNvPr>
          <p:cNvSpPr txBox="1"/>
          <p:nvPr/>
        </p:nvSpPr>
        <p:spPr>
          <a:xfrm>
            <a:off x="759941" y="3667783"/>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ptos Display"/>
              </a:rPr>
              <a:t>Batch Gradient Descent</a:t>
            </a:r>
            <a:endParaRPr lang="en-US" sz="2400" b="1"/>
          </a:p>
        </p:txBody>
      </p:sp>
      <p:sp>
        <p:nvSpPr>
          <p:cNvPr id="370" name="TextBox 369">
            <a:extLst>
              <a:ext uri="{FF2B5EF4-FFF2-40B4-BE49-F238E27FC236}">
                <a16:creationId xmlns:a16="http://schemas.microsoft.com/office/drawing/2014/main" id="{BC17AB38-8F3C-89E8-5CCE-8CCD45598E5D}"/>
              </a:ext>
            </a:extLst>
          </p:cNvPr>
          <p:cNvSpPr txBox="1"/>
          <p:nvPr/>
        </p:nvSpPr>
        <p:spPr>
          <a:xfrm>
            <a:off x="756508" y="5283601"/>
            <a:ext cx="2743200"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400" b="1">
                <a:latin typeface="Aptos Display"/>
              </a:rPr>
              <a:t>Stochastic Gradient Descent</a:t>
            </a:r>
            <a:endParaRPr lang="en-US" sz="2400"/>
          </a:p>
        </p:txBody>
      </p:sp>
      <p:cxnSp>
        <p:nvCxnSpPr>
          <p:cNvPr id="385" name="Straight Arrow Connector 384">
            <a:extLst>
              <a:ext uri="{FF2B5EF4-FFF2-40B4-BE49-F238E27FC236}">
                <a16:creationId xmlns:a16="http://schemas.microsoft.com/office/drawing/2014/main" id="{D89723AB-ACF2-0A9F-29FE-DF363EF92198}"/>
              </a:ext>
            </a:extLst>
          </p:cNvPr>
          <p:cNvCxnSpPr/>
          <p:nvPr/>
        </p:nvCxnSpPr>
        <p:spPr>
          <a:xfrm>
            <a:off x="581141" y="4988572"/>
            <a:ext cx="11596254" cy="14514"/>
          </a:xfrm>
          <a:prstGeom prst="straightConnector1">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48611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5D62B2-0CF9-39AA-C585-99EFBF4C0586}"/>
              </a:ext>
            </a:extLst>
          </p:cNvPr>
          <p:cNvSpPr>
            <a:spLocks noGrp="1"/>
          </p:cNvSpPr>
          <p:nvPr>
            <p:ph type="title"/>
          </p:nvPr>
        </p:nvSpPr>
        <p:spPr>
          <a:xfrm>
            <a:off x="761803" y="350196"/>
            <a:ext cx="4646904" cy="1624520"/>
          </a:xfrm>
        </p:spPr>
        <p:txBody>
          <a:bodyPr anchor="ctr">
            <a:normAutofit/>
          </a:bodyPr>
          <a:lstStyle/>
          <a:p>
            <a:r>
              <a:rPr lang="en-US" sz="3700">
                <a:ea typeface="+mj-lt"/>
                <a:cs typeface="+mj-lt"/>
              </a:rPr>
              <a:t>Why does scikit-learn Perceptron and Adaline outperform book code?</a:t>
            </a:r>
            <a:endParaRPr lang="en-US" sz="3700"/>
          </a:p>
        </p:txBody>
      </p:sp>
      <p:sp>
        <p:nvSpPr>
          <p:cNvPr id="3" name="Content Placeholder 2">
            <a:extLst>
              <a:ext uri="{FF2B5EF4-FFF2-40B4-BE49-F238E27FC236}">
                <a16:creationId xmlns:a16="http://schemas.microsoft.com/office/drawing/2014/main" id="{5BC2B8F5-55CB-31FC-16CD-B261B79441D2}"/>
              </a:ext>
            </a:extLst>
          </p:cNvPr>
          <p:cNvSpPr>
            <a:spLocks noGrp="1"/>
          </p:cNvSpPr>
          <p:nvPr>
            <p:ph idx="1"/>
          </p:nvPr>
        </p:nvSpPr>
        <p:spPr>
          <a:xfrm>
            <a:off x="761802" y="2743200"/>
            <a:ext cx="4646905" cy="3613149"/>
          </a:xfrm>
        </p:spPr>
        <p:txBody>
          <a:bodyPr vert="horz" lIns="91440" tIns="45720" rIns="91440" bIns="45720" rtlCol="0" anchor="ctr">
            <a:normAutofit/>
          </a:bodyPr>
          <a:lstStyle/>
          <a:p>
            <a:r>
              <a:rPr lang="en-US" sz="1700" b="1">
                <a:ea typeface="+mn-lt"/>
                <a:cs typeface="+mn-lt"/>
              </a:rPr>
              <a:t>Book code</a:t>
            </a:r>
            <a:r>
              <a:rPr lang="en-US" sz="1700">
                <a:ea typeface="+mn-lt"/>
                <a:cs typeface="+mn-lt"/>
              </a:rPr>
              <a:t> - minimal by design (batch GD, fixed learning rate, no early stopping)</a:t>
            </a:r>
            <a:endParaRPr lang="en-US" sz="1700"/>
          </a:p>
          <a:p>
            <a:r>
              <a:rPr lang="en-US" sz="1700" b="1">
                <a:ea typeface="+mn-lt"/>
                <a:cs typeface="+mn-lt"/>
              </a:rPr>
              <a:t>scikit-learn</a:t>
            </a:r>
            <a:r>
              <a:rPr lang="en-US" sz="1700">
                <a:ea typeface="+mn-lt"/>
                <a:cs typeface="+mn-lt"/>
              </a:rPr>
              <a:t> - optimized solvers with stochastic / mini-batch GD</a:t>
            </a:r>
            <a:endParaRPr lang="en-US" sz="1700"/>
          </a:p>
          <a:p>
            <a:r>
              <a:rPr lang="en-US" sz="1700" b="1">
                <a:ea typeface="+mn-lt"/>
                <a:cs typeface="+mn-lt"/>
              </a:rPr>
              <a:t>Shuffling &amp; tolerance</a:t>
            </a:r>
            <a:r>
              <a:rPr lang="en-US" sz="1700">
                <a:ea typeface="+mn-lt"/>
                <a:cs typeface="+mn-lt"/>
              </a:rPr>
              <a:t> - improves convergence stability</a:t>
            </a:r>
            <a:endParaRPr lang="en-US" sz="1700"/>
          </a:p>
          <a:p>
            <a:r>
              <a:rPr lang="en-US" sz="1700" b="1">
                <a:ea typeface="+mn-lt"/>
                <a:cs typeface="+mn-lt"/>
              </a:rPr>
              <a:t>Regularization (L1, L2, elastic net)</a:t>
            </a:r>
            <a:r>
              <a:rPr lang="en-US" sz="1700">
                <a:ea typeface="+mn-lt"/>
                <a:cs typeface="+mn-lt"/>
              </a:rPr>
              <a:t> - reduces overfitting</a:t>
            </a:r>
            <a:endParaRPr lang="en-US" sz="1700"/>
          </a:p>
          <a:p>
            <a:r>
              <a:rPr lang="en-US" sz="1700" b="1">
                <a:ea typeface="+mn-lt"/>
                <a:cs typeface="+mn-lt"/>
              </a:rPr>
              <a:t>Pipelines + cross-validation</a:t>
            </a:r>
            <a:r>
              <a:rPr lang="en-US" sz="1700">
                <a:ea typeface="+mn-lt"/>
                <a:cs typeface="+mn-lt"/>
              </a:rPr>
              <a:t> - prevents leakage, tunes hyperparameters</a:t>
            </a:r>
            <a:br>
              <a:rPr lang="en-US" sz="1700"/>
            </a:br>
            <a:endParaRPr lang="en-US" sz="1700"/>
          </a:p>
        </p:txBody>
      </p:sp>
      <p:pic>
        <p:nvPicPr>
          <p:cNvPr id="5" name="Picture 4" descr="Blue colored book">
            <a:extLst>
              <a:ext uri="{FF2B5EF4-FFF2-40B4-BE49-F238E27FC236}">
                <a16:creationId xmlns:a16="http://schemas.microsoft.com/office/drawing/2014/main" id="{4B70D9FB-CD9D-5A78-4DA9-B01F5D7AED25}"/>
              </a:ext>
            </a:extLst>
          </p:cNvPr>
          <p:cNvPicPr>
            <a:picLocks noChangeAspect="1"/>
          </p:cNvPicPr>
          <p:nvPr/>
        </p:nvPicPr>
        <p:blipFill>
          <a:blip r:embed="rId3"/>
          <a:srcRect l="17820" r="22606" b="-4"/>
          <a:stretch>
            <a:fillRect/>
          </a:stretch>
        </p:blipFill>
        <p:spPr>
          <a:xfrm>
            <a:off x="6096000" y="1"/>
            <a:ext cx="6102825" cy="6858000"/>
          </a:xfrm>
          <a:prstGeom prst="rect">
            <a:avLst/>
          </a:prstGeom>
        </p:spPr>
      </p:pic>
    </p:spTree>
    <p:extLst>
      <p:ext uri="{BB962C8B-B14F-4D97-AF65-F5344CB8AC3E}">
        <p14:creationId xmlns:p14="http://schemas.microsoft.com/office/powerpoint/2010/main" val="33106749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E02B1588-E23E-E650-37A5-79BB37ED2AA8}"/>
              </a:ext>
            </a:extLst>
          </p:cNvPr>
          <p:cNvSpPr>
            <a:spLocks noGrp="1"/>
          </p:cNvSpPr>
          <p:nvPr>
            <p:ph type="title"/>
          </p:nvPr>
        </p:nvSpPr>
        <p:spPr>
          <a:xfrm>
            <a:off x="1246824" y="643467"/>
            <a:ext cx="4772975" cy="1800526"/>
          </a:xfrm>
        </p:spPr>
        <p:txBody>
          <a:bodyPr>
            <a:normAutofit/>
          </a:bodyPr>
          <a:lstStyle/>
          <a:p>
            <a:r>
              <a:rPr lang="en-US" sz="4100">
                <a:ea typeface="+mj-lt"/>
                <a:cs typeface="+mj-lt"/>
              </a:rPr>
              <a:t>Decision boundaries of logistic regression and SVM</a:t>
            </a:r>
            <a:endParaRPr lang="en-US" sz="4100"/>
          </a:p>
        </p:txBody>
      </p:sp>
      <p:sp>
        <p:nvSpPr>
          <p:cNvPr id="3" name="Content Placeholder 2">
            <a:extLst>
              <a:ext uri="{FF2B5EF4-FFF2-40B4-BE49-F238E27FC236}">
                <a16:creationId xmlns:a16="http://schemas.microsoft.com/office/drawing/2014/main" id="{F21BE802-34F6-325B-0460-72C7CC15E0BB}"/>
              </a:ext>
            </a:extLst>
          </p:cNvPr>
          <p:cNvSpPr>
            <a:spLocks noGrp="1"/>
          </p:cNvSpPr>
          <p:nvPr>
            <p:ph idx="1"/>
          </p:nvPr>
        </p:nvSpPr>
        <p:spPr>
          <a:xfrm>
            <a:off x="1246824" y="2623381"/>
            <a:ext cx="4772974" cy="3553581"/>
          </a:xfrm>
        </p:spPr>
        <p:txBody>
          <a:bodyPr vert="horz" lIns="91440" tIns="45720" rIns="91440" bIns="45720" rtlCol="0" anchor="t">
            <a:normAutofit/>
          </a:bodyPr>
          <a:lstStyle/>
          <a:p>
            <a:r>
              <a:rPr lang="en-US" sz="2000" b="1">
                <a:ea typeface="+mn-lt"/>
                <a:cs typeface="+mn-lt"/>
              </a:rPr>
              <a:t>Logistic Regression:</a:t>
            </a:r>
            <a:r>
              <a:rPr lang="en-US" sz="2000">
                <a:ea typeface="+mn-lt"/>
                <a:cs typeface="+mn-lt"/>
              </a:rPr>
              <a:t> The boundary is a diagonal line, which indicates the model uses both Age and Capital Loss to make its prediction.</a:t>
            </a:r>
            <a:endParaRPr lang="en-US" sz="2000"/>
          </a:p>
          <a:p>
            <a:r>
              <a:rPr lang="en-US" sz="2000" b="1">
                <a:ea typeface="+mn-lt"/>
                <a:cs typeface="+mn-lt"/>
              </a:rPr>
              <a:t>SVM:</a:t>
            </a:r>
            <a:r>
              <a:rPr lang="en-US" sz="2000">
                <a:ea typeface="+mn-lt"/>
                <a:cs typeface="+mn-lt"/>
              </a:rPr>
              <a:t> The boundary is a horizontal line. This implies that the SVM model, which aims to maximize the margin between classes, determines that Capital Loss is the dominant feature for separating the data in this 2D view.</a:t>
            </a:r>
            <a:endParaRPr lang="en-US"/>
          </a:p>
          <a:p>
            <a:endParaRPr lang="en-US" sz="2000"/>
          </a:p>
        </p:txBody>
      </p:sp>
      <p:pic>
        <p:nvPicPr>
          <p:cNvPr id="5" name="Content Placeholder 3" descr="A diagram of a logistic regression decision boundary&#10;&#10;AI-generated content may be incorrect.">
            <a:extLst>
              <a:ext uri="{FF2B5EF4-FFF2-40B4-BE49-F238E27FC236}">
                <a16:creationId xmlns:a16="http://schemas.microsoft.com/office/drawing/2014/main" id="{B517C464-FCE3-8A1A-5C91-4938D423ACCC}"/>
              </a:ext>
            </a:extLst>
          </p:cNvPr>
          <p:cNvPicPr>
            <a:picLocks noChangeAspect="1"/>
          </p:cNvPicPr>
          <p:nvPr/>
        </p:nvPicPr>
        <p:blipFill>
          <a:blip r:embed="rId2"/>
          <a:stretch>
            <a:fillRect/>
          </a:stretch>
        </p:blipFill>
        <p:spPr>
          <a:xfrm>
            <a:off x="6402381" y="1544562"/>
            <a:ext cx="2791220" cy="2254721"/>
          </a:xfrm>
          <a:prstGeom prst="rect">
            <a:avLst/>
          </a:prstGeom>
        </p:spPr>
      </p:pic>
      <p:pic>
        <p:nvPicPr>
          <p:cNvPr id="7" name="Content Placeholder 3" descr="A diagram of a number of red and blue dots&#10;&#10;AI-generated content may be incorrect.">
            <a:extLst>
              <a:ext uri="{FF2B5EF4-FFF2-40B4-BE49-F238E27FC236}">
                <a16:creationId xmlns:a16="http://schemas.microsoft.com/office/drawing/2014/main" id="{FEE98C17-E81F-2E4B-58FC-68B367D41CC9}"/>
              </a:ext>
            </a:extLst>
          </p:cNvPr>
          <p:cNvPicPr>
            <a:picLocks noChangeAspect="1"/>
          </p:cNvPicPr>
          <p:nvPr/>
        </p:nvPicPr>
        <p:blipFill>
          <a:blip r:embed="rId3"/>
          <a:stretch>
            <a:fillRect/>
          </a:stretch>
        </p:blipFill>
        <p:spPr>
          <a:xfrm>
            <a:off x="8976718" y="3984171"/>
            <a:ext cx="2910024" cy="2379891"/>
          </a:xfrm>
          <a:prstGeom prst="rect">
            <a:avLst/>
          </a:prstGeom>
        </p:spPr>
      </p:pic>
    </p:spTree>
    <p:extLst>
      <p:ext uri="{BB962C8B-B14F-4D97-AF65-F5344CB8AC3E}">
        <p14:creationId xmlns:p14="http://schemas.microsoft.com/office/powerpoint/2010/main" val="2384955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169889-C274-B40C-A6E7-8213245A5D58}"/>
              </a:ext>
            </a:extLst>
          </p:cNvPr>
          <p:cNvSpPr>
            <a:spLocks noGrp="1"/>
          </p:cNvSpPr>
          <p:nvPr>
            <p:ph type="title"/>
          </p:nvPr>
        </p:nvSpPr>
        <p:spPr>
          <a:xfrm>
            <a:off x="485233" y="1136834"/>
            <a:ext cx="10066122" cy="863019"/>
          </a:xfrm>
        </p:spPr>
        <p:txBody>
          <a:bodyPr anchor="b">
            <a:normAutofit/>
          </a:bodyPr>
          <a:lstStyle/>
          <a:p>
            <a:r>
              <a:rPr lang="en-US" sz="4100">
                <a:ea typeface="+mj-lt"/>
                <a:cs typeface="+mj-lt"/>
              </a:rPr>
              <a:t>Role of regularization in preventing overfitting</a:t>
            </a:r>
          </a:p>
        </p:txBody>
      </p:sp>
      <p:sp>
        <p:nvSpPr>
          <p:cNvPr id="13" name="Rectangle 1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7">
            <a:extLst>
              <a:ext uri="{FF2B5EF4-FFF2-40B4-BE49-F238E27FC236}">
                <a16:creationId xmlns:a16="http://schemas.microsoft.com/office/drawing/2014/main" id="{BCFCB623-4C45-9E07-A7DD-1392A1DD31A0}"/>
              </a:ext>
            </a:extLst>
          </p:cNvPr>
          <p:cNvSpPr>
            <a:spLocks noGrp="1"/>
          </p:cNvSpPr>
          <p:nvPr>
            <p:ph idx="1"/>
          </p:nvPr>
        </p:nvSpPr>
        <p:spPr>
          <a:xfrm>
            <a:off x="793661" y="2599509"/>
            <a:ext cx="4530898" cy="3639450"/>
          </a:xfrm>
        </p:spPr>
        <p:txBody>
          <a:bodyPr anchor="ctr">
            <a:normAutofit fontScale="85000" lnSpcReduction="10000"/>
          </a:bodyPr>
          <a:lstStyle/>
          <a:p>
            <a:r>
              <a:rPr lang="en-US" sz="2000">
                <a:ea typeface="+mn-lt"/>
                <a:cs typeface="+mn-lt"/>
              </a:rPr>
              <a:t>Regularization adds a penalty to the model's loss function to discourage complexity</a:t>
            </a:r>
          </a:p>
          <a:p>
            <a:endParaRPr lang="en-US" sz="2000"/>
          </a:p>
          <a:p>
            <a:r>
              <a:rPr lang="en-US" sz="2000">
                <a:ea typeface="+mn-lt"/>
                <a:cs typeface="+mn-lt"/>
              </a:rPr>
              <a:t>This results in a simpler model that is better at making predictions on new data.</a:t>
            </a:r>
          </a:p>
          <a:p>
            <a:endParaRPr lang="en-US" sz="2000"/>
          </a:p>
          <a:p>
            <a:r>
              <a:rPr lang="en-US" sz="2000">
                <a:ea typeface="+mn-lt"/>
                <a:cs typeface="+mn-lt"/>
              </a:rPr>
              <a:t>A </a:t>
            </a:r>
            <a:r>
              <a:rPr lang="en-US" sz="2000" b="1">
                <a:ea typeface="+mn-lt"/>
                <a:cs typeface="+mn-lt"/>
              </a:rPr>
              <a:t>smaller C value</a:t>
            </a:r>
            <a:r>
              <a:rPr lang="en-US" sz="2000">
                <a:ea typeface="+mn-lt"/>
                <a:cs typeface="+mn-lt"/>
              </a:rPr>
              <a:t> applies stronger regularization, creating a simpler model.</a:t>
            </a:r>
            <a:endParaRPr lang="en-US" sz="2000"/>
          </a:p>
          <a:p>
            <a:r>
              <a:rPr lang="en-US" sz="2000">
                <a:ea typeface="+mn-lt"/>
                <a:cs typeface="+mn-lt"/>
              </a:rPr>
              <a:t>A </a:t>
            </a:r>
            <a:r>
              <a:rPr lang="en-US" sz="2000" b="1">
                <a:ea typeface="+mn-lt"/>
                <a:cs typeface="+mn-lt"/>
              </a:rPr>
              <a:t>larger C value</a:t>
            </a:r>
            <a:r>
              <a:rPr lang="en-US" sz="2000">
                <a:ea typeface="+mn-lt"/>
                <a:cs typeface="+mn-lt"/>
              </a:rPr>
              <a:t> means weaker regularization, which can lead to a more complex model that is prone to overfitting.</a:t>
            </a:r>
            <a:endParaRPr lang="en-US"/>
          </a:p>
          <a:p>
            <a:endParaRPr lang="en-US" sz="2000"/>
          </a:p>
        </p:txBody>
      </p:sp>
      <p:pic>
        <p:nvPicPr>
          <p:cNvPr id="4" name="Content Placeholder 3">
            <a:extLst>
              <a:ext uri="{FF2B5EF4-FFF2-40B4-BE49-F238E27FC236}">
                <a16:creationId xmlns:a16="http://schemas.microsoft.com/office/drawing/2014/main" id="{497E2377-90A8-146D-8AC7-57D13E77C1C1}"/>
              </a:ext>
            </a:extLst>
          </p:cNvPr>
          <p:cNvPicPr>
            <a:picLocks noChangeAspect="1"/>
          </p:cNvPicPr>
          <p:nvPr/>
        </p:nvPicPr>
        <p:blipFill>
          <a:blip r:embed="rId2"/>
          <a:stretch>
            <a:fillRect/>
          </a:stretch>
        </p:blipFill>
        <p:spPr>
          <a:xfrm>
            <a:off x="5911532" y="3388576"/>
            <a:ext cx="5150277" cy="1905602"/>
          </a:xfrm>
          <a:prstGeom prst="rect">
            <a:avLst/>
          </a:prstGeom>
        </p:spPr>
      </p:pic>
      <p:sp>
        <p:nvSpPr>
          <p:cNvPr id="17" name="Rectangle 1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tx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2326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85813C-13D1-D67C-131C-00EEF9F08D65}"/>
              </a:ext>
            </a:extLst>
          </p:cNvPr>
          <p:cNvSpPr>
            <a:spLocks noGrp="1"/>
          </p:cNvSpPr>
          <p:nvPr>
            <p:ph type="title"/>
          </p:nvPr>
        </p:nvSpPr>
        <p:spPr>
          <a:xfrm>
            <a:off x="793662" y="386930"/>
            <a:ext cx="10066122" cy="1298448"/>
          </a:xfrm>
        </p:spPr>
        <p:txBody>
          <a:bodyPr anchor="b">
            <a:normAutofit/>
          </a:bodyPr>
          <a:lstStyle/>
          <a:p>
            <a:r>
              <a:rPr lang="en-US" sz="4800"/>
              <a:t>Impact of Changing C Values</a:t>
            </a:r>
          </a:p>
        </p:txBody>
      </p:sp>
      <p:sp>
        <p:nvSpPr>
          <p:cNvPr id="20" name="Rectangle 1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tent Placeholder 7">
            <a:extLst>
              <a:ext uri="{FF2B5EF4-FFF2-40B4-BE49-F238E27FC236}">
                <a16:creationId xmlns:a16="http://schemas.microsoft.com/office/drawing/2014/main" id="{0EBAF3E5-7208-C57C-1C31-6545CF51A2B0}"/>
              </a:ext>
            </a:extLst>
          </p:cNvPr>
          <p:cNvSpPr>
            <a:spLocks noGrp="1"/>
          </p:cNvSpPr>
          <p:nvPr>
            <p:ph idx="1"/>
          </p:nvPr>
        </p:nvSpPr>
        <p:spPr>
          <a:xfrm>
            <a:off x="793661" y="2599509"/>
            <a:ext cx="4530898" cy="3639450"/>
          </a:xfrm>
        </p:spPr>
        <p:txBody>
          <a:bodyPr anchor="ctr">
            <a:normAutofit lnSpcReduction="10000"/>
          </a:bodyPr>
          <a:lstStyle/>
          <a:p>
            <a:r>
              <a:rPr lang="en-US" sz="2000">
                <a:ea typeface="+mn-lt"/>
                <a:cs typeface="+mn-lt"/>
              </a:rPr>
              <a:t>On the far left (log10(C) = -3), C is very small, meaning </a:t>
            </a:r>
            <a:r>
              <a:rPr lang="en-US" sz="2000" b="1">
                <a:ea typeface="+mn-lt"/>
                <a:cs typeface="+mn-lt"/>
              </a:rPr>
              <a:t>regularization is strong</a:t>
            </a:r>
            <a:r>
              <a:rPr lang="en-US" sz="2000">
                <a:ea typeface="+mn-lt"/>
                <a:cs typeface="+mn-lt"/>
              </a:rPr>
              <a:t>. The models are too simple and perform poorly.</a:t>
            </a:r>
            <a:endParaRPr lang="en-US" sz="2000"/>
          </a:p>
          <a:p>
            <a:r>
              <a:rPr lang="en-US" sz="2000">
                <a:ea typeface="+mn-lt"/>
                <a:cs typeface="+mn-lt"/>
              </a:rPr>
              <a:t>Accuracy for both models increases and peaks near the middle (log10(C) between -2 and 0).</a:t>
            </a:r>
            <a:endParaRPr lang="en-US"/>
          </a:p>
          <a:p>
            <a:r>
              <a:rPr lang="en-US" sz="2000">
                <a:ea typeface="+mn-lt"/>
                <a:cs typeface="+mn-lt"/>
              </a:rPr>
              <a:t>On the right, C is large, meaning </a:t>
            </a:r>
            <a:r>
              <a:rPr lang="en-US" sz="2000" b="1">
                <a:ea typeface="+mn-lt"/>
                <a:cs typeface="+mn-lt"/>
              </a:rPr>
              <a:t>regularization is weak</a:t>
            </a:r>
            <a:r>
              <a:rPr lang="en-US" sz="2000">
                <a:ea typeface="+mn-lt"/>
                <a:cs typeface="+mn-lt"/>
              </a:rPr>
              <a:t>. This allows the models to become more complex, which results in a slight decrease in performance, suggesting minor overfitting</a:t>
            </a:r>
            <a:endParaRPr lang="en-US"/>
          </a:p>
          <a:p>
            <a:endParaRPr lang="en-US" sz="2000"/>
          </a:p>
        </p:txBody>
      </p:sp>
      <p:pic>
        <p:nvPicPr>
          <p:cNvPr id="4" name="Content Placeholder 3" descr="A graph with blue and orange lines and a white background&#10;&#10;AI-generated content may be incorrect.">
            <a:extLst>
              <a:ext uri="{FF2B5EF4-FFF2-40B4-BE49-F238E27FC236}">
                <a16:creationId xmlns:a16="http://schemas.microsoft.com/office/drawing/2014/main" id="{1B9653B6-51F3-2CCF-47A0-2A7B6E469F9F}"/>
              </a:ext>
            </a:extLst>
          </p:cNvPr>
          <p:cNvPicPr>
            <a:picLocks noChangeAspect="1"/>
          </p:cNvPicPr>
          <p:nvPr/>
        </p:nvPicPr>
        <p:blipFill>
          <a:blip r:embed="rId2"/>
          <a:stretch>
            <a:fillRect/>
          </a:stretch>
        </p:blipFill>
        <p:spPr>
          <a:xfrm>
            <a:off x="5911532" y="3105311"/>
            <a:ext cx="5150277" cy="2472132"/>
          </a:xfrm>
          <a:prstGeom prst="rect">
            <a:avLst/>
          </a:prstGeom>
        </p:spPr>
      </p:pic>
      <p:sp>
        <p:nvSpPr>
          <p:cNvPr id="23" name="Rectangle 2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27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206418-3B31-28F9-7618-2BDCEAB6CDBE}"/>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F868C9DE-E884-2DF7-E85A-CCCEC4B8005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2267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D32F93-50AC-4C46-A5DB-291C60DDB7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C9E998-42DA-7B1F-F607-681562AD3E94}"/>
              </a:ext>
            </a:extLst>
          </p:cNvPr>
          <p:cNvSpPr>
            <a:spLocks noGrp="1"/>
          </p:cNvSpPr>
          <p:nvPr>
            <p:ph type="title"/>
          </p:nvPr>
        </p:nvSpPr>
        <p:spPr>
          <a:xfrm>
            <a:off x="1289304" y="3429000"/>
            <a:ext cx="8921672" cy="1713305"/>
          </a:xfrm>
        </p:spPr>
        <p:txBody>
          <a:bodyPr vert="horz" lIns="91440" tIns="45720" rIns="91440" bIns="45720" rtlCol="0" anchor="b">
            <a:normAutofit/>
          </a:bodyPr>
          <a:lstStyle/>
          <a:p>
            <a:r>
              <a:rPr lang="en-US" sz="5600" kern="1200">
                <a:solidFill>
                  <a:schemeClr val="tx1"/>
                </a:solidFill>
                <a:latin typeface="+mj-lt"/>
                <a:ea typeface="+mj-ea"/>
                <a:cs typeface="+mj-cs"/>
              </a:rPr>
              <a:t>Preprocessing Steps- Missing values</a:t>
            </a:r>
          </a:p>
        </p:txBody>
      </p:sp>
      <p:sp>
        <p:nvSpPr>
          <p:cNvPr id="3" name="Content Placeholder 2">
            <a:extLst>
              <a:ext uri="{FF2B5EF4-FFF2-40B4-BE49-F238E27FC236}">
                <a16:creationId xmlns:a16="http://schemas.microsoft.com/office/drawing/2014/main" id="{1DA3DED7-E6CF-B268-E911-3A9E8A4A0D4F}"/>
              </a:ext>
            </a:extLst>
          </p:cNvPr>
          <p:cNvSpPr>
            <a:spLocks noGrp="1"/>
          </p:cNvSpPr>
          <p:nvPr>
            <p:ph idx="1"/>
          </p:nvPr>
        </p:nvSpPr>
        <p:spPr>
          <a:xfrm>
            <a:off x="1289303" y="5142305"/>
            <a:ext cx="7321298" cy="753165"/>
          </a:xfrm>
        </p:spPr>
        <p:txBody>
          <a:bodyPr vert="horz" lIns="91440" tIns="45720" rIns="91440" bIns="45720" rtlCol="0" anchor="t">
            <a:normAutofit/>
          </a:bodyPr>
          <a:lstStyle/>
          <a:p>
            <a:pPr marL="0" indent="0">
              <a:buNone/>
            </a:pPr>
            <a:r>
              <a:rPr lang="en-US" sz="2400" b="1" kern="1200">
                <a:latin typeface="+mn-lt"/>
                <a:ea typeface="+mn-ea"/>
                <a:cs typeface="+mn-cs"/>
              </a:rPr>
              <a:t>Missing values:</a:t>
            </a:r>
            <a:r>
              <a:rPr lang="en-US" sz="2400" kern="1200">
                <a:latin typeface="+mn-lt"/>
                <a:ea typeface="+mn-ea"/>
                <a:cs typeface="+mn-cs"/>
              </a:rPr>
              <a:t> </a:t>
            </a:r>
            <a:r>
              <a:rPr lang="en-US" sz="2400"/>
              <a:t>Replace with Median and Mode</a:t>
            </a:r>
            <a:endParaRPr lang="en-US" sz="2400" kern="1200">
              <a:latin typeface="+mn-lt"/>
              <a:ea typeface="+mn-ea"/>
              <a:cs typeface="+mn-cs"/>
            </a:endParaRPr>
          </a:p>
        </p:txBody>
      </p:sp>
      <p:pic>
        <p:nvPicPr>
          <p:cNvPr id="5" name="Picture 4" descr="A screen shot of a computer code&#10;&#10;AI-generated content may be incorrect.">
            <a:extLst>
              <a:ext uri="{FF2B5EF4-FFF2-40B4-BE49-F238E27FC236}">
                <a16:creationId xmlns:a16="http://schemas.microsoft.com/office/drawing/2014/main" id="{85118F21-6BD9-DD23-0414-454A1BCF51F8}"/>
              </a:ext>
            </a:extLst>
          </p:cNvPr>
          <p:cNvPicPr>
            <a:picLocks noChangeAspect="1"/>
          </p:cNvPicPr>
          <p:nvPr/>
        </p:nvPicPr>
        <p:blipFill>
          <a:blip r:embed="rId2"/>
          <a:stretch>
            <a:fillRect/>
          </a:stretch>
        </p:blipFill>
        <p:spPr>
          <a:xfrm>
            <a:off x="1702273" y="868822"/>
            <a:ext cx="7722810" cy="2560109"/>
          </a:xfrm>
          <a:prstGeom prst="rect">
            <a:avLst/>
          </a:prstGeom>
        </p:spPr>
      </p:pic>
    </p:spTree>
    <p:extLst>
      <p:ext uri="{BB962C8B-B14F-4D97-AF65-F5344CB8AC3E}">
        <p14:creationId xmlns:p14="http://schemas.microsoft.com/office/powerpoint/2010/main" val="2206233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Triangle 11">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22C4D9-A62A-A872-0CF7-1B6D03D70210}"/>
              </a:ext>
            </a:extLst>
          </p:cNvPr>
          <p:cNvSpPr>
            <a:spLocks noGrp="1"/>
          </p:cNvSpPr>
          <p:nvPr>
            <p:ph type="title"/>
          </p:nvPr>
        </p:nvSpPr>
        <p:spPr>
          <a:xfrm>
            <a:off x="1289305" y="3415754"/>
            <a:ext cx="9471956" cy="1137111"/>
          </a:xfrm>
        </p:spPr>
        <p:txBody>
          <a:bodyPr>
            <a:normAutofit/>
          </a:bodyPr>
          <a:lstStyle/>
          <a:p>
            <a:r>
              <a:rPr lang="en-US" sz="4200"/>
              <a:t>Preprocessing Steps- Categorical variables</a:t>
            </a:r>
          </a:p>
        </p:txBody>
      </p:sp>
      <p:sp>
        <p:nvSpPr>
          <p:cNvPr id="3" name="Content Placeholder 2">
            <a:extLst>
              <a:ext uri="{FF2B5EF4-FFF2-40B4-BE49-F238E27FC236}">
                <a16:creationId xmlns:a16="http://schemas.microsoft.com/office/drawing/2014/main" id="{CABF648A-9EBC-4454-7991-90F07AF6B4E9}"/>
              </a:ext>
            </a:extLst>
          </p:cNvPr>
          <p:cNvSpPr>
            <a:spLocks noGrp="1"/>
          </p:cNvSpPr>
          <p:nvPr>
            <p:ph idx="1"/>
          </p:nvPr>
        </p:nvSpPr>
        <p:spPr>
          <a:xfrm>
            <a:off x="1289304" y="4612943"/>
            <a:ext cx="7745969" cy="1408222"/>
          </a:xfrm>
        </p:spPr>
        <p:txBody>
          <a:bodyPr vert="horz" lIns="91440" tIns="45720" rIns="91440" bIns="45720" rtlCol="0" anchor="t">
            <a:normAutofit/>
          </a:bodyPr>
          <a:lstStyle/>
          <a:p>
            <a:r>
              <a:rPr lang="en-US" sz="2000" b="1">
                <a:ea typeface="+mn-lt"/>
                <a:cs typeface="+mn-lt"/>
              </a:rPr>
              <a:t>Categorical variables:</a:t>
            </a:r>
            <a:r>
              <a:rPr lang="en-US" sz="2000">
                <a:ea typeface="+mn-lt"/>
                <a:cs typeface="+mn-lt"/>
              </a:rPr>
              <a:t> one-hot encoded</a:t>
            </a:r>
            <a:br>
              <a:rPr lang="en-US" sz="2000"/>
            </a:br>
            <a:endParaRPr lang="en-US" sz="2000"/>
          </a:p>
        </p:txBody>
      </p:sp>
      <p:pic>
        <p:nvPicPr>
          <p:cNvPr id="4" name="Picture 3" descr="A black background with multicolored text&#10;&#10;AI-generated content may be incorrect.">
            <a:extLst>
              <a:ext uri="{FF2B5EF4-FFF2-40B4-BE49-F238E27FC236}">
                <a16:creationId xmlns:a16="http://schemas.microsoft.com/office/drawing/2014/main" id="{AF32BE32-F23F-1882-0F97-41A299B3CE26}"/>
              </a:ext>
            </a:extLst>
          </p:cNvPr>
          <p:cNvPicPr>
            <a:picLocks noChangeAspect="1"/>
          </p:cNvPicPr>
          <p:nvPr/>
        </p:nvPicPr>
        <p:blipFill>
          <a:blip r:embed="rId2"/>
          <a:stretch>
            <a:fillRect/>
          </a:stretch>
        </p:blipFill>
        <p:spPr>
          <a:xfrm>
            <a:off x="1856241" y="1857603"/>
            <a:ext cx="8334375" cy="1038225"/>
          </a:xfrm>
          <a:prstGeom prst="rect">
            <a:avLst/>
          </a:prstGeom>
        </p:spPr>
      </p:pic>
    </p:spTree>
    <p:extLst>
      <p:ext uri="{BB962C8B-B14F-4D97-AF65-F5344CB8AC3E}">
        <p14:creationId xmlns:p14="http://schemas.microsoft.com/office/powerpoint/2010/main" val="4185469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Triangle 29">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F451A30-466B-4996-9BA5-CD6ABCC6D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B8C9DD-3FF7-4049-5235-B6AEB18849EE}"/>
              </a:ext>
            </a:extLst>
          </p:cNvPr>
          <p:cNvSpPr>
            <a:spLocks noGrp="1"/>
          </p:cNvSpPr>
          <p:nvPr>
            <p:ph type="title"/>
          </p:nvPr>
        </p:nvSpPr>
        <p:spPr>
          <a:xfrm>
            <a:off x="1289305" y="3415754"/>
            <a:ext cx="9471956" cy="1137111"/>
          </a:xfrm>
        </p:spPr>
        <p:txBody>
          <a:bodyPr>
            <a:normAutofit/>
          </a:bodyPr>
          <a:lstStyle/>
          <a:p>
            <a:r>
              <a:rPr lang="en-US" sz="4200">
                <a:ea typeface="+mj-lt"/>
                <a:cs typeface="+mj-lt"/>
              </a:rPr>
              <a:t>Preprocessing Steps- Numerical variables</a:t>
            </a:r>
            <a:endParaRPr lang="en-US" sz="4200"/>
          </a:p>
        </p:txBody>
      </p:sp>
      <p:sp>
        <p:nvSpPr>
          <p:cNvPr id="3" name="Content Placeholder 2">
            <a:extLst>
              <a:ext uri="{FF2B5EF4-FFF2-40B4-BE49-F238E27FC236}">
                <a16:creationId xmlns:a16="http://schemas.microsoft.com/office/drawing/2014/main" id="{A6813BBB-8F94-E987-EF75-41062EF1F61B}"/>
              </a:ext>
            </a:extLst>
          </p:cNvPr>
          <p:cNvSpPr>
            <a:spLocks noGrp="1"/>
          </p:cNvSpPr>
          <p:nvPr>
            <p:ph idx="1"/>
          </p:nvPr>
        </p:nvSpPr>
        <p:spPr>
          <a:xfrm>
            <a:off x="1289304" y="4612943"/>
            <a:ext cx="7745969" cy="1408222"/>
          </a:xfrm>
        </p:spPr>
        <p:txBody>
          <a:bodyPr vert="horz" lIns="91440" tIns="45720" rIns="91440" bIns="45720" rtlCol="0" anchor="t">
            <a:normAutofit/>
          </a:bodyPr>
          <a:lstStyle/>
          <a:p>
            <a:pPr marL="0" indent="0">
              <a:buNone/>
            </a:pPr>
            <a:endParaRPr lang="en-US" sz="2000">
              <a:latin typeface="Menlo"/>
            </a:endParaRPr>
          </a:p>
          <a:p>
            <a:r>
              <a:rPr lang="en-US" sz="2000">
                <a:ea typeface="+mn-lt"/>
                <a:cs typeface="+mn-lt"/>
              </a:rPr>
              <a:t>Transform the 'income' column from categorical ('&lt;50K', '&gt;50K') to a binary representation.</a:t>
            </a:r>
            <a:endParaRPr lang="en-US" sz="2000"/>
          </a:p>
        </p:txBody>
      </p:sp>
      <p:pic>
        <p:nvPicPr>
          <p:cNvPr id="5" name="Picture 4" descr="A black background with colorful letters&#10;&#10;AI-generated content may be incorrect.">
            <a:extLst>
              <a:ext uri="{FF2B5EF4-FFF2-40B4-BE49-F238E27FC236}">
                <a16:creationId xmlns:a16="http://schemas.microsoft.com/office/drawing/2014/main" id="{E7116120-076D-7671-5F5D-3DACF21117D6}"/>
              </a:ext>
            </a:extLst>
          </p:cNvPr>
          <p:cNvPicPr>
            <a:picLocks noChangeAspect="1"/>
          </p:cNvPicPr>
          <p:nvPr/>
        </p:nvPicPr>
        <p:blipFill>
          <a:blip r:embed="rId2"/>
          <a:stretch>
            <a:fillRect/>
          </a:stretch>
        </p:blipFill>
        <p:spPr>
          <a:xfrm>
            <a:off x="1663322" y="2415873"/>
            <a:ext cx="8562975" cy="514350"/>
          </a:xfrm>
          <a:prstGeom prst="rect">
            <a:avLst/>
          </a:prstGeom>
        </p:spPr>
      </p:pic>
    </p:spTree>
    <p:extLst>
      <p:ext uri="{BB962C8B-B14F-4D97-AF65-F5344CB8AC3E}">
        <p14:creationId xmlns:p14="http://schemas.microsoft.com/office/powerpoint/2010/main" val="695787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BA3CEC-CA2A-0441-C0D9-BEC3A80F9432}"/>
              </a:ext>
            </a:extLst>
          </p:cNvPr>
          <p:cNvSpPr>
            <a:spLocks noGrp="1"/>
          </p:cNvSpPr>
          <p:nvPr>
            <p:ph type="title"/>
          </p:nvPr>
        </p:nvSpPr>
        <p:spPr>
          <a:xfrm>
            <a:off x="1043631" y="809898"/>
            <a:ext cx="9942716" cy="1554480"/>
          </a:xfrm>
        </p:spPr>
        <p:txBody>
          <a:bodyPr anchor="ctr">
            <a:normAutofit/>
          </a:bodyPr>
          <a:lstStyle/>
          <a:p>
            <a:r>
              <a:rPr lang="en-US" sz="4800"/>
              <a:t>Preprocessing </a:t>
            </a:r>
          </a:p>
        </p:txBody>
      </p:sp>
      <p:sp>
        <p:nvSpPr>
          <p:cNvPr id="3" name="Content Placeholder 2">
            <a:extLst>
              <a:ext uri="{FF2B5EF4-FFF2-40B4-BE49-F238E27FC236}">
                <a16:creationId xmlns:a16="http://schemas.microsoft.com/office/drawing/2014/main" id="{CF1FC6C7-03EF-3579-C75B-0EA6D41BA0FD}"/>
              </a:ext>
            </a:extLst>
          </p:cNvPr>
          <p:cNvSpPr>
            <a:spLocks noGrp="1"/>
          </p:cNvSpPr>
          <p:nvPr>
            <p:ph idx="1"/>
          </p:nvPr>
        </p:nvSpPr>
        <p:spPr>
          <a:xfrm>
            <a:off x="1045028" y="3017522"/>
            <a:ext cx="9941319" cy="3124658"/>
          </a:xfrm>
        </p:spPr>
        <p:txBody>
          <a:bodyPr vert="horz" lIns="91440" tIns="45720" rIns="91440" bIns="45720" rtlCol="0" anchor="ctr">
            <a:normAutofit/>
          </a:bodyPr>
          <a:lstStyle/>
          <a:p>
            <a:r>
              <a:rPr lang="en-US" sz="2400">
                <a:ea typeface="+mn-lt"/>
                <a:cs typeface="+mn-lt"/>
              </a:rPr>
              <a:t>Why? - Models like Perceptron/Adaline need scaled inputs to converge</a:t>
            </a: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687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6620E8-016C-AA2C-65DE-CC84EE51FED1}"/>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anchor="ctr">
            <a:normAutofit/>
          </a:bodyPr>
          <a:lstStyle/>
          <a:p>
            <a:pPr algn="ctr"/>
            <a:r>
              <a:rPr lang="en-US" sz="2600">
                <a:solidFill>
                  <a:srgbClr val="FFFFFF"/>
                </a:solidFill>
                <a:ea typeface="+mj-lt"/>
                <a:cs typeface="+mj-lt"/>
              </a:rPr>
              <a:t>Perceptron</a:t>
            </a:r>
            <a:endParaRPr lang="en-US" sz="2600">
              <a:solidFill>
                <a:srgbClr val="FFFFFF"/>
              </a:solidFill>
            </a:endParaRPr>
          </a:p>
        </p:txBody>
      </p:sp>
      <p:pic>
        <p:nvPicPr>
          <p:cNvPr id="3" name="Picture 2" descr="A diagram of a machine&#10;&#10;AI-generated content may be incorrect.">
            <a:extLst>
              <a:ext uri="{FF2B5EF4-FFF2-40B4-BE49-F238E27FC236}">
                <a16:creationId xmlns:a16="http://schemas.microsoft.com/office/drawing/2014/main" id="{984A9EB6-B0F9-5560-A1A7-0F1CBF2B6310}"/>
              </a:ext>
            </a:extLst>
          </p:cNvPr>
          <p:cNvPicPr>
            <a:picLocks noChangeAspect="1"/>
          </p:cNvPicPr>
          <p:nvPr/>
        </p:nvPicPr>
        <p:blipFill>
          <a:blip r:embed="rId2"/>
          <a:srcRect t="-969" r="3107" b="484"/>
          <a:stretch>
            <a:fillRect/>
          </a:stretch>
        </p:blipFill>
        <p:spPr>
          <a:xfrm>
            <a:off x="4487333" y="1335064"/>
            <a:ext cx="6964862" cy="4387960"/>
          </a:xfrm>
          <a:prstGeom prst="rect">
            <a:avLst/>
          </a:prstGeom>
        </p:spPr>
      </p:pic>
    </p:spTree>
    <p:extLst>
      <p:ext uri="{BB962C8B-B14F-4D97-AF65-F5344CB8AC3E}">
        <p14:creationId xmlns:p14="http://schemas.microsoft.com/office/powerpoint/2010/main" val="1580900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81B349-DBE9-FD3B-DEDC-0490105471F5}"/>
              </a:ext>
            </a:extLst>
          </p:cNvPr>
          <p:cNvSpPr>
            <a:spLocks noGrp="1"/>
          </p:cNvSpPr>
          <p:nvPr>
            <p:ph type="title"/>
          </p:nvPr>
        </p:nvSpPr>
        <p:spPr>
          <a:xfrm>
            <a:off x="1043631" y="809898"/>
            <a:ext cx="9942716" cy="1554480"/>
          </a:xfrm>
        </p:spPr>
        <p:txBody>
          <a:bodyPr anchor="ctr">
            <a:normAutofit/>
          </a:bodyPr>
          <a:lstStyle/>
          <a:p>
            <a:r>
              <a:rPr lang="en-US" sz="4800"/>
              <a:t>Perceptron Setup</a:t>
            </a:r>
          </a:p>
        </p:txBody>
      </p:sp>
      <p:sp>
        <p:nvSpPr>
          <p:cNvPr id="3" name="Content Placeholder 2">
            <a:extLst>
              <a:ext uri="{FF2B5EF4-FFF2-40B4-BE49-F238E27FC236}">
                <a16:creationId xmlns:a16="http://schemas.microsoft.com/office/drawing/2014/main" id="{C72B3A0C-CF41-72B9-EF9D-1F0480881E24}"/>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Calibri" panose="020B0604020202020204" pitchFamily="34" charset="0"/>
              <a:buChar char="-"/>
            </a:pPr>
            <a:r>
              <a:rPr lang="en-US" sz="2400">
                <a:ea typeface="+mn-lt"/>
                <a:cs typeface="+mn-lt"/>
              </a:rPr>
              <a:t>Algorithm: weight updates when a mistake is made</a:t>
            </a:r>
            <a:endParaRPr lang="en-US" sz="2400"/>
          </a:p>
          <a:p>
            <a:pPr>
              <a:buFont typeface="Calibri" panose="020B0604020202020204" pitchFamily="34" charset="0"/>
              <a:buChar char="-"/>
            </a:pPr>
            <a:r>
              <a:rPr lang="en-US" sz="2400">
                <a:ea typeface="+mn-lt"/>
                <a:cs typeface="+mn-lt"/>
              </a:rPr>
              <a:t>Used </a:t>
            </a:r>
            <a:r>
              <a:rPr lang="en-US" sz="2400" b="1" err="1">
                <a:ea typeface="+mn-lt"/>
                <a:cs typeface="+mn-lt"/>
              </a:rPr>
              <a:t>GridSearchCV</a:t>
            </a:r>
            <a:r>
              <a:rPr lang="en-US" sz="2400">
                <a:ea typeface="+mn-lt"/>
                <a:cs typeface="+mn-lt"/>
              </a:rPr>
              <a:t> to tune hyperparameters:</a:t>
            </a:r>
            <a:endParaRPr lang="en-US" sz="2400"/>
          </a:p>
          <a:p>
            <a:pPr marL="0" indent="0">
              <a:buNone/>
            </a:pPr>
            <a:r>
              <a:rPr lang="en-US" sz="2400">
                <a:ea typeface="+mn-lt"/>
                <a:cs typeface="+mn-lt"/>
              </a:rPr>
              <a:t>     - α ∈ {0.0001, 0.001}</a:t>
            </a:r>
            <a:endParaRPr lang="en-US" sz="2400"/>
          </a:p>
          <a:p>
            <a:pPr marL="0" indent="0">
              <a:buNone/>
            </a:pPr>
            <a:r>
              <a:rPr lang="en-US" sz="2400">
                <a:ea typeface="+mn-lt"/>
                <a:cs typeface="+mn-lt"/>
              </a:rPr>
              <a:t>     - penalty ∈ {l2, </a:t>
            </a:r>
            <a:r>
              <a:rPr lang="en-US" sz="2400" err="1">
                <a:ea typeface="+mn-lt"/>
                <a:cs typeface="+mn-lt"/>
              </a:rPr>
              <a:t>elasticnet</a:t>
            </a:r>
            <a:r>
              <a:rPr lang="en-US" sz="2400">
                <a:ea typeface="+mn-lt"/>
                <a:cs typeface="+mn-lt"/>
              </a:rPr>
              <a:t>}</a:t>
            </a:r>
            <a:endParaRPr lang="en-US" sz="2400"/>
          </a:p>
          <a:p>
            <a:pPr marL="0" indent="0">
              <a:buNone/>
            </a:pPr>
            <a:r>
              <a:rPr lang="en-US" sz="2400">
                <a:ea typeface="+mn-lt"/>
                <a:cs typeface="+mn-lt"/>
              </a:rPr>
              <a:t>     - Training with standardized features</a:t>
            </a:r>
            <a:endParaRPr lang="en-US" sz="2400"/>
          </a:p>
          <a:p>
            <a:pPr>
              <a:buFont typeface="Calibri" panose="020B0604020202020204" pitchFamily="34" charset="0"/>
              <a:buChar char="-"/>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5034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151F74-DB19-1319-D3FD-7EB45A7FB7AB}"/>
              </a:ext>
            </a:extLst>
          </p:cNvPr>
          <p:cNvSpPr>
            <a:spLocks noGrp="1"/>
          </p:cNvSpPr>
          <p:nvPr>
            <p:ph type="title"/>
          </p:nvPr>
        </p:nvSpPr>
        <p:spPr>
          <a:xfrm>
            <a:off x="1043631" y="809898"/>
            <a:ext cx="9942716" cy="1554480"/>
          </a:xfrm>
        </p:spPr>
        <p:txBody>
          <a:bodyPr anchor="ctr">
            <a:normAutofit/>
          </a:bodyPr>
          <a:lstStyle/>
          <a:p>
            <a:r>
              <a:rPr lang="en-US" sz="4800">
                <a:ea typeface="+mj-lt"/>
                <a:cs typeface="+mj-lt"/>
              </a:rPr>
              <a:t>Perceptron Results</a:t>
            </a:r>
            <a:endParaRPr lang="en-US" sz="4800"/>
          </a:p>
        </p:txBody>
      </p:sp>
      <p:sp>
        <p:nvSpPr>
          <p:cNvPr id="3" name="Content Placeholder 2">
            <a:extLst>
              <a:ext uri="{FF2B5EF4-FFF2-40B4-BE49-F238E27FC236}">
                <a16:creationId xmlns:a16="http://schemas.microsoft.com/office/drawing/2014/main" id="{71A7125C-BF97-C193-BAF8-4CAE7272367B}"/>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Font typeface="Calibri" panose="020B0604020202020204" pitchFamily="34" charset="0"/>
              <a:buChar char="-"/>
            </a:pPr>
            <a:r>
              <a:rPr lang="en-US" sz="2400" b="1">
                <a:ea typeface="+mn-lt"/>
                <a:cs typeface="+mn-lt"/>
              </a:rPr>
              <a:t>Best params:</a:t>
            </a:r>
            <a:r>
              <a:rPr lang="en-US" sz="2400">
                <a:ea typeface="+mn-lt"/>
                <a:cs typeface="+mn-lt"/>
              </a:rPr>
              <a:t> α=0.0001, penalty=l2, early_stopping=True</a:t>
            </a:r>
            <a:endParaRPr lang="en-US" sz="2400"/>
          </a:p>
          <a:p>
            <a:pPr>
              <a:buFont typeface="Calibri" panose="020B0604020202020204" pitchFamily="34" charset="0"/>
              <a:buChar char="-"/>
            </a:pPr>
            <a:r>
              <a:rPr lang="en-US" sz="2400" b="1">
                <a:ea typeface="+mn-lt"/>
                <a:cs typeface="+mn-lt"/>
              </a:rPr>
              <a:t>Cross-validation accuracy:</a:t>
            </a:r>
            <a:r>
              <a:rPr lang="en-US" sz="2400">
                <a:ea typeface="+mn-lt"/>
                <a:cs typeface="+mn-lt"/>
              </a:rPr>
              <a:t> ~0.8012</a:t>
            </a:r>
            <a:endParaRPr lang="en-US" sz="2400"/>
          </a:p>
          <a:p>
            <a:pPr>
              <a:buFont typeface="Calibri" panose="020B0604020202020204" pitchFamily="34" charset="0"/>
              <a:buChar char="-"/>
            </a:pPr>
            <a:r>
              <a:rPr lang="en-US" sz="2400" b="1">
                <a:ea typeface="+mn-lt"/>
                <a:cs typeface="+mn-lt"/>
              </a:rPr>
              <a:t>Test accuracy:</a:t>
            </a:r>
            <a:r>
              <a:rPr lang="en-US" sz="2400">
                <a:ea typeface="+mn-lt"/>
                <a:cs typeface="+mn-lt"/>
              </a:rPr>
              <a:t> ~0.7878</a:t>
            </a:r>
            <a:endParaRPr lang="en-US" sz="2400"/>
          </a:p>
          <a:p>
            <a:pPr>
              <a:buFont typeface="Calibri" panose="020B0604020202020204" pitchFamily="34" charset="0"/>
              <a:buChar char="-"/>
            </a:pPr>
            <a:endParaRPr lang="en-US" sz="240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2262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9c742c4-e61c-4fa5-be89-a3cb566a80d1}" enabled="0" method="" siteId="{79c742c4-e61c-4fa5-be89-a3cb566a80d1}" removed="1"/>
</clbl:labelList>
</file>

<file path=docProps/app.xml><?xml version="1.0" encoding="utf-8"?>
<Properties xmlns="http://schemas.openxmlformats.org/officeDocument/2006/extended-properties" xmlns:vt="http://schemas.openxmlformats.org/officeDocument/2006/docPropsVTypes">
  <Template>office theme</Template>
  <TotalTime>3</TotalTime>
  <Words>1879</Words>
  <Application>Microsoft Office PowerPoint</Application>
  <PresentationFormat>Widescreen</PresentationFormat>
  <Paragraphs>182</Paragraphs>
  <Slides>29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Display</vt:lpstr>
      <vt:lpstr>Arial</vt:lpstr>
      <vt:lpstr>Calibri</vt:lpstr>
      <vt:lpstr>Menlo</vt:lpstr>
      <vt:lpstr>Open Sans</vt:lpstr>
      <vt:lpstr>Segoe UI</vt:lpstr>
      <vt:lpstr>office theme</vt:lpstr>
      <vt:lpstr>Machine Learning Classifiers</vt:lpstr>
      <vt:lpstr>Dataset &amp; Goal</vt:lpstr>
      <vt:lpstr>Preprocessing Steps- Missing values</vt:lpstr>
      <vt:lpstr>Preprocessing Steps- Categorical variables</vt:lpstr>
      <vt:lpstr>Preprocessing Steps- Numerical variables</vt:lpstr>
      <vt:lpstr>Preprocessing </vt:lpstr>
      <vt:lpstr>Perceptron</vt:lpstr>
      <vt:lpstr>Perceptron Setup</vt:lpstr>
      <vt:lpstr>Perceptron Results</vt:lpstr>
      <vt:lpstr>Perceptron Graph</vt:lpstr>
      <vt:lpstr>Adaline</vt:lpstr>
      <vt:lpstr>Adaline Setup</vt:lpstr>
      <vt:lpstr>Adaline Graph</vt:lpstr>
      <vt:lpstr>Adaline SGD Results</vt:lpstr>
      <vt:lpstr>Logistic Regression</vt:lpstr>
      <vt:lpstr>Performance and Tuning</vt:lpstr>
      <vt:lpstr>Decision Boundary – Logistic Regression</vt:lpstr>
      <vt:lpstr>Confusion Matrix</vt:lpstr>
      <vt:lpstr>Support Vector Machine - SVM</vt:lpstr>
      <vt:lpstr>Performance and Tuning</vt:lpstr>
      <vt:lpstr>Decision Boundary - SVM</vt:lpstr>
      <vt:lpstr>Confusion Matrix</vt:lpstr>
      <vt:lpstr>Why is feature scaling important for gradient-based algorithms?</vt:lpstr>
      <vt:lpstr>  Difference between batch gradient descent and stochastic gradient descent </vt:lpstr>
      <vt:lpstr>Why does scikit-learn Perceptron and Adaline outperform book code?</vt:lpstr>
      <vt:lpstr>Decision boundaries of logistic regression and SVM</vt:lpstr>
      <vt:lpstr>Role of regularization in preventing overfitting</vt:lpstr>
      <vt:lpstr>Impact of Changing C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Zach Lanter</dc:creator>
  <cp:lastModifiedBy>Zach Lanter</cp:lastModifiedBy>
  <cp:revision>151</cp:revision>
  <dcterms:created xsi:type="dcterms:W3CDTF">2025-09-27T02:29:09Z</dcterms:created>
  <dcterms:modified xsi:type="dcterms:W3CDTF">2025-09-30T15:56:03Z</dcterms:modified>
</cp:coreProperties>
</file>