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82" r:id="rId3"/>
    <p:sldId id="381" r:id="rId4"/>
    <p:sldId id="383" r:id="rId5"/>
    <p:sldId id="384" r:id="rId6"/>
    <p:sldId id="385" r:id="rId7"/>
    <p:sldId id="387" r:id="rId8"/>
    <p:sldId id="392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8F247-A2E5-47F3-8B7D-A419FCEA3A40}" v="428" dt="2023-12-10T23:06:45.398"/>
    <p1510:client id="{7E03CC07-C4A8-4716-810B-6FCECFCC77F8}" v="191" dt="2023-12-11T01:18:17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94675" autoAdjust="0"/>
  </p:normalViewPr>
  <p:slideViewPr>
    <p:cSldViewPr>
      <p:cViewPr varScale="1">
        <p:scale>
          <a:sx n="110" d="100"/>
          <a:sy n="110" d="100"/>
        </p:scale>
        <p:origin x="17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7B58EC3-58AF-0BB1-48D8-5187316516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BA5FEA-EDED-CDCD-318B-B503598729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1C4218A-BBD9-414E-A535-BAD359360C3C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BA17085-176D-FA86-5D5E-0B1D858CC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5148E9BA-DFBF-4B50-B8D8-65E60477E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2C21BB-5125-0B1C-A3DC-4E16DE0C4E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45BEA0-C3C6-2B50-76C3-DC32E485B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6EE180-92B8-4E9E-B587-1656C677448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>
            <a:extLst>
              <a:ext uri="{FF2B5EF4-FFF2-40B4-BE49-F238E27FC236}">
                <a16:creationId xmlns:a16="http://schemas.microsoft.com/office/drawing/2014/main" id="{C5116A4E-7581-41F1-21F0-ECFA6E5ED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>
            <a:extLst>
              <a:ext uri="{FF2B5EF4-FFF2-40B4-BE49-F238E27FC236}">
                <a16:creationId xmlns:a16="http://schemas.microsoft.com/office/drawing/2014/main" id="{EE8DEEA4-3432-C963-066C-D142C6E73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C4A7824B-86AD-75CE-03BB-3FB051635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6369E6-4E86-4A0A-8097-A8979A9B70F1}" type="slidenum">
              <a:rPr lang="pt-BR" altLang="pt-BR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CDDA9A-AB30-4118-4C84-056B7A521C4B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58D477-0AD0-F0CB-37E8-1AD40EB450C1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864569-B90F-B83D-7259-7CCF1AB15C8E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A81AB5-8AF6-2C20-6F4A-3542BE96E2C8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53A672AE-4502-478F-301A-A556557C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D146CC07-1238-20A1-6A76-A38FE1DB5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Conector reto 9">
            <a:extLst>
              <a:ext uri="{FF2B5EF4-FFF2-40B4-BE49-F238E27FC236}">
                <a16:creationId xmlns:a16="http://schemas.microsoft.com/office/drawing/2014/main" id="{3807201F-E6BA-BD60-4E4A-FC68E562C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Conector reto 10">
            <a:extLst>
              <a:ext uri="{FF2B5EF4-FFF2-40B4-BE49-F238E27FC236}">
                <a16:creationId xmlns:a16="http://schemas.microsoft.com/office/drawing/2014/main" id="{459C8632-DAC0-EE21-9B95-1550E4D3C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Conector reto 25">
            <a:extLst>
              <a:ext uri="{FF2B5EF4-FFF2-40B4-BE49-F238E27FC236}">
                <a16:creationId xmlns:a16="http://schemas.microsoft.com/office/drawing/2014/main" id="{7C4EECCC-0D65-1CEB-8346-3C9EBACA0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Conector reto 12">
            <a:extLst>
              <a:ext uri="{FF2B5EF4-FFF2-40B4-BE49-F238E27FC236}">
                <a16:creationId xmlns:a16="http://schemas.microsoft.com/office/drawing/2014/main" id="{CA9D81F8-260E-0891-D894-BACCC3CDE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B19871-5E2C-B9EC-227F-5F01B538275C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BA93C5F-8257-83BB-3726-BAD64E36A863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D5B120B-8844-EFA4-E8B9-497B238D4AC1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53B2201-4D6A-2A0C-EA6A-1B33D3A8AD82}"/>
              </a:ext>
            </a:extLst>
          </p:cNvPr>
          <p:cNvSpPr/>
          <p:nvPr userDrawn="1"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EB18EBD-F5C8-ADB9-2A3E-84336E09CF45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2E07CE6-5249-141C-3DE8-113BFEA65EF6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" name="Imagem 34" descr="C:\Users\rt030211\Desktop\Sao Paulo - Geral\São Paulo_sem campus-01.jpg">
            <a:extLst>
              <a:ext uri="{FF2B5EF4-FFF2-40B4-BE49-F238E27FC236}">
                <a16:creationId xmlns:a16="http://schemas.microsoft.com/office/drawing/2014/main" id="{D353D829-7E98-6F9D-5E49-2E8D37A1B24A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22250"/>
            <a:ext cx="48355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2842574"/>
            <a:ext cx="6172200" cy="1894362"/>
          </a:xfrm>
          <a:prstGeom prst="rect">
            <a:avLst/>
          </a:prstGeom>
        </p:spPr>
        <p:txBody>
          <a:bodyPr/>
          <a:lstStyle>
            <a:lvl1pPr>
              <a:defRPr sz="32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4721696"/>
            <a:ext cx="6172200" cy="13716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1" name="Espaço Reservado para Data 27">
            <a:extLst>
              <a:ext uri="{FF2B5EF4-FFF2-40B4-BE49-F238E27FC236}">
                <a16:creationId xmlns:a16="http://schemas.microsoft.com/office/drawing/2014/main" id="{0BBEB067-542E-D398-4D73-BBC0CF0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2304-DAEA-44B1-BD27-1D2AD938699B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22" name="Espaço Reservado para Rodapé 16">
            <a:extLst>
              <a:ext uri="{FF2B5EF4-FFF2-40B4-BE49-F238E27FC236}">
                <a16:creationId xmlns:a16="http://schemas.microsoft.com/office/drawing/2014/main" id="{B4373A18-9676-ABEA-52DD-854C11F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8">
            <a:extLst>
              <a:ext uri="{FF2B5EF4-FFF2-40B4-BE49-F238E27FC236}">
                <a16:creationId xmlns:a16="http://schemas.microsoft.com/office/drawing/2014/main" id="{0A6ECEDB-732F-0A5D-B507-6844DA6F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4380B660-9A0D-4561-B8D7-FD8D1D3309F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2796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09B0011F-EDA9-43E0-A867-211256CC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60CA0-4F01-461E-8DCB-9019BF16B3B0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DB8A9374-2C23-FA74-B2F5-4F3E2E3D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3F92E71E-ABB6-91E4-AC84-2E98E491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4ADE6-82AD-47B5-BC5A-5861B8544BF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095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5699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86FC72-0B5B-F4F6-4F48-007961A98AE9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7E800F-4529-E7C8-3542-379E6DB6F9F3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DE05D58-45AF-A8B9-D788-90FE23B4CBA6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FB299D-0F98-E875-0EEA-CF360BBF2704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ector reto 7">
            <a:extLst>
              <a:ext uri="{FF2B5EF4-FFF2-40B4-BE49-F238E27FC236}">
                <a16:creationId xmlns:a16="http://schemas.microsoft.com/office/drawing/2014/main" id="{5F04281B-E7D6-1FAE-408C-B2BA772EF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406C933A-3862-19B4-E68B-E93E3843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Conector reto 9">
            <a:extLst>
              <a:ext uri="{FF2B5EF4-FFF2-40B4-BE49-F238E27FC236}">
                <a16:creationId xmlns:a16="http://schemas.microsoft.com/office/drawing/2014/main" id="{CA61A4FE-B9AC-A3AD-A913-E00F89EEC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Conector reto 10">
            <a:extLst>
              <a:ext uri="{FF2B5EF4-FFF2-40B4-BE49-F238E27FC236}">
                <a16:creationId xmlns:a16="http://schemas.microsoft.com/office/drawing/2014/main" id="{B7A4EB1A-60A1-319E-0AED-E27ECDA15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Conector reto 11">
            <a:extLst>
              <a:ext uri="{FF2B5EF4-FFF2-40B4-BE49-F238E27FC236}">
                <a16:creationId xmlns:a16="http://schemas.microsoft.com/office/drawing/2014/main" id="{F36074EB-5EB7-6E3C-AF52-F95BD2C54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6D3B2D-D7D9-7B1C-D703-C61F703A4296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B004DB4-0664-A5A0-8E1A-6AC3E5B45B2E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B6FAC0-60C1-21E5-B69B-43BE0B4582E6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AC8AF89-B909-37AD-D259-83FE35EFFD7F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19CDCA4-8C68-BFBF-DB3F-1C5799CA153C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F7E2E3A-A437-CFEA-8DF6-52A7374561F9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Conector reto 18">
            <a:extLst>
              <a:ext uri="{FF2B5EF4-FFF2-40B4-BE49-F238E27FC236}">
                <a16:creationId xmlns:a16="http://schemas.microsoft.com/office/drawing/2014/main" id="{4F207858-5B3E-E7FD-5751-A8C835003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3650B08C-7804-8AB8-D675-17B49A2C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E4D3-7C9A-4F87-8753-64B3E31C6906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462257DB-411F-AE6B-E81A-7245DDF0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5">
            <a:extLst>
              <a:ext uri="{FF2B5EF4-FFF2-40B4-BE49-F238E27FC236}">
                <a16:creationId xmlns:a16="http://schemas.microsoft.com/office/drawing/2014/main" id="{747F3F8C-E2E6-439F-37AB-B62D50DD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A5E0C386-505E-492E-ABF7-CD409AC288D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079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85F5BCBC-0B7E-63BE-9DD1-C08BD85F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9F9E7-7108-4CDD-9F47-01C972F105AE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69F579E6-2A91-31C5-B115-50EC9025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D33269EB-B1FA-E413-692C-D58033B9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1BD0F-A764-4335-8BD0-9E176DDF4A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73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9768185D-8413-CE89-E1D4-05721BB2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D6F4-10F7-4262-9EBB-39B8D2AB2F17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0AE8AC59-92BA-4C3D-EA00-E998068D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6F525B89-A4AC-C13F-602B-7E1DFB2A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C4732-EB14-4958-A327-2B0E000219E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711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5">
            <a:extLst>
              <a:ext uri="{FF2B5EF4-FFF2-40B4-BE49-F238E27FC236}">
                <a16:creationId xmlns:a16="http://schemas.microsoft.com/office/drawing/2014/main" id="{96083512-9E82-1260-178B-78059C44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05ED4D-16CB-41F0-A046-B5A68E471A97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F7BB532E-0C18-444B-A051-E68EACA018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EB7C2A-09CB-413B-8CDD-0ED01014507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Espaço Reservado para Rodapé 7">
            <a:extLst>
              <a:ext uri="{FF2B5EF4-FFF2-40B4-BE49-F238E27FC236}">
                <a16:creationId xmlns:a16="http://schemas.microsoft.com/office/drawing/2014/main" id="{C4636252-E31B-E307-45AF-D3D99B1DD9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04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60FFC9EA-6BB1-0A7A-BFDA-7BA70FCD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B6FA3-88DE-42B1-A2CD-1BCF07D5919E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7A4D69-2421-9575-F693-14B56CC8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30355A66-2996-1ADD-45AD-3905985E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DC35C-F4C7-4437-9034-BE5BB38194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6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reto 3">
            <a:extLst>
              <a:ext uri="{FF2B5EF4-FFF2-40B4-BE49-F238E27FC236}">
                <a16:creationId xmlns:a16="http://schemas.microsoft.com/office/drawing/2014/main" id="{94500CFE-19C9-A85C-51C0-2D183378B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42505303-DE33-0294-AC19-1383078AA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onector reto 17">
            <a:extLst>
              <a:ext uri="{FF2B5EF4-FFF2-40B4-BE49-F238E27FC236}">
                <a16:creationId xmlns:a16="http://schemas.microsoft.com/office/drawing/2014/main" id="{BB7339F9-8CA4-CFD6-06FF-C1666ACAB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Conector reto 18">
            <a:extLst>
              <a:ext uri="{FF2B5EF4-FFF2-40B4-BE49-F238E27FC236}">
                <a16:creationId xmlns:a16="http://schemas.microsoft.com/office/drawing/2014/main" id="{DC1E9DBF-5580-5739-E2EA-85A451EE9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7A3963-0676-5106-7019-41D17D345DC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onector reto 20">
            <a:extLst>
              <a:ext uri="{FF2B5EF4-FFF2-40B4-BE49-F238E27FC236}">
                <a16:creationId xmlns:a16="http://schemas.microsoft.com/office/drawing/2014/main" id="{4A949DDB-76E6-294E-4F68-F4694EB18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8AFBD6E-2823-A5FE-7C94-B78BB217A283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Data 20">
            <a:extLst>
              <a:ext uri="{FF2B5EF4-FFF2-40B4-BE49-F238E27FC236}">
                <a16:creationId xmlns:a16="http://schemas.microsoft.com/office/drawing/2014/main" id="{8FE5A893-BE79-B846-6FE7-EF30889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2214244-1FBB-4EB0-B623-5941C12BD202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12" name="Espaço Reservado para Número de Slide 21">
            <a:extLst>
              <a:ext uri="{FF2B5EF4-FFF2-40B4-BE49-F238E27FC236}">
                <a16:creationId xmlns:a16="http://schemas.microsoft.com/office/drawing/2014/main" id="{D0CBDFE4-C05B-4CC3-EA61-F5B696C8A3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CD524D-8D5A-47FB-ACA0-542B4F136E66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3" name="Espaço Reservado para Rodapé 22">
            <a:extLst>
              <a:ext uri="{FF2B5EF4-FFF2-40B4-BE49-F238E27FC236}">
                <a16:creationId xmlns:a16="http://schemas.microsoft.com/office/drawing/2014/main" id="{FD419FD6-FFE6-B58E-BD63-C6C7393B6B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9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>
            <a:extLst>
              <a:ext uri="{FF2B5EF4-FFF2-40B4-BE49-F238E27FC236}">
                <a16:creationId xmlns:a16="http://schemas.microsoft.com/office/drawing/2014/main" id="{72C35B4F-D8E6-F7C9-96CD-4A65C8D5B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A11632A-ECE9-D195-1F1E-CCFF4C754256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ector reto 17">
            <a:extLst>
              <a:ext uri="{FF2B5EF4-FFF2-40B4-BE49-F238E27FC236}">
                <a16:creationId xmlns:a16="http://schemas.microsoft.com/office/drawing/2014/main" id="{86CEDE65-9F14-1CE9-E251-FDB06EA16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25F761-264B-6ED1-BF33-EB584752832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onector reto 19">
            <a:extLst>
              <a:ext uri="{FF2B5EF4-FFF2-40B4-BE49-F238E27FC236}">
                <a16:creationId xmlns:a16="http://schemas.microsoft.com/office/drawing/2014/main" id="{A7D95AB7-1299-8D70-3F32-A7C8CDF44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Conector reto 9">
            <a:extLst>
              <a:ext uri="{FF2B5EF4-FFF2-40B4-BE49-F238E27FC236}">
                <a16:creationId xmlns:a16="http://schemas.microsoft.com/office/drawing/2014/main" id="{0330F216-D618-B1BE-E61F-9CD563191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onector reto 23">
            <a:extLst>
              <a:ext uri="{FF2B5EF4-FFF2-40B4-BE49-F238E27FC236}">
                <a16:creationId xmlns:a16="http://schemas.microsoft.com/office/drawing/2014/main" id="{C2DAAD96-0C91-3594-4998-0CEF02351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Data 16">
            <a:extLst>
              <a:ext uri="{FF2B5EF4-FFF2-40B4-BE49-F238E27FC236}">
                <a16:creationId xmlns:a16="http://schemas.microsoft.com/office/drawing/2014/main" id="{B2D134DA-9948-AD28-95B3-8B14F25C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82441B-A0E3-476E-9CBD-C14867FE9874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13" name="Espaço Reservado para Número de Slide 17">
            <a:extLst>
              <a:ext uri="{FF2B5EF4-FFF2-40B4-BE49-F238E27FC236}">
                <a16:creationId xmlns:a16="http://schemas.microsoft.com/office/drawing/2014/main" id="{D71B3818-86FE-DE96-53E0-A3FC09C7B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596682-EB3C-4D79-A5AA-832F6267E40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4" name="Espaço Reservado para Rodapé 20">
            <a:extLst>
              <a:ext uri="{FF2B5EF4-FFF2-40B4-BE49-F238E27FC236}">
                <a16:creationId xmlns:a16="http://schemas.microsoft.com/office/drawing/2014/main" id="{57BE3069-CDDA-B5BE-23DC-7F33BCAB3D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2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>
            <a:extLst>
              <a:ext uri="{FF2B5EF4-FFF2-40B4-BE49-F238E27FC236}">
                <a16:creationId xmlns:a16="http://schemas.microsoft.com/office/drawing/2014/main" id="{BC09943B-C267-D6C9-5F42-C780AD73F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75EB5FF3-FCC9-C676-2B89-8E5A7FB5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613"/>
            <a:ext cx="7467600" cy="581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28" name="Espaço Reservado para Texto 12">
            <a:extLst>
              <a:ext uri="{FF2B5EF4-FFF2-40B4-BE49-F238E27FC236}">
                <a16:creationId xmlns:a16="http://schemas.microsoft.com/office/drawing/2014/main" id="{E101E189-94EC-ABAA-E527-F81B7ED5BC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557338"/>
            <a:ext cx="74676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  <a:p>
            <a:pPr lvl="0"/>
            <a:endParaRPr lang="pt-BR" altLang="pt-BR"/>
          </a:p>
          <a:p>
            <a:pPr lvl="0"/>
            <a:endParaRPr lang="pt-BR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C8C78E1F-702C-5615-F6A4-40CE0315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9D97E2-8F02-48A6-B886-C9F1A4398B9E}" type="datetimeFigureOut">
              <a:rPr lang="pt-BR"/>
              <a:pPr>
                <a:defRPr/>
              </a:pPr>
              <a:t>10/12/2023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7F97B6-6CD5-EA06-827A-4094E181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9784676D-C81A-3628-0C8A-BFF185A5C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Conector reto 8">
            <a:extLst>
              <a:ext uri="{FF2B5EF4-FFF2-40B4-BE49-F238E27FC236}">
                <a16:creationId xmlns:a16="http://schemas.microsoft.com/office/drawing/2014/main" id="{766E4AA1-23E1-8A1B-14B5-D03248C2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2B76FA-91C0-842A-EAB3-413ADBB7615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Conector reto 10">
            <a:extLst>
              <a:ext uri="{FF2B5EF4-FFF2-40B4-BE49-F238E27FC236}">
                <a16:creationId xmlns:a16="http://schemas.microsoft.com/office/drawing/2014/main" id="{8DC67B98-24AA-50F3-970A-7F8F4D060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3F20594-AEE2-1379-8209-46115862ECE4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94AB71B1-7B46-B3C0-8D54-BC81963E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6F729B18-90BC-408B-A403-39D13D84A0DF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1037" name="Imagem 16" descr="C:\Users\rt030211\Desktop\Sao Paulo - Geral\São Paulo_sem campus-01.jpg">
            <a:extLst>
              <a:ext uri="{FF2B5EF4-FFF2-40B4-BE49-F238E27FC236}">
                <a16:creationId xmlns:a16="http://schemas.microsoft.com/office/drawing/2014/main" id="{E0449139-4139-A91A-A055-D36647C0CFD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0"/>
            <a:ext cx="24177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37" r:id="rId4"/>
    <p:sldLayoutId id="2147484238" r:id="rId5"/>
    <p:sldLayoutId id="2147484244" r:id="rId6"/>
    <p:sldLayoutId id="2147484239" r:id="rId7"/>
    <p:sldLayoutId id="2147484245" r:id="rId8"/>
    <p:sldLayoutId id="2147484246" r:id="rId9"/>
    <p:sldLayoutId id="214748424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500" b="1" kern="1200" cap="small">
          <a:solidFill>
            <a:srgbClr val="90C22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0C226"/>
          </a:solidFill>
          <a:latin typeface="Century Schoolbook" panose="020406040505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0C226"/>
          </a:solidFill>
          <a:latin typeface="Century Schoolbook" panose="020406040505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0C226"/>
          </a:solidFill>
          <a:latin typeface="Century Schoolbook" panose="020406040505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0C226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534988" indent="-26828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55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18200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BC8AA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BB9B5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D8BD6B8-316D-0F3A-8029-C6E6179EF786}"/>
              </a:ext>
            </a:extLst>
          </p:cNvPr>
          <p:cNvSpPr txBox="1">
            <a:spLocks/>
          </p:cNvSpPr>
          <p:nvPr/>
        </p:nvSpPr>
        <p:spPr>
          <a:xfrm>
            <a:off x="2124075" y="2936875"/>
            <a:ext cx="6480175" cy="1316038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pt-BR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Projeto Integrador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pt-BR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 2º semestre - Técnico de Informática para Internet</a:t>
            </a:r>
            <a:endParaRPr lang="pt-BR" sz="3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D4DF-B5C7-B8BB-B51A-CB7F20640C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5775" y="1477963"/>
            <a:ext cx="7467600" cy="4903787"/>
          </a:xfrm>
        </p:spPr>
        <p:txBody>
          <a:bodyPr>
            <a:normAutofit/>
          </a:bodyPr>
          <a:lstStyle/>
          <a:p>
            <a:pPr marL="266700" indent="0" algn="just" eaLnBrk="1" fontAlgn="auto" hangingPunct="1">
              <a:spcAft>
                <a:spcPts val="0"/>
              </a:spcAft>
              <a:buNone/>
              <a:defRPr/>
            </a:pPr>
            <a:endParaRPr lang="pt-BR" sz="2200" dirty="0">
              <a:ea typeface="+mn-lt"/>
              <a:cs typeface="+mn-lt"/>
            </a:endParaRPr>
          </a:p>
          <a:p>
            <a:pPr marL="266700" indent="0" algn="just">
              <a:spcAft>
                <a:spcPts val="0"/>
              </a:spcAft>
              <a:buNone/>
              <a:defRPr/>
            </a:pPr>
            <a:endParaRPr lang="pt-BR" sz="2200" dirty="0"/>
          </a:p>
          <a:p>
            <a:pPr marL="266700" indent="0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Richard Moreira de As, Thiago Inácio lima &amp; Bryan Machado Soares dos Santos</a:t>
            </a:r>
          </a:p>
          <a:p>
            <a:pPr marL="534670" indent="-267970" eaLnBrk="1" fontAlgn="auto" hangingPunct="1">
              <a:spcAft>
                <a:spcPts val="0"/>
              </a:spcAft>
              <a:defRPr/>
            </a:pPr>
            <a:endParaRPr lang="pt-BR" i="1" dirty="0"/>
          </a:p>
          <a:p>
            <a:pPr marL="26670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26670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26670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26670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28CF7C2-479C-C3D5-D35C-1671B2A19C81}"/>
              </a:ext>
            </a:extLst>
          </p:cNvPr>
          <p:cNvSpPr txBox="1">
            <a:spLocks/>
          </p:cNvSpPr>
          <p:nvPr/>
        </p:nvSpPr>
        <p:spPr>
          <a:xfrm>
            <a:off x="485775" y="620713"/>
            <a:ext cx="7467600" cy="777875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 cap="small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sz="2800" dirty="0"/>
              <a:t>Membros do Grupo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CCA79-DD88-EFEE-75F8-A6859D6289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0538" y="1700213"/>
            <a:ext cx="7467600" cy="4897437"/>
          </a:xfrm>
        </p:spPr>
        <p:txBody>
          <a:bodyPr>
            <a:noAutofit/>
          </a:bodyPr>
          <a:lstStyle/>
          <a:p>
            <a:pPr marL="266700" indent="0" algn="ctr">
              <a:buNone/>
              <a:defRPr/>
            </a:pPr>
            <a:r>
              <a:rPr lang="pt-BR" sz="2600" dirty="0"/>
              <a:t>Descrição</a:t>
            </a:r>
          </a:p>
          <a:p>
            <a:pPr marL="266700" indent="0" algn="just">
              <a:buNone/>
              <a:defRPr/>
            </a:pPr>
            <a:r>
              <a:rPr lang="pt-BR" sz="2200" dirty="0"/>
              <a:t>Nosso projeto consistem em três telas: Catraca, Admin e Site Público, a catraca é onde passamos o cartão do ônibus, o Admin onde cadastramos os clientes, motoristas e linhas e o site público onde o cliente pode fazer o agendamento do cartão e a recarga do mesmo.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628755A-43AE-ACF5-6397-5C92092F01E2}"/>
              </a:ext>
            </a:extLst>
          </p:cNvPr>
          <p:cNvSpPr txBox="1">
            <a:spLocks/>
          </p:cNvSpPr>
          <p:nvPr/>
        </p:nvSpPr>
        <p:spPr>
          <a:xfrm>
            <a:off x="625475" y="765175"/>
            <a:ext cx="7467600" cy="777875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 cap="small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sz="3000" dirty="0"/>
              <a:t>Projeto Integrador: STPSP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A7D259C-E770-399D-5EEA-ADAEDA6C6A79}"/>
              </a:ext>
            </a:extLst>
          </p:cNvPr>
          <p:cNvSpPr txBox="1">
            <a:spLocks/>
          </p:cNvSpPr>
          <p:nvPr/>
        </p:nvSpPr>
        <p:spPr>
          <a:xfrm>
            <a:off x="539750" y="908049"/>
            <a:ext cx="7467600" cy="505733"/>
          </a:xfrm>
          <a:prstGeom prst="rect">
            <a:avLst/>
          </a:prstGeom>
        </p:spPr>
        <p:txBody>
          <a:bodyPr lIns="91440" tIns="45720" rIns="91440" bIns="45720" anchor="b"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 cap="small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sz="2800" dirty="0"/>
              <a:t>Escopo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8C5BF4-7B4E-400C-219E-B280C4C67807}"/>
              </a:ext>
            </a:extLst>
          </p:cNvPr>
          <p:cNvSpPr txBox="1"/>
          <p:nvPr/>
        </p:nvSpPr>
        <p:spPr>
          <a:xfrm>
            <a:off x="542473" y="1449615"/>
            <a:ext cx="746941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Schoolbook"/>
                <a:cs typeface="Arial"/>
              </a:rPr>
              <a:t>O Sistema a ser </a:t>
            </a:r>
            <a:r>
              <a:rPr lang="en-US" err="1">
                <a:latin typeface="Century Schoolbook"/>
                <a:cs typeface="Arial"/>
              </a:rPr>
              <a:t>produzido</a:t>
            </a:r>
            <a:r>
              <a:rPr lang="en-US" dirty="0">
                <a:latin typeface="Century Schoolbook"/>
                <a:cs typeface="Arial"/>
              </a:rPr>
              <a:t> sera </a:t>
            </a:r>
            <a:r>
              <a:rPr lang="en-US" err="1">
                <a:latin typeface="Century Schoolbook"/>
                <a:cs typeface="Arial"/>
              </a:rPr>
              <a:t>chamado</a:t>
            </a:r>
            <a:r>
              <a:rPr lang="en-US" dirty="0">
                <a:latin typeface="Century Schoolbook"/>
                <a:cs typeface="Arial"/>
              </a:rPr>
              <a:t> de Sistema de Transporte Público de São Paulo, tendo </a:t>
            </a:r>
            <a:r>
              <a:rPr lang="en-US" err="1">
                <a:latin typeface="Century Schoolbook"/>
                <a:cs typeface="Arial"/>
              </a:rPr>
              <a:t>como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objetivo</a:t>
            </a:r>
            <a:r>
              <a:rPr lang="en-US" dirty="0">
                <a:latin typeface="Century Schoolbook"/>
                <a:cs typeface="Arial"/>
              </a:rPr>
              <a:t> principal a </a:t>
            </a:r>
            <a:r>
              <a:rPr lang="en-US" err="1">
                <a:latin typeface="Century Schoolbook"/>
                <a:cs typeface="Arial"/>
              </a:rPr>
              <a:t>autenticação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cartões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clientes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ônibus</a:t>
            </a:r>
            <a:r>
              <a:rPr lang="en-US" dirty="0">
                <a:latin typeface="Century Schoolbook"/>
                <a:cs typeface="Arial"/>
              </a:rPr>
              <a:t>. Este </a:t>
            </a:r>
            <a:r>
              <a:rPr lang="en-US" err="1">
                <a:latin typeface="Century Schoolbook"/>
                <a:cs typeface="Arial"/>
              </a:rPr>
              <a:t>produto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realizará</a:t>
            </a:r>
            <a:r>
              <a:rPr lang="en-US" dirty="0">
                <a:latin typeface="Century Schoolbook"/>
                <a:cs typeface="Arial"/>
              </a:rPr>
              <a:t> a </a:t>
            </a:r>
            <a:r>
              <a:rPr lang="en-US" err="1">
                <a:latin typeface="Century Schoolbook"/>
                <a:cs typeface="Arial"/>
              </a:rPr>
              <a:t>administração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funcionários</a:t>
            </a:r>
            <a:r>
              <a:rPr lang="en-US" dirty="0">
                <a:latin typeface="Century Schoolbook"/>
                <a:cs typeface="Arial"/>
              </a:rPr>
              <a:t>, </a:t>
            </a:r>
            <a:r>
              <a:rPr lang="en-US" err="1">
                <a:latin typeface="Century Schoolbook"/>
                <a:cs typeface="Arial"/>
              </a:rPr>
              <a:t>clientes</a:t>
            </a:r>
            <a:r>
              <a:rPr lang="en-US" dirty="0">
                <a:latin typeface="Century Schoolbook"/>
                <a:cs typeface="Arial"/>
              </a:rPr>
              <a:t>, </a:t>
            </a:r>
            <a:r>
              <a:rPr lang="en-US" err="1">
                <a:latin typeface="Century Schoolbook"/>
                <a:cs typeface="Arial"/>
              </a:rPr>
              <a:t>linhas</a:t>
            </a:r>
            <a:r>
              <a:rPr lang="en-US" dirty="0">
                <a:latin typeface="Century Schoolbook"/>
                <a:cs typeface="Arial"/>
              </a:rPr>
              <a:t> e o </a:t>
            </a:r>
            <a:r>
              <a:rPr lang="en-US" err="1">
                <a:latin typeface="Century Schoolbook"/>
                <a:cs typeface="Arial"/>
              </a:rPr>
              <a:t>funcionamento</a:t>
            </a:r>
            <a:r>
              <a:rPr lang="en-US" dirty="0">
                <a:latin typeface="Century Schoolbook"/>
                <a:cs typeface="Arial"/>
              </a:rPr>
              <a:t> das </a:t>
            </a:r>
            <a:r>
              <a:rPr lang="en-US" err="1">
                <a:latin typeface="Century Schoolbook"/>
                <a:cs typeface="Arial"/>
              </a:rPr>
              <a:t>catracas</a:t>
            </a:r>
            <a:r>
              <a:rPr lang="en-US" dirty="0">
                <a:latin typeface="Century Schoolbook"/>
                <a:cs typeface="Arial"/>
              </a:rPr>
              <a:t>. </a:t>
            </a:r>
            <a:r>
              <a:rPr lang="en-US" err="1">
                <a:latin typeface="Century Schoolbook"/>
                <a:cs typeface="Arial"/>
              </a:rPr>
              <a:t>Adicionalmente</a:t>
            </a:r>
            <a:r>
              <a:rPr lang="en-US" dirty="0">
                <a:latin typeface="Century Schoolbook"/>
                <a:cs typeface="Arial"/>
              </a:rPr>
              <a:t>, </a:t>
            </a:r>
            <a:r>
              <a:rPr lang="en-US" err="1">
                <a:latin typeface="Century Schoolbook"/>
                <a:cs typeface="Arial"/>
              </a:rPr>
              <a:t>na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entrega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deste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sistema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também</a:t>
            </a:r>
            <a:r>
              <a:rPr lang="en-US" dirty="0">
                <a:latin typeface="Century Schoolbook"/>
                <a:cs typeface="Arial"/>
              </a:rPr>
              <a:t> se </a:t>
            </a:r>
            <a:r>
              <a:rPr lang="en-US" err="1">
                <a:latin typeface="Century Schoolbook"/>
                <a:cs typeface="Arial"/>
              </a:rPr>
              <a:t>terá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uma</a:t>
            </a:r>
            <a:r>
              <a:rPr lang="en-US" dirty="0">
                <a:latin typeface="Century Schoolbook"/>
                <a:cs typeface="Arial"/>
              </a:rPr>
              <a:t> interface para </a:t>
            </a:r>
            <a:r>
              <a:rPr lang="en-US" err="1">
                <a:latin typeface="Century Schoolbook"/>
                <a:cs typeface="Arial"/>
              </a:rPr>
              <a:t>os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gerentes</a:t>
            </a:r>
            <a:r>
              <a:rPr lang="en-US" dirty="0">
                <a:latin typeface="Century Schoolbook"/>
                <a:cs typeface="Arial"/>
              </a:rPr>
              <a:t> da </a:t>
            </a:r>
            <a:r>
              <a:rPr lang="en-US" err="1">
                <a:latin typeface="Century Schoolbook"/>
                <a:cs typeface="Arial"/>
              </a:rPr>
              <a:t>empresa</a:t>
            </a:r>
            <a:r>
              <a:rPr lang="en-US" dirty="0">
                <a:latin typeface="Century Schoolbook"/>
                <a:cs typeface="Arial"/>
              </a:rPr>
              <a:t> e </a:t>
            </a:r>
            <a:r>
              <a:rPr lang="en-US" err="1">
                <a:latin typeface="Century Schoolbook"/>
                <a:cs typeface="Arial"/>
              </a:rPr>
              <a:t>uma</a:t>
            </a:r>
            <a:r>
              <a:rPr lang="en-US" dirty="0">
                <a:latin typeface="Century Schoolbook"/>
                <a:cs typeface="Arial"/>
              </a:rPr>
              <a:t> interface online para </a:t>
            </a:r>
            <a:r>
              <a:rPr lang="en-US" err="1">
                <a:latin typeface="Century Schoolbook"/>
                <a:cs typeface="Arial"/>
              </a:rPr>
              <a:t>os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clientes</a:t>
            </a:r>
            <a:r>
              <a:rPr lang="en-US" dirty="0">
                <a:latin typeface="Century Schoolbook"/>
                <a:cs typeface="Arial"/>
              </a:rPr>
              <a:t> e </a:t>
            </a:r>
            <a:r>
              <a:rPr lang="en-US" err="1">
                <a:latin typeface="Century Schoolbook"/>
                <a:cs typeface="Arial"/>
              </a:rPr>
              <a:t>demais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pessoas</a:t>
            </a:r>
            <a:r>
              <a:rPr lang="en-US" dirty="0">
                <a:latin typeface="Century Schoolbook"/>
                <a:cs typeface="Arial"/>
              </a:rPr>
              <a:t>. Este </a:t>
            </a:r>
            <a:r>
              <a:rPr lang="en-US" err="1">
                <a:latin typeface="Century Schoolbook"/>
                <a:cs typeface="Arial"/>
              </a:rPr>
              <a:t>produto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será</a:t>
            </a:r>
            <a:r>
              <a:rPr lang="en-US" dirty="0">
                <a:latin typeface="Century Schoolbook"/>
                <a:cs typeface="Arial"/>
              </a:rPr>
              <a:t> um </a:t>
            </a:r>
            <a:r>
              <a:rPr lang="en-US" err="1">
                <a:latin typeface="Century Schoolbook"/>
                <a:cs typeface="Arial"/>
              </a:rPr>
              <a:t>produto</a:t>
            </a:r>
            <a:r>
              <a:rPr lang="en-US" dirty="0">
                <a:latin typeface="Century Schoolbook"/>
                <a:cs typeface="Arial"/>
              </a:rPr>
              <a:t> self-cache, o que </a:t>
            </a:r>
            <a:r>
              <a:rPr lang="en-US" err="1">
                <a:latin typeface="Century Schoolbook"/>
                <a:cs typeface="Arial"/>
              </a:rPr>
              <a:t>significa</a:t>
            </a:r>
            <a:r>
              <a:rPr lang="en-US" dirty="0">
                <a:latin typeface="Century Schoolbook"/>
                <a:cs typeface="Arial"/>
              </a:rPr>
              <a:t> que </a:t>
            </a:r>
            <a:r>
              <a:rPr lang="en-US" err="1">
                <a:latin typeface="Century Schoolbook"/>
                <a:cs typeface="Arial"/>
              </a:rPr>
              <a:t>ele</a:t>
            </a:r>
            <a:r>
              <a:rPr lang="en-US" dirty="0">
                <a:latin typeface="Century Schoolbook"/>
                <a:cs typeface="Arial"/>
              </a:rPr>
              <a:t> NÃO </a:t>
            </a:r>
            <a:r>
              <a:rPr lang="en-US" err="1">
                <a:latin typeface="Century Schoolbook"/>
                <a:cs typeface="Arial"/>
              </a:rPr>
              <a:t>realizará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qualquer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tipo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pagamento</a:t>
            </a:r>
            <a:r>
              <a:rPr lang="en-US" dirty="0">
                <a:latin typeface="Century Schoolbook"/>
                <a:cs typeface="Arial"/>
              </a:rPr>
              <a:t>. Este </a:t>
            </a:r>
            <a:r>
              <a:rPr lang="en-US" err="1">
                <a:latin typeface="Century Schoolbook"/>
                <a:cs typeface="Arial"/>
              </a:rPr>
              <a:t>sistema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será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útil</a:t>
            </a:r>
            <a:r>
              <a:rPr lang="en-US" dirty="0">
                <a:latin typeface="Century Schoolbook"/>
                <a:cs typeface="Arial"/>
              </a:rPr>
              <a:t> para </a:t>
            </a:r>
            <a:r>
              <a:rPr lang="en-US" err="1">
                <a:latin typeface="Century Schoolbook"/>
                <a:cs typeface="Arial"/>
              </a:rPr>
              <a:t>garantir</a:t>
            </a:r>
            <a:r>
              <a:rPr lang="en-US" dirty="0">
                <a:latin typeface="Century Schoolbook"/>
                <a:cs typeface="Arial"/>
              </a:rPr>
              <a:t> a entrada de </a:t>
            </a:r>
            <a:r>
              <a:rPr lang="en-US" err="1">
                <a:latin typeface="Century Schoolbook"/>
                <a:cs typeface="Arial"/>
              </a:rPr>
              <a:t>clientes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apenas</a:t>
            </a:r>
            <a:r>
              <a:rPr lang="en-US" dirty="0">
                <a:latin typeface="Century Schoolbook"/>
                <a:cs typeface="Arial"/>
              </a:rPr>
              <a:t> com o </a:t>
            </a:r>
            <a:r>
              <a:rPr lang="en-US" err="1">
                <a:latin typeface="Century Schoolbook"/>
                <a:cs typeface="Arial"/>
              </a:rPr>
              <a:t>cartão</a:t>
            </a:r>
            <a:r>
              <a:rPr lang="en-US" dirty="0">
                <a:latin typeface="Century Schoolbook"/>
                <a:cs typeface="Arial"/>
              </a:rPr>
              <a:t>, </a:t>
            </a:r>
            <a:r>
              <a:rPr lang="en-US" err="1">
                <a:latin typeface="Century Schoolbook"/>
                <a:cs typeface="Arial"/>
              </a:rPr>
              <a:t>além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proporcionar</a:t>
            </a:r>
            <a:r>
              <a:rPr lang="en-US" dirty="0">
                <a:latin typeface="Century Schoolbook"/>
                <a:cs typeface="Arial"/>
              </a:rPr>
              <a:t> um </a:t>
            </a:r>
            <a:r>
              <a:rPr lang="en-US" err="1">
                <a:latin typeface="Century Schoolbook"/>
                <a:cs typeface="Arial"/>
              </a:rPr>
              <a:t>método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diminuir</a:t>
            </a:r>
            <a:r>
              <a:rPr lang="en-US" dirty="0">
                <a:latin typeface="Century Schoolbook"/>
                <a:cs typeface="Arial"/>
              </a:rPr>
              <a:t> a </a:t>
            </a:r>
            <a:r>
              <a:rPr lang="en-US" err="1">
                <a:latin typeface="Century Schoolbook"/>
                <a:cs typeface="Arial"/>
              </a:rPr>
              <a:t>interação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negativa</a:t>
            </a:r>
            <a:r>
              <a:rPr lang="en-US" dirty="0">
                <a:latin typeface="Century Schoolbook"/>
                <a:cs typeface="Arial"/>
              </a:rPr>
              <a:t> e </a:t>
            </a:r>
            <a:r>
              <a:rPr lang="en-US" err="1">
                <a:latin typeface="Century Schoolbook"/>
                <a:cs typeface="Arial"/>
              </a:rPr>
              <a:t>geral</a:t>
            </a:r>
            <a:r>
              <a:rPr lang="en-US" dirty="0">
                <a:latin typeface="Century Schoolbook"/>
                <a:cs typeface="Arial"/>
              </a:rPr>
              <a:t> entre o </a:t>
            </a:r>
            <a:r>
              <a:rPr lang="en-US" err="1">
                <a:latin typeface="Century Schoolbook"/>
                <a:cs typeface="Arial"/>
              </a:rPr>
              <a:t>motorista</a:t>
            </a:r>
            <a:r>
              <a:rPr lang="en-US" dirty="0">
                <a:latin typeface="Century Schoolbook"/>
                <a:cs typeface="Arial"/>
              </a:rPr>
              <a:t> e o </a:t>
            </a:r>
            <a:r>
              <a:rPr lang="en-US" err="1">
                <a:latin typeface="Century Schoolbook"/>
                <a:cs typeface="Arial"/>
              </a:rPr>
              <a:t>passageiro</a:t>
            </a:r>
            <a:r>
              <a:rPr lang="en-US" dirty="0">
                <a:latin typeface="Century Schoolbook"/>
                <a:cs typeface="Arial"/>
              </a:rPr>
              <a:t>. Este </a:t>
            </a:r>
            <a:r>
              <a:rPr lang="en-US" err="1">
                <a:latin typeface="Century Schoolbook"/>
                <a:cs typeface="Arial"/>
              </a:rPr>
              <a:t>tipo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sistema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trará</a:t>
            </a:r>
            <a:r>
              <a:rPr lang="en-US" dirty="0">
                <a:latin typeface="Century Schoolbook"/>
                <a:cs typeface="Arial"/>
              </a:rPr>
              <a:t> à </a:t>
            </a:r>
            <a:r>
              <a:rPr lang="en-US" err="1">
                <a:latin typeface="Century Schoolbook"/>
                <a:cs typeface="Arial"/>
              </a:rPr>
              <a:t>empresa</a:t>
            </a:r>
            <a:r>
              <a:rPr lang="en-US" dirty="0">
                <a:latin typeface="Century Schoolbook"/>
                <a:cs typeface="Arial"/>
              </a:rPr>
              <a:t> a nova </a:t>
            </a:r>
            <a:r>
              <a:rPr lang="en-US" err="1">
                <a:latin typeface="Century Schoolbook"/>
                <a:cs typeface="Arial"/>
              </a:rPr>
              <a:t>tecnologia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veículos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públicos</a:t>
            </a:r>
            <a:r>
              <a:rPr lang="en-US" dirty="0">
                <a:latin typeface="Century Schoolbook"/>
                <a:cs typeface="Arial"/>
              </a:rPr>
              <a:t> que </a:t>
            </a:r>
            <a:r>
              <a:rPr lang="en-US" err="1">
                <a:latin typeface="Century Schoolbook"/>
                <a:cs typeface="Arial"/>
              </a:rPr>
              <a:t>está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começando</a:t>
            </a:r>
            <a:r>
              <a:rPr lang="en-US" dirty="0">
                <a:latin typeface="Century Schoolbook"/>
                <a:cs typeface="Arial"/>
              </a:rPr>
              <a:t> a ser </a:t>
            </a:r>
            <a:r>
              <a:rPr lang="en-US" err="1">
                <a:latin typeface="Century Schoolbook"/>
                <a:cs typeface="Arial"/>
              </a:rPr>
              <a:t>implementada</a:t>
            </a:r>
            <a:r>
              <a:rPr lang="en-US" dirty="0">
                <a:latin typeface="Century Schoolbook"/>
                <a:cs typeface="Arial"/>
              </a:rPr>
              <a:t> no mercado. Tal </a:t>
            </a:r>
            <a:r>
              <a:rPr lang="en-US" err="1">
                <a:latin typeface="Century Schoolbook"/>
                <a:cs typeface="Arial"/>
              </a:rPr>
              <a:t>sistema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busca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melhorar</a:t>
            </a:r>
            <a:r>
              <a:rPr lang="en-US" dirty="0">
                <a:latin typeface="Century Schoolbook"/>
                <a:cs typeface="Arial"/>
              </a:rPr>
              <a:t> o </a:t>
            </a:r>
            <a:r>
              <a:rPr lang="en-US" err="1">
                <a:latin typeface="Century Schoolbook"/>
                <a:cs typeface="Arial"/>
              </a:rPr>
              <a:t>uso</a:t>
            </a:r>
            <a:r>
              <a:rPr lang="en-US" dirty="0">
                <a:latin typeface="Century Schoolbook"/>
                <a:cs typeface="Arial"/>
              </a:rPr>
              <a:t> de </a:t>
            </a:r>
            <a:r>
              <a:rPr lang="en-US" err="1">
                <a:latin typeface="Century Schoolbook"/>
                <a:cs typeface="Arial"/>
              </a:rPr>
              <a:t>veículos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públicos</a:t>
            </a:r>
            <a:r>
              <a:rPr lang="en-US" dirty="0">
                <a:latin typeface="Century Schoolbook"/>
                <a:cs typeface="Arial"/>
              </a:rPr>
              <a:t> e, </a:t>
            </a:r>
            <a:r>
              <a:rPr lang="en-US" err="1">
                <a:latin typeface="Century Schoolbook"/>
                <a:cs typeface="Arial"/>
              </a:rPr>
              <a:t>portanto</a:t>
            </a:r>
            <a:r>
              <a:rPr lang="en-US" dirty="0">
                <a:latin typeface="Century Schoolbook"/>
                <a:cs typeface="Arial"/>
              </a:rPr>
              <a:t>, </a:t>
            </a:r>
            <a:r>
              <a:rPr lang="en-US" err="1">
                <a:latin typeface="Century Schoolbook"/>
                <a:cs typeface="Arial"/>
              </a:rPr>
              <a:t>trazer</a:t>
            </a:r>
            <a:r>
              <a:rPr lang="en-US" dirty="0">
                <a:latin typeface="Century Schoolbook"/>
                <a:cs typeface="Arial"/>
              </a:rPr>
              <a:t> boa </a:t>
            </a:r>
            <a:r>
              <a:rPr lang="en-US" err="1">
                <a:latin typeface="Century Schoolbook"/>
                <a:cs typeface="Arial"/>
              </a:rPr>
              <a:t>fama</a:t>
            </a:r>
            <a:r>
              <a:rPr lang="en-US" dirty="0">
                <a:latin typeface="Century Schoolbook"/>
                <a:cs typeface="Arial"/>
              </a:rPr>
              <a:t> a </a:t>
            </a:r>
            <a:r>
              <a:rPr lang="en-US" err="1">
                <a:latin typeface="Century Schoolbook"/>
                <a:cs typeface="Arial"/>
              </a:rPr>
              <a:t>empresa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disposta</a:t>
            </a:r>
            <a:r>
              <a:rPr lang="en-US" dirty="0">
                <a:latin typeface="Century Schoolbook"/>
                <a:cs typeface="Arial"/>
              </a:rPr>
              <a:t> a </a:t>
            </a:r>
            <a:r>
              <a:rPr lang="en-US" err="1">
                <a:latin typeface="Century Schoolbook"/>
                <a:cs typeface="Arial"/>
              </a:rPr>
              <a:t>desfrutar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deste</a:t>
            </a:r>
            <a:r>
              <a:rPr lang="en-US" dirty="0">
                <a:latin typeface="Century Schoolbook"/>
                <a:cs typeface="Arial"/>
              </a:rPr>
              <a:t> </a:t>
            </a:r>
            <a:r>
              <a:rPr lang="en-US" err="1">
                <a:latin typeface="Century Schoolbook"/>
                <a:cs typeface="Arial"/>
              </a:rPr>
              <a:t>produto</a:t>
            </a:r>
            <a:r>
              <a:rPr lang="en-US" dirty="0">
                <a:latin typeface="Century Schoolbook"/>
                <a:cs typeface="Arial"/>
              </a:rPr>
              <a:t>.</a:t>
            </a:r>
            <a:endParaRPr lang="pt-BR">
              <a:latin typeface="Century Schoolbook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0738B91-1BFB-1823-029A-DBA9BA378752}"/>
              </a:ext>
            </a:extLst>
          </p:cNvPr>
          <p:cNvSpPr txBox="1">
            <a:spLocks/>
          </p:cNvSpPr>
          <p:nvPr/>
        </p:nvSpPr>
        <p:spPr>
          <a:xfrm>
            <a:off x="585107" y="935263"/>
            <a:ext cx="7467600" cy="569233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 cap="small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sz="2800" dirty="0"/>
              <a:t>Diagrama do Banco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19A7CF-8F15-1F7F-7E46-C3A50EEB351A}"/>
              </a:ext>
            </a:extLst>
          </p:cNvPr>
          <p:cNvSpPr/>
          <p:nvPr/>
        </p:nvSpPr>
        <p:spPr bwMode="auto">
          <a:xfrm>
            <a:off x="1042988" y="6165850"/>
            <a:ext cx="136842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DB06537-7893-BC73-9802-CF69B8D8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749701"/>
            <a:ext cx="7465785" cy="4356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C9AEF8A-B05B-1DF2-2D61-D7F5FDB04063}"/>
              </a:ext>
            </a:extLst>
          </p:cNvPr>
          <p:cNvSpPr txBox="1">
            <a:spLocks/>
          </p:cNvSpPr>
          <p:nvPr/>
        </p:nvSpPr>
        <p:spPr>
          <a:xfrm>
            <a:off x="539750" y="1007835"/>
            <a:ext cx="7467600" cy="53294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 cap="small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sz="2800" dirty="0"/>
              <a:t>Lista de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359EDE-6EFE-4681-0ABC-9885526C677F}"/>
              </a:ext>
            </a:extLst>
          </p:cNvPr>
          <p:cNvSpPr txBox="1"/>
          <p:nvPr/>
        </p:nvSpPr>
        <p:spPr>
          <a:xfrm>
            <a:off x="542473" y="1748972"/>
            <a:ext cx="74694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 </a:t>
            </a:r>
            <a:r>
              <a:rPr lang="en-US" dirty="0" err="1">
                <a:latin typeface="Arial"/>
                <a:cs typeface="Arial"/>
              </a:rPr>
              <a:t>sistema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terá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métodos</a:t>
            </a:r>
            <a:r>
              <a:rPr lang="en-US" dirty="0">
                <a:latin typeface="Arial"/>
                <a:cs typeface="Arial"/>
              </a:rPr>
              <a:t> para a </a:t>
            </a:r>
            <a:r>
              <a:rPr lang="en-US" dirty="0" err="1">
                <a:latin typeface="Arial"/>
                <a:cs typeface="Arial"/>
              </a:rPr>
              <a:t>autenticação</a:t>
            </a:r>
            <a:r>
              <a:rPr lang="en-US" dirty="0">
                <a:latin typeface="Arial"/>
                <a:cs typeface="Arial"/>
              </a:rPr>
              <a:t> do </a:t>
            </a:r>
            <a:r>
              <a:rPr lang="en-US" dirty="0" err="1">
                <a:latin typeface="Arial"/>
                <a:cs typeface="Arial"/>
              </a:rPr>
              <a:t>cliente</a:t>
            </a:r>
            <a:r>
              <a:rPr lang="en-US" dirty="0">
                <a:latin typeface="Arial"/>
                <a:cs typeface="Arial"/>
              </a:rPr>
              <a:t> e do </a:t>
            </a:r>
            <a:r>
              <a:rPr lang="en-US" dirty="0" err="1">
                <a:latin typeface="Arial"/>
                <a:cs typeface="Arial"/>
              </a:rPr>
              <a:t>administrador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assim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assegurando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segurança</a:t>
            </a:r>
            <a:r>
              <a:rPr lang="en-US" dirty="0">
                <a:latin typeface="Arial"/>
                <a:cs typeface="Arial"/>
              </a:rPr>
              <a:t> dos dados do </a:t>
            </a:r>
            <a:r>
              <a:rPr lang="en-US" dirty="0" err="1">
                <a:latin typeface="Arial"/>
                <a:cs typeface="Arial"/>
              </a:rPr>
              <a:t>cliente</a:t>
            </a:r>
            <a:r>
              <a:rPr lang="en-US" dirty="0">
                <a:latin typeface="Arial"/>
                <a:cs typeface="Arial"/>
              </a:rPr>
              <a:t> e do </a:t>
            </a:r>
            <a:r>
              <a:rPr lang="en-US" dirty="0" err="1">
                <a:latin typeface="Arial"/>
                <a:cs typeface="Arial"/>
              </a:rPr>
              <a:t>sistema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administrador</a:t>
            </a:r>
            <a:r>
              <a:rPr lang="en-US" dirty="0">
                <a:latin typeface="Arial"/>
                <a:cs typeface="Arial"/>
              </a:rPr>
              <a:t>. A </a:t>
            </a:r>
            <a:r>
              <a:rPr lang="en-US" dirty="0" err="1">
                <a:latin typeface="Arial"/>
                <a:cs typeface="Arial"/>
              </a:rPr>
              <a:t>recarga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poderá</a:t>
            </a:r>
            <a:r>
              <a:rPr lang="en-US" dirty="0">
                <a:latin typeface="Arial"/>
                <a:cs typeface="Arial"/>
              </a:rPr>
              <a:t> ser </a:t>
            </a:r>
            <a:r>
              <a:rPr lang="en-US" dirty="0" err="1">
                <a:latin typeface="Arial"/>
                <a:cs typeface="Arial"/>
              </a:rPr>
              <a:t>feita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pelos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próprios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clientes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pelos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administradores</a:t>
            </a:r>
            <a:r>
              <a:rPr lang="en-US" dirty="0">
                <a:latin typeface="Arial"/>
                <a:cs typeface="Arial"/>
              </a:rPr>
              <a:t>. Caso o </a:t>
            </a:r>
            <a:r>
              <a:rPr lang="en-US" dirty="0" err="1">
                <a:latin typeface="Arial"/>
                <a:cs typeface="Arial"/>
              </a:rPr>
              <a:t>cliente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desejar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realizar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recarga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sozinho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ele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deverá</a:t>
            </a:r>
            <a:r>
              <a:rPr lang="en-US" dirty="0">
                <a:latin typeface="Arial"/>
                <a:cs typeface="Arial"/>
              </a:rPr>
              <a:t> se </a:t>
            </a:r>
            <a:r>
              <a:rPr lang="en-US" dirty="0" err="1">
                <a:latin typeface="Arial"/>
                <a:cs typeface="Arial"/>
              </a:rPr>
              <a:t>autenticar</a:t>
            </a:r>
            <a:r>
              <a:rPr lang="en-US" dirty="0">
                <a:latin typeface="Arial"/>
                <a:cs typeface="Arial"/>
              </a:rPr>
              <a:t> no site </a:t>
            </a:r>
            <a:r>
              <a:rPr lang="en-US" dirty="0" err="1">
                <a:latin typeface="Arial"/>
                <a:cs typeface="Arial"/>
              </a:rPr>
              <a:t>público</a:t>
            </a:r>
            <a:r>
              <a:rPr lang="en-US" dirty="0">
                <a:latin typeface="Arial"/>
                <a:cs typeface="Arial"/>
              </a:rPr>
              <a:t> e se </a:t>
            </a:r>
            <a:r>
              <a:rPr lang="en-US" dirty="0" err="1">
                <a:latin typeface="Arial"/>
                <a:cs typeface="Arial"/>
              </a:rPr>
              <a:t>direcionar</a:t>
            </a:r>
            <a:r>
              <a:rPr lang="en-US" dirty="0">
                <a:latin typeface="Arial"/>
                <a:cs typeface="Arial"/>
              </a:rPr>
              <a:t> à aba de </a:t>
            </a:r>
            <a:r>
              <a:rPr lang="en-US" dirty="0" err="1">
                <a:latin typeface="Arial"/>
                <a:cs typeface="Arial"/>
              </a:rPr>
              <a:t>recarga</a:t>
            </a:r>
            <a:r>
              <a:rPr lang="en-US" dirty="0">
                <a:latin typeface="Arial"/>
                <a:cs typeface="Arial"/>
              </a:rPr>
              <a:t>, do </a:t>
            </a:r>
            <a:r>
              <a:rPr lang="en-US" dirty="0" err="1">
                <a:latin typeface="Arial"/>
                <a:cs typeface="Arial"/>
              </a:rPr>
              <a:t>contrário</a:t>
            </a:r>
            <a:r>
              <a:rPr lang="en-US" dirty="0">
                <a:latin typeface="Arial"/>
                <a:cs typeface="Arial"/>
              </a:rPr>
              <a:t>, para </a:t>
            </a:r>
            <a:r>
              <a:rPr lang="en-US" dirty="0" err="1">
                <a:latin typeface="Arial"/>
                <a:cs typeface="Arial"/>
              </a:rPr>
              <a:t>realizar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uma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recarga</a:t>
            </a:r>
            <a:r>
              <a:rPr lang="en-US" dirty="0">
                <a:latin typeface="Arial"/>
                <a:cs typeface="Arial"/>
              </a:rPr>
              <a:t> via </a:t>
            </a:r>
            <a:r>
              <a:rPr lang="en-US" dirty="0" err="1">
                <a:latin typeface="Arial"/>
                <a:cs typeface="Arial"/>
              </a:rPr>
              <a:t>administração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ele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deverá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comparecer</a:t>
            </a:r>
            <a:r>
              <a:rPr lang="en-US" dirty="0">
                <a:latin typeface="Arial"/>
                <a:cs typeface="Arial"/>
              </a:rPr>
              <a:t> no local </a:t>
            </a:r>
            <a:r>
              <a:rPr lang="en-US" dirty="0" err="1">
                <a:latin typeface="Arial"/>
                <a:cs typeface="Arial"/>
              </a:rPr>
              <a:t>físico</a:t>
            </a:r>
            <a:r>
              <a:rPr lang="en-US" dirty="0">
                <a:latin typeface="Arial"/>
                <a:cs typeface="Arial"/>
              </a:rPr>
              <a:t> da </a:t>
            </a:r>
            <a:r>
              <a:rPr lang="en-US" dirty="0" err="1">
                <a:latin typeface="Arial"/>
                <a:cs typeface="Arial"/>
              </a:rPr>
              <a:t>empresa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requisitar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uma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recarga</a:t>
            </a:r>
            <a:r>
              <a:rPr lang="en-US" dirty="0">
                <a:latin typeface="Arial"/>
                <a:cs typeface="Arial"/>
              </a:rPr>
              <a:t> para o </a:t>
            </a:r>
            <a:r>
              <a:rPr lang="en-US" dirty="0" err="1">
                <a:latin typeface="Arial"/>
                <a:cs typeface="Arial"/>
              </a:rPr>
              <a:t>administrador</a:t>
            </a:r>
            <a:r>
              <a:rPr lang="en-US" dirty="0">
                <a:latin typeface="Arial"/>
                <a:cs typeface="Arial"/>
              </a:rPr>
              <a:t>, o qual </a:t>
            </a:r>
            <a:r>
              <a:rPr lang="en-US" dirty="0" err="1">
                <a:latin typeface="Arial"/>
                <a:cs typeface="Arial"/>
              </a:rPr>
              <a:t>deverá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instruir</a:t>
            </a:r>
            <a:r>
              <a:rPr lang="en-US" dirty="0">
                <a:latin typeface="Arial"/>
                <a:cs typeface="Arial"/>
              </a:rPr>
              <a:t> o </a:t>
            </a:r>
            <a:r>
              <a:rPr lang="en-US" dirty="0" err="1">
                <a:latin typeface="Arial"/>
                <a:cs typeface="Arial"/>
              </a:rPr>
              <a:t>cliente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durante</a:t>
            </a:r>
            <a:r>
              <a:rPr lang="en-US" dirty="0">
                <a:latin typeface="Arial"/>
                <a:cs typeface="Arial"/>
              </a:rPr>
              <a:t> o resto do </a:t>
            </a:r>
            <a:r>
              <a:rPr lang="en-US" dirty="0" err="1">
                <a:latin typeface="Arial"/>
                <a:cs typeface="Arial"/>
              </a:rPr>
              <a:t>processo</a:t>
            </a:r>
            <a:r>
              <a:rPr lang="en-US" dirty="0">
                <a:latin typeface="Arial"/>
                <a:cs typeface="Arial"/>
              </a:rPr>
              <a:t>. O software </a:t>
            </a:r>
            <a:r>
              <a:rPr lang="en-US" dirty="0" err="1">
                <a:latin typeface="Arial"/>
                <a:cs typeface="Arial"/>
              </a:rPr>
              <a:t>também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será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capaz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cadastro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edição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exclusão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visualização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clientes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linhas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motoristas</a:t>
            </a:r>
            <a:r>
              <a:rPr lang="en-US" dirty="0">
                <a:latin typeface="Arial"/>
                <a:cs typeface="Arial"/>
              </a:rPr>
              <a:t>, tendo </a:t>
            </a:r>
            <a:r>
              <a:rPr lang="en-US" dirty="0" err="1">
                <a:latin typeface="Arial"/>
                <a:cs typeface="Arial"/>
              </a:rPr>
              <a:t>também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uma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lista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cada</a:t>
            </a:r>
            <a:r>
              <a:rPr lang="en-US" dirty="0">
                <a:latin typeface="Arial"/>
                <a:cs typeface="Arial"/>
              </a:rPr>
              <a:t> um dos </a:t>
            </a:r>
            <a:r>
              <a:rPr lang="en-US" dirty="0" err="1">
                <a:latin typeface="Arial"/>
                <a:cs typeface="Arial"/>
              </a:rPr>
              <a:t>mencionados</a:t>
            </a:r>
            <a:r>
              <a:rPr lang="en-US" dirty="0">
                <a:latin typeface="Arial"/>
                <a:cs typeface="Arial"/>
              </a:rPr>
              <a:t>.</a:t>
            </a:r>
            <a:endParaRPr lang="pt-BR" dirty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ACD0723-999F-6843-3F25-4A093F730F30}"/>
              </a:ext>
            </a:extLst>
          </p:cNvPr>
          <p:cNvSpPr txBox="1">
            <a:spLocks/>
          </p:cNvSpPr>
          <p:nvPr/>
        </p:nvSpPr>
        <p:spPr>
          <a:xfrm>
            <a:off x="539750" y="820738"/>
            <a:ext cx="7467600" cy="777875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 cap="small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sz="2800" dirty="0"/>
              <a:t>Protótipo Catraca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C2C8310-1A62-4758-275A-6C83536E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03" y="1670957"/>
            <a:ext cx="3287037" cy="4940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EE4C114-8B0A-CF4E-22C4-E2F1D781AB74}"/>
              </a:ext>
            </a:extLst>
          </p:cNvPr>
          <p:cNvSpPr txBox="1">
            <a:spLocks/>
          </p:cNvSpPr>
          <p:nvPr/>
        </p:nvSpPr>
        <p:spPr>
          <a:xfrm>
            <a:off x="539750" y="820738"/>
            <a:ext cx="7467600" cy="777875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 cap="small">
                <a:solidFill>
                  <a:srgbClr val="90C2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sz="2800" dirty="0"/>
              <a:t>Protótipo Site Público</a:t>
            </a:r>
          </a:p>
        </p:txBody>
      </p:sp>
      <p:pic>
        <p:nvPicPr>
          <p:cNvPr id="2" name="Imagem 1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5F78EAD0-20B0-5518-7426-B1BB9493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4" y="1784169"/>
            <a:ext cx="7469412" cy="46685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posta apresentação_2_PRE">
  <a:themeElements>
    <a:clrScheme name="Personalizada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0C226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0C226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904</Words>
  <Application>Microsoft Office PowerPoint</Application>
  <PresentationFormat>Apresentação na tela (4:3)</PresentationFormat>
  <Paragraphs>383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Proposta apresentação_2_PRE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</dc:creator>
  <cp:lastModifiedBy>Heleni Sousa Dos Santos Ferreira</cp:lastModifiedBy>
  <cp:revision>476</cp:revision>
  <dcterms:created xsi:type="dcterms:W3CDTF">2015-02-06T17:44:01Z</dcterms:created>
  <dcterms:modified xsi:type="dcterms:W3CDTF">2023-12-11T01:18:35Z</dcterms:modified>
</cp:coreProperties>
</file>