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Use this slide to insert real photos of the hardware and pipeline schematic.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soil moisture automation starts with sensors to lorawan to your database...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placeholder: swap in your sensor and gateway montage showing how probes stream data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placeholder: drop pipeline diagram from probes → lorawan → processing → sqlite 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one check the raw ingest so you know the season span and anomalies...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eleven week window per plot covering july nineteenth to october thirteenth twenty twenty three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raw extract shows hourly rows with duplicated timestamps and sensor flatlines to flag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clean sample snippet reveals sorted indices and engineered time columns ready for modeling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two smooth without losing irrigation pulses so the agronomy signal stays crisp...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20624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hourly vwc is noisy so we daily average then apply pchip interpolation to respect recharge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savitzky golay window of twenty one preserves irrigation peaks while suppressing jitter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resulting curve aligns with field behaviour and feeds the downstream feature engineering</a:t>
            </a:r>
          </a:p>
        </p:txBody>
      </p:sp>
      <p:pic>
        <p:nvPicPr>
          <p:cNvPr id="4" name="Picture 3" descr="vwc_cleaning_highl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463040"/>
            <a:ext cx="4297680" cy="2148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three engineer irrigation features that match how agronomists reason...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log precipitation plus one shrinks outliers while binary irrigation flag marks actuator hits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seven day cumulative precipitation approximates soil water budget for scheduling decisions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time since significant rainfall exposes stress buildup when irrigation is overdue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four document the cuts so teammates trust the feature buffet they inherit...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kept buckets: soil moisture layers, temporal encodings, weather loads, irrigation context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removed bucket: forty two inch probe flatlines, sparse crop metadata, redundant elevation and stress indices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every cut is logged in the notebook so future seasons can revisit decisions quickly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five explain the sequence framing before showing the model output...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seven day sliding window feeds the lstm with one hundred sixty eight hourly rows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forecast horizon of ninety six hours covers the next irrigation visit cycle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diagram makes the input output relation obvious to both data folks and agronomists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six show case studies so audiences see what the model gets right and wrong...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8229600" cy="146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plot two zero zero three surface layer tracks well yet deeper layers lag after irrigation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plot two zero one four bias high because dry down exemplars were missing in training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plot two zero one five lags forty eight hours proving the fold reuse bug and irrigation imbalance</a:t>
            </a:r>
          </a:p>
        </p:txBody>
      </p:sp>
      <p:pic>
        <p:nvPicPr>
          <p:cNvPr id="4" name="Picture 3" descr="pred_vs_actual_plot20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743200"/>
            <a:ext cx="2651760" cy="1763091"/>
          </a:xfrm>
          <a:prstGeom prst="rect">
            <a:avLst/>
          </a:prstGeom>
        </p:spPr>
      </p:pic>
      <p:pic>
        <p:nvPicPr>
          <p:cNvPr id="5" name="Picture 4" descr="pred_vs_actual_plot201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560" y="2743200"/>
            <a:ext cx="2651760" cy="1763091"/>
          </a:xfrm>
          <a:prstGeom prst="rect">
            <a:avLst/>
          </a:prstGeom>
        </p:spPr>
      </p:pic>
      <p:pic>
        <p:nvPicPr>
          <p:cNvPr id="6" name="Picture 5" descr="pred_vs_actual_plot20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7920" y="2743200"/>
            <a:ext cx="2651760" cy="17630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seven dissect the failure so everyone learns how to avoid it next season...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463040"/>
            <a:ext cx="4206240" cy="42062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injection happened after scaling so engineered features stayed frozen and the model saw no change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scaled precip irrigation exceeded buffered range which pushed the lstm off its training manifold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lack of cross plot diversity meant the network defaulted to trend continuation instead of reacting</a:t>
            </a:r>
          </a:p>
        </p:txBody>
      </p:sp>
      <p:pic>
        <p:nvPicPr>
          <p:cNvPr id="4" name="Picture 3" descr="irrigation_injection_fail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1463040"/>
            <a:ext cx="4297680" cy="430008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1A2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320040"/>
            <a:ext cx="841248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5F8FC"/>
                </a:solidFill>
              </a:defRPr>
            </a:pPr>
            <a:r>
              <a:t>lesson eight close with the reusable kit and the two fixes queued for next season...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389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data cleaning and irrigation feature stack are production ready and already documented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next tasks: recompute features before sensitivity tests and repair the timeseries split logic</a:t>
            </a:r>
          </a:p>
          <a:p>
            <a:pPr>
              <a:spcAft>
                <a:spcPts val="400"/>
              </a:spcAft>
              <a:defRPr sz="2600">
                <a:solidFill>
                  <a:srgbClr val="E0E8F0"/>
                </a:solidFill>
              </a:defRPr>
            </a:pPr>
            <a:r>
              <a:t>share the notebook and slides as onboarding material for agronomists and controls teammates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