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EDA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ML</a:t>
            </a:r>
            <a:r>
              <a:rPr/>
              <a:t> </a:t>
            </a:r>
            <a:r>
              <a:rPr/>
              <a:t>IoT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Bryan</a:t>
            </a:r>
            <a:r>
              <a:rPr/>
              <a:t> </a:t>
            </a:r>
            <a:r>
              <a:rPr/>
              <a:t>Nsoh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Behaviour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2003</a:t>
            </a:r>
          </a:p>
        </p:txBody>
      </p:sp>
      <p:pic>
        <p:nvPicPr>
          <p:cNvPr descr="images/pred_vs_actual_plot2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603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Pred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2003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- Captures overall decay/trend but underestimates irrigation rebounds - Surface layer (6") best aligned; deeper probes drift shortly after forecast window starts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Behaviour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2014</a:t>
            </a:r>
          </a:p>
        </p:txBody>
      </p:sp>
      <p:pic>
        <p:nvPicPr>
          <p:cNvPr descr="images/pred_vs_actual_plot20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603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Pred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2014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- Systematic positive bias on 6" depth → likely due to limited drydown examples in training folds - 18“/30” profiles miss the sharp post-irrigation peak entirely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Behaviour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2015</a:t>
            </a:r>
          </a:p>
        </p:txBody>
      </p:sp>
      <p:pic>
        <p:nvPicPr>
          <p:cNvPr descr="images/pred_vs_actual_plot20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49400" y="1600200"/>
            <a:ext cx="603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Pred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2015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- Model follows trend but lags actuals by ~2 days; deeper probe diverges once soil drains - Highlights dataset imbalance: this plot irrigated more aggressively than training plots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Injection</a:t>
            </a:r>
            <a:r>
              <a:rPr/>
              <a:t> </a:t>
            </a:r>
            <a:r>
              <a:rPr/>
              <a:t>Experiment</a:t>
            </a:r>
          </a:p>
        </p:txBody>
      </p:sp>
      <p:pic>
        <p:nvPicPr>
          <p:cNvPr descr="images/irrigation_injection_fail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600200"/>
            <a:ext cx="4013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Injection</a:t>
            </a:r>
            <a:r>
              <a:rPr/>
              <a:t> </a:t>
            </a:r>
            <a:r>
              <a:rPr/>
              <a:t>sweep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- Synthetic irrigation (+0.25, +0.5, +1.0) applied just before forecast - Desired outcome: higher predicted VWC correlating with injection size - Observed: predictions nearly flat; averages barely change across injections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Irrigation</a:t>
            </a:r>
            <a:r>
              <a:rPr/>
              <a:t> </a:t>
            </a:r>
            <a:r>
              <a:rPr/>
              <a:t>Fails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Injection added after scaling ⇒ engineered features (</a:t>
            </a:r>
            <a:r>
              <a:rPr>
                <a:latin typeface="Courier"/>
              </a:rPr>
              <a:t>precip_irrig_log</a:t>
            </a:r>
            <a:r>
              <a:rPr/>
              <a:t>, flags, rolling sums) unchanged, starving the network of irrigation cues</a:t>
            </a:r>
          </a:p>
          <a:p>
            <a:pPr lvl="1">
              <a:buAutoNum type="arabicPeriod"/>
            </a:pPr>
            <a:r>
              <a:rPr/>
              <a:t>Adding 0.25–1.0 to the scaled feature pushes it beyond training range (MinMax [0,1]), inducing distribution shift the LSTM never saw</a:t>
            </a:r>
          </a:p>
          <a:p>
            <a:pPr lvl="1">
              <a:buAutoNum type="arabicPeriod"/>
            </a:pPr>
            <a:r>
              <a:rPr/>
              <a:t>Training bug reused folds from the first plot only, so the model never learned cross-plot irrigation variability; unseen responses default to trend continuation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Lessons</a:t>
            </a:r>
            <a:r>
              <a:rPr/>
              <a:t> </a:t>
            </a:r>
            <a:r>
              <a:rPr/>
              <a:t>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Cleaning pipeline solid, but engineered irrigation features must update whenever interventions occur</a:t>
            </a:r>
          </a:p>
          <a:p>
            <a:pPr lvl="1"/>
            <a:r>
              <a:rPr/>
              <a:t>Fix fold selection to ensure each plot contributes to training/validation</a:t>
            </a:r>
          </a:p>
          <a:p>
            <a:pPr lvl="1"/>
            <a:r>
              <a:rPr/>
              <a:t>Re-inject irrigation prior to scaling and recompute transforms to test sensitivity honestly</a:t>
            </a:r>
          </a:p>
          <a:p>
            <a:pPr lvl="1"/>
            <a:r>
              <a:rPr/>
              <a:t>Future modelling: consider hybrid physics constraints or attention on precipitation signals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Big</a:t>
            </a:r>
            <a:r>
              <a:rPr/>
              <a:t> </a:t>
            </a:r>
            <a:r>
              <a:rPr/>
              <a:t>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Goal: forecast volumetric water content (VWC) to automate irrigation decisions for LoRaWAN-connected plots</a:t>
            </a:r>
          </a:p>
          <a:p>
            <a:pPr lvl="1"/>
            <a:r>
              <a:rPr/>
              <a:t>Deliver 20–25 min walkthrough of messy field data → modeling → failure analysis</a:t>
            </a:r>
          </a:p>
          <a:p>
            <a:pPr lvl="1"/>
            <a:r>
              <a:rPr/>
              <a:t>Focus on single notebook </a:t>
            </a:r>
            <a:r>
              <a:rPr>
                <a:latin typeface="Courier"/>
              </a:rPr>
              <a:t>VWClstm-daily-injection.ipynb</a:t>
            </a:r>
            <a:r>
              <a:rPr/>
              <a:t> + SQLite store </a:t>
            </a:r>
            <a:r>
              <a:rPr>
                <a:latin typeface="Courier"/>
              </a:rPr>
              <a:t>processed_data.db</a:t>
            </a:r>
          </a:p>
          <a:p>
            <a:pPr lvl="1"/>
            <a:r>
              <a:rPr/>
              <a:t>Present every design decision, rationale, and outcome transparently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Rebuild training workflow with correct fold splitting + data augmentation on irrigation events</a:t>
            </a:r>
          </a:p>
          <a:p>
            <a:pPr lvl="1"/>
            <a:r>
              <a:rPr/>
              <a:t>Create automated figure scripts (post-analysis) to regenerate slides as data evolves</a:t>
            </a:r>
          </a:p>
          <a:p>
            <a:pPr lvl="1"/>
            <a:r>
              <a:rPr/>
              <a:t>Package notebook narrative into live demo for Q&amp;A on transformation choices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Source: </a:t>
            </a:r>
            <a:r>
              <a:rPr>
                <a:latin typeface="Courier"/>
              </a:rPr>
              <a:t>data_table</a:t>
            </a:r>
            <a:r>
              <a:rPr/>
              <a:t> in </a:t>
            </a:r>
            <a:r>
              <a:rPr>
                <a:latin typeface="Courier"/>
              </a:rPr>
              <a:t>Archive/processed_data.db</a:t>
            </a:r>
            <a:r>
              <a:rPr/>
              <a:t> (37 704 rows, July 19 – Oct 13, 2023)</a:t>
            </a:r>
          </a:p>
          <a:p>
            <a:pPr lvl="1"/>
            <a:r>
              <a:rPr/>
              <a:t>36 plots, hourly telemetry (weather, canopy temp, irrigation totals, four VWC depths)</a:t>
            </a:r>
          </a:p>
          <a:p>
            <a:pPr lvl="1"/>
            <a:r>
              <a:rPr/>
              <a:t>Target depths used: 6“, 18”, 30“; 42” discarded after quality review</a:t>
            </a:r>
          </a:p>
          <a:p>
            <a:pPr lvl="1"/>
            <a:r>
              <a:rPr/>
              <a:t>Short seasonal window ⇒ only ~11 weeks of signal per plot; must squeeze learning from dense feature stack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Initial</a:t>
            </a:r>
            <a:r>
              <a:rPr/>
              <a:t> </a:t>
            </a:r>
            <a:r>
              <a:rPr/>
              <a:t>Audit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Missingness: irrigation often zero; VWC sensors occasionally flatline or spike</a:t>
            </a:r>
          </a:p>
          <a:p>
            <a:pPr lvl="1"/>
            <a:r>
              <a:rPr/>
              <a:t>Duplicate timestamps resolved via </a:t>
            </a:r>
            <a:r>
              <a:rPr>
                <a:latin typeface="Courier"/>
              </a:rPr>
              <a:t>drop_duplicates()</a:t>
            </a:r>
            <a:r>
              <a:rPr/>
              <a:t> prior to indexing</a:t>
            </a:r>
          </a:p>
          <a:p>
            <a:pPr lvl="1"/>
            <a:r>
              <a:rPr/>
              <a:t>Hourly cadence mostly consistent (≈1 080 samples per plot subset)</a:t>
            </a:r>
          </a:p>
          <a:p>
            <a:pPr lvl="1"/>
            <a:r>
              <a:rPr/>
              <a:t>Takeaway: model must tolerate sparse irrigation events and noisy soil probes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Cleaning</a:t>
            </a:r>
            <a:r>
              <a:rPr/>
              <a:t> </a:t>
            </a:r>
            <a:r>
              <a:rPr/>
              <a:t>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Trim leading/trailing NaN runs with </a:t>
            </a:r>
            <a:r>
              <a:rPr>
                <a:latin typeface="Courier"/>
              </a:rPr>
              <a:t>trim_start_end_nans</a:t>
            </a:r>
          </a:p>
          <a:p>
            <a:pPr lvl="1"/>
            <a:r>
              <a:rPr/>
              <a:t>Resample daily for visualization, but keep hourly data for modeling</a:t>
            </a:r>
          </a:p>
          <a:p>
            <a:pPr lvl="1"/>
            <a:r>
              <a:rPr/>
              <a:t>PCHIP interpolation to fill interior gaps without step artefacts</a:t>
            </a:r>
          </a:p>
          <a:p>
            <a:pPr lvl="1"/>
            <a:r>
              <a:rPr/>
              <a:t>Savitzky–Golay smoothing (window = 20) to suppress probe noise without lagging events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data_cleaning_plot2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Cleaning</a:t>
            </a:r>
            <a:r>
              <a:rPr/>
              <a:t> </a:t>
            </a:r>
            <a:r>
              <a:rPr/>
              <a:t>pipeline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Feature</a:t>
            </a:r>
            <a:r>
              <a:rPr/>
              <a:t> </a:t>
            </a:r>
            <a:r>
              <a:rPr/>
              <a:t>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Spike flags: </a:t>
            </a:r>
            <a:r>
              <a:rPr>
                <a:latin typeface="Courier"/>
              </a:rPr>
              <a:t>VWC_*_spike_up/down</a:t>
            </a:r>
            <a:r>
              <a:rPr/>
              <a:t> capture ±15 % day-to-day jumps</a:t>
            </a:r>
          </a:p>
          <a:p>
            <a:pPr lvl="1"/>
            <a:r>
              <a:rPr/>
              <a:t>Irrigation history: </a:t>
            </a:r>
            <a:r>
              <a:rPr>
                <a:latin typeface="Courier"/>
              </a:rPr>
              <a:t>time_since_last_significant_precip</a:t>
            </a:r>
            <a:r>
              <a:rPr/>
              <a:t>, </a:t>
            </a:r>
            <a:r>
              <a:rPr>
                <a:latin typeface="Courier"/>
              </a:rPr>
              <a:t>time_since_last_half_max_precip</a:t>
            </a:r>
            <a:r>
              <a:rPr/>
              <a:t>, rolling 7-day cumulative</a:t>
            </a:r>
          </a:p>
          <a:p>
            <a:pPr lvl="1"/>
            <a:r>
              <a:rPr/>
              <a:t>Log transform + binary flag for irrigation to boost rare-event visibility</a:t>
            </a:r>
          </a:p>
          <a:p>
            <a:pPr lvl="1"/>
            <a:r>
              <a:rPr/>
              <a:t>Mean-centering + first-difference derivatives for each VWC depth before scaling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Reduced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After cuts: 17 continuous + 3 VWC targets + 3 VWC derivatives + irrigation flag</a:t>
            </a:r>
          </a:p>
          <a:p>
            <a:pPr lvl="1"/>
            <a:r>
              <a:rPr/>
              <a:t>Drops include: categorical crop/growth stage (sparse), VWC_42 (noisy), redundant weather extrema combinations</a:t>
            </a:r>
          </a:p>
          <a:p>
            <a:pPr lvl="1"/>
            <a:r>
              <a:rPr/>
              <a:t>Scaling via buffered MinMaxScaler preserves future headroom (±30 %)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Training</a:t>
            </a:r>
            <a:r>
              <a:rPr/>
              <a:t> </a:t>
            </a:r>
            <a:r>
              <a:rPr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Sliding window: 7-day input (168 hourly steps) → 4-day horizon (96 hourly steps)</a:t>
            </a:r>
          </a:p>
          <a:p>
            <a:pPr lvl="1"/>
            <a:r>
              <a:rPr/>
              <a:t>TimeSeriesSplit (5 folds) intended for cross-plot validation, but bug feeds only first plot’s folds → limited generalization</a:t>
            </a:r>
          </a:p>
          <a:p>
            <a:pPr lvl="1"/>
            <a:r>
              <a:rPr/>
              <a:t>LSTM stack: 512→256→128→128→64 with dropout + L2; Dense reshaped to horizon × targets</a:t>
            </a:r>
          </a:p>
          <a:p>
            <a:pPr lvl="1"/>
            <a:r>
              <a:rPr/>
              <a:t>Early stopping on mean fold MSE; best weights saved in </a:t>
            </a:r>
            <a:r>
              <a:rPr>
                <a:latin typeface="Courier"/>
              </a:rPr>
              <a:t>LSTM_dayhour/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 Story – ML IoT Independent Study</dc:title>
  <dc:creator>Bryan Nsoh</dc:creator>
  <cp:keywords>EDA, soil moisture, LSTM, irrigation</cp:keywords>
  <dcterms:created xsi:type="dcterms:W3CDTF">2025-09-22T14:15:44Z</dcterms:created>
  <dcterms:modified xsi:type="dcterms:W3CDTF">2025-09-22T14:15:44Z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