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C182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48640" y="365760"/>
            <a:ext cx="8412480" cy="10972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000" b="1">
                <a:solidFill>
                  <a:srgbClr val="F5F8FC"/>
                </a:solidFill>
              </a:defRPr>
            </a:pPr>
            <a:r>
              <a:t>soil moisture automation flows from field sensors through lorawan into our sqlite project...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645920"/>
            <a:ext cx="4114800" cy="43891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  <a:defRPr sz="2600">
                <a:solidFill>
                  <a:srgbClr val="DCE6EE"/>
                </a:solidFill>
              </a:defRPr>
            </a:pPr>
            <a:r>
              <a:t>replace this placeholder with your sensor photos and pipeline schematic</a:t>
            </a:r>
          </a:p>
          <a:p/>
        </p:txBody>
      </p:sp>
      <p:pic>
        <p:nvPicPr>
          <p:cNvPr id="4" name="Picture 3" descr="sensor_pipeline_placehol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6320" y="1645920"/>
            <a:ext cx="4297680" cy="257860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C182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48640" y="365760"/>
            <a:ext cx="8412480" cy="10972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000" b="1">
                <a:solidFill>
                  <a:srgbClr val="F5F8FC"/>
                </a:solidFill>
              </a:defRPr>
            </a:pPr>
            <a:r>
              <a:t>plot two zero zero three tracks surface moisture yet deeper layers lag after irrigation...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645920"/>
            <a:ext cx="4114800" cy="43891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  <a:defRPr sz="2600">
                <a:solidFill>
                  <a:srgbClr val="DCE6EE"/>
                </a:solidFill>
              </a:defRPr>
            </a:pPr>
            <a:r>
              <a:t>use this to discuss missing irrigation sensitivity below six inches</a:t>
            </a:r>
          </a:p>
          <a:p/>
        </p:txBody>
      </p:sp>
      <p:pic>
        <p:nvPicPr>
          <p:cNvPr id="4" name="Picture 3" descr="pred_vs_actual_plot200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6320" y="1645920"/>
            <a:ext cx="4297680" cy="285742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C182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48640" y="365760"/>
            <a:ext cx="8412480" cy="10972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000" b="1">
                <a:solidFill>
                  <a:srgbClr val="F5F8FC"/>
                </a:solidFill>
              </a:defRPr>
            </a:pPr>
            <a:r>
              <a:t>plot two zero one four stays biased high because dry down exemplars never hit training...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645920"/>
            <a:ext cx="4114800" cy="43891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  <a:defRPr sz="2600">
                <a:solidFill>
                  <a:srgbClr val="DCE6EE"/>
                </a:solidFill>
              </a:defRPr>
            </a:pPr>
            <a:r>
              <a:t>prime example of imbalance across plots and need for cross validation fix</a:t>
            </a:r>
          </a:p>
          <a:p/>
        </p:txBody>
      </p:sp>
      <p:pic>
        <p:nvPicPr>
          <p:cNvPr id="4" name="Picture 3" descr="pred_vs_actual_plot201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6320" y="1645920"/>
            <a:ext cx="4297680" cy="285742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C182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48640" y="365760"/>
            <a:ext cx="8412480" cy="10972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000" b="1">
                <a:solidFill>
                  <a:srgbClr val="F5F8FC"/>
                </a:solidFill>
              </a:defRPr>
            </a:pPr>
            <a:r>
              <a:t>plot two zero one five lags forty eight hours exposing the fold reuse bug and irrigation imbalance...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645920"/>
            <a:ext cx="4114800" cy="43891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  <a:defRPr sz="2600">
                <a:solidFill>
                  <a:srgbClr val="DCE6EE"/>
                </a:solidFill>
              </a:defRPr>
            </a:pPr>
            <a:r>
              <a:t>reinforces why repairing timeseries split matters for responsiveness</a:t>
            </a:r>
          </a:p>
          <a:p/>
        </p:txBody>
      </p:sp>
      <p:pic>
        <p:nvPicPr>
          <p:cNvPr id="4" name="Picture 3" descr="pred_vs_actual_plot201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6320" y="1645920"/>
            <a:ext cx="4297680" cy="285742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C182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48640" y="365760"/>
            <a:ext cx="8412480" cy="10972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000" b="1">
                <a:solidFill>
                  <a:srgbClr val="F5F8FC"/>
                </a:solidFill>
              </a:defRPr>
            </a:pPr>
            <a:r>
              <a:t>injection stress test froze features and pushed inputs off manifold so forecasts stayed flat...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645920"/>
            <a:ext cx="4114800" cy="43891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  <a:defRPr sz="2600">
                <a:solidFill>
                  <a:srgbClr val="DCE6EE"/>
                </a:solidFill>
              </a:defRPr>
            </a:pPr>
            <a:r>
              <a:t>next iteration recomputes engineered signals pre injection and respects scaler bounds</a:t>
            </a:r>
          </a:p>
          <a:p/>
        </p:txBody>
      </p:sp>
      <p:pic>
        <p:nvPicPr>
          <p:cNvPr id="4" name="Picture 3" descr="irrigation_injection_failu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6320" y="1645920"/>
            <a:ext cx="4297680" cy="430008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C182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48640" y="365760"/>
            <a:ext cx="8412480" cy="10972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000" b="1">
                <a:solidFill>
                  <a:srgbClr val="F5F8FC"/>
                </a:solidFill>
              </a:defRPr>
            </a:pPr>
            <a:r>
              <a:t>wrap with reusable cleaning kit and the two fixes queued for next season...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645920"/>
            <a:ext cx="4114800" cy="43891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  <a:defRPr sz="2600">
                <a:solidFill>
                  <a:srgbClr val="DCE6EE"/>
                </a:solidFill>
              </a:defRPr>
            </a:pPr>
            <a:r>
              <a:t>hand off the documented preprocessing and feature pipeline</a:t>
            </a:r>
          </a:p>
          <a:p/>
          <a:p>
            <a:pPr>
              <a:spcAft>
                <a:spcPts val="600"/>
              </a:spcAft>
              <a:defRPr sz="2600">
                <a:solidFill>
                  <a:srgbClr val="DCE6EE"/>
                </a:solidFill>
              </a:defRPr>
            </a:pPr>
            <a:r>
              <a:t>repair timeseries split bug and sensitivity workflow before retraining</a:t>
            </a:r>
          </a:p>
          <a:p/>
          <a:p>
            <a:pPr>
              <a:spcAft>
                <a:spcPts val="600"/>
              </a:spcAft>
              <a:defRPr sz="2600">
                <a:solidFill>
                  <a:srgbClr val="DCE6EE"/>
                </a:solidFill>
              </a:defRPr>
            </a:pPr>
            <a:r>
              <a:t>use this deck and notebook for agronomy and controls onboarding</a:t>
            </a:r>
          </a:p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C182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48640" y="365760"/>
            <a:ext cx="8412480" cy="10972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000" b="1">
                <a:solidFill>
                  <a:srgbClr val="F5F8FC"/>
                </a:solidFill>
              </a:defRPr>
            </a:pPr>
            <a:r>
              <a:t>our july to october ingest covers thirty six plots of hourly soil moisture and weather...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645920"/>
            <a:ext cx="4114800" cy="43891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  <a:defRPr sz="2600">
                <a:solidFill>
                  <a:srgbClr val="DCE6EE"/>
                </a:solidFill>
              </a:defRPr>
            </a:pPr>
            <a:r>
              <a:t>dataset spans july 19 – october 13 2023 with 37k hourly records</a:t>
            </a:r>
          </a:p>
          <a:p/>
          <a:p>
            <a:pPr>
              <a:spcAft>
                <a:spcPts val="600"/>
              </a:spcAft>
              <a:defRPr sz="2600">
                <a:solidFill>
                  <a:srgbClr val="DCE6EE"/>
                </a:solidFill>
              </a:defRPr>
            </a:pPr>
            <a:r>
              <a:t>targets include vwc at 6 18 30 inches plus irrigation totals and canopy weather channels</a:t>
            </a:r>
          </a:p>
          <a:p/>
        </p:txBody>
      </p:sp>
      <p:pic>
        <p:nvPicPr>
          <p:cNvPr id="4" name="Picture 3" descr="data_audit_c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6320" y="1645920"/>
            <a:ext cx="4297680" cy="25069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C182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48640" y="365760"/>
            <a:ext cx="8412480" cy="10972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000" b="1">
                <a:solidFill>
                  <a:srgbClr val="F5F8FC"/>
                </a:solidFill>
              </a:defRPr>
            </a:pPr>
            <a:r>
              <a:t>raw feed shows duplicates and flatlines so we trim resample and interpolate before modeling...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645920"/>
            <a:ext cx="4114800" cy="43891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  <a:defRPr sz="2600">
                <a:solidFill>
                  <a:srgbClr val="DCE6EE"/>
                </a:solidFill>
              </a:defRPr>
            </a:pPr>
            <a:r>
              <a:t>audited extract contrasts raw hourlies with cleaned daily series ready for features</a:t>
            </a:r>
          </a:p>
          <a:p/>
        </p:txBody>
      </p:sp>
      <p:pic>
        <p:nvPicPr>
          <p:cNvPr id="4" name="Picture 3" descr="vwc_cleaning_highligh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6320" y="1645920"/>
            <a:ext cx="4297680" cy="21488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C182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48640" y="365760"/>
            <a:ext cx="8412480" cy="10972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000" b="1">
                <a:solidFill>
                  <a:srgbClr val="F5F8FC"/>
                </a:solidFill>
              </a:defRPr>
            </a:pPr>
            <a:r>
              <a:t>savitzky golay smoothing on the daily curve keeps irrigation pulses while calming probe noise...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645920"/>
            <a:ext cx="768096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pic>
        <p:nvPicPr>
          <p:cNvPr id="4" name="Picture 3" descr="eq_savgo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645920"/>
            <a:ext cx="5486400" cy="28117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C182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48640" y="365760"/>
            <a:ext cx="8412480" cy="10972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000" b="1">
                <a:solidFill>
                  <a:srgbClr val="F5F8FC"/>
                </a:solidFill>
              </a:defRPr>
            </a:pPr>
            <a:r>
              <a:t>derivative transform captures drying velocity so the model senses rate not absolute level...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645920"/>
            <a:ext cx="768096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pic>
        <p:nvPicPr>
          <p:cNvPr id="4" name="Picture 3" descr="eq_derivativ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645920"/>
            <a:ext cx="5486400" cy="28117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C182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48640" y="365760"/>
            <a:ext cx="8412480" cy="10972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000" b="1">
                <a:solidFill>
                  <a:srgbClr val="F5F8FC"/>
                </a:solidFill>
              </a:defRPr>
            </a:pPr>
            <a:r>
              <a:t>irrigation feature stack mirrors agronomist thinking about weekly water budget...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645920"/>
            <a:ext cx="4114800" cy="43891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  <a:defRPr sz="2600">
                <a:solidFill>
                  <a:srgbClr val="DCE6EE"/>
                </a:solidFill>
              </a:defRPr>
            </a:pPr>
            <a:r>
              <a:t>panel shows raw totals, log scaling, seven day sum, and actuator flag together</a:t>
            </a:r>
          </a:p>
          <a:p/>
        </p:txBody>
      </p:sp>
      <p:pic>
        <p:nvPicPr>
          <p:cNvPr id="4" name="Picture 3" descr="irrigation_feature_stac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6320" y="1645920"/>
            <a:ext cx="4297680" cy="3581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C182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48640" y="365760"/>
            <a:ext cx="8412480" cy="10972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000" b="1">
                <a:solidFill>
                  <a:srgbClr val="F5F8FC"/>
                </a:solidFill>
              </a:defRPr>
            </a:pPr>
            <a:r>
              <a:t>log sum and time since equations document the rare event signals feeding the network...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645920"/>
            <a:ext cx="768096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pic>
        <p:nvPicPr>
          <p:cNvPr id="4" name="Picture 3" descr="eq_irriga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645920"/>
            <a:ext cx="6400800" cy="334800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C182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48640" y="365760"/>
            <a:ext cx="8412480" cy="10972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000" b="1">
                <a:solidFill>
                  <a:srgbClr val="F5F8FC"/>
                </a:solidFill>
              </a:defRPr>
            </a:pPr>
            <a:r>
              <a:t>feature buffet slide calls out what stayed and what was documented for removal...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645920"/>
            <a:ext cx="4114800" cy="43891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  <a:defRPr sz="2600">
                <a:solidFill>
                  <a:srgbClr val="DCE6EE"/>
                </a:solidFill>
              </a:defRPr>
            </a:pPr>
            <a:r>
              <a:t>kept buckets: soil layers, temporal encoding, weather load, irrigation context</a:t>
            </a:r>
          </a:p>
          <a:p/>
          <a:p>
            <a:pPr>
              <a:spcAft>
                <a:spcPts val="600"/>
              </a:spcAft>
              <a:defRPr sz="2600">
                <a:solidFill>
                  <a:srgbClr val="DCE6EE"/>
                </a:solidFill>
              </a:defRPr>
            </a:pPr>
            <a:r>
              <a:t>documented cuts: 42 inch probe flatlines, sparse crop metadata, redundant stress metrics</a:t>
            </a:r>
          </a:p>
          <a:p/>
        </p:txBody>
      </p:sp>
      <p:pic>
        <p:nvPicPr>
          <p:cNvPr id="4" name="Picture 3" descr="feature_stor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6320" y="1645920"/>
            <a:ext cx="4297680" cy="250698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C182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48640" y="365760"/>
            <a:ext cx="8412480" cy="10972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000" b="1">
                <a:solidFill>
                  <a:srgbClr val="F5F8FC"/>
                </a:solidFill>
              </a:defRPr>
            </a:pPr>
            <a:r>
              <a:t>sliding window diagram shows the seven day input feeding a four day forecast horizon...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645920"/>
            <a:ext cx="4114800" cy="43891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  <a:defRPr sz="2600">
                <a:solidFill>
                  <a:srgbClr val="DCE6EE"/>
                </a:solidFill>
              </a:defRPr>
            </a:pPr>
            <a:r>
              <a:t>diagram explains 168 hourly inputs rolling into 96 hour predictions</a:t>
            </a:r>
          </a:p>
          <a:p/>
        </p:txBody>
      </p:sp>
      <p:pic>
        <p:nvPicPr>
          <p:cNvPr id="4" name="Picture 3" descr="sliding_window_diagr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6320" y="1645920"/>
            <a:ext cx="4297680" cy="21488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