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  <a:defRPr sz="4400">
                <a:solidFill>
                  <a:srgbClr val="EDF2F7"/>
                </a:solidFill>
              </a:defRPr>
            </a:pPr>
            <a:r>
              <a:rPr sz="2800">
                <a:solidFill>
                  <a:srgbClr val="E0E7EC"/>
                </a:solidFill>
              </a:rPr>
              <a:t>Exploratory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Data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Story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–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Soil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Moisture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LSTM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  <a:defRPr sz="2800">
                <a:solidFill>
                  <a:srgbClr val="E0E7EC"/>
                </a:solidFill>
              </a:defRPr>
            </a:pPr>
            <a:br/>
            <a:br/>
            <a:r>
              <a:rPr sz="2800">
                <a:solidFill>
                  <a:srgbClr val="E0E7EC"/>
                </a:solidFill>
              </a:rPr>
              <a:t>Bryan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Nsoh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  <a:defRPr sz="4400">
                <a:solidFill>
                  <a:srgbClr val="EDF2F7"/>
                </a:solidFill>
              </a:defRPr>
            </a:pPr>
            <a:r>
              <a:rPr sz="2800">
                <a:solidFill>
                  <a:srgbClr val="E0E7EC"/>
                </a:solidFill>
              </a:rPr>
              <a:t>Domain-Specific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Center each VWC depth per plot to learn deviations, not absolute bias</a:t>
            </a:r>
          </a:p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Derivatives teach the LSTM to sense drying velocity</a:t>
            </a:r>
          </a:p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Binary irrigation flag tells the network when actuators fired</a:t>
            </a:r>
          </a:p>
          <a:p>
            <a:pPr lvl="0" marL="0" indent="0">
              <a:buNone/>
              <a:defRPr sz="2800">
                <a:solidFill>
                  <a:srgbClr val="E0E7EC"/>
                </a:solidFill>
              </a:defRPr>
            </a:pPr>
            <a:r>
              <a:rPr sz="2800">
                <a:solidFill>
                  <a:srgbClr val="E0E7EC"/>
                </a:solidFill>
              </a:rPr>
              <a:t>[ _d(t) = _d(t) - _d(t-1) (t) = ((t) + 1) ]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  <a:defRPr sz="4400">
                <a:solidFill>
                  <a:srgbClr val="EDF2F7"/>
                </a:solidFill>
              </a:defRPr>
            </a:pPr>
            <a:r>
              <a:rPr sz="2800">
                <a:solidFill>
                  <a:srgbClr val="E0E7EC"/>
                </a:solidFill>
              </a:rPr>
              <a:t>Modeling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Pipeline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(Kept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Simple)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Sliding window: 168 hourly steps () 96-hour horizon</a:t>
            </a:r>
          </a:p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Heavy regularised LSTM stack (512→64) to respect temporal context</a:t>
            </a:r>
          </a:p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TimeSeriesSplit intended for leave-one-plot-out (bug limited generalisation – documented in findings)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  <a:defRPr sz="4400">
                <a:solidFill>
                  <a:srgbClr val="EDF2F7"/>
                </a:solidFill>
              </a:defRPr>
            </a:pPr>
            <a:r>
              <a:rPr sz="2800">
                <a:solidFill>
                  <a:srgbClr val="E0E7EC"/>
                </a:solidFill>
              </a:rPr>
              <a:t>Forecast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Behaviour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–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Plot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2003</a:t>
            </a:r>
          </a:p>
        </p:txBody>
      </p:sp>
      <p:pic>
        <p:nvPicPr>
          <p:cNvPr descr="images/pred_vs_actual_plot2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  <a:defRPr sz="2800">
                <a:solidFill>
                  <a:srgbClr val="E0E7EC"/>
                </a:solidFill>
              </a:defRPr>
            </a:pPr>
            <a:r>
              <a:rPr sz="2800">
                <a:solidFill>
                  <a:srgbClr val="E0E7EC"/>
                </a:solidFill>
              </a:rPr>
              <a:t>Pred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vs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actual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–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Plot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2003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Captures trend but under-reacts to irrigation rebounds deeper than 6"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  <a:defRPr sz="4400">
                <a:solidFill>
                  <a:srgbClr val="EDF2F7"/>
                </a:solidFill>
              </a:defRPr>
            </a:pPr>
            <a:r>
              <a:rPr sz="2800">
                <a:solidFill>
                  <a:srgbClr val="E0E7EC"/>
                </a:solidFill>
              </a:rPr>
              <a:t>Forecast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Behaviour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–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Plot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2014</a:t>
            </a:r>
          </a:p>
        </p:txBody>
      </p:sp>
      <p:pic>
        <p:nvPicPr>
          <p:cNvPr descr="images/pred_vs_actual_plot20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  <a:defRPr sz="2800">
                <a:solidFill>
                  <a:srgbClr val="E0E7EC"/>
                </a:solidFill>
              </a:defRPr>
            </a:pPr>
            <a:r>
              <a:rPr sz="2800">
                <a:solidFill>
                  <a:srgbClr val="E0E7EC"/>
                </a:solidFill>
              </a:rPr>
              <a:t>Pred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vs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actual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–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Plot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2014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Bias high at surface; deeper probes miss sharp peaks → insufficient dry-down examples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  <a:defRPr sz="4400">
                <a:solidFill>
                  <a:srgbClr val="EDF2F7"/>
                </a:solidFill>
              </a:defRPr>
            </a:pPr>
            <a:r>
              <a:rPr sz="2800">
                <a:solidFill>
                  <a:srgbClr val="E0E7EC"/>
                </a:solidFill>
              </a:rPr>
              <a:t>Forecast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Behaviour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–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Plot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2015</a:t>
            </a:r>
          </a:p>
        </p:txBody>
      </p:sp>
      <p:pic>
        <p:nvPicPr>
          <p:cNvPr descr="images/pred_vs_actual_plot20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  <a:defRPr sz="2800">
                <a:solidFill>
                  <a:srgbClr val="E0E7EC"/>
                </a:solidFill>
              </a:defRPr>
            </a:pPr>
            <a:r>
              <a:rPr sz="2800">
                <a:solidFill>
                  <a:srgbClr val="E0E7EC"/>
                </a:solidFill>
              </a:rPr>
              <a:t>Pred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vs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actual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–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Plot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2015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Tracks trend yet lags ~48 h; demonstrates training fold bug + irrigation imbalance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  <a:defRPr sz="4400">
                <a:solidFill>
                  <a:srgbClr val="EDF2F7"/>
                </a:solidFill>
              </a:defRPr>
            </a:pPr>
            <a:r>
              <a:rPr sz="2800">
                <a:solidFill>
                  <a:srgbClr val="E0E7EC"/>
                </a:solidFill>
              </a:rPr>
              <a:t>Injection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Sensitivity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Test</a:t>
            </a:r>
          </a:p>
        </p:txBody>
      </p:sp>
      <p:pic>
        <p:nvPicPr>
          <p:cNvPr descr="images/irrigation_injection_fail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  <a:defRPr sz="2800">
                <a:solidFill>
                  <a:srgbClr val="E0E7EC"/>
                </a:solidFill>
              </a:defRPr>
            </a:pPr>
            <a:r>
              <a:rPr sz="2800">
                <a:solidFill>
                  <a:srgbClr val="E0E7EC"/>
                </a:solidFill>
              </a:rPr>
              <a:t>Injection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sweep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Injecting +0.25 to +1.0 water after scaling failed to move predictions</a:t>
            </a:r>
          </a:p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Missing feature recompute + distribution shift explain the mismatch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  <a:defRPr sz="4400">
                <a:solidFill>
                  <a:srgbClr val="EDF2F7"/>
                </a:solidFill>
              </a:defRPr>
            </a:pPr>
            <a:r>
              <a:rPr sz="2800">
                <a:solidFill>
                  <a:srgbClr val="E0E7EC"/>
                </a:solidFill>
              </a:rPr>
              <a:t>Field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Snapshot</a:t>
            </a:r>
          </a:p>
        </p:txBody>
      </p:sp>
      <p:pic>
        <p:nvPicPr>
          <p:cNvPr descr="images/sensor_layout_placehol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  <a:defRPr sz="2800">
                <a:solidFill>
                  <a:srgbClr val="E0E7EC"/>
                </a:solidFill>
              </a:defRPr>
            </a:pPr>
            <a:r>
              <a:rPr sz="2800">
                <a:solidFill>
                  <a:srgbClr val="E0E7EC"/>
                </a:solidFill>
              </a:rPr>
              <a:t>Sensor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grid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placeholder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  <a:defRPr sz="4400">
                <a:solidFill>
                  <a:srgbClr val="EDF2F7"/>
                </a:solidFill>
              </a:defRPr>
            </a:pPr>
            <a:r>
              <a:rPr sz="2800">
                <a:solidFill>
                  <a:srgbClr val="E0E7EC"/>
                </a:solidFill>
              </a:rPr>
              <a:t>Honest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Cleaning + feature engineering are tailored to agronomic reality and reusable for next seasons</a:t>
            </a:r>
          </a:p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Model failure stems from evaluation bug + post-hoc injection design, not from lack of signal</a:t>
            </a:r>
          </a:p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Present the lessons learned and next steps as future work rather than unfinished business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  <a:defRPr sz="4400">
                <a:solidFill>
                  <a:srgbClr val="EDF2F7"/>
                </a:solidFill>
              </a:defRPr>
            </a:pPr>
            <a:r>
              <a:rPr sz="2800">
                <a:solidFill>
                  <a:srgbClr val="E0E7EC"/>
                </a:solidFill>
              </a:rPr>
              <a:t>Appendix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–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Swap-In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Add actual field/sensor photography on Slide 1</a:t>
            </a:r>
          </a:p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If available, include flatline sensor example or rain event on backup slide for Q&amp;A</a:t>
            </a:r>
          </a:p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Keep the PPTX (</a:t>
            </a:r>
            <a:r>
              <a:rPr sz="2400">
                <a:solidFill>
                  <a:srgbClr val="E0E7EC"/>
                </a:solidFill>
                <a:latin typeface="Courier"/>
              </a:rPr>
              <a:t>presentation/eda_story/eda_story.pptx</a:t>
            </a:r>
            <a:r>
              <a:rPr sz="2400">
                <a:solidFill>
                  <a:srgbClr val="E0E7EC"/>
                </a:solidFill>
              </a:rPr>
              <a:t>) handy for template styling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LoRaWAN nodes log volumetric water content (VWC) at 6, 18, 30 in depths plus weather &amp; irrigation telemetry</a:t>
            </a:r>
          </a:p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Replace the placeholder with your field photo when available – visual context matters for stakeholders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  <a:defRPr sz="4400">
                <a:solidFill>
                  <a:srgbClr val="EDF2F7"/>
                </a:solidFill>
              </a:defRPr>
            </a:pPr>
            <a:r>
              <a:rPr sz="2800">
                <a:solidFill>
                  <a:srgbClr val="E0E7EC"/>
                </a:solidFill>
              </a:rPr>
              <a:t>Coverage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Check</a:t>
            </a:r>
          </a:p>
        </p:txBody>
      </p:sp>
      <p:pic>
        <p:nvPicPr>
          <p:cNvPr descr="images/feature_missingn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  <a:defRPr sz="2800">
                <a:solidFill>
                  <a:srgbClr val="E0E7EC"/>
                </a:solidFill>
              </a:defRPr>
            </a:pPr>
            <a:r>
              <a:rPr sz="2800">
                <a:solidFill>
                  <a:srgbClr val="E0E7EC"/>
                </a:solidFill>
              </a:rPr>
              <a:t>Missingness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chart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marL="1270000" indent="0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80% coverage on core soil &amp; weather channels</a:t>
            </a:r>
          </a:p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Stress indices and categorical annotations (crop, stage) too sparse for modeling this season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  <a:defRPr sz="4400">
                <a:solidFill>
                  <a:srgbClr val="EDF2F7"/>
                </a:solidFill>
              </a:defRPr>
            </a:pPr>
            <a:r>
              <a:rPr sz="2800">
                <a:solidFill>
                  <a:srgbClr val="E0E7EC"/>
                </a:solidFill>
              </a:rPr>
              <a:t>Raw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Signal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Behaviour</a:t>
            </a:r>
          </a:p>
        </p:txBody>
      </p:sp>
      <p:pic>
        <p:nvPicPr>
          <p:cNvPr descr="images/vwc_cleaning_highl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  <a:defRPr sz="2800">
                <a:solidFill>
                  <a:srgbClr val="E0E7EC"/>
                </a:solidFill>
              </a:defRPr>
            </a:pPr>
            <a:r>
              <a:rPr sz="2800">
                <a:solidFill>
                  <a:srgbClr val="E0E7EC"/>
                </a:solidFill>
              </a:rPr>
              <a:t>Cleaning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pipeline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Hourly VWC oscillates with sensor noise and irrigation pulses</a:t>
            </a:r>
          </a:p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Daily averaging + Savitzky–Golay smooth preserves irrigation signature without dulling peaks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  <a:defRPr sz="4400">
                <a:solidFill>
                  <a:srgbClr val="EDF2F7"/>
                </a:solidFill>
              </a:defRPr>
            </a:pPr>
            <a:r>
              <a:rPr sz="2800">
                <a:solidFill>
                  <a:srgbClr val="E0E7EC"/>
                </a:solidFill>
              </a:rPr>
              <a:t>Domain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Clean-up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Moves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PCHIP interpolation retraces the natural recharge/decay curve</a:t>
            </a:r>
          </a:p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15% spike flags isolate true irrigation jumps from drift</a:t>
            </a:r>
          </a:p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Rolling 7-day precipitation = our soil water budget proxy</a:t>
            </a:r>
          </a:p>
          <a:p>
            <a:pPr lvl="1">
              <a:defRPr sz="2400">
                <a:solidFill>
                  <a:srgbClr val="E0E7EC"/>
                </a:solidFill>
              </a:defRPr>
            </a:pPr>
            <a:r>
              <a:rPr sz="2400">
                <a:solidFill>
                  <a:srgbClr val="E0E7EC"/>
                </a:solidFill>
              </a:rPr>
              <a:t>Log transform + binary flag emphasise rare irrigation events</a:t>
            </a:r>
          </a:p>
        </p:txBody>
      </p:sp>
      <p:pic>
        <p:nvPicPr>
          <p:cNvPr descr="images/vwc_spike_flag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5908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  <a:defRPr sz="2800">
                <a:solidFill>
                  <a:srgbClr val="E0E7EC"/>
                </a:solidFill>
              </a:defRPr>
            </a:pPr>
            <a:r>
              <a:rPr sz="2800">
                <a:solidFill>
                  <a:srgbClr val="E0E7EC"/>
                </a:solidFill>
              </a:rPr>
              <a:t>Spike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flags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  <a:defRPr sz="4400">
                <a:solidFill>
                  <a:srgbClr val="EDF2F7"/>
                </a:solidFill>
              </a:defRPr>
            </a:pPr>
            <a:r>
              <a:rPr sz="2800">
                <a:solidFill>
                  <a:srgbClr val="E0E7EC"/>
                </a:solidFill>
              </a:rPr>
              <a:t>Feature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Decisions</a:t>
            </a:r>
          </a:p>
        </p:txBody>
      </p:sp>
      <p:pic>
        <p:nvPicPr>
          <p:cNvPr descr="images/feature_selection_matri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700" y="1600200"/>
            <a:ext cx="4025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  <a:defRPr sz="2800">
                <a:solidFill>
                  <a:srgbClr val="E0E7EC"/>
                </a:solidFill>
              </a:defRPr>
            </a:pPr>
            <a:r>
              <a:rPr sz="2800">
                <a:solidFill>
                  <a:srgbClr val="E0E7EC"/>
                </a:solidFill>
              </a:rPr>
              <a:t>Feature</a:t>
            </a:r>
            <a:r>
              <a:rPr sz="2800">
                <a:solidFill>
                  <a:srgbClr val="E0E7EC"/>
                </a:solidFill>
              </a:rPr>
              <a:t> </a:t>
            </a:r>
            <a:r>
              <a:rPr sz="2800">
                <a:solidFill>
                  <a:srgbClr val="E0E7EC"/>
                </a:solidFill>
              </a:rPr>
              <a:t>selection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Story – Soil Moisture LSTM</dc:title>
  <dc:creator>Bryan Nsoh</dc:creator>
  <cp:keywords>EDA, irrigation, LSTM, soil sensors</cp:keywords>
  <dcterms:created xsi:type="dcterms:W3CDTF">2025-09-22T14:23:25Z</dcterms:created>
  <dcterms:modified xsi:type="dcterms:W3CDTF">2025-09-22T14:23:25Z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stitute">
    <vt:lpwstr>ML IoT Independent Study</vt:lpwstr>
  </property>
</Properties>
</file>