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Default Extension="jpg" ContentType="image/jpg"/>
  <Default Extension="svg" ContentType="image/svg+xml"/>
  <Default Extension="png" ContentType="image/png"/>
  <Default Extension="gif" ContentType="image/gif"/>
  <Default Extension="m4v" ContentType="video/mp4"/>
  <Default Extension="mp4" ContentType="video/mp4"/>
  <Default Extension="vml" ContentType="application/vnd.openxmlformats-officedocument.vmlDrawing"/>
  <Default Extension="xlsx" ContentType="application/vnd.openxmlformats-officedocument.spreadsheetml.sheet"/>
  <Override PartName="/ppt/presentation.xml" ContentType="application/vnd.openxmlformats-officedocument.presentationml.presentation.main+xml"/>
  <Override PartName="/ppt/notesMasters/notesMaster1.xml" ContentType="application/vnd.openxmlformats-officedocument.presentationml.notesMaster+xml"/>
  <Override PartName="/ppt/slideMasters/slideMaster1.xml" ContentType="application/vnd.openxmlformats-officedocument.presentationml.slideMaster+xml"/>
  <Override PartName="/ppt/slides/slide1.xml" ContentType="application/vnd.openxmlformats-officedocument.presentationml.slide+xml"/>
  <Override PartName="/ppt/slideMasters/slideMaster2.xml" ContentType="application/vnd.openxmlformats-officedocument.presentationml.slideMaster+xml"/>
  <Override PartName="/ppt/slides/slide2.xml" ContentType="application/vnd.openxmlformats-officedocument.presentationml.slide+xml"/>
  <Override PartName="/ppt/slideMasters/slideMaster3.xml" ContentType="application/vnd.openxmlformats-officedocument.presentationml.slideMaster+xml"/>
  <Override PartName="/ppt/slides/slide3.xml" ContentType="application/vnd.openxmlformats-officedocument.presentationml.slide+xml"/>
  <Override PartName="/ppt/slideMasters/slideMaster4.xml" ContentType="application/vnd.openxmlformats-officedocument.presentationml.slideMaster+xml"/>
  <Override PartName="/ppt/slides/slide4.xml" ContentType="application/vnd.openxmlformats-officedocument.presentationml.slide+xml"/>
  <Override PartName="/ppt/slideMasters/slideMaster5.xml" ContentType="application/vnd.openxmlformats-officedocument.presentationml.slideMaster+xml"/>
  <Override PartName="/ppt/slides/slide5.xml" ContentType="application/vnd.openxmlformats-officedocument.presentationml.slide+xml"/>
  <Override PartName="/ppt/slideMasters/slideMaster6.xml" ContentType="application/vnd.openxmlformats-officedocument.presentationml.slideMaster+xml"/>
  <Override PartName="/ppt/slides/slide6.xml" ContentType="application/vnd.openxmlformats-officedocument.presentationml.slide+xml"/>
  <Override PartName="/ppt/slideMasters/slideMaster7.xml" ContentType="application/vnd.openxmlformats-officedocument.presentationml.slideMaster+xml"/>
  <Override PartName="/ppt/slides/slide7.xml" ContentType="application/vnd.openxmlformats-officedocument.presentationml.slide+xml"/>
  <Override PartName="/ppt/slideMasters/slideMaster8.xml" ContentType="application/vnd.openxmlformats-officedocument.presentationml.slideMaster+xml"/>
  <Override PartName="/ppt/slides/slide8.xml" ContentType="application/vnd.openxmlformats-officedocument.presentationml.slide+xml"/>
  <Override PartName="/ppt/slideMasters/slideMaster9.xml" ContentType="application/vnd.openxmlformats-officedocument.presentationml.slideMaster+xml"/>
  <Override PartName="/ppt/slides/slide9.xml" ContentType="application/vnd.openxmlformats-officedocument.presentationml.slide+xml"/>
  <Override PartName="/ppt/slideMasters/slideMaster10.xml" ContentType="application/vnd.openxmlformats-officedocument.presentationml.slideMaster+xml"/>
  <Override PartName="/ppt/slides/slide10.xml" ContentType="application/vnd.openxmlformats-officedocument.presentationml.slide+xml"/>
  <Override PartName="/ppt/slideMasters/slideMaster11.xml" ContentType="application/vnd.openxmlformats-officedocument.presentationml.slideMaster+xml"/>
  <Override PartName="/ppt/slides/slide11.xml" ContentType="application/vnd.openxmlformats-officedocument.presentationml.slide+xml"/>
  <Override PartName="/ppt/slideMasters/slideMaster12.xml" ContentType="application/vnd.openxmlformats-officedocument.presentationml.slideMaster+xml"/>
  <Override PartName="/ppt/slides/slide12.xml" ContentType="application/vnd.openxmlformats-officedocument.presentationml.slide+xml"/>
  <Override PartName="/ppt/slideMasters/slideMaster13.xml" ContentType="application/vnd.openxmlformats-officedocument.presentationml.slideMaster+xml"/>
  <Override PartName="/ppt/slides/slide13.xml" ContentType="application/vnd.openxmlformats-officedocument.presentationml.slide+xml"/>
  <Override PartName="/ppt/slideMasters/slideMaster14.xml" ContentType="application/vnd.openxmlformats-officedocument.presentationml.slideMaster+xml"/>
  <Override PartName="/ppt/slides/slide14.xml" ContentType="application/vnd.openxmlformats-officedocument.presentationml.slide+xml"/>
  <Override PartName="/ppt/slideMasters/slideMaster15.xml" ContentType="application/vnd.openxmlformats-officedocument.presentationml.slideMaster+xml"/>
  <Override PartName="/ppt/slides/slide15.xml" ContentType="application/vnd.openxmlformats-officedocument.presentationml.slide+xml"/>
  <Override PartName="/ppt/slideMasters/slideMaster16.xml" ContentType="application/vnd.openxmlformats-officedocument.presentationml.slideMaster+xml"/>
  <Override PartName="/ppt/slides/slide16.xml" ContentType="application/vnd.openxmlformats-officedocument.presentationml.slide+xml"/>
  <Override PartName="/ppt/slideMasters/slideMaster17.xml" ContentType="application/vnd.openxmlformats-officedocument.presentationml.slideMaster+xml"/>
  <Override PartName="/ppt/slides/slide17.xml" ContentType="application/vnd.openxmlformats-officedocument.presentationml.slide+xml"/>
  <Override PartName="/ppt/slideMasters/slideMaster18.xml" ContentType="application/vnd.openxmlformats-officedocument.presentationml.slideMaster+xml"/>
  <Override PartName="/ppt/slides/slide18.xml" ContentType="application/vnd.openxmlformats-officedocument.presentationml.slide+xml"/>
  <Override PartName="/ppt/slideMasters/slideMaster19.xml" ContentType="application/vnd.openxmlformats-officedocument.presentationml.slideMaster+xml"/>
  <Override PartName="/ppt/slides/slide19.xml" ContentType="application/vnd.openxmlformats-officedocument.presentationml.slide+xml"/>
  <Override PartName="/ppt/slideMasters/slideMaster20.xml" ContentType="application/vnd.openxmlformats-officedocument.presentationml.slideMaster+xml"/>
  <Override PartName="/ppt/slides/slide20.xml" ContentType="application/vnd.openxmlformats-officedocument.presentationml.slide+xml"/>
  <Override PartName="/ppt/slideMasters/slideMaster21.xml" ContentType="application/vnd.openxmlformats-officedocument.presentationml.slideMaster+xml"/>
  <Override PartName="/ppt/slides/slide21.xml" ContentType="application/vnd.openxmlformats-officedocument.presentationml.slide+xml"/>
  <Override PartName="/ppt/slideMasters/slideMaster22.xml" ContentType="application/vnd.openxmlformats-officedocument.presentationml.slideMaster+xml"/>
  <Override PartName="/ppt/slides/slide22.xml" ContentType="application/vnd.openxmlformats-officedocument.presentationml.slide+xml"/>
  <Override PartName="/ppt/slideMasters/slideMaster23.xml" ContentType="application/vnd.openxmlformats-officedocument.presentationml.slideMaster+xml"/>
  <Override PartName="/ppt/slides/slide23.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
		<Relationship Id="rId1" Type="http://schemas.openxmlformats.org/officeDocument/2006/relationships/extended-properties" Target="docProps/app.xml"/>
		<Relationship Id="rId2" Type="http://schemas.openxmlformats.org/package/2006/relationships/metadata/core-properties" Target="docProps/core.xml"/>
		<Relationship Id="rId3" Type="http://schemas.openxmlformats.org/officeDocument/2006/relationships/officeDocument" Target="ppt/presentation.xml"/>
		</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Lst>
  <p:notesMasterIdLst>
    <p:notesMasterId r:id="rId25"/>
  </p:notesMasterIdLst>
  <p:sldSz cx="9144000" cy="5143500"/>
  <p:notesSz cx="5143500" cy="9144000"/>
  <p:defaultTextStyle>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611"/>
    <p:restoredTop sz="94610"/>
  </p:normalViewPr>
  <p:slideViewPr>
    <p:cSldViewPr snapToGrid="0" snapToObjects="1">
      <p:cViewPr varScale="1">
        <p:scale>
          <a:sx n="136" d="100"/>
          <a:sy n="136" d="100"/>
        </p:scale>
        <p:origin x="216" y="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notesMaster" Target="notesMasters/notesMaster1.xml"/><Relationship Id="rId26" Type="http://schemas.openxmlformats.org/officeDocument/2006/relationships/presProps" Target="presProps.xml"/><Relationship Id="rId27" Type="http://schemas.openxmlformats.org/officeDocument/2006/relationships/viewProps" Target="viewProps.xml"/><Relationship Id="rId28" Type="http://schemas.openxmlformats.org/officeDocument/2006/relationships/theme" Target="theme/theme1.xml"/><Relationship Id="rId29" Type="http://schemas.openxmlformats.org/officeDocument/2006/relationships/tableStyles" Target="tableStyles.xml"/></Relationships>
</file>

<file path=ppt/notesMasters/_rels/notesMaster1.xml.rels><?xml version="1.0" encoding="UTF-8" standalone="yes"?>
<Relationships xmlns="http://schemas.openxmlformats.org/package/2006/relationships">
		<Relationship Id="rId1" Type="http://schemas.openxmlformats.org/officeDocument/2006/relationships/theme" Target="../theme/theme1.xml"/>
		</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5282F153-3F37-0F45-9E97-73ACFA13230C}" type="datetimeFigureOut">
              <a:rPr lang="en-US"/>
              <a:t>7/23/19</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CE5E9CC1-C706-0F49-92D6-E571CC5EEA8F}" type="slidenum">
              <a:rPr lang="en-US"/>
              <a:t>‹#›</a:t>
            </a:fld>
            <a:endParaRPr lang="en-US"/>
          </a:p>
        </p:txBody>
      </p:sp>
    </p:spTree>
    <p:extLst>
      <p:ext uri="{BB962C8B-B14F-4D97-AF65-F5344CB8AC3E}">
        <p14:creationId xmlns:p14="http://schemas.microsoft.com/office/powerpoint/2010/main" val="1024086991"/>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xml"/>
		</Relationships>
</file>

<file path=ppt/notesSlides/_rels/notesSlide1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0.xml"/>
		</Relationships>
</file>

<file path=ppt/notesSlides/_rels/notesSlide1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1.xml"/>
		</Relationships>
</file>

<file path=ppt/notesSlides/_rels/notesSlide1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2.xml"/>
		</Relationships>
</file>

<file path=ppt/notesSlides/_rels/notesSlide1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3.xml"/>
		</Relationships>
</file>

<file path=ppt/notesSlides/_rels/notesSlide1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4.xml"/>
		</Relationships>
</file>

<file path=ppt/notesSlides/_rels/notesSlide1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5.xml"/>
		</Relationships>
</file>

<file path=ppt/notesSlides/_rels/notesSlide1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6.xml"/>
		</Relationships>
</file>

<file path=ppt/notesSlides/_rels/notesSlide1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7.xml"/>
		</Relationships>
</file>

<file path=ppt/notesSlides/_rels/notesSlide1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8.xml"/>
		</Relationships>
</file>

<file path=ppt/notesSlides/_rels/notesSlide1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19.xml"/>
		</Relationships>
</file>

<file path=ppt/notesSlides/_rels/notesSlide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xml"/>
		</Relationships>
</file>

<file path=ppt/notesSlides/_rels/notesSlide20.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0.xml"/>
		</Relationships>
</file>

<file path=ppt/notesSlides/_rels/notesSlide21.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1.xml"/>
		</Relationships>
</file>

<file path=ppt/notesSlides/_rels/notesSlide22.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2.xml"/>
		</Relationships>
</file>

<file path=ppt/notesSlides/_rels/notesSlide2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23.xml"/>
		</Relationships>
</file>

<file path=ppt/notesSlides/_rels/notesSlide3.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3.xml"/>
		</Relationships>
</file>

<file path=ppt/notesSlides/_rels/notesSlide4.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4.xml"/>
		</Relationships>
</file>

<file path=ppt/notesSlides/_rels/notesSlide5.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5.xml"/>
		</Relationships>
</file>

<file path=ppt/notesSlides/_rels/notesSlide6.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6.xml"/>
		</Relationships>
</file>

<file path=ppt/notesSlides/_rels/notesSlide7.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7.xml"/>
		</Relationships>
</file>

<file path=ppt/notesSlides/_rels/notesSlide8.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8.xml"/>
		</Relationships>
</file>

<file path=ppt/notesSlides/_rels/notesSlide9.xml.rels><?xml version="1.0" encoding="UTF-8" standalone="yes"?>
		<Relationships xmlns="http://schemas.openxmlformats.org/package/2006/relationships">
			<Relationship Id="rId1" Type="http://schemas.openxmlformats.org/officeDocument/2006/relationships/notesMaster" Target="../notesMasters/notesMaster1.xml"/>
			<Relationship Id="rId2" Type="http://schemas.openxmlformats.org/officeDocument/2006/relationships/slide" Target="../slides/slide9.xml"/>
		</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19</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23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4</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
            </a:r>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a:t>9</a:t>
            </a:fld>
            <a:endParaRPr lang="en-US"/>
          </a:p>
        </p:txBody>
      </p:sp>
    </p:spTree>
    <p:extLst>
      <p:ext uri="{BB962C8B-B14F-4D97-AF65-F5344CB8AC3E}">
        <p14:creationId xmlns:p14="http://schemas.microsoft.com/office/powerpoint/2010/main" val="1024086991"/>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DEFAULT">
    <p:bg>
      <p:bgRef idx="1001">
        <a:schemeClr val="bg1"/>
      </p:bgRef>
    </p:bg>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image" Target="../media/image-11-1.png"/><Relationship Id="rId2" Type="http://schemas.openxmlformats.org/officeDocument/2006/relationships/slideLayout" Target="../slideLayouts/slideLayout1.xml"/><Relationship Id="rId3"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image" Target="../media/image-12-1.png"/><Relationship Id="rId2" Type="http://schemas.openxmlformats.org/officeDocument/2006/relationships/slideLayout" Target="../slideLayouts/slideLayout1.xml"/><Relationship Id="rId3"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image" Target="../media/image-13-1.png"/><Relationship Id="rId2" Type="http://schemas.openxmlformats.org/officeDocument/2006/relationships/slideLayout" Target="../slideLayouts/slideLayout1.xml"/><Relationship Id="rId3"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image" Target="../media/image-14-1.png"/><Relationship Id="rId2" Type="http://schemas.openxmlformats.org/officeDocument/2006/relationships/slideLayout" Target="../slideLayouts/slideLayout1.xml"/><Relationship Id="rId3"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image" Target="../media/image-15-1.png"/><Relationship Id="rId2" Type="http://schemas.openxmlformats.org/officeDocument/2006/relationships/slideLayout" Target="../slideLayouts/slideLayout1.xml"/><Relationship Id="rId3"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image" Target="../media/image-17-1.png"/><Relationship Id="rId2" Type="http://schemas.openxmlformats.org/officeDocument/2006/relationships/image" Target="../media/image-17-2.png"/><Relationship Id="rId3" Type="http://schemas.openxmlformats.org/officeDocument/2006/relationships/image" Target="../media/image-17-3.png"/><Relationship Id="rId4" Type="http://schemas.openxmlformats.org/officeDocument/2006/relationships/slideLayout" Target="../slideLayouts/slideLayout1.xml"/><Relationship Id="rId5" Type="http://schemas.openxmlformats.org/officeDocument/2006/relationships/notesSlide" Target="../notesSlides/notesSlide17.xml"/></Relationships>
</file>

<file path=ppt/slides/_rels/slide18.xml.rels><?xml version="1.0" encoding="UTF-8" standalone="yes"?>
<Relationships xmlns="http://schemas.openxmlformats.org/package/2006/relationships"><Relationship Id="rId1" Type="http://schemas.openxmlformats.org/officeDocument/2006/relationships/image" Target="../media/image-18-1.png"/><Relationship Id="rId2" Type="http://schemas.openxmlformats.org/officeDocument/2006/relationships/image" Target="../media/image-18-2.png"/><Relationship Id="rId3" Type="http://schemas.openxmlformats.org/officeDocument/2006/relationships/slideLayout" Target="../slideLayouts/slideLayout1.xml"/><Relationship Id="rId4" Type="http://schemas.openxmlformats.org/officeDocument/2006/relationships/notesSlide" Target="../notesSlides/notesSlide18.xml"/></Relationships>
</file>

<file path=ppt/slides/_rels/slide19.xml.rels><?xml version="1.0" encoding="UTF-8" standalone="yes"?>
<Relationships xmlns="http://schemas.openxmlformats.org/package/2006/relationships"><Relationship Id="rId1" Type="http://schemas.openxmlformats.org/officeDocument/2006/relationships/image" Target="../media/image-19-1.png"/><Relationship Id="rId2" Type="http://schemas.openxmlformats.org/officeDocument/2006/relationships/slideLayout" Target="../slideLayouts/slideLayout1.xml"/><Relationship Id="rId3" Type="http://schemas.openxmlformats.org/officeDocument/2006/relationships/notesSlide" Target="../notesSlides/notesSlide19.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xml"/></Relationships>
</file>

<file path=ppt/slides/_rels/slide20.xml.rels><?xml version="1.0" encoding="UTF-8" standalone="yes"?>
<Relationships xmlns="http://schemas.openxmlformats.org/package/2006/relationships"><Relationship Id="rId1" Type="http://schemas.openxmlformats.org/officeDocument/2006/relationships/image" Target="../media/image-20-1.png"/><Relationship Id="rId2" Type="http://schemas.openxmlformats.org/officeDocument/2006/relationships/slideLayout" Target="../slideLayouts/slideLayout1.xml"/><Relationship Id="rId3" Type="http://schemas.openxmlformats.org/officeDocument/2006/relationships/notesSlide" Target="../notesSlides/notesSlide20.xml"/></Relationships>
</file>

<file path=ppt/slides/_rels/slide21.xml.rels><?xml version="1.0" encoding="UTF-8" standalone="yes"?>
<Relationships xmlns="http://schemas.openxmlformats.org/package/2006/relationships"><Relationship Id="rId1" Type="http://schemas.openxmlformats.org/officeDocument/2006/relationships/image" Target="../media/image-21-1.png"/><Relationship Id="rId2" Type="http://schemas.openxmlformats.org/officeDocument/2006/relationships/image" Target="../media/image-21-2.png"/><Relationship Id="rId3" Type="http://schemas.openxmlformats.org/officeDocument/2006/relationships/slideLayout" Target="../slideLayouts/slideLayout1.xml"/><Relationship Id="rId4" Type="http://schemas.openxmlformats.org/officeDocument/2006/relationships/notesSlide" Target="../notesSlides/notesSlide21.xml"/></Relationships>
</file>

<file path=ppt/slides/_rels/slide22.xml.rels><?xml version="1.0" encoding="UTF-8" standalone="yes"?>
<Relationships xmlns="http://schemas.openxmlformats.org/package/2006/relationships"><Relationship Id="rId1" Type="http://schemas.openxmlformats.org/officeDocument/2006/relationships/image" Target="../media/image-22-1.png"/><Relationship Id="rId2" Type="http://schemas.openxmlformats.org/officeDocument/2006/relationships/slideLayout" Target="../slideLayouts/slideLayout1.xml"/><Relationship Id="rId3" Type="http://schemas.openxmlformats.org/officeDocument/2006/relationships/notesSlide" Target="../notesSlides/notesSlide2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23.xml"/></Relationships>
</file>

<file path=ppt/slides/_rels/slide3.xml.rels><?xml version="1.0" encoding="UTF-8" standalone="yes"?>
<Relationships xmlns="http://schemas.openxmlformats.org/package/2006/relationships"><Relationship Id="rId1" Type="http://schemas.openxmlformats.org/officeDocument/2006/relationships/image" Target="../media/image-3-1.png"/><Relationship Id="rId2" Type="http://schemas.openxmlformats.org/officeDocument/2006/relationships/slideLayout" Target="../slideLayouts/slideLayout1.xml"/><Relationship Id="rId3"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image" Target="../media/image-6-1.png"/><Relationship Id="rId2" Type="http://schemas.openxmlformats.org/officeDocument/2006/relationships/slideLayout" Target="../slideLayouts/slideLayout1.xml"/><Relationship Id="rId3"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image" Target="../media/image-7-1.png"/><Relationship Id="rId2" Type="http://schemas.openxmlformats.org/officeDocument/2006/relationships/slideLayout" Target="../slideLayouts/slideLayout1.xml"/><Relationship Id="rId3"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image" Target="../media/image-8-1.png"/><Relationship Id="rId2" Type="http://schemas.openxmlformats.org/officeDocument/2006/relationships/slideLayout" Target="../slideLayouts/slideLayout1.xml"/><Relationship Id="rId3"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image" Target="../media/image-9-1.png"/><Relationship Id="rId2" Type="http://schemas.openxmlformats.org/officeDocument/2006/relationships/image" Target="../media/image-9-2.png"/><Relationship Id="rId3" Type="http://schemas.openxmlformats.org/officeDocument/2006/relationships/slideLayout" Target="../slideLayouts/slideLayout1.xml"/><Relationship Id="rId4"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35190B"/>
        </a:solidFill>
      </p:bgPr>
    </p:bg>
    <p:spTree>
      <p:nvGrpSpPr>
        <p:cNvPr id="1" name=""/>
        <p:cNvGrpSpPr/>
        <p:nvPr/>
      </p:nvGrpSpPr>
      <p:grpSpPr>
        <a:xfrm>
          <a:off x="0" y="0"/>
          <a:ext cx="0" cy="0"/>
          <a:chOff x="0" y="0"/>
          <a:chExt cx="0" cy="0"/>
        </a:xfrm>
      </p:grpSpPr>
      <p:sp>
        <p:nvSpPr>
          <p:cNvPr id="2" name="Text 0"/>
          <p:cNvSpPr/>
          <p:nvPr/>
        </p:nvSpPr>
        <p:spPr>
          <a:xfrm>
            <a:off x="469850" y="558850"/>
            <a:ext cx="8204150" cy="4025801"/>
          </a:xfrm>
          <a:prstGeom prst="roundRect">
            <a:avLst>
              <a:gd name="adj" fmla="val 3786"/>
            </a:avLst>
          </a:prstGeom>
          <a:solidFill>
            <a:srgbClr val="4B2410"/>
          </a:solidFill>
          <a:ln w="38100">
            <a:solidFill>
              <a:srgbClr val="C24B0A"/>
            </a:solidFill>
          </a:ln>
        </p:spPr>
        <p:txBody>
          <a:bodyPr wrap="square" rtlCol="0" anchor="ctr"/>
          <a:lstStyle/>
          <a:p>
            <a:pPr indent="0" marL="0">
              <a:buNone/>
            </a:pPr>
            <a:endParaRPr lang="en-US" dirty="0"/>
          </a:p>
        </p:txBody>
      </p:sp>
      <p:sp>
        <p:nvSpPr>
          <p:cNvPr id="3" name="Text 1"/>
          <p:cNvSpPr/>
          <p:nvPr/>
        </p:nvSpPr>
        <p:spPr>
          <a:xfrm>
            <a:off x="1203911" y="1104900"/>
            <a:ext cx="6736029" cy="1352550"/>
          </a:xfrm>
          <a:prstGeom prst="rect">
            <a:avLst/>
          </a:prstGeom>
          <a:noFill/>
          <a:ln/>
        </p:spPr>
        <p:txBody>
          <a:bodyPr wrap="square" lIns="0" tIns="0" rIns="0" bIns="0" rtlCol="0" anchor="t"/>
          <a:lstStyle/>
          <a:p>
            <a:pPr algn="ctr" indent="0" marL="0">
              <a:spcAft>
                <a:spcPts val="2400"/>
              </a:spcAft>
              <a:buNone/>
            </a:pPr>
            <a:r>
              <a:rPr lang="en-US" sz="4600" b="1" dirty="0">
                <a:solidFill>
                  <a:srgbClr val="FFF5EB"/>
                </a:solidFill>
                <a:latin typeface="Arial" pitchFamily="34" charset="0"/>
                <a:ea typeface="Arial" pitchFamily="34" charset="-122"/>
                <a:cs typeface="Arial" pitchFamily="34" charset="-120"/>
              </a:rPr>
              <a:t>Exploratory Data Analysis</a:t>
            </a:r>
            <a:endParaRPr lang="en-US" sz="4600" dirty="0"/>
          </a:p>
        </p:txBody>
      </p:sp>
      <p:sp>
        <p:nvSpPr>
          <p:cNvPr id="4" name="Text 2"/>
          <p:cNvSpPr/>
          <p:nvPr/>
        </p:nvSpPr>
        <p:spPr>
          <a:xfrm>
            <a:off x="1203911" y="2762250"/>
            <a:ext cx="6736029" cy="704850"/>
          </a:xfrm>
          <a:prstGeom prst="rect">
            <a:avLst/>
          </a:prstGeom>
          <a:noFill/>
          <a:ln/>
        </p:spPr>
        <p:txBody>
          <a:bodyPr wrap="square" lIns="0" tIns="0" rIns="0" bIns="0" rtlCol="0" anchor="t"/>
          <a:lstStyle/>
          <a:p>
            <a:pPr algn="ctr" indent="0" marL="0">
              <a:spcAft>
                <a:spcPts val="1800"/>
              </a:spcAft>
              <a:buNone/>
            </a:pPr>
            <a:r>
              <a:rPr lang="en-US" sz="2400" dirty="0">
                <a:solidFill>
                  <a:srgbClr val="FCE7D6"/>
                </a:solidFill>
                <a:latin typeface="Arial" pitchFamily="34" charset="0"/>
                <a:ea typeface="Arial" pitchFamily="34" charset="-122"/>
                <a:cs typeface="Arial" pitchFamily="34" charset="-120"/>
              </a:rPr>
              <a:t>Preparing Soil Moisture Forecasts for Automated Irrigation</a:t>
            </a:r>
            <a:endParaRPr lang="en-US" sz="2400" dirty="0"/>
          </a:p>
        </p:txBody>
      </p:sp>
      <p:sp>
        <p:nvSpPr>
          <p:cNvPr id="5" name="Text 3"/>
          <p:cNvSpPr/>
          <p:nvPr/>
        </p:nvSpPr>
        <p:spPr>
          <a:xfrm>
            <a:off x="1203911" y="3771900"/>
            <a:ext cx="6736029" cy="266700"/>
          </a:xfrm>
          <a:prstGeom prst="rect">
            <a:avLst/>
          </a:prstGeom>
          <a:noFill/>
          <a:ln/>
        </p:spPr>
        <p:txBody>
          <a:bodyPr wrap="square" lIns="0" tIns="0" rIns="0" bIns="0" rtlCol="0" anchor="t"/>
          <a:lstStyle/>
          <a:p>
            <a:pPr algn="ctr" indent="0" marL="0">
              <a:spcBef>
                <a:spcPts val="2400"/>
              </a:spcBef>
              <a:buNone/>
            </a:pPr>
            <a:r>
              <a:rPr lang="en-US" sz="1800" dirty="0">
                <a:solidFill>
                  <a:srgbClr val="FFD8B2"/>
                </a:solidFill>
                <a:latin typeface="Arial" pitchFamily="34" charset="0"/>
                <a:ea typeface="Arial" pitchFamily="34" charset="-122"/>
                <a:cs typeface="Arial" pitchFamily="34" charset="-120"/>
              </a:rPr>
              <a:t>Data Wrangling · Feature Engineering · LSTM Readiness</a:t>
            </a:r>
            <a:endParaRPr lang="en-US" sz="1800"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Cleaning Before Feature Work</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Before we engineer any features the notebook runs four quick steps (all inside </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process_data_for_plot</a:t>
            </a:r>
            <a:pPr algn="l" indent="0" marL="0">
              <a:lnSpc>
                <a:spcPts val="2320"/>
              </a:lnSpc>
              <a:buNone/>
            </a:pPr>
            <a:r>
              <a:rPr lang="en-US" sz="1600" dirty="0">
                <a:solidFill>
                  <a:srgbClr val="433024"/>
                </a:solidFill>
                <a:latin typeface="Arial" pitchFamily="34" charset="0"/>
                <a:ea typeface="Arial" pitchFamily="34" charset="-122"/>
                <a:cs typeface="Arial" pitchFamily="34" charset="-120"/>
              </a:rPr>
              <a:t>) to line up every plot and prevent duplicate readings from skewing the daily averages.</a:t>
            </a:r>
            <a:endParaRPr lang="en-US" sz="1600" dirty="0"/>
          </a:p>
        </p:txBody>
      </p:sp>
      <p:sp>
        <p:nvSpPr>
          <p:cNvPr id="5" name="Text 3"/>
          <p:cNvSpPr/>
          <p:nvPr/>
        </p:nvSpPr>
        <p:spPr>
          <a:xfrm>
            <a:off x="762000" y="2483644"/>
            <a:ext cx="3746450" cy="992386"/>
          </a:xfrm>
          <a:prstGeom prst="rect">
            <a:avLst/>
          </a:prstGeom>
          <a:solidFill>
            <a:srgbClr val="FFE7D1"/>
          </a:solidFill>
          <a:ln/>
        </p:spPr>
        <p:txBody>
          <a:bodyPr wrap="square" rtlCol="0" anchor="ctr"/>
          <a:lstStyle/>
          <a:p>
            <a:pPr indent="0" marL="0">
              <a:buNone/>
            </a:pPr>
            <a:endParaRPr lang="en-US" dirty="0"/>
          </a:p>
        </p:txBody>
      </p:sp>
      <p:sp>
        <p:nvSpPr>
          <p:cNvPr id="6" name="Shape 4"/>
          <p:cNvSpPr/>
          <p:nvPr/>
        </p:nvSpPr>
        <p:spPr>
          <a:xfrm>
            <a:off x="800100" y="2483644"/>
            <a:ext cx="0" cy="992386"/>
          </a:xfrm>
          <a:prstGeom prst="line">
            <a:avLst/>
          </a:prstGeom>
          <a:noFill/>
          <a:ln w="76200">
            <a:solidFill>
              <a:srgbClr val="C24B0A"/>
            </a:solidFill>
            <a:prstDash val="solid"/>
          </a:ln>
        </p:spPr>
      </p:sp>
      <p:sp>
        <p:nvSpPr>
          <p:cNvPr id="7" name="Text 5"/>
          <p:cNvSpPr/>
          <p:nvPr/>
        </p:nvSpPr>
        <p:spPr>
          <a:xfrm>
            <a:off x="965150" y="2610594"/>
            <a:ext cx="3484677"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1. Trim outages</a:t>
            </a:r>
            <a:endParaRPr lang="en-US" sz="1600" dirty="0"/>
          </a:p>
        </p:txBody>
      </p:sp>
      <p:sp>
        <p:nvSpPr>
          <p:cNvPr id="8" name="Text 6"/>
          <p:cNvSpPr/>
          <p:nvPr/>
        </p:nvSpPr>
        <p:spPr>
          <a:xfrm>
            <a:off x="965150" y="2886819"/>
            <a:ext cx="3484677"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Clip the dataset ends until every column has data.</a:t>
            </a:r>
            <a:endParaRPr lang="en-US" sz="1400" dirty="0"/>
          </a:p>
        </p:txBody>
      </p:sp>
      <p:sp>
        <p:nvSpPr>
          <p:cNvPr id="9" name="Text 7"/>
          <p:cNvSpPr/>
          <p:nvPr/>
        </p:nvSpPr>
        <p:spPr>
          <a:xfrm>
            <a:off x="4635401" y="2483644"/>
            <a:ext cx="3746599" cy="992386"/>
          </a:xfrm>
          <a:prstGeom prst="rect">
            <a:avLst/>
          </a:prstGeom>
          <a:solidFill>
            <a:srgbClr val="FFE7D1"/>
          </a:solidFill>
          <a:ln/>
        </p:spPr>
        <p:txBody>
          <a:bodyPr wrap="square" rtlCol="0" anchor="ctr"/>
          <a:lstStyle/>
          <a:p>
            <a:pPr indent="0" marL="0">
              <a:buNone/>
            </a:pPr>
            <a:endParaRPr lang="en-US" dirty="0"/>
          </a:p>
        </p:txBody>
      </p:sp>
      <p:sp>
        <p:nvSpPr>
          <p:cNvPr id="10" name="Shape 8"/>
          <p:cNvSpPr/>
          <p:nvPr/>
        </p:nvSpPr>
        <p:spPr>
          <a:xfrm>
            <a:off x="4673501" y="2483644"/>
            <a:ext cx="0" cy="992386"/>
          </a:xfrm>
          <a:prstGeom prst="line">
            <a:avLst/>
          </a:prstGeom>
          <a:noFill/>
          <a:ln w="76200">
            <a:solidFill>
              <a:srgbClr val="C24B0A"/>
            </a:solidFill>
            <a:prstDash val="solid"/>
          </a:ln>
        </p:spPr>
      </p:sp>
      <p:sp>
        <p:nvSpPr>
          <p:cNvPr id="11" name="Text 9"/>
          <p:cNvSpPr/>
          <p:nvPr/>
        </p:nvSpPr>
        <p:spPr>
          <a:xfrm>
            <a:off x="4838551" y="2610594"/>
            <a:ext cx="3484828"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2. Drop duplicates</a:t>
            </a:r>
            <a:endParaRPr lang="en-US" sz="1600" dirty="0"/>
          </a:p>
        </p:txBody>
      </p:sp>
      <p:sp>
        <p:nvSpPr>
          <p:cNvPr id="12" name="Text 10"/>
          <p:cNvSpPr/>
          <p:nvPr/>
        </p:nvSpPr>
        <p:spPr>
          <a:xfrm>
            <a:off x="4838551" y="2886819"/>
            <a:ext cx="3484828"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Remove timestamps replayed after logger reboots.</a:t>
            </a:r>
            <a:endParaRPr lang="en-US" sz="1400" dirty="0"/>
          </a:p>
        </p:txBody>
      </p:sp>
      <p:sp>
        <p:nvSpPr>
          <p:cNvPr id="13" name="Text 11"/>
          <p:cNvSpPr/>
          <p:nvPr/>
        </p:nvSpPr>
        <p:spPr>
          <a:xfrm>
            <a:off x="762000" y="3602980"/>
            <a:ext cx="3746450" cy="1001911"/>
          </a:xfrm>
          <a:prstGeom prst="rect">
            <a:avLst/>
          </a:prstGeom>
          <a:solidFill>
            <a:srgbClr val="FFE7D1"/>
          </a:solidFill>
          <a:ln/>
        </p:spPr>
        <p:txBody>
          <a:bodyPr wrap="square" rtlCol="0" anchor="ctr"/>
          <a:lstStyle/>
          <a:p>
            <a:pPr indent="0" marL="0">
              <a:buNone/>
            </a:pPr>
            <a:endParaRPr lang="en-US" dirty="0"/>
          </a:p>
        </p:txBody>
      </p:sp>
      <p:sp>
        <p:nvSpPr>
          <p:cNvPr id="14" name="Shape 12"/>
          <p:cNvSpPr/>
          <p:nvPr/>
        </p:nvSpPr>
        <p:spPr>
          <a:xfrm>
            <a:off x="800100" y="3602980"/>
            <a:ext cx="0" cy="1001911"/>
          </a:xfrm>
          <a:prstGeom prst="line">
            <a:avLst/>
          </a:prstGeom>
          <a:noFill/>
          <a:ln w="76200">
            <a:solidFill>
              <a:srgbClr val="C24B0A"/>
            </a:solidFill>
            <a:prstDash val="solid"/>
          </a:ln>
        </p:spPr>
      </p:sp>
      <p:sp>
        <p:nvSpPr>
          <p:cNvPr id="15" name="Text 13"/>
          <p:cNvSpPr/>
          <p:nvPr/>
        </p:nvSpPr>
        <p:spPr>
          <a:xfrm>
            <a:off x="965150" y="3729930"/>
            <a:ext cx="3484677"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3. Set index</a:t>
            </a:r>
            <a:endParaRPr lang="en-US" sz="1600" dirty="0"/>
          </a:p>
        </p:txBody>
      </p:sp>
      <p:sp>
        <p:nvSpPr>
          <p:cNvPr id="16" name="Text 14"/>
          <p:cNvSpPr/>
          <p:nvPr/>
        </p:nvSpPr>
        <p:spPr>
          <a:xfrm>
            <a:off x="965150" y="4006155"/>
            <a:ext cx="3484677" cy="471785"/>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Sort by </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TIMESTAMP</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 so resampling and windowing stay stable.</a:t>
            </a:r>
            <a:endParaRPr lang="en-US" sz="1400" dirty="0"/>
          </a:p>
        </p:txBody>
      </p:sp>
      <p:sp>
        <p:nvSpPr>
          <p:cNvPr id="17" name="Text 15"/>
          <p:cNvSpPr/>
          <p:nvPr/>
        </p:nvSpPr>
        <p:spPr>
          <a:xfrm>
            <a:off x="4635401" y="3602980"/>
            <a:ext cx="3746599" cy="1001911"/>
          </a:xfrm>
          <a:prstGeom prst="rect">
            <a:avLst/>
          </a:prstGeom>
          <a:solidFill>
            <a:srgbClr val="FFE7D1"/>
          </a:solidFill>
          <a:ln/>
        </p:spPr>
        <p:txBody>
          <a:bodyPr wrap="square" rtlCol="0" anchor="ctr"/>
          <a:lstStyle/>
          <a:p>
            <a:pPr indent="0" marL="0">
              <a:buNone/>
            </a:pPr>
            <a:endParaRPr lang="en-US" dirty="0"/>
          </a:p>
        </p:txBody>
      </p:sp>
      <p:sp>
        <p:nvSpPr>
          <p:cNvPr id="18" name="Shape 16"/>
          <p:cNvSpPr/>
          <p:nvPr/>
        </p:nvSpPr>
        <p:spPr>
          <a:xfrm>
            <a:off x="4673501" y="3602980"/>
            <a:ext cx="0" cy="1001911"/>
          </a:xfrm>
          <a:prstGeom prst="line">
            <a:avLst/>
          </a:prstGeom>
          <a:noFill/>
          <a:ln w="76200">
            <a:solidFill>
              <a:srgbClr val="C24B0A"/>
            </a:solidFill>
            <a:prstDash val="solid"/>
          </a:ln>
        </p:spPr>
      </p:sp>
      <p:sp>
        <p:nvSpPr>
          <p:cNvPr id="19" name="Text 17"/>
          <p:cNvSpPr/>
          <p:nvPr/>
        </p:nvSpPr>
        <p:spPr>
          <a:xfrm>
            <a:off x="4838551" y="3729930"/>
            <a:ext cx="3484828" cy="238125"/>
          </a:xfrm>
          <a:prstGeom prst="rect">
            <a:avLst/>
          </a:prstGeom>
          <a:noFill/>
          <a:ln/>
        </p:spPr>
        <p:txBody>
          <a:bodyPr wrap="square" lIns="0" tIns="0" rIns="0" bIns="0" rtlCol="0" anchor="t"/>
          <a:lstStyle/>
          <a:p>
            <a:pPr algn="l" indent="0" marL="0">
              <a:buNone/>
            </a:pPr>
            <a:r>
              <a:rPr lang="en-US" sz="1600" b="1" dirty="0">
                <a:solidFill>
                  <a:srgbClr val="C24B0A"/>
                </a:solidFill>
                <a:latin typeface="Arial" pitchFamily="34" charset="0"/>
                <a:ea typeface="Arial" pitchFamily="34" charset="-122"/>
                <a:cs typeface="Arial" pitchFamily="34" charset="-120"/>
              </a:rPr>
              <a:t>4. Resample daily</a:t>
            </a:r>
            <a:endParaRPr lang="en-US" sz="1600" dirty="0"/>
          </a:p>
        </p:txBody>
      </p:sp>
      <p:sp>
        <p:nvSpPr>
          <p:cNvPr id="20" name="Text 18"/>
          <p:cNvSpPr/>
          <p:nvPr/>
        </p:nvSpPr>
        <p:spPr>
          <a:xfrm>
            <a:off x="4838551" y="4006155"/>
            <a:ext cx="3484828"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Aggregate hourly readings to daily means for the four-day horizon.</a:t>
            </a:r>
            <a:endParaRPr lang="en-US" sz="1400"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Gap Filling with PCHIP</a:t>
            </a:r>
            <a:endParaRPr lang="en-US" sz="3400" dirty="0"/>
          </a:p>
        </p:txBody>
      </p:sp>
      <p:sp>
        <p:nvSpPr>
          <p:cNvPr id="4" name="Text 2"/>
          <p:cNvSpPr/>
          <p:nvPr/>
        </p:nvSpPr>
        <p:spPr>
          <a:xfrm>
            <a:off x="762000" y="1333500"/>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We interpolate daily VWC gaps with SciPy’s Piecewise Cubic Hermite (PCHIP) spline. It keeps the curve monotonic between known points so dry-down periods stay smooth.</a:t>
            </a:r>
            <a:endParaRPr lang="en-US" sz="1600" dirty="0"/>
          </a:p>
        </p:txBody>
      </p:sp>
      <p:sp>
        <p:nvSpPr>
          <p:cNvPr id="5" name="Text 3"/>
          <p:cNvSpPr/>
          <p:nvPr/>
        </p:nvSpPr>
        <p:spPr>
          <a:xfrm>
            <a:off x="762000" y="2394793"/>
            <a:ext cx="7620000" cy="1361926"/>
          </a:xfrm>
          <a:prstGeom prst="roundRect">
            <a:avLst>
              <a:gd name="adj" fmla="val 9325"/>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pchip.png">    </p:cNvPr>
          <p:cNvPicPr>
            <a:picLocks noChangeAspect="1"/>
          </p:cNvPicPr>
          <p:nvPr/>
        </p:nvPicPr>
        <p:blipFill>
          <a:blip r:embed="rId1"/>
          <a:stretch>
            <a:fillRect/>
          </a:stretch>
        </p:blipFill>
        <p:spPr>
          <a:xfrm>
            <a:off x="2793950" y="2559844"/>
            <a:ext cx="3555950" cy="504676"/>
          </a:xfrm>
          <a:prstGeom prst="rect">
            <a:avLst/>
          </a:prstGeom>
        </p:spPr>
      </p:pic>
      <p:sp>
        <p:nvSpPr>
          <p:cNvPr id="7" name="Text 4"/>
          <p:cNvSpPr/>
          <p:nvPr/>
        </p:nvSpPr>
        <p:spPr>
          <a:xfrm>
            <a:off x="905917" y="3178820"/>
            <a:ext cx="7332166" cy="412849"/>
          </a:xfrm>
          <a:prstGeom prst="rect">
            <a:avLst/>
          </a:prstGeom>
          <a:noFill/>
          <a:ln/>
        </p:spPr>
        <p:txBody>
          <a:bodyPr wrap="square" lIns="0" tIns="0" rIns="0" bIns="0" rtlCol="0" anchor="t"/>
          <a:lstStyle/>
          <a:p>
            <a:pPr algn="ctr" indent="0" marL="0">
              <a:lnSpc>
                <a:spcPts val="1625"/>
              </a:lnSpc>
              <a:spcBef>
                <a:spcPts val="600"/>
              </a:spcBef>
              <a:buNone/>
            </a:pPr>
            <a:r>
              <a:rPr lang="en-US" sz="1250" dirty="0">
                <a:solidFill>
                  <a:srgbClr val="FFF5EB"/>
                </a:solidFill>
                <a:latin typeface="Arial" pitchFamily="34" charset="0"/>
                <a:ea typeface="Arial" pitchFamily="34" charset="-122"/>
                <a:cs typeface="Arial" pitchFamily="34" charset="-120"/>
              </a:rPr>
              <a:t>Hermite basis functions blend neighbouring values and slopes so the fill extends the real dry-down pattern.</a:t>
            </a:r>
            <a:endParaRPr lang="en-US" sz="1250" dirty="0"/>
          </a:p>
        </p:txBody>
      </p:sp>
      <p:sp>
        <p:nvSpPr>
          <p:cNvPr id="8" name="Text 5"/>
          <p:cNvSpPr/>
          <p:nvPr/>
        </p:nvSpPr>
        <p:spPr>
          <a:xfrm>
            <a:off x="762000" y="3934420"/>
            <a:ext cx="7620000" cy="750689"/>
          </a:xfrm>
          <a:prstGeom prst="rect">
            <a:avLst/>
          </a:prstGeom>
          <a:solidFill>
            <a:srgbClr val="FFE7D1"/>
          </a:solidFill>
          <a:ln/>
        </p:spPr>
        <p:txBody>
          <a:bodyPr wrap="square" rtlCol="0" anchor="ctr"/>
          <a:lstStyle/>
          <a:p>
            <a:pPr indent="0" marL="0">
              <a:buNone/>
            </a:pPr>
            <a:endParaRPr lang="en-US" dirty="0"/>
          </a:p>
        </p:txBody>
      </p:sp>
      <p:sp>
        <p:nvSpPr>
          <p:cNvPr id="9" name="Shape 6"/>
          <p:cNvSpPr/>
          <p:nvPr/>
        </p:nvSpPr>
        <p:spPr>
          <a:xfrm>
            <a:off x="800100" y="3934420"/>
            <a:ext cx="0" cy="750689"/>
          </a:xfrm>
          <a:prstGeom prst="line">
            <a:avLst/>
          </a:prstGeom>
          <a:noFill/>
          <a:ln w="76200">
            <a:solidFill>
              <a:srgbClr val="C24B0A"/>
            </a:solidFill>
            <a:prstDash val="solid"/>
          </a:ln>
        </p:spPr>
      </p:sp>
      <p:sp>
        <p:nvSpPr>
          <p:cNvPr id="10" name="Text 7"/>
          <p:cNvSpPr/>
          <p:nvPr/>
        </p:nvSpPr>
        <p:spPr>
          <a:xfrm>
            <a:off x="1015901" y="4061371"/>
            <a:ext cx="7332166" cy="496788"/>
          </a:xfrm>
          <a:prstGeom prst="rect">
            <a:avLst/>
          </a:prstGeom>
          <a:noFill/>
          <a:ln/>
        </p:spPr>
        <p:txBody>
          <a:bodyPr wrap="square" lIns="0" tIns="0" rIns="0" bIns="0" rtlCol="0" anchor="t"/>
          <a:lstStyle/>
          <a:p>
            <a:pPr algn="l" indent="0" marL="0">
              <a:lnSpc>
                <a:spcPts val="1958"/>
              </a:lnSpc>
              <a:buNone/>
            </a:pPr>
            <a:r>
              <a:rPr lang="en-US" sz="1450" b="1" dirty="0">
                <a:solidFill>
                  <a:srgbClr val="433024"/>
                </a:solidFill>
                <a:latin typeface="Arial" pitchFamily="34" charset="0"/>
                <a:ea typeface="Arial" pitchFamily="34" charset="-122"/>
                <a:cs typeface="Arial" pitchFamily="34" charset="-120"/>
              </a:rPr>
              <a:t>Reality check:</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 right now we fill every day, even the wet ones. That flattens the irrigation spikes. Masking days with ≥5 mm of water before filling would keep those jumps intact.</a:t>
            </a:r>
            <a:endParaRPr lang="en-US" sz="1450"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PCHIP Fills VWC Gaps Smoothly</a:t>
            </a:r>
            <a:endParaRPr lang="en-US" sz="3200" dirty="0"/>
          </a:p>
        </p:txBody>
      </p:sp>
      <p:sp>
        <p:nvSpPr>
          <p:cNvPr id="4" name="Text 2"/>
          <p:cNvSpPr/>
          <p:nvPr/>
        </p:nvSpPr>
        <p:spPr>
          <a:xfrm>
            <a:off x="685800" y="1460450"/>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Daily averages for plot 2014 after interpolation. Because we currently fill every day, irrigation spikes get softened—masking wet days before PCHIP would preserve those jumps.</a:t>
            </a:r>
            <a:endParaRPr lang="en-US" sz="1350" dirty="0"/>
          </a:p>
        </p:txBody>
      </p:sp>
      <p:sp>
        <p:nvSpPr>
          <p:cNvPr id="5" name="Text 3"/>
          <p:cNvSpPr/>
          <p:nvPr/>
        </p:nvSpPr>
        <p:spPr>
          <a:xfrm>
            <a:off x="590550" y="2109192"/>
            <a:ext cx="7962900" cy="2882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aily_mean_and_interpolated_vwc_all_depths.png">    </p:cNvPr>
          <p:cNvPicPr>
            <a:picLocks noChangeAspect="1"/>
          </p:cNvPicPr>
          <p:nvPr/>
        </p:nvPicPr>
        <p:blipFill>
          <a:blip r:embed="rId1"/>
          <a:stretch>
            <a:fillRect/>
          </a:stretch>
        </p:blipFill>
        <p:spPr>
          <a:xfrm>
            <a:off x="1524149" y="2280642"/>
            <a:ext cx="6095702" cy="2539752"/>
          </a:xfrm>
          <a:prstGeom prst="rect">
            <a:avLst/>
          </a:prstGeom>
        </p:spPr>
      </p:pic>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Smoothing &amp; Daily Change Features</a:t>
            </a:r>
            <a:endParaRPr lang="en-US" sz="3400" dirty="0"/>
          </a:p>
        </p:txBody>
      </p:sp>
      <p:sp>
        <p:nvSpPr>
          <p:cNvPr id="4" name="Text 2"/>
          <p:cNvSpPr/>
          <p:nvPr/>
        </p:nvSpPr>
        <p:spPr>
          <a:xfrm>
            <a:off x="762000" y="1396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After interpolation we smooth each depth with a 20-day Savitzky–Golay filter so the signal reflects crop-scale trends instead of probe jitter.</a:t>
            </a:r>
            <a:endParaRPr lang="en-US" sz="1600" dirty="0"/>
          </a:p>
        </p:txBody>
      </p:sp>
      <p:sp>
        <p:nvSpPr>
          <p:cNvPr id="5" name="Text 3"/>
          <p:cNvSpPr/>
          <p:nvPr/>
        </p:nvSpPr>
        <p:spPr>
          <a:xfrm>
            <a:off x="2085380" y="2163663"/>
            <a:ext cx="4973092" cy="1593652"/>
          </a:xfrm>
          <a:prstGeom prst="roundRect">
            <a:avLst>
              <a:gd name="adj" fmla="val 7969"/>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dvwc.png">    </p:cNvPr>
          <p:cNvPicPr>
            <a:picLocks noChangeAspect="1"/>
          </p:cNvPicPr>
          <p:nvPr/>
        </p:nvPicPr>
        <p:blipFill>
          <a:blip r:embed="rId1"/>
          <a:stretch>
            <a:fillRect/>
          </a:stretch>
        </p:blipFill>
        <p:spPr>
          <a:xfrm>
            <a:off x="2920901" y="2328714"/>
            <a:ext cx="3301901" cy="946100"/>
          </a:xfrm>
          <a:prstGeom prst="rect">
            <a:avLst/>
          </a:prstGeom>
        </p:spPr>
      </p:pic>
      <p:sp>
        <p:nvSpPr>
          <p:cNvPr id="7" name="Text 4"/>
          <p:cNvSpPr/>
          <p:nvPr/>
        </p:nvSpPr>
        <p:spPr>
          <a:xfrm>
            <a:off x="2255766" y="3389114"/>
            <a:ext cx="4632320" cy="203150"/>
          </a:xfrm>
          <a:prstGeom prst="rect">
            <a:avLst/>
          </a:prstGeom>
          <a:noFill/>
          <a:ln/>
        </p:spPr>
        <p:txBody>
          <a:bodyPr wrap="square" lIns="0" tIns="0" rIns="0" bIns="0" rtlCol="0" anchor="t"/>
          <a:lstStyle/>
          <a:p>
            <a:pPr algn="ctr" indent="0" marL="0">
              <a:lnSpc>
                <a:spcPts val="1600"/>
              </a:lnSpc>
              <a:spcBef>
                <a:spcPts val="600"/>
              </a:spcBef>
              <a:buNone/>
            </a:pPr>
            <a:r>
              <a:rPr lang="en-US" sz="1250" dirty="0">
                <a:solidFill>
                  <a:srgbClr val="FFF5EB"/>
                </a:solidFill>
                <a:latin typeface="Arial" pitchFamily="34" charset="0"/>
                <a:ea typeface="Arial" pitchFamily="34" charset="-122"/>
                <a:cs typeface="Arial" pitchFamily="34" charset="-120"/>
              </a:rPr>
              <a:t>ΔVWC captures how quickly the profile is drying or being refilled.</a:t>
            </a:r>
            <a:endParaRPr lang="en-US" sz="1250" dirty="0"/>
          </a:p>
        </p:txBody>
      </p:sp>
      <p:sp>
        <p:nvSpPr>
          <p:cNvPr id="8" name="Text 5"/>
          <p:cNvSpPr/>
          <p:nvPr/>
        </p:nvSpPr>
        <p:spPr>
          <a:xfrm>
            <a:off x="762000" y="3935016"/>
            <a:ext cx="7620000" cy="560189"/>
          </a:xfrm>
          <a:prstGeom prst="rect">
            <a:avLst/>
          </a:prstGeom>
          <a:noFill/>
          <a:ln/>
        </p:spPr>
        <p:txBody>
          <a:bodyPr wrap="square" lIns="139700" tIns="0" rIns="0" bIns="0" rtlCol="0" anchor="t"/>
          <a:lstStyle/>
          <a:p>
            <a:pPr algn="l" marL="139700" indent="-139700">
              <a:lnSpc>
                <a:spcPts val="1958"/>
              </a:lnSpc>
              <a:buSzPct val="100000"/>
              <a:buChar char="•"/>
            </a:pPr>
            <a:r>
              <a:rPr lang="en-US" sz="1450" dirty="0">
                <a:solidFill>
                  <a:srgbClr val="433024"/>
                </a:solidFill>
                <a:latin typeface="Arial" pitchFamily="34" charset="0"/>
                <a:ea typeface="Arial" pitchFamily="34" charset="-122"/>
                <a:cs typeface="Arial" pitchFamily="34" charset="-120"/>
              </a:rPr>
              <a:t>Positive ΔVWC flags irrigation or rain recharge events.</a:t>
            </a:r>
            <a:endParaRPr lang="en-US" sz="1450" dirty="0"/>
          </a:p>
          <a:p>
            <a:pPr algn="l" marL="139700" indent="-139700">
              <a:lnSpc>
                <a:spcPts val="1958"/>
              </a:lnSpc>
              <a:buSzPct val="100000"/>
              <a:buChar char="•"/>
            </a:pPr>
            <a:r>
              <a:rPr lang="en-US" sz="1450" dirty="0">
                <a:solidFill>
                  <a:srgbClr val="433024"/>
                </a:solidFill>
                <a:latin typeface="Arial" pitchFamily="34" charset="0"/>
                <a:ea typeface="Arial" pitchFamily="34" charset="-122"/>
                <a:cs typeface="Arial" pitchFamily="34" charset="-120"/>
              </a:rPr>
              <a:t>Negative ΔVWC matches evapotranspiration drawdown between irrigations.</a:t>
            </a:r>
            <a:endParaRPr lang="en-US" sz="1450"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Savitzky–Golay Reveals the Trend</a:t>
            </a:r>
            <a:endParaRPr lang="en-US" sz="3200" dirty="0"/>
          </a:p>
        </p:txBody>
      </p:sp>
      <p:sp>
        <p:nvSpPr>
          <p:cNvPr id="4" name="Text 2"/>
          <p:cNvSpPr/>
          <p:nvPr/>
        </p:nvSpPr>
        <p:spPr>
          <a:xfrm>
            <a:off x="685800" y="1460450"/>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Smoothed curves (solid) for plot 2014 follow the interpolated series (dotted) while stripping sensor chatter. These become the basis for derivative features.</a:t>
            </a:r>
            <a:endParaRPr lang="en-US" sz="1350" dirty="0"/>
          </a:p>
        </p:txBody>
      </p:sp>
      <p:sp>
        <p:nvSpPr>
          <p:cNvPr id="5" name="Text 3"/>
          <p:cNvSpPr/>
          <p:nvPr/>
        </p:nvSpPr>
        <p:spPr>
          <a:xfrm>
            <a:off x="590550" y="2109192"/>
            <a:ext cx="7962900" cy="2882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savgol_smoothed_vwc_vs_interpolated.png">    </p:cNvPr>
          <p:cNvPicPr>
            <a:picLocks noChangeAspect="1"/>
          </p:cNvPicPr>
          <p:nvPr/>
        </p:nvPicPr>
        <p:blipFill>
          <a:blip r:embed="rId1"/>
          <a:stretch>
            <a:fillRect/>
          </a:stretch>
        </p:blipFill>
        <p:spPr>
          <a:xfrm>
            <a:off x="1524149" y="2280642"/>
            <a:ext cx="6095702" cy="2539752"/>
          </a:xfrm>
          <a:prstGeom prst="rect">
            <a:avLst/>
          </a:prstGeom>
        </p:spPr>
      </p:pic>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ΔVWC Highlights Recharge Events</a:t>
            </a:r>
            <a:endParaRPr lang="en-US" sz="3400" dirty="0"/>
          </a:p>
        </p:txBody>
      </p:sp>
      <p:sp>
        <p:nvSpPr>
          <p:cNvPr id="4" name="Text 2"/>
          <p:cNvSpPr/>
          <p:nvPr/>
        </p:nvSpPr>
        <p:spPr>
          <a:xfrm>
            <a:off x="762000" y="1269950"/>
            <a:ext cx="7772400" cy="117812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After smoothing, the notebook takes a simple first difference to see how fast moisture is changing. Positive spikes flag irrigation or rain; negative runs trace evapotranspiration between events. If the signal ever gets noisy, we could switch to centred or multi-day slopes.</a:t>
            </a:r>
            <a:endParaRPr lang="en-US" sz="1600" dirty="0"/>
          </a:p>
        </p:txBody>
      </p:sp>
      <p:sp>
        <p:nvSpPr>
          <p:cNvPr id="5" name="Text 3"/>
          <p:cNvSpPr/>
          <p:nvPr/>
        </p:nvSpPr>
        <p:spPr>
          <a:xfrm>
            <a:off x="762000" y="2625775"/>
            <a:ext cx="7912001" cy="232380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erivative_of_smoothed_vwc_all_depths.png">    </p:cNvPr>
          <p:cNvPicPr>
            <a:picLocks noChangeAspect="1"/>
          </p:cNvPicPr>
          <p:nvPr/>
        </p:nvPicPr>
        <p:blipFill>
          <a:blip r:embed="rId1"/>
          <a:stretch>
            <a:fillRect/>
          </a:stretch>
        </p:blipFill>
        <p:spPr>
          <a:xfrm>
            <a:off x="2279600" y="2771775"/>
            <a:ext cx="4876651" cy="2031802"/>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5493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9906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Flagging Spikes for Irrigation Awareness</a:t>
            </a:r>
            <a:endParaRPr lang="en-US" sz="3400" dirty="0"/>
          </a:p>
        </p:txBody>
      </p:sp>
      <p:sp>
        <p:nvSpPr>
          <p:cNvPr id="4" name="Text 2"/>
          <p:cNvSpPr/>
          <p:nvPr/>
        </p:nvSpPr>
        <p:spPr>
          <a:xfrm>
            <a:off x="762000" y="1524000"/>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Sudden jumps in VWC usually mean we irrigated, injected fertilizer, or caught a thunderstorm. The model needs to recognize these events explicitly.</a:t>
            </a:r>
            <a:endParaRPr lang="en-US" sz="1600" dirty="0"/>
          </a:p>
        </p:txBody>
      </p:sp>
      <p:sp>
        <p:nvSpPr>
          <p:cNvPr id="5" name="Text 3"/>
          <p:cNvSpPr/>
          <p:nvPr/>
        </p:nvSpPr>
        <p:spPr>
          <a:xfrm>
            <a:off x="762000" y="2341662"/>
            <a:ext cx="7620000" cy="1003102"/>
          </a:xfrm>
          <a:prstGeom prst="rect">
            <a:avLst/>
          </a:prstGeom>
          <a:noFill/>
          <a:ln/>
        </p:spPr>
        <p:txBody>
          <a:bodyPr wrap="square" lIns="152400" tIns="0" rIns="0" bIns="0" rtlCol="0" anchor="t"/>
          <a:lstStyle/>
          <a:p>
            <a:pPr algn="l" marL="152400" indent="-152400">
              <a:lnSpc>
                <a:spcPts val="2100"/>
              </a:lnSpc>
              <a:spcAft>
                <a:spcPts val="400"/>
              </a:spcAft>
              <a:buSzPct val="100000"/>
              <a:buChar char="•"/>
            </a:pPr>
            <a:r>
              <a:rPr lang="en-US" sz="1500" b="1" dirty="0">
                <a:solidFill>
                  <a:srgbClr val="433024"/>
                </a:solidFill>
                <a:latin typeface="Arial" pitchFamily="34" charset="0"/>
                <a:ea typeface="Arial" pitchFamily="34" charset="-122"/>
                <a:cs typeface="Arial" pitchFamily="34" charset="-120"/>
              </a:rPr>
              <a:t>Spike up:</a:t>
            </a:r>
            <a:pPr algn="l" indent="0" marL="0">
              <a:lnSpc>
                <a:spcPts val="2100"/>
              </a:lnSpc>
              <a:spcAft>
                <a:spcPts val="400"/>
              </a:spcAft>
              <a:buNone/>
            </a:pPr>
            <a:r>
              <a:rPr lang="en-US" sz="1500" dirty="0">
                <a:solidFill>
                  <a:srgbClr val="433024"/>
                </a:solidFill>
                <a:latin typeface="Arial" pitchFamily="34" charset="0"/>
                <a:ea typeface="Arial" pitchFamily="34" charset="-122"/>
                <a:cs typeface="Arial" pitchFamily="34" charset="-120"/>
              </a:rPr>
              <a:t> the code marks a recharge when VWC today is 1.15× yesterday.</a:t>
            </a:r>
            <a:endParaRPr lang="en-US" sz="1500" dirty="0"/>
          </a:p>
          <a:p>
            <a:pPr algn="l" marL="152400" indent="-152400">
              <a:lnSpc>
                <a:spcPts val="2100"/>
              </a:lnSpc>
              <a:spcAft>
                <a:spcPts val="400"/>
              </a:spcAft>
              <a:buSzPct val="100000"/>
              <a:buChar char="•"/>
            </a:pPr>
            <a:r>
              <a:rPr lang="en-US" sz="1500" b="1" dirty="0">
                <a:solidFill>
                  <a:srgbClr val="433024"/>
                </a:solidFill>
                <a:latin typeface="Arial" pitchFamily="34" charset="0"/>
                <a:ea typeface="Arial" pitchFamily="34" charset="-122"/>
                <a:cs typeface="Arial" pitchFamily="34" charset="-120"/>
              </a:rPr>
              <a:t>Spike down:</a:t>
            </a:r>
            <a:pPr algn="l" indent="0" marL="0">
              <a:lnSpc>
                <a:spcPts val="2100"/>
              </a:lnSpc>
              <a:spcAft>
                <a:spcPts val="400"/>
              </a:spcAft>
              <a:buNone/>
            </a:pPr>
            <a:r>
              <a:rPr lang="en-US" sz="1500" dirty="0">
                <a:solidFill>
                  <a:srgbClr val="433024"/>
                </a:solidFill>
                <a:latin typeface="Arial" pitchFamily="34" charset="0"/>
                <a:ea typeface="Arial" pitchFamily="34" charset="-122"/>
                <a:cs typeface="Arial" pitchFamily="34" charset="-120"/>
              </a:rPr>
              <a:t> a 15% drop flags drainage or unplugged probes.</a:t>
            </a:r>
            <a:endParaRPr lang="en-US" sz="1500" dirty="0"/>
          </a:p>
          <a:p>
            <a:pPr algn="l" marL="152400" indent="-152400">
              <a:lnSpc>
                <a:spcPts val="2100"/>
              </a:lnSpc>
              <a:spcAft>
                <a:spcPts val="400"/>
              </a:spcAft>
              <a:buSzPct val="100000"/>
              <a:buChar char="•"/>
            </a:pPr>
            <a:r>
              <a:rPr lang="en-US" sz="1500" dirty="0">
                <a:solidFill>
                  <a:srgbClr val="433024"/>
                </a:solidFill>
                <a:latin typeface="Arial" pitchFamily="34" charset="0"/>
                <a:ea typeface="Arial" pitchFamily="34" charset="-122"/>
                <a:cs typeface="Arial" pitchFamily="34" charset="-120"/>
              </a:rPr>
              <a:t>Flags are computed per depth so shallow and deep responses stay distinct.</a:t>
            </a:r>
            <a:endParaRPr lang="en-US" sz="1500" dirty="0"/>
          </a:p>
        </p:txBody>
      </p:sp>
      <p:sp>
        <p:nvSpPr>
          <p:cNvPr id="6" name="Text 4"/>
          <p:cNvSpPr/>
          <p:nvPr/>
        </p:nvSpPr>
        <p:spPr>
          <a:xfrm>
            <a:off x="762000" y="3573363"/>
            <a:ext cx="7620000" cy="907852"/>
          </a:xfrm>
          <a:prstGeom prst="rect">
            <a:avLst/>
          </a:prstGeom>
          <a:solidFill>
            <a:srgbClr val="FFE7D1"/>
          </a:solidFill>
          <a:ln/>
        </p:spPr>
        <p:txBody>
          <a:bodyPr wrap="square" rtlCol="0" anchor="ctr"/>
          <a:lstStyle/>
          <a:p>
            <a:pPr indent="0" marL="0">
              <a:buNone/>
            </a:pPr>
            <a:endParaRPr lang="en-US" dirty="0"/>
          </a:p>
        </p:txBody>
      </p:sp>
      <p:sp>
        <p:nvSpPr>
          <p:cNvPr id="7" name="Shape 5"/>
          <p:cNvSpPr/>
          <p:nvPr/>
        </p:nvSpPr>
        <p:spPr>
          <a:xfrm>
            <a:off x="800100" y="3573363"/>
            <a:ext cx="0" cy="907852"/>
          </a:xfrm>
          <a:prstGeom prst="line">
            <a:avLst/>
          </a:prstGeom>
          <a:noFill/>
          <a:ln w="76200">
            <a:solidFill>
              <a:srgbClr val="C24B0A"/>
            </a:solidFill>
            <a:prstDash val="solid"/>
          </a:ln>
        </p:spPr>
      </p:sp>
      <p:sp>
        <p:nvSpPr>
          <p:cNvPr id="8" name="Text 6"/>
          <p:cNvSpPr/>
          <p:nvPr/>
        </p:nvSpPr>
        <p:spPr>
          <a:xfrm>
            <a:off x="1066800" y="3751064"/>
            <a:ext cx="7228332" cy="552450"/>
          </a:xfrm>
          <a:prstGeom prst="rect">
            <a:avLst/>
          </a:prstGeom>
          <a:noFill/>
          <a:ln/>
        </p:spPr>
        <p:txBody>
          <a:bodyPr wrap="square" lIns="0" tIns="0" rIns="0" bIns="0" rtlCol="0" anchor="t"/>
          <a:lstStyle/>
          <a:p>
            <a:pPr algn="l" indent="0" marL="0">
              <a:lnSpc>
                <a:spcPts val="2100"/>
              </a:lnSpc>
              <a:buNone/>
            </a:pPr>
            <a:r>
              <a:rPr lang="en-US" sz="1500" dirty="0">
                <a:solidFill>
                  <a:srgbClr val="433024"/>
                </a:solidFill>
                <a:latin typeface="Arial" pitchFamily="34" charset="0"/>
                <a:ea typeface="Arial" pitchFamily="34" charset="-122"/>
                <a:cs typeface="Arial" pitchFamily="34" charset="-120"/>
              </a:rPr>
              <a:t>15% came from the 2023‑08‑03 fertigation run. If we see missed events, we can tune the multiplier in </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process_data_for_plot</a:t>
            </a:r>
            <a:pPr algn="l" indent="0" marL="0">
              <a:lnSpc>
                <a:spcPts val="2100"/>
              </a:lnSpc>
              <a:buNone/>
            </a:pPr>
            <a:r>
              <a:rPr lang="en-US" sz="1500" dirty="0">
                <a:solidFill>
                  <a:srgbClr val="433024"/>
                </a:solidFill>
                <a:latin typeface="Arial" pitchFamily="34" charset="0"/>
                <a:ea typeface="Arial" pitchFamily="34" charset="-122"/>
                <a:cs typeface="Arial" pitchFamily="34" charset="-120"/>
              </a:rPr>
              <a:t>.</a:t>
            </a:r>
            <a:endParaRPr lang="en-US" sz="1500"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Spike Flags by Depth · Plot 2014</a:t>
            </a:r>
            <a:endParaRPr lang="en-US" sz="3200" dirty="0"/>
          </a:p>
        </p:txBody>
      </p:sp>
      <p:sp>
        <p:nvSpPr>
          <p:cNvPr id="4" name="Text 2"/>
          <p:cNvSpPr/>
          <p:nvPr/>
        </p:nvSpPr>
        <p:spPr>
          <a:xfrm>
            <a:off x="698450"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5" name="Image 0" descr="/home/bryan/presentation/slide-maker/workspace/images/eda_assets/plot2014_depth06_spike_detection_flags.png">    </p:cNvPr>
          <p:cNvPicPr>
            <a:picLocks noChangeAspect="1"/>
          </p:cNvPicPr>
          <p:nvPr/>
        </p:nvPicPr>
        <p:blipFill>
          <a:blip r:embed="rId1"/>
          <a:stretch>
            <a:fillRect/>
          </a:stretch>
        </p:blipFill>
        <p:spPr>
          <a:xfrm>
            <a:off x="844451" y="1542901"/>
            <a:ext cx="2222450" cy="1481584"/>
          </a:xfrm>
          <a:prstGeom prst="rect">
            <a:avLst/>
          </a:prstGeom>
        </p:spPr>
      </p:pic>
      <p:sp>
        <p:nvSpPr>
          <p:cNvPr id="6" name="Text 3"/>
          <p:cNvSpPr/>
          <p:nvPr/>
        </p:nvSpPr>
        <p:spPr>
          <a:xfrm>
            <a:off x="822226" y="3125986"/>
            <a:ext cx="2266899" cy="46226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6 cm reacts almost immediately after irrigation.</a:t>
            </a:r>
            <a:endParaRPr lang="en-US" sz="1400" dirty="0"/>
          </a:p>
        </p:txBody>
      </p:sp>
      <p:sp>
        <p:nvSpPr>
          <p:cNvPr id="7" name="Text 4"/>
          <p:cNvSpPr/>
          <p:nvPr/>
        </p:nvSpPr>
        <p:spPr>
          <a:xfrm>
            <a:off x="3339852"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1" descr="/home/bryan/presentation/slide-maker/workspace/images/eda_assets/plot2014_depth18_spike_detection_flags.png">    </p:cNvPr>
          <p:cNvPicPr>
            <a:picLocks noChangeAspect="1"/>
          </p:cNvPicPr>
          <p:nvPr/>
        </p:nvPicPr>
        <p:blipFill>
          <a:blip r:embed="rId2"/>
          <a:stretch>
            <a:fillRect/>
          </a:stretch>
        </p:blipFill>
        <p:spPr>
          <a:xfrm>
            <a:off x="3485852" y="1542901"/>
            <a:ext cx="2222450" cy="1481584"/>
          </a:xfrm>
          <a:prstGeom prst="rect">
            <a:avLst/>
          </a:prstGeom>
        </p:spPr>
      </p:pic>
      <p:sp>
        <p:nvSpPr>
          <p:cNvPr id="9" name="Text 5"/>
          <p:cNvSpPr/>
          <p:nvPr/>
        </p:nvSpPr>
        <p:spPr>
          <a:xfrm>
            <a:off x="3463628" y="3125986"/>
            <a:ext cx="2266899" cy="46226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18 cm lags by a day but still shows a clear spike.</a:t>
            </a:r>
            <a:endParaRPr lang="en-US" sz="1400" dirty="0"/>
          </a:p>
        </p:txBody>
      </p:sp>
      <p:sp>
        <p:nvSpPr>
          <p:cNvPr id="10" name="Text 6"/>
          <p:cNvSpPr/>
          <p:nvPr/>
        </p:nvSpPr>
        <p:spPr>
          <a:xfrm>
            <a:off x="5981254" y="1396901"/>
            <a:ext cx="2514451" cy="2568476"/>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11" name="Image 2" descr="/home/bryan/presentation/slide-maker/workspace/images/eda_assets/plot2014_depth30_spike_detection_flags.png">    </p:cNvPr>
          <p:cNvPicPr>
            <a:picLocks noChangeAspect="1"/>
          </p:cNvPicPr>
          <p:nvPr/>
        </p:nvPicPr>
        <p:blipFill>
          <a:blip r:embed="rId3"/>
          <a:stretch>
            <a:fillRect/>
          </a:stretch>
        </p:blipFill>
        <p:spPr>
          <a:xfrm>
            <a:off x="6127254" y="1542901"/>
            <a:ext cx="2222450" cy="1481584"/>
          </a:xfrm>
          <a:prstGeom prst="rect">
            <a:avLst/>
          </a:prstGeom>
        </p:spPr>
      </p:pic>
      <p:sp>
        <p:nvSpPr>
          <p:cNvPr id="12" name="Text 7"/>
          <p:cNvSpPr/>
          <p:nvPr/>
        </p:nvSpPr>
        <p:spPr>
          <a:xfrm>
            <a:off x="6105029" y="3125986"/>
            <a:ext cx="2266899" cy="693390"/>
          </a:xfrm>
          <a:prstGeom prst="rect">
            <a:avLst/>
          </a:prstGeom>
          <a:noFill/>
          <a:ln/>
        </p:spPr>
        <p:txBody>
          <a:bodyPr wrap="square" lIns="0" tIns="0" rIns="0" bIns="0" rtlCol="0" anchor="t"/>
          <a:lstStyle/>
          <a:p>
            <a:pPr algn="ctr" indent="0" marL="0">
              <a:lnSpc>
                <a:spcPts val="1820"/>
              </a:lnSpc>
              <a:buNone/>
            </a:pPr>
            <a:r>
              <a:rPr lang="en-US" sz="1400" dirty="0">
                <a:solidFill>
                  <a:srgbClr val="433024"/>
                </a:solidFill>
                <a:latin typeface="Arial" pitchFamily="34" charset="0"/>
                <a:ea typeface="Arial" pitchFamily="34" charset="-122"/>
                <a:cs typeface="Arial" pitchFamily="34" charset="-120"/>
              </a:rPr>
              <a:t>Depth 30 cm keeps the irrigation signal even though it is dampened.</a:t>
            </a:r>
            <a:endParaRPr lang="en-US" sz="1400" dirty="0"/>
          </a:p>
        </p:txBody>
      </p:sp>
      <p:sp>
        <p:nvSpPr>
          <p:cNvPr id="13" name="Text 8"/>
          <p:cNvSpPr/>
          <p:nvPr/>
        </p:nvSpPr>
        <p:spPr>
          <a:xfrm>
            <a:off x="620478" y="4117777"/>
            <a:ext cx="7953199"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These binary flags line up with the ΔVWC spikes we engineered earlier, giving the model a crisp indicator of irrigation timing at each depth.</a:t>
            </a:r>
            <a:endParaRPr lang="en-US" sz="1350"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Temporal Features &amp; Safe Scaling</a:t>
            </a:r>
            <a:endParaRPr lang="en-US" sz="3400" dirty="0"/>
          </a:p>
        </p:txBody>
      </p:sp>
      <p:sp>
        <p:nvSpPr>
          <p:cNvPr id="4" name="Text 2"/>
          <p:cNvSpPr/>
          <p:nvPr/>
        </p:nvSpPr>
        <p:spPr>
          <a:xfrm>
            <a:off x="762000" y="1396901"/>
            <a:ext cx="3708350" cy="3346847"/>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sp>
        <p:nvSpPr>
          <p:cNvPr id="5" name="Text 3"/>
          <p:cNvSpPr/>
          <p:nvPr/>
        </p:nvSpPr>
        <p:spPr>
          <a:xfrm>
            <a:off x="984200" y="1593652"/>
            <a:ext cx="3329229" cy="1165175"/>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We store three water-history features: days since the last ≥0.2 in event, a 7-day precipitation+irrigation sum, and </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log(precip_irrig + 1)</a:t>
            </a:r>
            <a:pPr algn="l" indent="0" marL="0">
              <a:lnSpc>
                <a:spcPts val="1820"/>
              </a:lnSpc>
              <a:buNone/>
            </a:pPr>
            <a:r>
              <a:rPr lang="en-US" sz="1400" dirty="0">
                <a:solidFill>
                  <a:srgbClr val="433024"/>
                </a:solidFill>
                <a:latin typeface="Arial" pitchFamily="34" charset="0"/>
                <a:ea typeface="Arial" pitchFamily="34" charset="-122"/>
                <a:cs typeface="Arial" pitchFamily="34" charset="-120"/>
              </a:rPr>
              <a:t> so tiny pulses survive scaling.</a:t>
            </a:r>
            <a:endParaRPr lang="en-US" sz="1400" dirty="0"/>
          </a:p>
        </p:txBody>
      </p:sp>
      <p:sp>
        <p:nvSpPr>
          <p:cNvPr id="6" name="Text 4"/>
          <p:cNvSpPr/>
          <p:nvPr/>
        </p:nvSpPr>
        <p:spPr>
          <a:xfrm>
            <a:off x="984200" y="2885777"/>
            <a:ext cx="3263950" cy="1661220"/>
          </a:xfrm>
          <a:prstGeom prst="roundRect">
            <a:avLst>
              <a:gd name="adj" fmla="val 7645"/>
            </a:avLst>
          </a:prstGeom>
          <a:solidFill>
            <a:srgbClr val="4B2410"/>
          </a:solidFill>
          <a:ln w="38100">
            <a:solidFill>
              <a:srgbClr val="C24B0A"/>
            </a:solidFill>
          </a:ln>
        </p:spPr>
        <p:txBody>
          <a:bodyPr wrap="square" rtlCol="0" anchor="ctr"/>
          <a:lstStyle/>
          <a:p>
            <a:pPr indent="0" marL="0">
              <a:buNone/>
            </a:pPr>
            <a:endParaRPr lang="en-US" dirty="0"/>
          </a:p>
        </p:txBody>
      </p:sp>
      <p:pic>
        <p:nvPicPr>
          <p:cNvPr id="7" name="Image 0" descr="/home/bryan/presentation/slide-maker/workspace/images/formulas/formula_minmax.png">    </p:cNvPr>
          <p:cNvPicPr>
            <a:picLocks noChangeAspect="1"/>
          </p:cNvPicPr>
          <p:nvPr/>
        </p:nvPicPr>
        <p:blipFill>
          <a:blip r:embed="rId1"/>
          <a:stretch>
            <a:fillRect/>
          </a:stretch>
        </p:blipFill>
        <p:spPr>
          <a:xfrm>
            <a:off x="1409700" y="3025378"/>
            <a:ext cx="2412950" cy="721668"/>
          </a:xfrm>
          <a:prstGeom prst="rect">
            <a:avLst/>
          </a:prstGeom>
        </p:spPr>
      </p:pic>
      <p:sp>
        <p:nvSpPr>
          <p:cNvPr id="8" name="Text 5"/>
          <p:cNvSpPr/>
          <p:nvPr/>
        </p:nvSpPr>
        <p:spPr>
          <a:xfrm>
            <a:off x="1171678" y="3835896"/>
            <a:ext cx="2888995" cy="571500"/>
          </a:xfrm>
          <a:prstGeom prst="rect">
            <a:avLst/>
          </a:prstGeom>
          <a:noFill/>
          <a:ln/>
        </p:spPr>
        <p:txBody>
          <a:bodyPr wrap="square" lIns="0" tIns="0" rIns="0" bIns="0" rtlCol="0" anchor="t"/>
          <a:lstStyle/>
          <a:p>
            <a:pPr algn="ctr" indent="0" marL="0">
              <a:lnSpc>
                <a:spcPts val="1500"/>
              </a:lnSpc>
              <a:spcBef>
                <a:spcPts val="400"/>
              </a:spcBef>
              <a:buNone/>
            </a:pPr>
            <a:r>
              <a:rPr lang="en-US" sz="1200" dirty="0">
                <a:solidFill>
                  <a:srgbClr val="FFF5EB"/>
                </a:solidFill>
                <a:latin typeface="Arial" pitchFamily="34" charset="0"/>
                <a:ea typeface="Arial" pitchFamily="34" charset="-122"/>
                <a:cs typeface="Arial" pitchFamily="34" charset="-120"/>
              </a:rPr>
              <a:t>A 30% buffer keeps scaled features inside [0,1] even when validation plots see more water than training.</a:t>
            </a:r>
            <a:endParaRPr lang="en-US" sz="1200" dirty="0"/>
          </a:p>
        </p:txBody>
      </p:sp>
      <p:sp>
        <p:nvSpPr>
          <p:cNvPr id="9" name="Text 6"/>
          <p:cNvSpPr/>
          <p:nvPr/>
        </p:nvSpPr>
        <p:spPr>
          <a:xfrm>
            <a:off x="4673501" y="1396901"/>
            <a:ext cx="3708499" cy="3238054"/>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10" name="Image 1" descr="/home/bryan/presentation/slide-maker/workspace/images/final_visualizations/05_sinusoidal_encoding_unit_circle_explanation.png">    </p:cNvPr>
          <p:cNvPicPr>
            <a:picLocks noChangeAspect="1"/>
          </p:cNvPicPr>
          <p:nvPr/>
        </p:nvPicPr>
        <p:blipFill>
          <a:blip r:embed="rId2"/>
          <a:stretch>
            <a:fillRect/>
          </a:stretch>
        </p:blipFill>
        <p:spPr>
          <a:xfrm>
            <a:off x="5394871" y="1542901"/>
            <a:ext cx="2265611" cy="2031950"/>
          </a:xfrm>
          <a:prstGeom prst="rect">
            <a:avLst/>
          </a:prstGeom>
        </p:spPr>
      </p:pic>
      <p:sp>
        <p:nvSpPr>
          <p:cNvPr id="11" name="Text 7"/>
          <p:cNvSpPr/>
          <p:nvPr/>
        </p:nvSpPr>
        <p:spPr>
          <a:xfrm>
            <a:off x="4785336" y="3676352"/>
            <a:ext cx="3484828" cy="812602"/>
          </a:xfrm>
          <a:prstGeom prst="rect">
            <a:avLst/>
          </a:prstGeom>
          <a:noFill/>
          <a:ln/>
        </p:spPr>
        <p:txBody>
          <a:bodyPr wrap="square" lIns="0" tIns="0" rIns="0" bIns="0" rtlCol="0" anchor="t"/>
          <a:lstStyle/>
          <a:p>
            <a:pPr algn="ctr" indent="0" marL="0">
              <a:lnSpc>
                <a:spcPts val="1600"/>
              </a:lnSpc>
              <a:buNone/>
            </a:pPr>
            <a:r>
              <a:rPr lang="en-US" sz="1280" dirty="0">
                <a:solidFill>
                  <a:srgbClr val="433024"/>
                </a:solidFill>
                <a:latin typeface="Arial" pitchFamily="34" charset="0"/>
                <a:ea typeface="Arial" pitchFamily="34" charset="-122"/>
                <a:cs typeface="Arial" pitchFamily="34" charset="-120"/>
              </a:rPr>
              <a:t>Sinusoidal encodings keep midnight next to 11 pm and preserve daily cycles without jumps; the code adds sin/cos terms for hour, day, and day-of-week.</a:t>
            </a:r>
            <a:endParaRPr lang="en-US" sz="1280"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Days Since Water — Plot 2014</a:t>
            </a:r>
            <a:endParaRPr lang="en-US" sz="3200" dirty="0"/>
          </a:p>
        </p:txBody>
      </p:sp>
      <p:sp>
        <p:nvSpPr>
          <p:cNvPr id="4" name="Text 2"/>
          <p:cNvSpPr/>
          <p:nvPr/>
        </p:nvSpPr>
        <p:spPr>
          <a:xfrm>
            <a:off x="685800" y="1460450"/>
            <a:ext cx="7772400" cy="49917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The code resets the counter whenever </a:t>
            </a:r>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precip_irrig</a:t>
            </a:r>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 tops 0.2 in (≈5 mm), so the stair steps match the four-day irrigation rhythm.</a:t>
            </a:r>
            <a:endParaRPr lang="en-US" sz="1400" dirty="0"/>
          </a:p>
        </p:txBody>
      </p:sp>
      <p:sp>
        <p:nvSpPr>
          <p:cNvPr id="5" name="Text 3"/>
          <p:cNvSpPr/>
          <p:nvPr/>
        </p:nvSpPr>
        <p:spPr>
          <a:xfrm>
            <a:off x="590550" y="2137321"/>
            <a:ext cx="7962900" cy="262890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days_since_precipitation_events.png">    </p:cNvPr>
          <p:cNvPicPr>
            <a:picLocks noChangeAspect="1"/>
          </p:cNvPicPr>
          <p:nvPr/>
        </p:nvPicPr>
        <p:blipFill>
          <a:blip r:embed="rId1"/>
          <a:stretch>
            <a:fillRect/>
          </a:stretch>
        </p:blipFill>
        <p:spPr>
          <a:xfrm>
            <a:off x="2286000" y="2308771"/>
            <a:ext cx="4572000" cy="2286000"/>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Project Context</a:t>
            </a:r>
            <a:endParaRPr lang="en-US" sz="3400" dirty="0"/>
          </a:p>
        </p:txBody>
      </p:sp>
      <p:sp>
        <p:nvSpPr>
          <p:cNvPr id="4" name="Text 2"/>
          <p:cNvSpPr/>
          <p:nvPr/>
        </p:nvSpPr>
        <p:spPr>
          <a:xfrm>
            <a:off x="762000" y="1396901"/>
            <a:ext cx="7772400" cy="323850"/>
          </a:xfrm>
          <a:prstGeom prst="rect">
            <a:avLst/>
          </a:prstGeom>
          <a:noFill/>
          <a:ln/>
        </p:spPr>
        <p:txBody>
          <a:bodyPr wrap="square" lIns="0" tIns="0" rIns="0" bIns="0" rtlCol="0" anchor="t"/>
          <a:lstStyle/>
          <a:p>
            <a:pPr algn="l" indent="0" marL="0">
              <a:buNone/>
            </a:pPr>
            <a:r>
              <a:rPr lang="en-US" sz="2200" b="1" dirty="0">
                <a:solidFill>
                  <a:srgbClr val="C24B0A"/>
                </a:solidFill>
                <a:latin typeface="Arial" pitchFamily="34" charset="0"/>
                <a:ea typeface="Arial" pitchFamily="34" charset="-122"/>
                <a:cs typeface="Arial" pitchFamily="34" charset="-120"/>
              </a:rPr>
              <a:t>Field Study at a Glance</a:t>
            </a:r>
            <a:endParaRPr lang="en-US" sz="2200" dirty="0"/>
          </a:p>
        </p:txBody>
      </p:sp>
      <p:sp>
        <p:nvSpPr>
          <p:cNvPr id="5" name="Text 3"/>
          <p:cNvSpPr/>
          <p:nvPr/>
        </p:nvSpPr>
        <p:spPr>
          <a:xfrm>
            <a:off x="762000" y="1923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We wired each randomized corn plot with soil moisture probes (6/18/30 cm), canopy temperature sensors, and a weather tower feeding a CR1000X datalogger.</a:t>
            </a:r>
            <a:endParaRPr lang="en-US" sz="1600" dirty="0"/>
          </a:p>
        </p:txBody>
      </p:sp>
      <p:sp>
        <p:nvSpPr>
          <p:cNvPr id="6" name="Text 4"/>
          <p:cNvSpPr/>
          <p:nvPr/>
        </p:nvSpPr>
        <p:spPr>
          <a:xfrm>
            <a:off x="762000" y="2716113"/>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Growers revisit irrigation every four days. We want a four-day VWC lookahead so they can act before stress sets in.</a:t>
            </a:r>
            <a:endParaRPr lang="en-US" sz="1600" dirty="0"/>
          </a:p>
        </p:txBody>
      </p:sp>
      <p:sp>
        <p:nvSpPr>
          <p:cNvPr id="7" name="Text 5"/>
          <p:cNvSpPr/>
          <p:nvPr/>
        </p:nvSpPr>
        <p:spPr>
          <a:xfrm>
            <a:off x="762000" y="3508325"/>
            <a:ext cx="7620000" cy="801588"/>
          </a:xfrm>
          <a:prstGeom prst="rect">
            <a:avLst/>
          </a:prstGeom>
          <a:solidFill>
            <a:srgbClr val="FFE7D1"/>
          </a:solidFill>
          <a:ln/>
        </p:spPr>
        <p:txBody>
          <a:bodyPr wrap="square" rtlCol="0" anchor="ctr"/>
          <a:lstStyle/>
          <a:p>
            <a:pPr indent="0" marL="0">
              <a:buNone/>
            </a:pPr>
            <a:endParaRPr lang="en-US" dirty="0"/>
          </a:p>
        </p:txBody>
      </p:sp>
      <p:sp>
        <p:nvSpPr>
          <p:cNvPr id="8" name="Shape 6"/>
          <p:cNvSpPr/>
          <p:nvPr/>
        </p:nvSpPr>
        <p:spPr>
          <a:xfrm>
            <a:off x="800100" y="3508325"/>
            <a:ext cx="0" cy="801588"/>
          </a:xfrm>
          <a:prstGeom prst="line">
            <a:avLst/>
          </a:prstGeom>
          <a:noFill/>
          <a:ln w="76200">
            <a:solidFill>
              <a:srgbClr val="C24B0A"/>
            </a:solidFill>
            <a:prstDash val="solid"/>
          </a:ln>
        </p:spPr>
      </p:sp>
      <p:sp>
        <p:nvSpPr>
          <p:cNvPr id="9" name="Text 7"/>
          <p:cNvSpPr/>
          <p:nvPr/>
        </p:nvSpPr>
        <p:spPr>
          <a:xfrm>
            <a:off x="1066800" y="3660725"/>
            <a:ext cx="7228332" cy="496788"/>
          </a:xfrm>
          <a:prstGeom prst="rect">
            <a:avLst/>
          </a:prstGeom>
          <a:noFill/>
          <a:ln/>
        </p:spPr>
        <p:txBody>
          <a:bodyPr wrap="square" lIns="0" tIns="0" rIns="0" bIns="0" rtlCol="0" anchor="t"/>
          <a:lstStyle/>
          <a:p>
            <a:pPr algn="l" indent="0" marL="0">
              <a:lnSpc>
                <a:spcPts val="1958"/>
              </a:lnSpc>
              <a:buNone/>
            </a:pPr>
            <a:r>
              <a:rPr lang="en-US" sz="1450" b="1" dirty="0">
                <a:solidFill>
                  <a:srgbClr val="433024"/>
                </a:solidFill>
                <a:latin typeface="Arial" pitchFamily="34" charset="0"/>
                <a:ea typeface="Arial" pitchFamily="34" charset="-122"/>
                <a:cs typeface="Arial" pitchFamily="34" charset="-120"/>
              </a:rPr>
              <a:t>What makes this tricky?</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 Three months of data but dozens of plots. The model has to mix short timelines with cross-field variety so one brain serves everyone.</a:t>
            </a:r>
            <a:endParaRPr lang="en-US" sz="1450"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Water Supply Features After Scaling</a:t>
            </a:r>
            <a:endParaRPr lang="en-US" sz="3200" dirty="0"/>
          </a:p>
        </p:txBody>
      </p:sp>
      <p:sp>
        <p:nvSpPr>
          <p:cNvPr id="4" name="Text 2"/>
          <p:cNvSpPr/>
          <p:nvPr/>
        </p:nvSpPr>
        <p:spPr>
          <a:xfrm>
            <a:off x="685800" y="1396901"/>
            <a:ext cx="7772400" cy="445591"/>
          </a:xfrm>
          <a:prstGeom prst="rect">
            <a:avLst/>
          </a:prstGeom>
          <a:noFill/>
          <a:ln/>
        </p:spPr>
        <p:txBody>
          <a:bodyPr wrap="square" lIns="0" tIns="0" rIns="0" bIns="0" rtlCol="0" anchor="t"/>
          <a:lstStyle/>
          <a:p>
            <a:pPr algn="ctr" indent="0" marL="0">
              <a:lnSpc>
                <a:spcPts val="1755"/>
              </a:lnSpc>
              <a:buNone/>
            </a:pPr>
            <a:r>
              <a:rPr lang="en-US" sz="1350" dirty="0">
                <a:solidFill>
                  <a:srgbClr val="433024"/>
                </a:solidFill>
                <a:latin typeface="Arial" pitchFamily="34" charset="0"/>
                <a:ea typeface="Arial" pitchFamily="34" charset="-122"/>
                <a:cs typeface="Arial" pitchFamily="34" charset="-120"/>
              </a:rPr>
              <a:t>Buffered MinMax scaling keeps the transformed precipitation signals inside [0,1] even when unseen storms arrive.</a:t>
            </a:r>
            <a:endParaRPr lang="en-US" sz="1350" dirty="0"/>
          </a:p>
        </p:txBody>
      </p:sp>
      <p:sp>
        <p:nvSpPr>
          <p:cNvPr id="5" name="Text 3"/>
          <p:cNvSpPr/>
          <p:nvPr/>
        </p:nvSpPr>
        <p:spPr>
          <a:xfrm>
            <a:off x="590550" y="1994892"/>
            <a:ext cx="7962900" cy="313670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14_precipitation_and_irrigation_feature_transforms.png">    </p:cNvPr>
          <p:cNvPicPr>
            <a:picLocks noChangeAspect="1"/>
          </p:cNvPicPr>
          <p:nvPr/>
        </p:nvPicPr>
        <p:blipFill>
          <a:blip r:embed="rId1"/>
          <a:stretch>
            <a:fillRect/>
          </a:stretch>
        </p:blipFill>
        <p:spPr>
          <a:xfrm>
            <a:off x="2895600" y="2166342"/>
            <a:ext cx="3352651" cy="2793802"/>
          </a:xfrm>
          <a:prstGeom prst="rect">
            <a:avLst/>
          </a:prstGeom>
        </p:spPr>
      </p:pic>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25426"/>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66725"/>
          </a:xfrm>
          <a:prstGeom prst="rect">
            <a:avLst/>
          </a:prstGeom>
          <a:noFill/>
          <a:ln/>
        </p:spPr>
        <p:txBody>
          <a:bodyPr wrap="square" lIns="0" tIns="0" rIns="0" bIns="0" rtlCol="0" anchor="t"/>
          <a:lstStyle/>
          <a:p>
            <a:pPr algn="l" indent="0" marL="0">
              <a:buNone/>
            </a:pPr>
            <a:r>
              <a:rPr lang="en-US" sz="3200" b="1" dirty="0">
                <a:solidFill>
                  <a:srgbClr val="FFF5EB"/>
                </a:solidFill>
                <a:latin typeface="Arial" pitchFamily="34" charset="0"/>
                <a:ea typeface="Arial" pitchFamily="34" charset="-122"/>
                <a:cs typeface="Arial" pitchFamily="34" charset="-120"/>
              </a:rPr>
              <a:t>How We Feed and Validate the Model</a:t>
            </a:r>
            <a:endParaRPr lang="en-US" sz="3200" dirty="0"/>
          </a:p>
        </p:txBody>
      </p:sp>
      <p:sp>
        <p:nvSpPr>
          <p:cNvPr id="4" name="Text 2"/>
          <p:cNvSpPr/>
          <p:nvPr/>
        </p:nvSpPr>
        <p:spPr>
          <a:xfrm>
            <a:off x="698450" y="1396901"/>
            <a:ext cx="3771900" cy="2730698"/>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5" name="Image 0" descr="/home/bryan/presentation/slide-maker/workspace/images/final_visualizations/03_sliding_window_prediction_horizon_diagram.png">    </p:cNvPr>
          <p:cNvPicPr>
            <a:picLocks noChangeAspect="1"/>
          </p:cNvPicPr>
          <p:nvPr/>
        </p:nvPicPr>
        <p:blipFill>
          <a:blip r:embed="rId1"/>
          <a:stretch>
            <a:fillRect/>
          </a:stretch>
        </p:blipFill>
        <p:spPr>
          <a:xfrm>
            <a:off x="679549" y="1568351"/>
            <a:ext cx="3809851" cy="1131243"/>
          </a:xfrm>
          <a:prstGeom prst="rect">
            <a:avLst/>
          </a:prstGeom>
        </p:spPr>
      </p:pic>
      <p:sp>
        <p:nvSpPr>
          <p:cNvPr id="6" name="Text 3"/>
          <p:cNvSpPr/>
          <p:nvPr/>
        </p:nvSpPr>
        <p:spPr>
          <a:xfrm>
            <a:off x="835610" y="2826544"/>
            <a:ext cx="3497580" cy="745182"/>
          </a:xfrm>
          <a:prstGeom prst="rect">
            <a:avLst/>
          </a:prstGeom>
          <a:noFill/>
          <a:ln/>
        </p:spPr>
        <p:txBody>
          <a:bodyPr wrap="square" lIns="0" tIns="0" rIns="0" bIns="0" rtlCol="0" anchor="t"/>
          <a:lstStyle/>
          <a:p>
            <a:pPr algn="ctr" indent="0" marL="0">
              <a:lnSpc>
                <a:spcPts val="1958"/>
              </a:lnSpc>
              <a:buNone/>
            </a:pPr>
            <a:r>
              <a:rPr lang="en-US" sz="1450" dirty="0">
                <a:solidFill>
                  <a:srgbClr val="433024"/>
                </a:solidFill>
                <a:latin typeface="Arial" pitchFamily="34" charset="0"/>
                <a:ea typeface="Arial" pitchFamily="34" charset="-122"/>
                <a:cs typeface="Arial" pitchFamily="34" charset="-120"/>
              </a:rPr>
              <a:t>Seven days in, four days out. We currently slide the window forward one day at a time, so forecasts overlap.</a:t>
            </a:r>
            <a:endParaRPr lang="en-US" sz="1450" dirty="0"/>
          </a:p>
        </p:txBody>
      </p:sp>
      <p:sp>
        <p:nvSpPr>
          <p:cNvPr id="7" name="Text 4"/>
          <p:cNvSpPr/>
          <p:nvPr/>
        </p:nvSpPr>
        <p:spPr>
          <a:xfrm>
            <a:off x="4673501" y="1396901"/>
            <a:ext cx="3772049" cy="2730698"/>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1" descr="/home/bryan/presentation/slide-maker/workspace/images/final_visualizations/06_cross_validation_multiple_plots_diagram.png">    </p:cNvPr>
          <p:cNvPicPr>
            <a:picLocks noChangeAspect="1"/>
          </p:cNvPicPr>
          <p:nvPr/>
        </p:nvPicPr>
        <p:blipFill>
          <a:blip r:embed="rId2"/>
          <a:stretch>
            <a:fillRect/>
          </a:stretch>
        </p:blipFill>
        <p:spPr>
          <a:xfrm>
            <a:off x="4654748" y="1568351"/>
            <a:ext cx="3809702" cy="1101477"/>
          </a:xfrm>
          <a:prstGeom prst="rect">
            <a:avLst/>
          </a:prstGeom>
        </p:spPr>
      </p:pic>
      <p:sp>
        <p:nvSpPr>
          <p:cNvPr id="9" name="Text 5"/>
          <p:cNvSpPr/>
          <p:nvPr/>
        </p:nvSpPr>
        <p:spPr>
          <a:xfrm>
            <a:off x="4810659" y="2796778"/>
            <a:ext cx="3497732" cy="993577"/>
          </a:xfrm>
          <a:prstGeom prst="rect">
            <a:avLst/>
          </a:prstGeom>
          <a:noFill/>
          <a:ln/>
        </p:spPr>
        <p:txBody>
          <a:bodyPr wrap="square" lIns="0" tIns="0" rIns="0" bIns="0" rtlCol="0" anchor="t"/>
          <a:lstStyle/>
          <a:p>
            <a:pPr algn="ctr" indent="0" marL="0">
              <a:lnSpc>
                <a:spcPts val="1958"/>
              </a:lnSpc>
              <a:buNone/>
            </a:pPr>
            <a:r>
              <a:rPr lang="en-US" sz="1450" dirty="0">
                <a:solidFill>
                  <a:srgbClr val="433024"/>
                </a:solidFill>
                <a:latin typeface="Arial" pitchFamily="34" charset="0"/>
                <a:ea typeface="Arial" pitchFamily="34" charset="-122"/>
                <a:cs typeface="Arial" pitchFamily="34" charset="-120"/>
              </a:rPr>
              <a:t>TimeSeriesSplit keeps each plot chronological: orange windows train, green windows validate across the RCBD blocks.</a:t>
            </a:r>
            <a:endParaRPr lang="en-US" sz="1450"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LSTM Stack Used in Training</a:t>
            </a:r>
            <a:endParaRPr lang="en-US" sz="3400" dirty="0"/>
          </a:p>
        </p:txBody>
      </p:sp>
      <p:sp>
        <p:nvSpPr>
          <p:cNvPr id="4" name="Text 2"/>
          <p:cNvSpPr/>
          <p:nvPr/>
        </p:nvSpPr>
        <p:spPr>
          <a:xfrm>
            <a:off x="698450" y="1300907"/>
            <a:ext cx="2720340" cy="1490365"/>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The notebook builds the full stack below: LSTM layers with 512 → 256 → 128 → 64 units, batch norm, and dropout, then a dense head reshaped to four forecast days × three depths.</a:t>
            </a:r>
            <a:endParaRPr lang="en-US" sz="1450" dirty="0"/>
          </a:p>
        </p:txBody>
      </p:sp>
      <p:sp>
        <p:nvSpPr>
          <p:cNvPr id="5" name="Text 3"/>
          <p:cNvSpPr/>
          <p:nvPr/>
        </p:nvSpPr>
        <p:spPr>
          <a:xfrm>
            <a:off x="698450" y="2918222"/>
            <a:ext cx="2720340" cy="1241971"/>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Training uses Adam with exponential decay (start 0.001) and MSE loss across five TimeSeriesSplit folds so weights see every plot.</a:t>
            </a:r>
            <a:endParaRPr lang="en-US" sz="1450" dirty="0"/>
          </a:p>
        </p:txBody>
      </p:sp>
      <p:sp>
        <p:nvSpPr>
          <p:cNvPr id="6" name="Text 4"/>
          <p:cNvSpPr/>
          <p:nvPr/>
        </p:nvSpPr>
        <p:spPr>
          <a:xfrm>
            <a:off x="3594050" y="1783259"/>
            <a:ext cx="5168801" cy="1894284"/>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7" name="Image 0" descr="/home/bryan/presentation/slide-maker/workspace/images/final_visualizations/04_lstm_full_architecture_diagram.png">    </p:cNvPr>
          <p:cNvPicPr>
            <a:picLocks noChangeAspect="1"/>
          </p:cNvPicPr>
          <p:nvPr/>
        </p:nvPicPr>
        <p:blipFill>
          <a:blip r:embed="rId1"/>
          <a:stretch>
            <a:fillRect/>
          </a:stretch>
        </p:blipFill>
        <p:spPr>
          <a:xfrm>
            <a:off x="3765500" y="1954709"/>
            <a:ext cx="4825901" cy="1551384"/>
          </a:xfrm>
          <a:prstGeom prst="rect">
            <a:avLst/>
          </a:prstGeom>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Performance &amp; Open Questions</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Cross-plot RMSE sits around 0.025 m³/m³ across the four-day horizon. The model tracks seasonal dry-down well but barely reacts when we inject extra irrigation into the inputs.</a:t>
            </a:r>
            <a:endParaRPr lang="en-US" sz="1600" dirty="0"/>
          </a:p>
        </p:txBody>
      </p:sp>
      <p:sp>
        <p:nvSpPr>
          <p:cNvPr id="5" name="Text 3"/>
          <p:cNvSpPr/>
          <p:nvPr/>
        </p:nvSpPr>
        <p:spPr>
          <a:xfrm>
            <a:off x="762000" y="2458194"/>
            <a:ext cx="7620000" cy="1145977"/>
          </a:xfrm>
          <a:prstGeom prst="rect">
            <a:avLst/>
          </a:prstGeom>
          <a:noFill/>
          <a:ln/>
        </p:spPr>
        <p:txBody>
          <a:bodyPr wrap="square" lIns="152400" tIns="0" rIns="0" bIns="0" rtlCol="0" anchor="t"/>
          <a:lstStyle/>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Temporal features and spike flags keep predictions aligned in dry periods.</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Buffered scaling prevents values from clipping when validation plots get more rain.</a:t>
            </a:r>
            <a:endParaRPr lang="en-US" sz="1450" dirty="0"/>
          </a:p>
          <a:p>
            <a:pPr algn="l" marL="152400" indent="-152400">
              <a:lnSpc>
                <a:spcPts val="1958"/>
              </a:lnSpc>
              <a:buSzPct val="100000"/>
              <a:buChar char="•"/>
            </a:pPr>
            <a:r>
              <a:rPr lang="en-US" sz="1450" dirty="0">
                <a:solidFill>
                  <a:srgbClr val="433024"/>
                </a:solidFill>
                <a:latin typeface="Arial" pitchFamily="34" charset="0"/>
                <a:ea typeface="Arial" pitchFamily="34" charset="-122"/>
                <a:cs typeface="Arial" pitchFamily="34" charset="-120"/>
              </a:rPr>
              <a:t>Injecting extra irrigation after scaling barely moves the forecast—the 0-1 buffer squashes the added pulse, so we need stronger irrigation features or loss weighting.</a:t>
            </a:r>
            <a:endParaRPr lang="en-US" sz="1450"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Why Predict VWC Four Days Ahead?</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Growers rely on the Soil Water Stress Index (SWSI) to plan irrigation. We forecast volumetric water content (VWC) four days ahead, then derive SWSI so agronomists can act before stress appears.</a:t>
            </a:r>
            <a:endParaRPr lang="en-US" sz="1600" dirty="0"/>
          </a:p>
        </p:txBody>
      </p:sp>
      <p:sp>
        <p:nvSpPr>
          <p:cNvPr id="5" name="Text 3"/>
          <p:cNvSpPr/>
          <p:nvPr/>
        </p:nvSpPr>
        <p:spPr>
          <a:xfrm>
            <a:off x="1249412" y="2483644"/>
            <a:ext cx="6645027" cy="2062311"/>
          </a:xfrm>
          <a:prstGeom prst="roundRect">
            <a:avLst>
              <a:gd name="adj" fmla="val 7390"/>
            </a:avLst>
          </a:prstGeom>
          <a:solidFill>
            <a:srgbClr val="4B2410"/>
          </a:solidFill>
          <a:ln w="38100">
            <a:solidFill>
              <a:srgbClr val="C24B0A"/>
            </a:solidFill>
          </a:ln>
        </p:spPr>
        <p:txBody>
          <a:bodyPr wrap="square" rtlCol="0" anchor="ctr"/>
          <a:lstStyle/>
          <a:p>
            <a:pPr indent="0" marL="0">
              <a:buNone/>
            </a:pPr>
            <a:endParaRPr lang="en-US" dirty="0"/>
          </a:p>
        </p:txBody>
      </p:sp>
      <p:pic>
        <p:nvPicPr>
          <p:cNvPr id="6" name="Image 0" descr="/home/bryan/presentation/slide-maker/workspace/images/formulas/formula_swsi.png">    </p:cNvPr>
          <p:cNvPicPr>
            <a:picLocks noChangeAspect="1"/>
          </p:cNvPicPr>
          <p:nvPr/>
        </p:nvPicPr>
        <p:blipFill>
          <a:blip r:embed="rId1"/>
          <a:stretch>
            <a:fillRect/>
          </a:stretch>
        </p:blipFill>
        <p:spPr>
          <a:xfrm>
            <a:off x="1541413" y="2674144"/>
            <a:ext cx="4572000" cy="1411784"/>
          </a:xfrm>
          <a:prstGeom prst="rect">
            <a:avLst/>
          </a:prstGeom>
        </p:spPr>
      </p:pic>
      <p:sp>
        <p:nvSpPr>
          <p:cNvPr id="7" name="Text 4"/>
          <p:cNvSpPr/>
          <p:nvPr/>
        </p:nvSpPr>
        <p:spPr>
          <a:xfrm>
            <a:off x="1480803" y="4124027"/>
            <a:ext cx="6182246" cy="231428"/>
          </a:xfrm>
          <a:prstGeom prst="rect">
            <a:avLst/>
          </a:prstGeom>
          <a:noFill/>
          <a:ln/>
        </p:spPr>
        <p:txBody>
          <a:bodyPr wrap="square" lIns="0" tIns="0" rIns="0" bIns="0" rtlCol="0" anchor="t"/>
          <a:lstStyle/>
          <a:p>
            <a:pPr algn="ctr" indent="0" marL="0">
              <a:lnSpc>
                <a:spcPts val="1823"/>
              </a:lnSpc>
              <a:buNone/>
            </a:pPr>
            <a:r>
              <a:rPr lang="en-US" sz="1350" dirty="0">
                <a:solidFill>
                  <a:srgbClr val="FFF5EB"/>
                </a:solidFill>
                <a:latin typeface="Arial" pitchFamily="34" charset="0"/>
                <a:ea typeface="Arial" pitchFamily="34" charset="-122"/>
                <a:cs typeface="Arial" pitchFamily="34" charset="-120"/>
              </a:rPr>
              <a:t>Accurate VWC forecasts keep the SWSI ratio inside the safe band for each plot.</a:t>
            </a:r>
            <a:endParaRPr lang="en-US" sz="1350"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Sensor to Cloud Data Pipeline</a:t>
            </a:r>
            <a:endParaRPr lang="en-US" sz="3400" dirty="0"/>
          </a:p>
        </p:txBody>
      </p:sp>
      <p:sp>
        <p:nvSpPr>
          <p:cNvPr id="4" name="Text 2"/>
          <p:cNvSpPr/>
          <p:nvPr/>
        </p:nvSpPr>
        <p:spPr>
          <a:xfrm>
            <a:off x="762000" y="1524000"/>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Insert the field instrumentation diagram here: soil moisture probes at 6/18/30 cm, canopy temperature sensors, CR1000X logger, LoRa gateway, and the cloud database feeding this analysis.</a:t>
            </a:r>
            <a:endParaRPr lang="en-US" sz="1600" dirty="0"/>
          </a:p>
        </p:txBody>
      </p:sp>
      <p:sp>
        <p:nvSpPr>
          <p:cNvPr id="5" name="Text 3"/>
          <p:cNvSpPr/>
          <p:nvPr/>
        </p:nvSpPr>
        <p:spPr>
          <a:xfrm>
            <a:off x="1035558" y="3087291"/>
            <a:ext cx="7072884" cy="589062"/>
          </a:xfrm>
          <a:prstGeom prst="rect">
            <a:avLst/>
          </a:prstGeom>
          <a:noFill/>
          <a:ln/>
        </p:spPr>
        <p:txBody>
          <a:bodyPr wrap="square" lIns="0" tIns="0" rIns="0" bIns="0" rtlCol="0" anchor="t"/>
          <a:lstStyle/>
          <a:p>
            <a:pPr algn="ctr" indent="0" marL="0">
              <a:lnSpc>
                <a:spcPts val="2320"/>
              </a:lnSpc>
              <a:buNone/>
            </a:pPr>
            <a:r>
              <a:rPr lang="en-US" sz="1600" dirty="0">
                <a:solidFill>
                  <a:srgbClr val="7A3A14"/>
                </a:solidFill>
                <a:latin typeface="Arial" pitchFamily="34" charset="0"/>
                <a:ea typeface="Arial" pitchFamily="34" charset="-122"/>
                <a:cs typeface="Arial" pitchFamily="34" charset="-120"/>
              </a:rPr>
              <a:t>IMAGE PLACEHOLDER — Full pipeline diagram</a:t>
            </a:r>
            <a:endParaRPr lang="en-US" sz="1600" dirty="0"/>
          </a:p>
          <a:p>
            <a:pPr algn="ctr" indent="0" marL="0">
              <a:lnSpc>
                <a:spcPts val="2320"/>
              </a:lnSpc>
              <a:buNone/>
            </a:pPr>
            <a:r>
              <a:rPr lang="en-US" sz="1600" dirty="0">
                <a:solidFill>
                  <a:srgbClr val="7A3A14"/>
                </a:solidFill>
                <a:latin typeface="Arial" pitchFamily="34" charset="0"/>
                <a:ea typeface="Arial" pitchFamily="34" charset="-122"/>
                <a:cs typeface="Arial" pitchFamily="34" charset="-120"/>
              </a:rPr>
              <a:t>Sensors → Datalogger → Gateway → Wireless backhaul → Cloud data lake</a:t>
            </a:r>
            <a:endParaRPr lang="en-US" sz="1600"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What Did We Measure?</a:t>
            </a:r>
            <a:endParaRPr lang="en-US" sz="3400" dirty="0"/>
          </a:p>
        </p:txBody>
      </p:sp>
      <p:sp>
        <p:nvSpPr>
          <p:cNvPr id="4" name="Text 2"/>
          <p:cNvSpPr/>
          <p:nvPr/>
        </p:nvSpPr>
        <p:spPr>
          <a:xfrm>
            <a:off x="762000" y="1396901"/>
            <a:ext cx="7772400" cy="589062"/>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Every plot streams an hourly record from late July through September 2023. We ingested roughly 2,000 timestamps per sensor channel across seven RCBD blocks.</a:t>
            </a:r>
            <a:endParaRPr lang="en-US" sz="1600" dirty="0"/>
          </a:p>
        </p:txBody>
      </p:sp>
      <p:sp>
        <p:nvSpPr>
          <p:cNvPr id="5" name="Text 3"/>
          <p:cNvSpPr/>
          <p:nvPr/>
        </p:nvSpPr>
        <p:spPr>
          <a:xfrm>
            <a:off x="762000" y="2214563"/>
            <a:ext cx="3733800" cy="1223516"/>
          </a:xfrm>
          <a:prstGeom prst="rect">
            <a:avLst/>
          </a:prstGeom>
          <a:solidFill>
            <a:srgbClr val="FFE7D1"/>
          </a:solidFill>
          <a:ln/>
        </p:spPr>
        <p:txBody>
          <a:bodyPr wrap="square" rtlCol="0" anchor="ctr"/>
          <a:lstStyle/>
          <a:p>
            <a:pPr indent="0" marL="0">
              <a:buNone/>
            </a:pPr>
            <a:endParaRPr lang="en-US" dirty="0"/>
          </a:p>
        </p:txBody>
      </p:sp>
      <p:sp>
        <p:nvSpPr>
          <p:cNvPr id="6" name="Shape 4"/>
          <p:cNvSpPr/>
          <p:nvPr/>
        </p:nvSpPr>
        <p:spPr>
          <a:xfrm>
            <a:off x="800100" y="2214563"/>
            <a:ext cx="0" cy="1223516"/>
          </a:xfrm>
          <a:prstGeom prst="line">
            <a:avLst/>
          </a:prstGeom>
          <a:noFill/>
          <a:ln w="76200">
            <a:solidFill>
              <a:srgbClr val="C24B0A"/>
            </a:solidFill>
            <a:prstDash val="solid"/>
          </a:ln>
        </p:spPr>
      </p:sp>
      <p:sp>
        <p:nvSpPr>
          <p:cNvPr id="7" name="Text 5"/>
          <p:cNvSpPr/>
          <p:nvPr/>
        </p:nvSpPr>
        <p:spPr>
          <a:xfrm>
            <a:off x="990600" y="2341513"/>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Sensor Stack</a:t>
            </a:r>
            <a:endParaRPr lang="en-US" sz="1600" dirty="0"/>
          </a:p>
        </p:txBody>
      </p:sp>
      <p:sp>
        <p:nvSpPr>
          <p:cNvPr id="8" name="Text 6"/>
          <p:cNvSpPr/>
          <p:nvPr/>
        </p:nvSpPr>
        <p:spPr>
          <a:xfrm>
            <a:off x="990600" y="2617738"/>
            <a:ext cx="3419856" cy="69339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Soil moisture (6/18/30 cm), canopy temperature, weather tower, irrigation pulse totals.</a:t>
            </a:r>
            <a:endParaRPr lang="en-US" sz="1400" dirty="0"/>
          </a:p>
        </p:txBody>
      </p:sp>
      <p:sp>
        <p:nvSpPr>
          <p:cNvPr id="9" name="Text 7"/>
          <p:cNvSpPr/>
          <p:nvPr/>
        </p:nvSpPr>
        <p:spPr>
          <a:xfrm>
            <a:off x="4648200" y="2214563"/>
            <a:ext cx="3733800" cy="1223516"/>
          </a:xfrm>
          <a:prstGeom prst="rect">
            <a:avLst/>
          </a:prstGeom>
          <a:solidFill>
            <a:srgbClr val="FFE7D1"/>
          </a:solidFill>
          <a:ln/>
        </p:spPr>
        <p:txBody>
          <a:bodyPr wrap="square" rtlCol="0" anchor="ctr"/>
          <a:lstStyle/>
          <a:p>
            <a:pPr indent="0" marL="0">
              <a:buNone/>
            </a:pPr>
            <a:endParaRPr lang="en-US" dirty="0"/>
          </a:p>
        </p:txBody>
      </p:sp>
      <p:sp>
        <p:nvSpPr>
          <p:cNvPr id="10" name="Shape 8"/>
          <p:cNvSpPr/>
          <p:nvPr/>
        </p:nvSpPr>
        <p:spPr>
          <a:xfrm>
            <a:off x="4686300" y="2214563"/>
            <a:ext cx="0" cy="1223516"/>
          </a:xfrm>
          <a:prstGeom prst="line">
            <a:avLst/>
          </a:prstGeom>
          <a:noFill/>
          <a:ln w="76200">
            <a:solidFill>
              <a:srgbClr val="C24B0A"/>
            </a:solidFill>
            <a:prstDash val="solid"/>
          </a:ln>
        </p:spPr>
      </p:sp>
      <p:sp>
        <p:nvSpPr>
          <p:cNvPr id="11" name="Text 9"/>
          <p:cNvSpPr/>
          <p:nvPr/>
        </p:nvSpPr>
        <p:spPr>
          <a:xfrm>
            <a:off x="4876800" y="2341513"/>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Spatial Scale</a:t>
            </a:r>
            <a:endParaRPr lang="en-US" sz="1600" dirty="0"/>
          </a:p>
        </p:txBody>
      </p:sp>
      <p:sp>
        <p:nvSpPr>
          <p:cNvPr id="12" name="Text 10"/>
          <p:cNvSpPr/>
          <p:nvPr/>
        </p:nvSpPr>
        <p:spPr>
          <a:xfrm>
            <a:off x="4876800" y="2617738"/>
            <a:ext cx="3419856" cy="69339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Plots 2003–2015 share the crop but differ in irrigation strategy; the model must span them all.</a:t>
            </a:r>
            <a:endParaRPr lang="en-US" sz="1400" dirty="0"/>
          </a:p>
        </p:txBody>
      </p:sp>
      <p:sp>
        <p:nvSpPr>
          <p:cNvPr id="13" name="Text 11"/>
          <p:cNvSpPr/>
          <p:nvPr/>
        </p:nvSpPr>
        <p:spPr>
          <a:xfrm>
            <a:off x="762000" y="3590479"/>
            <a:ext cx="3733800" cy="992386"/>
          </a:xfrm>
          <a:prstGeom prst="rect">
            <a:avLst/>
          </a:prstGeom>
          <a:solidFill>
            <a:srgbClr val="FFE7D1"/>
          </a:solidFill>
          <a:ln/>
        </p:spPr>
        <p:txBody>
          <a:bodyPr wrap="square" rtlCol="0" anchor="ctr"/>
          <a:lstStyle/>
          <a:p>
            <a:pPr indent="0" marL="0">
              <a:buNone/>
            </a:pPr>
            <a:endParaRPr lang="en-US" dirty="0"/>
          </a:p>
        </p:txBody>
      </p:sp>
      <p:sp>
        <p:nvSpPr>
          <p:cNvPr id="14" name="Shape 12"/>
          <p:cNvSpPr/>
          <p:nvPr/>
        </p:nvSpPr>
        <p:spPr>
          <a:xfrm>
            <a:off x="800100" y="3590479"/>
            <a:ext cx="0" cy="992386"/>
          </a:xfrm>
          <a:prstGeom prst="line">
            <a:avLst/>
          </a:prstGeom>
          <a:noFill/>
          <a:ln w="76200">
            <a:solidFill>
              <a:srgbClr val="C24B0A"/>
            </a:solidFill>
            <a:prstDash val="solid"/>
          </a:ln>
        </p:spPr>
      </p:sp>
      <p:sp>
        <p:nvSpPr>
          <p:cNvPr id="15" name="Text 13"/>
          <p:cNvSpPr/>
          <p:nvPr/>
        </p:nvSpPr>
        <p:spPr>
          <a:xfrm>
            <a:off x="990600" y="3717429"/>
            <a:ext cx="3419856" cy="238125"/>
          </a:xfrm>
          <a:prstGeom prst="rect">
            <a:avLst/>
          </a:prstGeom>
          <a:noFill/>
          <a:ln/>
        </p:spPr>
        <p:txBody>
          <a:bodyPr wrap="square" lIns="0" tIns="0" rIns="0" bIns="0" rtlCol="0" anchor="t"/>
          <a:lstStyle/>
          <a:p>
            <a:pPr algn="l" indent="0" marL="0">
              <a:spcAft>
                <a:spcPts val="300"/>
              </a:spcAft>
              <a:buNone/>
            </a:pPr>
            <a:r>
              <a:rPr lang="en-US" sz="1600" b="1" dirty="0">
                <a:solidFill>
                  <a:srgbClr val="C24B0A"/>
                </a:solidFill>
                <a:latin typeface="Arial" pitchFamily="34" charset="0"/>
                <a:ea typeface="Arial" pitchFamily="34" charset="-122"/>
                <a:cs typeface="Arial" pitchFamily="34" charset="-120"/>
              </a:rPr>
              <a:t>Timeframe</a:t>
            </a:r>
            <a:endParaRPr lang="en-US" sz="1600" dirty="0"/>
          </a:p>
        </p:txBody>
      </p:sp>
      <p:sp>
        <p:nvSpPr>
          <p:cNvPr id="16" name="Text 14"/>
          <p:cNvSpPr/>
          <p:nvPr/>
        </p:nvSpPr>
        <p:spPr>
          <a:xfrm>
            <a:off x="990600" y="3993654"/>
            <a:ext cx="3419856" cy="462260"/>
          </a:xfrm>
          <a:prstGeom prst="rect">
            <a:avLst/>
          </a:prstGeom>
          <a:noFill/>
          <a:ln/>
        </p:spPr>
        <p:txBody>
          <a:bodyPr wrap="square" lIns="0" tIns="0" rIns="0" bIns="0" rtlCol="0" anchor="t"/>
          <a:lstStyle/>
          <a:p>
            <a:pPr algn="l" indent="0" marL="0">
              <a:lnSpc>
                <a:spcPts val="1820"/>
              </a:lnSpc>
              <a:buNone/>
            </a:pPr>
            <a:r>
              <a:rPr lang="en-US" sz="1400" dirty="0">
                <a:solidFill>
                  <a:srgbClr val="433024"/>
                </a:solidFill>
                <a:latin typeface="Arial" pitchFamily="34" charset="0"/>
                <a:ea typeface="Arial" pitchFamily="34" charset="-122"/>
                <a:cs typeface="Arial" pitchFamily="34" charset="-120"/>
              </a:rPr>
              <a:t>Hourly readings roll up to daily averages, aligned with the four-day irrigation cycle.</a:t>
            </a:r>
            <a:endParaRPr lang="en-US" sz="1400"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Native Channels Logged Each Hour</a:t>
            </a:r>
            <a:endParaRPr lang="en-US" sz="3400" dirty="0"/>
          </a:p>
        </p:txBody>
      </p:sp>
      <p:sp>
        <p:nvSpPr>
          <p:cNvPr id="4" name="Text 2"/>
          <p:cNvSpPr/>
          <p:nvPr/>
        </p:nvSpPr>
        <p:spPr>
          <a:xfrm>
            <a:off x="698450" y="1322189"/>
            <a:ext cx="2979319" cy="266700"/>
          </a:xfrm>
          <a:prstGeom prst="rect">
            <a:avLst/>
          </a:prstGeom>
          <a:noFill/>
          <a:ln/>
        </p:spPr>
        <p:txBody>
          <a:bodyPr wrap="square" lIns="0" tIns="0" rIns="0" bIns="0" rtlCol="0" anchor="t"/>
          <a:lstStyle/>
          <a:p>
            <a:pPr algn="l" indent="0" marL="0">
              <a:buNone/>
            </a:pPr>
            <a:r>
              <a:rPr lang="en-US" sz="1800" b="1" dirty="0">
                <a:solidFill>
                  <a:srgbClr val="C24B0A"/>
                </a:solidFill>
                <a:latin typeface="Arial" pitchFamily="34" charset="0"/>
                <a:ea typeface="Arial" pitchFamily="34" charset="-122"/>
                <a:cs typeface="Arial" pitchFamily="34" charset="-120"/>
              </a:rPr>
              <a:t>Why it matters</a:t>
            </a:r>
            <a:endParaRPr lang="en-US" sz="1800" dirty="0"/>
          </a:p>
        </p:txBody>
      </p:sp>
      <p:sp>
        <p:nvSpPr>
          <p:cNvPr id="5" name="Text 3"/>
          <p:cNvSpPr/>
          <p:nvPr/>
        </p:nvSpPr>
        <p:spPr>
          <a:xfrm>
            <a:off x="698450" y="1741289"/>
            <a:ext cx="2979319" cy="1251496"/>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The notebook builds this list inside </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process_data_for_plot</a:t>
            </a:r>
            <a:pPr algn="l" indent="0" marL="0">
              <a:lnSpc>
                <a:spcPts val="1958"/>
              </a:lnSpc>
              <a:buNone/>
            </a:pPr>
            <a:r>
              <a:rPr lang="en-US" sz="1450" dirty="0">
                <a:solidFill>
                  <a:srgbClr val="433024"/>
                </a:solidFill>
                <a:latin typeface="Arial" pitchFamily="34" charset="0"/>
                <a:ea typeface="Arial" pitchFamily="34" charset="-122"/>
                <a:cs typeface="Arial" pitchFamily="34" charset="-120"/>
              </a:rPr>
              <a:t>—weather, soil probes, and irrigation counters all land in the same dataframe.</a:t>
            </a:r>
            <a:endParaRPr lang="en-US" sz="1450" dirty="0"/>
          </a:p>
        </p:txBody>
      </p:sp>
      <p:sp>
        <p:nvSpPr>
          <p:cNvPr id="6" name="Text 4"/>
          <p:cNvSpPr/>
          <p:nvPr/>
        </p:nvSpPr>
        <p:spPr>
          <a:xfrm>
            <a:off x="698450" y="3145185"/>
            <a:ext cx="2979319" cy="993577"/>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If a sensor goes offline we update the code and this table together so downstream features never silently change.</a:t>
            </a:r>
            <a:endParaRPr lang="en-US" sz="1450" dirty="0"/>
          </a:p>
        </p:txBody>
      </p:sp>
      <p:sp>
        <p:nvSpPr>
          <p:cNvPr id="7" name="Text 5"/>
          <p:cNvSpPr/>
          <p:nvPr/>
        </p:nvSpPr>
        <p:spPr>
          <a:xfrm>
            <a:off x="3898702" y="1098649"/>
            <a:ext cx="5053905" cy="3263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0" descr="/home/bryan/presentation/slide-maker/workspace/images/final_visualizations/01_native_sensor_channels_overview_table.png">    </p:cNvPr>
          <p:cNvPicPr>
            <a:picLocks noChangeAspect="1"/>
          </p:cNvPicPr>
          <p:nvPr/>
        </p:nvPicPr>
        <p:blipFill>
          <a:blip r:embed="rId1"/>
          <a:stretch>
            <a:fillRect/>
          </a:stretch>
        </p:blipFill>
        <p:spPr>
          <a:xfrm>
            <a:off x="4070152" y="1270099"/>
            <a:ext cx="4711005" cy="2920752"/>
          </a:xfrm>
          <a:prstGeom prst="rect">
            <a:avLst/>
          </a:prstGeom>
        </p:spPr>
      </p:pic>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Engineered Features Fed to the Model</a:t>
            </a:r>
            <a:endParaRPr lang="en-US" sz="3400" dirty="0"/>
          </a:p>
        </p:txBody>
      </p:sp>
      <p:sp>
        <p:nvSpPr>
          <p:cNvPr id="4" name="Text 2"/>
          <p:cNvSpPr/>
          <p:nvPr/>
        </p:nvSpPr>
        <p:spPr>
          <a:xfrm>
            <a:off x="698450" y="1326952"/>
            <a:ext cx="2979319" cy="266700"/>
          </a:xfrm>
          <a:prstGeom prst="rect">
            <a:avLst/>
          </a:prstGeom>
          <a:noFill/>
          <a:ln/>
        </p:spPr>
        <p:txBody>
          <a:bodyPr wrap="square" lIns="0" tIns="0" rIns="0" bIns="0" rtlCol="0" anchor="t"/>
          <a:lstStyle/>
          <a:p>
            <a:pPr algn="l" indent="0" marL="0">
              <a:buNone/>
            </a:pPr>
            <a:r>
              <a:rPr lang="en-US" sz="1800" b="1" dirty="0">
                <a:solidFill>
                  <a:srgbClr val="C24B0A"/>
                </a:solidFill>
                <a:latin typeface="Arial" pitchFamily="34" charset="0"/>
                <a:ea typeface="Arial" pitchFamily="34" charset="-122"/>
                <a:cs typeface="Arial" pitchFamily="34" charset="-120"/>
              </a:rPr>
              <a:t>Feature recipe</a:t>
            </a:r>
            <a:endParaRPr lang="en-US" sz="1800" dirty="0"/>
          </a:p>
        </p:txBody>
      </p:sp>
      <p:sp>
        <p:nvSpPr>
          <p:cNvPr id="5" name="Text 3"/>
          <p:cNvSpPr/>
          <p:nvPr/>
        </p:nvSpPr>
        <p:spPr>
          <a:xfrm>
            <a:off x="698450" y="1746052"/>
            <a:ext cx="2979319" cy="1490365"/>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The notebook adds spike flags, smoothed trends, derivatives, time-since-water counters, log-scaled precipitation, and sinusoidal time encodings—exactly the columns listed here.</a:t>
            </a:r>
            <a:endParaRPr lang="en-US" sz="1450" dirty="0"/>
          </a:p>
        </p:txBody>
      </p:sp>
      <p:sp>
        <p:nvSpPr>
          <p:cNvPr id="6" name="Text 4"/>
          <p:cNvSpPr/>
          <p:nvPr/>
        </p:nvSpPr>
        <p:spPr>
          <a:xfrm>
            <a:off x="698450" y="3388816"/>
            <a:ext cx="2979319" cy="745182"/>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If a feature isn’t in this table, it isn’t in the training dataframe; the graphic is our drift checklist.</a:t>
            </a:r>
            <a:endParaRPr lang="en-US" sz="1450" dirty="0"/>
          </a:p>
        </p:txBody>
      </p:sp>
      <p:sp>
        <p:nvSpPr>
          <p:cNvPr id="7" name="Text 5"/>
          <p:cNvSpPr/>
          <p:nvPr/>
        </p:nvSpPr>
        <p:spPr>
          <a:xfrm>
            <a:off x="3898702" y="1098649"/>
            <a:ext cx="4850457" cy="3263652"/>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0" descr="/home/bryan/presentation/slide-maker/workspace/images/final_visualizations/02_engineered_features_overview_table.png">    </p:cNvPr>
          <p:cNvPicPr>
            <a:picLocks noChangeAspect="1"/>
          </p:cNvPicPr>
          <p:nvPr/>
        </p:nvPicPr>
        <p:blipFill>
          <a:blip r:embed="rId1"/>
          <a:stretch>
            <a:fillRect/>
          </a:stretch>
        </p:blipFill>
        <p:spPr>
          <a:xfrm>
            <a:off x="4070152" y="1270099"/>
            <a:ext cx="4507557" cy="2920752"/>
          </a:xfrm>
          <a:prstGeom prst="rect">
            <a:avLst/>
          </a:prstGeom>
        </p:spPr>
      </p:pic>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5493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9906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First Pain Point: Missing Hours Everywhere</a:t>
            </a:r>
            <a:endParaRPr lang="en-US" sz="3400" dirty="0"/>
          </a:p>
        </p:txBody>
      </p:sp>
      <p:sp>
        <p:nvSpPr>
          <p:cNvPr id="4" name="Text 2"/>
          <p:cNvSpPr/>
          <p:nvPr/>
        </p:nvSpPr>
        <p:spPr>
          <a:xfrm>
            <a:off x="698450" y="1333500"/>
            <a:ext cx="4443475" cy="1241971"/>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Cables get chewed, solar panels cloud over, and irrigation knocks radios offline. In the raw export these outages show up as NaNs sprinkled across every channel. The next slide shows the best and worst raw VWC traces before cleaning.</a:t>
            </a:r>
            <a:endParaRPr lang="en-US" sz="1450" dirty="0"/>
          </a:p>
        </p:txBody>
      </p:sp>
      <p:sp>
        <p:nvSpPr>
          <p:cNvPr id="5" name="Text 3"/>
          <p:cNvSpPr/>
          <p:nvPr/>
        </p:nvSpPr>
        <p:spPr>
          <a:xfrm>
            <a:off x="698450" y="2676971"/>
            <a:ext cx="4443475" cy="590550"/>
          </a:xfrm>
          <a:prstGeom prst="rect">
            <a:avLst/>
          </a:prstGeom>
          <a:noFill/>
          <a:ln/>
        </p:spPr>
        <p:txBody>
          <a:bodyPr wrap="square" lIns="0" tIns="0" rIns="0" bIns="0" rtlCol="0" anchor="t"/>
          <a:lstStyle/>
          <a:p>
            <a:pPr algn="l" indent="0" marL="0">
              <a:buNone/>
            </a:pPr>
            <a:r>
              <a:rPr lang="en-US" sz="2000" b="1" dirty="0">
                <a:solidFill>
                  <a:srgbClr val="C24B0A"/>
                </a:solidFill>
                <a:latin typeface="Arial" pitchFamily="34" charset="0"/>
                <a:ea typeface="Arial" pitchFamily="34" charset="-122"/>
                <a:cs typeface="Arial" pitchFamily="34" charset="-120"/>
              </a:rPr>
              <a:t>What we learned from the raw export</a:t>
            </a:r>
            <a:endParaRPr lang="en-US" sz="2000" dirty="0"/>
          </a:p>
        </p:txBody>
      </p:sp>
      <p:sp>
        <p:nvSpPr>
          <p:cNvPr id="6" name="Text 4"/>
          <p:cNvSpPr/>
          <p:nvPr/>
        </p:nvSpPr>
        <p:spPr>
          <a:xfrm>
            <a:off x="698450" y="3369022"/>
            <a:ext cx="4443475" cy="1241971"/>
          </a:xfrm>
          <a:prstGeom prst="rect">
            <a:avLst/>
          </a:prstGeom>
          <a:noFill/>
          <a:ln/>
        </p:spPr>
        <p:txBody>
          <a:bodyPr wrap="square" lIns="0" tIns="0" rIns="0" bIns="0" rtlCol="0" anchor="t"/>
          <a:lstStyle/>
          <a:p>
            <a:pPr algn="l" indent="0" marL="0">
              <a:lnSpc>
                <a:spcPts val="1958"/>
              </a:lnSpc>
              <a:buNone/>
            </a:pPr>
            <a:r>
              <a:rPr lang="en-US" sz="1450" dirty="0">
                <a:solidFill>
                  <a:srgbClr val="433024"/>
                </a:solidFill>
                <a:latin typeface="Arial" pitchFamily="34" charset="0"/>
                <a:ea typeface="Arial" pitchFamily="34" charset="-122"/>
                <a:cs typeface="Arial" pitchFamily="34" charset="-120"/>
              </a:rPr>
              <a:t>Soil probes can go dark for days while the weather tower keeps logging. Power loss knocks out every channel at once, which is why the code trims dataset ends. Each plot recovers on its own schedule, so we avoid borrowing from neighbours.</a:t>
            </a:r>
            <a:endParaRPr lang="en-US" sz="1450" dirty="0"/>
          </a:p>
        </p:txBody>
      </p:sp>
      <p:sp>
        <p:nvSpPr>
          <p:cNvPr id="7" name="Text 5"/>
          <p:cNvSpPr/>
          <p:nvPr/>
        </p:nvSpPr>
        <p:spPr>
          <a:xfrm>
            <a:off x="5359598" y="1333500"/>
            <a:ext cx="3085951" cy="3810000"/>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8" name="Image 0" descr="/home/bryan/presentation/slide-maker/workspace/images/eda_assets/dataset_missing_values_by_column.png">    </p:cNvPr>
          <p:cNvPicPr>
            <a:picLocks noChangeAspect="1"/>
          </p:cNvPicPr>
          <p:nvPr/>
        </p:nvPicPr>
        <p:blipFill>
          <a:blip r:embed="rId1"/>
          <a:stretch>
            <a:fillRect/>
          </a:stretch>
        </p:blipFill>
        <p:spPr>
          <a:xfrm>
            <a:off x="5632549" y="2603450"/>
            <a:ext cx="2539901" cy="1269950"/>
          </a:xfrm>
          <a:prstGeom prst="rect">
            <a:avLst/>
          </a:prstGeom>
        </p:spPr>
      </p:pic>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bg>
      <p:bgPr>
        <a:solidFill>
          <a:srgbClr val="FFF7F0"/>
        </a:solidFill>
      </p:bgPr>
    </p:bg>
    <p:spTree>
      <p:nvGrpSpPr>
        <p:cNvPr id="1" name=""/>
        <p:cNvGrpSpPr/>
        <p:nvPr/>
      </p:nvGrpSpPr>
      <p:grpSpPr>
        <a:xfrm>
          <a:off x="0" y="0"/>
          <a:ext cx="0" cy="0"/>
          <a:chOff x="0" y="0"/>
          <a:chExt cx="0" cy="0"/>
        </a:xfrm>
      </p:grpSpPr>
      <p:sp>
        <p:nvSpPr>
          <p:cNvPr id="2" name="Text 0"/>
          <p:cNvSpPr/>
          <p:nvPr/>
        </p:nvSpPr>
        <p:spPr>
          <a:xfrm>
            <a:off x="0" y="0"/>
            <a:ext cx="9144000" cy="1054001"/>
          </a:xfrm>
          <a:prstGeom prst="rect">
            <a:avLst/>
          </a:prstGeom>
          <a:solidFill>
            <a:srgbClr val="35190B"/>
          </a:solidFill>
          <a:ln/>
        </p:spPr>
        <p:txBody>
          <a:bodyPr wrap="square" rtlCol="0" anchor="ctr"/>
          <a:lstStyle/>
          <a:p>
            <a:pPr indent="0" marL="0">
              <a:buNone/>
            </a:pPr>
            <a:endParaRPr lang="en-US" dirty="0"/>
          </a:p>
        </p:txBody>
      </p:sp>
      <p:sp>
        <p:nvSpPr>
          <p:cNvPr id="3" name="Text 1"/>
          <p:cNvSpPr/>
          <p:nvPr/>
        </p:nvSpPr>
        <p:spPr>
          <a:xfrm>
            <a:off x="609600" y="279350"/>
            <a:ext cx="8083296" cy="495300"/>
          </a:xfrm>
          <a:prstGeom prst="rect">
            <a:avLst/>
          </a:prstGeom>
          <a:noFill/>
          <a:ln/>
        </p:spPr>
        <p:txBody>
          <a:bodyPr wrap="square" lIns="0" tIns="0" rIns="0" bIns="0" rtlCol="0" anchor="t"/>
          <a:lstStyle/>
          <a:p>
            <a:pPr algn="l" indent="0" marL="0">
              <a:buNone/>
            </a:pPr>
            <a:r>
              <a:rPr lang="en-US" sz="3400" b="1" dirty="0">
                <a:solidFill>
                  <a:srgbClr val="FFF5EB"/>
                </a:solidFill>
                <a:latin typeface="Arial" pitchFamily="34" charset="0"/>
                <a:ea typeface="Arial" pitchFamily="34" charset="-122"/>
                <a:cs typeface="Arial" pitchFamily="34" charset="-120"/>
              </a:rPr>
              <a:t>Raw VWC Before Any Cleaning</a:t>
            </a:r>
            <a:endParaRPr lang="en-US" sz="3400" dirty="0"/>
          </a:p>
        </p:txBody>
      </p:sp>
      <p:sp>
        <p:nvSpPr>
          <p:cNvPr id="4" name="Text 2"/>
          <p:cNvSpPr/>
          <p:nvPr/>
        </p:nvSpPr>
        <p:spPr>
          <a:xfrm>
            <a:off x="762000" y="1396901"/>
            <a:ext cx="7772400" cy="883593"/>
          </a:xfrm>
          <a:prstGeom prst="rect">
            <a:avLst/>
          </a:prstGeom>
          <a:noFill/>
          <a:ln/>
        </p:spPr>
        <p:txBody>
          <a:bodyPr wrap="square" lIns="0" tIns="0" rIns="0" bIns="0" rtlCol="0" anchor="t"/>
          <a:lstStyle/>
          <a:p>
            <a:pPr algn="l" indent="0" marL="0">
              <a:lnSpc>
                <a:spcPts val="2320"/>
              </a:lnSpc>
              <a:buNone/>
            </a:pPr>
            <a:r>
              <a:rPr lang="en-US" sz="1600" dirty="0">
                <a:solidFill>
                  <a:srgbClr val="433024"/>
                </a:solidFill>
                <a:latin typeface="Arial" pitchFamily="34" charset="0"/>
                <a:ea typeface="Arial" pitchFamily="34" charset="-122"/>
                <a:cs typeface="Arial" pitchFamily="34" charset="-120"/>
              </a:rPr>
              <a:t>Here are two plots straight from the logger. Plot 2003 is the worst case—long outages and jagged spikes. Plot 2014 is comparatively clean but still loses hours after storms.</a:t>
            </a:r>
            <a:endParaRPr lang="en-US" sz="1600" dirty="0"/>
          </a:p>
        </p:txBody>
      </p:sp>
      <p:sp>
        <p:nvSpPr>
          <p:cNvPr id="5" name="Text 3"/>
          <p:cNvSpPr/>
          <p:nvPr/>
        </p:nvSpPr>
        <p:spPr>
          <a:xfrm>
            <a:off x="762000" y="2458194"/>
            <a:ext cx="3733800" cy="1850529"/>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6" name="Image 0" descr="/home/bryan/presentation/slide-maker/workspace/images/eda_assets/plot2003_raw_hourly_vwc_all_depths.png">    </p:cNvPr>
          <p:cNvPicPr>
            <a:picLocks noChangeAspect="1"/>
          </p:cNvPicPr>
          <p:nvPr/>
        </p:nvPicPr>
        <p:blipFill>
          <a:blip r:embed="rId1"/>
          <a:stretch>
            <a:fillRect/>
          </a:stretch>
        </p:blipFill>
        <p:spPr>
          <a:xfrm>
            <a:off x="1168598" y="2604195"/>
            <a:ext cx="2920603" cy="1216968"/>
          </a:xfrm>
          <a:prstGeom prst="rect">
            <a:avLst/>
          </a:prstGeom>
        </p:spPr>
      </p:pic>
      <p:sp>
        <p:nvSpPr>
          <p:cNvPr id="7" name="Text 4"/>
          <p:cNvSpPr/>
          <p:nvPr/>
        </p:nvSpPr>
        <p:spPr>
          <a:xfrm>
            <a:off x="968006" y="3922663"/>
            <a:ext cx="3321638" cy="24006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Plot 2003 · Worst gaps and sensor noise.</a:t>
            </a:r>
            <a:endParaRPr lang="en-US" sz="1400" dirty="0"/>
          </a:p>
        </p:txBody>
      </p:sp>
      <p:sp>
        <p:nvSpPr>
          <p:cNvPr id="8" name="Text 5"/>
          <p:cNvSpPr/>
          <p:nvPr/>
        </p:nvSpPr>
        <p:spPr>
          <a:xfrm>
            <a:off x="4648200" y="2458194"/>
            <a:ext cx="3733800" cy="1850529"/>
          </a:xfrm>
          <a:prstGeom prst="rect">
            <a:avLst/>
          </a:prstGeom>
          <a:solidFill>
            <a:srgbClr val="FFE7D1"/>
          </a:solidFill>
          <a:ln w="19050">
            <a:solidFill>
              <a:srgbClr val="C24B0A"/>
            </a:solidFill>
          </a:ln>
        </p:spPr>
        <p:txBody>
          <a:bodyPr wrap="square" rtlCol="0" anchor="ctr"/>
          <a:lstStyle/>
          <a:p>
            <a:pPr indent="0" marL="0">
              <a:buNone/>
            </a:pPr>
            <a:endParaRPr lang="en-US" dirty="0"/>
          </a:p>
        </p:txBody>
      </p:sp>
      <p:pic>
        <p:nvPicPr>
          <p:cNvPr id="9" name="Image 1" descr="/home/bryan/presentation/slide-maker/workspace/images/eda_assets/plot2014_raw_hourly_vwc_all_depths.png">    </p:cNvPr>
          <p:cNvPicPr>
            <a:picLocks noChangeAspect="1"/>
          </p:cNvPicPr>
          <p:nvPr/>
        </p:nvPicPr>
        <p:blipFill>
          <a:blip r:embed="rId2"/>
          <a:stretch>
            <a:fillRect/>
          </a:stretch>
        </p:blipFill>
        <p:spPr>
          <a:xfrm>
            <a:off x="5054798" y="2604195"/>
            <a:ext cx="2920603" cy="1216968"/>
          </a:xfrm>
          <a:prstGeom prst="rect">
            <a:avLst/>
          </a:prstGeom>
        </p:spPr>
      </p:pic>
      <p:sp>
        <p:nvSpPr>
          <p:cNvPr id="10" name="Text 6"/>
          <p:cNvSpPr/>
          <p:nvPr/>
        </p:nvSpPr>
        <p:spPr>
          <a:xfrm>
            <a:off x="4772232" y="3922663"/>
            <a:ext cx="3485587" cy="240060"/>
          </a:xfrm>
          <a:prstGeom prst="rect">
            <a:avLst/>
          </a:prstGeom>
          <a:noFill/>
          <a:ln/>
        </p:spPr>
        <p:txBody>
          <a:bodyPr wrap="square" lIns="0" tIns="0" rIns="0" bIns="0" rtlCol="0" anchor="t"/>
          <a:lstStyle/>
          <a:p>
            <a:pPr algn="ctr" indent="0" marL="0">
              <a:lnSpc>
                <a:spcPts val="1890"/>
              </a:lnSpc>
              <a:buNone/>
            </a:pPr>
            <a:r>
              <a:rPr lang="en-US" sz="1400" dirty="0">
                <a:solidFill>
                  <a:srgbClr val="433024"/>
                </a:solidFill>
                <a:latin typeface="Arial" pitchFamily="34" charset="0"/>
                <a:ea typeface="Arial" pitchFamily="34" charset="-122"/>
                <a:cs typeface="Arial" pitchFamily="34" charset="-120"/>
              </a:rPr>
              <a:t>Plot 2014 · Cleaner but still missing storms.</a:t>
            </a:r>
            <a:endParaRPr lang="en-US" sz="1400"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(16:9)</PresentationFormat>
  <Paragraphs>0</Paragraphs>
  <Slides>23</Slides>
  <Notes>23</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23</vt:i4>
      </vt:variant>
    </vt:vector>
  </HeadingPairs>
  <TitlesOfParts>
    <vt:vector size="26" baseType="lpstr">
      <vt:lpstr>Arial</vt:lpstr>
      <vt:lpstr>Calibri</vt: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vector>
  </TitlesOfParts>
  <Company>PptxGenJS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Exploratory Data Analysis - LSTM VWC Prediction</dc:title>
  <dc:subject>PptxGenJS Presentation</dc:subject>
  <dc:creator>Bryan Nsoh</dc:creator>
  <cp:lastModifiedBy>Bryan Nsoh</cp:lastModifiedBy>
  <cp:revision>1</cp:revision>
  <dcterms:created xsi:type="dcterms:W3CDTF">2025-10-01T01:08:29Z</dcterms:created>
  <dcterms:modified xsi:type="dcterms:W3CDTF">2025-10-01T01:08:29Z</dcterms:modified>
</cp:coreProperties>
</file>