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35190B"/>
        </a:solidFill>
      </p:bgPr>
    </p:bg>
    <p:spTree>
      <p:nvGrpSpPr>
        <p:cNvPr id="1" name=""/>
        <p:cNvGrpSpPr/>
        <p:nvPr/>
      </p:nvGrpSpPr>
      <p:grpSpPr>
        <a:xfrm>
          <a:off x="0" y="0"/>
          <a:ext cx="0" cy="0"/>
          <a:chOff x="0" y="0"/>
          <a:chExt cx="0" cy="0"/>
        </a:xfrm>
      </p:grpSpPr>
      <p:sp>
        <p:nvSpPr>
          <p:cNvPr id="2" name="Text 0"/>
          <p:cNvSpPr/>
          <p:nvPr/>
        </p:nvSpPr>
        <p:spPr>
          <a:xfrm>
            <a:off x="469850" y="558850"/>
            <a:ext cx="8204150" cy="4025801"/>
          </a:xfrm>
          <a:prstGeom prst="roundRect">
            <a:avLst>
              <a:gd name="adj" fmla="val 3786"/>
            </a:avLst>
          </a:prstGeom>
          <a:solidFill>
            <a:srgbClr val="4B2410"/>
          </a:solidFill>
          <a:ln w="38100">
            <a:solidFill>
              <a:srgbClr val="C24B0A"/>
            </a:solidFill>
          </a:ln>
        </p:spPr>
        <p:txBody>
          <a:bodyPr wrap="square" rtlCol="0" anchor="ctr"/>
          <a:lstStyle/>
          <a:p>
            <a:pPr indent="0" marL="0">
              <a:buNone/>
            </a:pPr>
            <a:endParaRPr lang="en-US" dirty="0"/>
          </a:p>
        </p:txBody>
      </p:sp>
      <p:sp>
        <p:nvSpPr>
          <p:cNvPr id="3" name="Text 1"/>
          <p:cNvSpPr/>
          <p:nvPr/>
        </p:nvSpPr>
        <p:spPr>
          <a:xfrm>
            <a:off x="1203911" y="1104900"/>
            <a:ext cx="6736029" cy="1352550"/>
          </a:xfrm>
          <a:prstGeom prst="rect">
            <a:avLst/>
          </a:prstGeom>
          <a:noFill/>
          <a:ln/>
        </p:spPr>
        <p:txBody>
          <a:bodyPr wrap="square" lIns="0" tIns="0" rIns="0" bIns="0" rtlCol="0" anchor="t"/>
          <a:lstStyle/>
          <a:p>
            <a:pPr algn="ctr" indent="0" marL="0">
              <a:spcAft>
                <a:spcPts val="2400"/>
              </a:spcAft>
              <a:buNone/>
            </a:pPr>
            <a:r>
              <a:rPr lang="en-US" sz="4600" b="1" dirty="0">
                <a:solidFill>
                  <a:srgbClr val="FFF5EB"/>
                </a:solidFill>
                <a:latin typeface="Arial" pitchFamily="34" charset="0"/>
                <a:ea typeface="Arial" pitchFamily="34" charset="-122"/>
                <a:cs typeface="Arial" pitchFamily="34" charset="-120"/>
              </a:rPr>
              <a:t>Exploratory Data Analysis</a:t>
            </a:r>
            <a:endParaRPr lang="en-US" sz="4600" dirty="0"/>
          </a:p>
        </p:txBody>
      </p:sp>
      <p:sp>
        <p:nvSpPr>
          <p:cNvPr id="4" name="Text 2"/>
          <p:cNvSpPr/>
          <p:nvPr/>
        </p:nvSpPr>
        <p:spPr>
          <a:xfrm>
            <a:off x="1203911" y="2762250"/>
            <a:ext cx="6736029" cy="704850"/>
          </a:xfrm>
          <a:prstGeom prst="rect">
            <a:avLst/>
          </a:prstGeom>
          <a:noFill/>
          <a:ln/>
        </p:spPr>
        <p:txBody>
          <a:bodyPr wrap="square" lIns="0" tIns="0" rIns="0" bIns="0" rtlCol="0" anchor="t"/>
          <a:lstStyle/>
          <a:p>
            <a:pPr algn="ctr" indent="0" marL="0">
              <a:spcAft>
                <a:spcPts val="1800"/>
              </a:spcAft>
              <a:buNone/>
            </a:pPr>
            <a:r>
              <a:rPr lang="en-US" sz="2400" dirty="0">
                <a:solidFill>
                  <a:srgbClr val="FCE7D6"/>
                </a:solidFill>
                <a:latin typeface="Arial" pitchFamily="34" charset="0"/>
                <a:ea typeface="Arial" pitchFamily="34" charset="-122"/>
                <a:cs typeface="Arial" pitchFamily="34" charset="-120"/>
              </a:rPr>
              <a:t>Preparing Soil Moisture Forecasts for Automated Irrigation</a:t>
            </a:r>
            <a:endParaRPr lang="en-US" sz="2400" dirty="0"/>
          </a:p>
        </p:txBody>
      </p:sp>
      <p:sp>
        <p:nvSpPr>
          <p:cNvPr id="5" name="Text 3"/>
          <p:cNvSpPr/>
          <p:nvPr/>
        </p:nvSpPr>
        <p:spPr>
          <a:xfrm>
            <a:off x="1203911" y="3771900"/>
            <a:ext cx="6736029" cy="266700"/>
          </a:xfrm>
          <a:prstGeom prst="rect">
            <a:avLst/>
          </a:prstGeom>
          <a:noFill/>
          <a:ln/>
        </p:spPr>
        <p:txBody>
          <a:bodyPr wrap="square" lIns="0" tIns="0" rIns="0" bIns="0" rtlCol="0" anchor="t"/>
          <a:lstStyle/>
          <a:p>
            <a:pPr algn="ctr" indent="0" marL="0">
              <a:spcBef>
                <a:spcPts val="2400"/>
              </a:spcBef>
              <a:buNone/>
            </a:pPr>
            <a:r>
              <a:rPr lang="en-US" sz="1800" dirty="0">
                <a:solidFill>
                  <a:srgbClr val="FFD8B2"/>
                </a:solidFill>
                <a:latin typeface="Arial" pitchFamily="34" charset="0"/>
                <a:ea typeface="Arial" pitchFamily="34" charset="-122"/>
                <a:cs typeface="Arial" pitchFamily="34" charset="-120"/>
              </a:rPr>
              <a:t>Data Wrangling · Feature Engineering · LSTM Readiness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Cleaning Before Feature Work</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Before we engineer any features the notebook runs four quick steps (all inside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process_data_for_plot</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 line up every plot and prevent duplicate readings from skewing the daily averages.</a:t>
            </a:r>
            <a:endParaRPr lang="en-US" sz="1600" dirty="0"/>
          </a:p>
        </p:txBody>
      </p:sp>
      <p:sp>
        <p:nvSpPr>
          <p:cNvPr id="5" name="Text 3"/>
          <p:cNvSpPr/>
          <p:nvPr/>
        </p:nvSpPr>
        <p:spPr>
          <a:xfrm>
            <a:off x="762000" y="2483644"/>
            <a:ext cx="3746450" cy="99238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483644"/>
            <a:ext cx="0" cy="992386"/>
          </a:xfrm>
          <a:prstGeom prst="line">
            <a:avLst/>
          </a:prstGeom>
          <a:noFill/>
          <a:ln w="76200">
            <a:solidFill>
              <a:srgbClr val="C24B0A"/>
            </a:solidFill>
            <a:prstDash val="solid"/>
          </a:ln>
        </p:spPr>
      </p:sp>
      <p:sp>
        <p:nvSpPr>
          <p:cNvPr id="7" name="Text 5"/>
          <p:cNvSpPr/>
          <p:nvPr/>
        </p:nvSpPr>
        <p:spPr>
          <a:xfrm>
            <a:off x="965150" y="2610594"/>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1. Trim outages</a:t>
            </a:r>
            <a:endParaRPr lang="en-US" sz="1600" dirty="0"/>
          </a:p>
        </p:txBody>
      </p:sp>
      <p:sp>
        <p:nvSpPr>
          <p:cNvPr id="8" name="Text 6"/>
          <p:cNvSpPr/>
          <p:nvPr/>
        </p:nvSpPr>
        <p:spPr>
          <a:xfrm>
            <a:off x="965150" y="2886819"/>
            <a:ext cx="3484677"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Clip the dataset ends until every column has data.</a:t>
            </a:r>
            <a:endParaRPr lang="en-US" sz="1400" dirty="0"/>
          </a:p>
        </p:txBody>
      </p:sp>
      <p:sp>
        <p:nvSpPr>
          <p:cNvPr id="9" name="Text 7"/>
          <p:cNvSpPr/>
          <p:nvPr/>
        </p:nvSpPr>
        <p:spPr>
          <a:xfrm>
            <a:off x="4635401" y="2483644"/>
            <a:ext cx="3746599" cy="99238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73501" y="2483644"/>
            <a:ext cx="0" cy="992386"/>
          </a:xfrm>
          <a:prstGeom prst="line">
            <a:avLst/>
          </a:prstGeom>
          <a:noFill/>
          <a:ln w="76200">
            <a:solidFill>
              <a:srgbClr val="C24B0A"/>
            </a:solidFill>
            <a:prstDash val="solid"/>
          </a:ln>
        </p:spPr>
      </p:sp>
      <p:sp>
        <p:nvSpPr>
          <p:cNvPr id="11" name="Text 9"/>
          <p:cNvSpPr/>
          <p:nvPr/>
        </p:nvSpPr>
        <p:spPr>
          <a:xfrm>
            <a:off x="4838551" y="2610594"/>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2. Drop duplicates</a:t>
            </a:r>
            <a:endParaRPr lang="en-US" sz="1600" dirty="0"/>
          </a:p>
        </p:txBody>
      </p:sp>
      <p:sp>
        <p:nvSpPr>
          <p:cNvPr id="12" name="Text 10"/>
          <p:cNvSpPr/>
          <p:nvPr/>
        </p:nvSpPr>
        <p:spPr>
          <a:xfrm>
            <a:off x="4838551" y="2886819"/>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Remove timestamps replayed after logger reboots.</a:t>
            </a:r>
            <a:endParaRPr lang="en-US" sz="1400" dirty="0"/>
          </a:p>
        </p:txBody>
      </p:sp>
      <p:sp>
        <p:nvSpPr>
          <p:cNvPr id="13" name="Text 11"/>
          <p:cNvSpPr/>
          <p:nvPr/>
        </p:nvSpPr>
        <p:spPr>
          <a:xfrm>
            <a:off x="762000" y="3602980"/>
            <a:ext cx="3746450" cy="1001911"/>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602980"/>
            <a:ext cx="0" cy="1001911"/>
          </a:xfrm>
          <a:prstGeom prst="line">
            <a:avLst/>
          </a:prstGeom>
          <a:noFill/>
          <a:ln w="76200">
            <a:solidFill>
              <a:srgbClr val="C24B0A"/>
            </a:solidFill>
            <a:prstDash val="solid"/>
          </a:ln>
        </p:spPr>
      </p:sp>
      <p:sp>
        <p:nvSpPr>
          <p:cNvPr id="15" name="Text 13"/>
          <p:cNvSpPr/>
          <p:nvPr/>
        </p:nvSpPr>
        <p:spPr>
          <a:xfrm>
            <a:off x="965150" y="3729930"/>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3. Set index</a:t>
            </a:r>
            <a:endParaRPr lang="en-US" sz="1600" dirty="0"/>
          </a:p>
        </p:txBody>
      </p:sp>
      <p:sp>
        <p:nvSpPr>
          <p:cNvPr id="16" name="Text 14"/>
          <p:cNvSpPr/>
          <p:nvPr/>
        </p:nvSpPr>
        <p:spPr>
          <a:xfrm>
            <a:off x="965150" y="4006155"/>
            <a:ext cx="3484677" cy="47178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Sort by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TIMESTAMP</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resampling and windowing stay stable.</a:t>
            </a:r>
            <a:endParaRPr lang="en-US" sz="1400" dirty="0"/>
          </a:p>
        </p:txBody>
      </p:sp>
      <p:sp>
        <p:nvSpPr>
          <p:cNvPr id="17" name="Text 15"/>
          <p:cNvSpPr/>
          <p:nvPr/>
        </p:nvSpPr>
        <p:spPr>
          <a:xfrm>
            <a:off x="4635401" y="3602980"/>
            <a:ext cx="3746599" cy="1001911"/>
          </a:xfrm>
          <a:prstGeom prst="rect">
            <a:avLst/>
          </a:prstGeom>
          <a:solidFill>
            <a:srgbClr val="FFE7D1"/>
          </a:solidFill>
          <a:ln/>
        </p:spPr>
        <p:txBody>
          <a:bodyPr wrap="square" rtlCol="0" anchor="ctr"/>
          <a:lstStyle/>
          <a:p>
            <a:pPr indent="0" marL="0">
              <a:buNone/>
            </a:pPr>
            <a:endParaRPr lang="en-US" dirty="0"/>
          </a:p>
        </p:txBody>
      </p:sp>
      <p:sp>
        <p:nvSpPr>
          <p:cNvPr id="18" name="Shape 16"/>
          <p:cNvSpPr/>
          <p:nvPr/>
        </p:nvSpPr>
        <p:spPr>
          <a:xfrm>
            <a:off x="4673501" y="3602980"/>
            <a:ext cx="0" cy="1001911"/>
          </a:xfrm>
          <a:prstGeom prst="line">
            <a:avLst/>
          </a:prstGeom>
          <a:noFill/>
          <a:ln w="76200">
            <a:solidFill>
              <a:srgbClr val="C24B0A"/>
            </a:solidFill>
            <a:prstDash val="solid"/>
          </a:ln>
        </p:spPr>
      </p:sp>
      <p:sp>
        <p:nvSpPr>
          <p:cNvPr id="19" name="Text 17"/>
          <p:cNvSpPr/>
          <p:nvPr/>
        </p:nvSpPr>
        <p:spPr>
          <a:xfrm>
            <a:off x="4838551" y="3729930"/>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4. Resample daily</a:t>
            </a:r>
            <a:endParaRPr lang="en-US" sz="1600" dirty="0"/>
          </a:p>
        </p:txBody>
      </p:sp>
      <p:sp>
        <p:nvSpPr>
          <p:cNvPr id="20" name="Text 18"/>
          <p:cNvSpPr/>
          <p:nvPr/>
        </p:nvSpPr>
        <p:spPr>
          <a:xfrm>
            <a:off x="4838551" y="4006155"/>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Aggregate hourly readings to daily means for the four-day horizon.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Gap Filling with PCHIP</a:t>
            </a:r>
            <a:endParaRPr lang="en-US" sz="3400" dirty="0"/>
          </a:p>
        </p:txBody>
      </p:sp>
      <p:sp>
        <p:nvSpPr>
          <p:cNvPr id="4" name="Text 2"/>
          <p:cNvSpPr/>
          <p:nvPr/>
        </p:nvSpPr>
        <p:spPr>
          <a:xfrm>
            <a:off x="762000" y="13335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interpolate daily VWC gaps with SciPy’s Piecewise Cubic Hermite (PCHIP) spline. It keeps the curve monotonic between known points so dry-down periods stay smooth.</a:t>
            </a:r>
            <a:endParaRPr lang="en-US" sz="1600" dirty="0"/>
          </a:p>
        </p:txBody>
      </p:sp>
      <p:sp>
        <p:nvSpPr>
          <p:cNvPr id="5" name="Text 3"/>
          <p:cNvSpPr/>
          <p:nvPr/>
        </p:nvSpPr>
        <p:spPr>
          <a:xfrm>
            <a:off x="762000" y="2394793"/>
            <a:ext cx="7620000" cy="1361926"/>
          </a:xfrm>
          <a:prstGeom prst="roundRect">
            <a:avLst>
              <a:gd name="adj" fmla="val 9325"/>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pchip.png">    </p:cNvPr>
          <p:cNvPicPr>
            <a:picLocks noChangeAspect="1"/>
          </p:cNvPicPr>
          <p:nvPr/>
        </p:nvPicPr>
        <p:blipFill>
          <a:blip r:embed="rId1"/>
          <a:stretch>
            <a:fillRect/>
          </a:stretch>
        </p:blipFill>
        <p:spPr>
          <a:xfrm>
            <a:off x="2793950" y="2559844"/>
            <a:ext cx="3555950" cy="504676"/>
          </a:xfrm>
          <a:prstGeom prst="rect">
            <a:avLst/>
          </a:prstGeom>
        </p:spPr>
      </p:pic>
      <p:sp>
        <p:nvSpPr>
          <p:cNvPr id="7" name="Text 4"/>
          <p:cNvSpPr/>
          <p:nvPr/>
        </p:nvSpPr>
        <p:spPr>
          <a:xfrm>
            <a:off x="905917" y="3178820"/>
            <a:ext cx="7332166" cy="412849"/>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Hermite basis functions blend neighbouring values and slopes so the fill extends the real dry-down pattern.</a:t>
            </a:r>
            <a:endParaRPr lang="en-US" sz="1250" dirty="0"/>
          </a:p>
        </p:txBody>
      </p:sp>
      <p:sp>
        <p:nvSpPr>
          <p:cNvPr id="8" name="Text 5"/>
          <p:cNvSpPr/>
          <p:nvPr/>
        </p:nvSpPr>
        <p:spPr>
          <a:xfrm>
            <a:off x="762000" y="3934420"/>
            <a:ext cx="7620000" cy="750689"/>
          </a:xfrm>
          <a:prstGeom prst="rect">
            <a:avLst/>
          </a:prstGeom>
          <a:solidFill>
            <a:srgbClr val="FFE7D1"/>
          </a:solidFill>
          <a:ln/>
        </p:spPr>
        <p:txBody>
          <a:bodyPr wrap="square" rtlCol="0" anchor="ctr"/>
          <a:lstStyle/>
          <a:p>
            <a:pPr indent="0" marL="0">
              <a:buNone/>
            </a:pPr>
            <a:endParaRPr lang="en-US" dirty="0"/>
          </a:p>
        </p:txBody>
      </p:sp>
      <p:sp>
        <p:nvSpPr>
          <p:cNvPr id="9" name="Shape 6"/>
          <p:cNvSpPr/>
          <p:nvPr/>
        </p:nvSpPr>
        <p:spPr>
          <a:xfrm>
            <a:off x="800100" y="3934420"/>
            <a:ext cx="0" cy="750689"/>
          </a:xfrm>
          <a:prstGeom prst="line">
            <a:avLst/>
          </a:prstGeom>
          <a:noFill/>
          <a:ln w="76200">
            <a:solidFill>
              <a:srgbClr val="C24B0A"/>
            </a:solidFill>
            <a:prstDash val="solid"/>
          </a:ln>
        </p:spPr>
      </p:sp>
      <p:sp>
        <p:nvSpPr>
          <p:cNvPr id="10" name="Text 7"/>
          <p:cNvSpPr/>
          <p:nvPr/>
        </p:nvSpPr>
        <p:spPr>
          <a:xfrm>
            <a:off x="1015901" y="4061371"/>
            <a:ext cx="7332166"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Reality check:</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right now we fill every day, even the wet ones. That flattens the irrigation spikes. Masking days with ≥5 mm of water before filling would keep those jumps intact.</a:t>
            </a: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PCHIP Fills VWC Gaps Smoothly</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Daily averages for plot 2014 after interpolation. Because we currently fill every day, irrigation spikes get softened—masking wet days before PCHIP would preserve those jumps.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ily_mean_and_interpolated_vwc_all_depths.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Smoothing &amp; Daily Change Features</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interpolation we smooth each depth with a 20-day Savitzky–Golay filter so the signal reflects crop-scale trends instead of probe jitter.</a:t>
            </a:r>
            <a:endParaRPr lang="en-US" sz="1600" dirty="0"/>
          </a:p>
        </p:txBody>
      </p:sp>
      <p:sp>
        <p:nvSpPr>
          <p:cNvPr id="5" name="Text 3"/>
          <p:cNvSpPr/>
          <p:nvPr/>
        </p:nvSpPr>
        <p:spPr>
          <a:xfrm>
            <a:off x="2085380" y="2163663"/>
            <a:ext cx="4973092" cy="1593652"/>
          </a:xfrm>
          <a:prstGeom prst="roundRect">
            <a:avLst>
              <a:gd name="adj" fmla="val 7969"/>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dvwc.png">    </p:cNvPr>
          <p:cNvPicPr>
            <a:picLocks noChangeAspect="1"/>
          </p:cNvPicPr>
          <p:nvPr/>
        </p:nvPicPr>
        <p:blipFill>
          <a:blip r:embed="rId1"/>
          <a:stretch>
            <a:fillRect/>
          </a:stretch>
        </p:blipFill>
        <p:spPr>
          <a:xfrm>
            <a:off x="2920901" y="2328714"/>
            <a:ext cx="3301901" cy="946100"/>
          </a:xfrm>
          <a:prstGeom prst="rect">
            <a:avLst/>
          </a:prstGeom>
        </p:spPr>
      </p:pic>
      <p:sp>
        <p:nvSpPr>
          <p:cNvPr id="7" name="Text 4"/>
          <p:cNvSpPr/>
          <p:nvPr/>
        </p:nvSpPr>
        <p:spPr>
          <a:xfrm>
            <a:off x="2255766" y="3389114"/>
            <a:ext cx="4632320" cy="203150"/>
          </a:xfrm>
          <a:prstGeom prst="rect">
            <a:avLst/>
          </a:prstGeom>
          <a:noFill/>
          <a:ln/>
        </p:spPr>
        <p:txBody>
          <a:bodyPr wrap="square" lIns="0" tIns="0" rIns="0" bIns="0" rtlCol="0" anchor="t"/>
          <a:lstStyle/>
          <a:p>
            <a:pPr algn="ctr" indent="0" marL="0">
              <a:lnSpc>
                <a:spcPts val="1600"/>
              </a:lnSpc>
              <a:spcBef>
                <a:spcPts val="600"/>
              </a:spcBef>
              <a:buNone/>
            </a:pPr>
            <a:r>
              <a:rPr lang="en-US" sz="1250" dirty="0">
                <a:solidFill>
                  <a:srgbClr val="FFF5EB"/>
                </a:solidFill>
                <a:latin typeface="Arial" pitchFamily="34" charset="0"/>
                <a:ea typeface="Arial" pitchFamily="34" charset="-122"/>
                <a:cs typeface="Arial" pitchFamily="34" charset="-120"/>
              </a:rPr>
              <a:t>ΔVWC captures how quickly the profile is drying or being refilled.</a:t>
            </a:r>
            <a:endParaRPr lang="en-US" sz="1250" dirty="0"/>
          </a:p>
        </p:txBody>
      </p:sp>
      <p:sp>
        <p:nvSpPr>
          <p:cNvPr id="8" name="Text 5"/>
          <p:cNvSpPr/>
          <p:nvPr/>
        </p:nvSpPr>
        <p:spPr>
          <a:xfrm>
            <a:off x="762000" y="3935016"/>
            <a:ext cx="7620000" cy="560189"/>
          </a:xfrm>
          <a:prstGeom prst="rect">
            <a:avLst/>
          </a:prstGeom>
          <a:noFill/>
          <a:ln/>
        </p:spPr>
        <p:txBody>
          <a:bodyPr wrap="square" lIns="139700" tIns="0" rIns="0" bIns="0" rtlCol="0" anchor="t"/>
          <a:lstStyle/>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Positive ΔVWC flags irrigation or rain recharge events.</a:t>
            </a:r>
            <a:endParaRPr lang="en-US" sz="1450" dirty="0"/>
          </a:p>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Negative ΔVWC matches evapotranspiration drawdown between irrigations.</a:t>
            </a:r>
            <a:endParaRPr lang="en-US" sz="1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Savitzky–Golay Reveals the Trend</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Smoothed curves (solid) for plot 2014 follow the interpolated series (dotted) while stripping sensor chatter. These become the basis for derivative features.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savgol_smoothed_vwc_vs_interpolated.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ΔVWC Highlights Recharge Events</a:t>
            </a:r>
            <a:endParaRPr lang="en-US" sz="3400" dirty="0"/>
          </a:p>
        </p:txBody>
      </p:sp>
      <p:sp>
        <p:nvSpPr>
          <p:cNvPr id="4" name="Text 2"/>
          <p:cNvSpPr/>
          <p:nvPr/>
        </p:nvSpPr>
        <p:spPr>
          <a:xfrm>
            <a:off x="762000" y="1269950"/>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smoothing, the notebook takes a simple first difference to see how fast moisture is changing. Positive spikes flag irrigation or rain; negative runs trace evapotranspiration between events. If the signal ever gets noisy, we could switch to centred or multi-day slopes.</a:t>
            </a:r>
            <a:endParaRPr lang="en-US" sz="1600" dirty="0"/>
          </a:p>
        </p:txBody>
      </p:sp>
      <p:sp>
        <p:nvSpPr>
          <p:cNvPr id="5" name="Text 3"/>
          <p:cNvSpPr/>
          <p:nvPr/>
        </p:nvSpPr>
        <p:spPr>
          <a:xfrm>
            <a:off x="762000" y="2625775"/>
            <a:ext cx="7912001" cy="23238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erivative_of_smoothed_vwc_all_depths.png">    </p:cNvPr>
          <p:cNvPicPr>
            <a:picLocks noChangeAspect="1"/>
          </p:cNvPicPr>
          <p:nvPr/>
        </p:nvPicPr>
        <p:blipFill>
          <a:blip r:embed="rId1"/>
          <a:stretch>
            <a:fillRect/>
          </a:stretch>
        </p:blipFill>
        <p:spPr>
          <a:xfrm>
            <a:off x="2279600" y="2771775"/>
            <a:ext cx="4876651" cy="20318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Flagging Spikes for Irrigation Awareness</a:t>
            </a:r>
            <a:endParaRPr lang="en-US" sz="3400" dirty="0"/>
          </a:p>
        </p:txBody>
      </p:sp>
      <p:sp>
        <p:nvSpPr>
          <p:cNvPr id="4" name="Text 2"/>
          <p:cNvSpPr/>
          <p:nvPr/>
        </p:nvSpPr>
        <p:spPr>
          <a:xfrm>
            <a:off x="762000" y="1524000"/>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Sudden jumps in VWC usually mean we irrigated, injected fertilizer, or caught a thunderstorm. The model needs to recognize these events explicitly.</a:t>
            </a:r>
            <a:endParaRPr lang="en-US" sz="1600" dirty="0"/>
          </a:p>
        </p:txBody>
      </p:sp>
      <p:sp>
        <p:nvSpPr>
          <p:cNvPr id="5" name="Text 3"/>
          <p:cNvSpPr/>
          <p:nvPr/>
        </p:nvSpPr>
        <p:spPr>
          <a:xfrm>
            <a:off x="762000" y="2341662"/>
            <a:ext cx="7620000" cy="1003102"/>
          </a:xfrm>
          <a:prstGeom prst="rect">
            <a:avLst/>
          </a:prstGeom>
          <a:noFill/>
          <a:ln/>
        </p:spPr>
        <p:txBody>
          <a:bodyPr wrap="square" lIns="152400" tIns="0" rIns="0" bIns="0" rtlCol="0" anchor="t"/>
          <a:lstStyle/>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up:</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the code marks a recharge when VWC today is 1.15× yesterday.</a:t>
            </a:r>
            <a:endParaRPr lang="en-US" sz="1500" dirty="0"/>
          </a:p>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down:</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a 15% drop flags drainage or unplugged probes.</a:t>
            </a:r>
            <a:endParaRPr lang="en-US" sz="1500" dirty="0"/>
          </a:p>
          <a:p>
            <a:pPr algn="l" marL="152400" indent="-1524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Flags are computed per depth so shallow and deep responses stay distinct.</a:t>
            </a:r>
            <a:endParaRPr lang="en-US" sz="1500" dirty="0"/>
          </a:p>
        </p:txBody>
      </p:sp>
      <p:sp>
        <p:nvSpPr>
          <p:cNvPr id="6" name="Text 4"/>
          <p:cNvSpPr/>
          <p:nvPr/>
        </p:nvSpPr>
        <p:spPr>
          <a:xfrm>
            <a:off x="762000" y="3573363"/>
            <a:ext cx="7620000" cy="907852"/>
          </a:xfrm>
          <a:prstGeom prst="rect">
            <a:avLst/>
          </a:prstGeom>
          <a:solidFill>
            <a:srgbClr val="FFE7D1"/>
          </a:solidFill>
          <a:ln/>
        </p:spPr>
        <p:txBody>
          <a:bodyPr wrap="square" rtlCol="0" anchor="ctr"/>
          <a:lstStyle/>
          <a:p>
            <a:pPr indent="0" marL="0">
              <a:buNone/>
            </a:pPr>
            <a:endParaRPr lang="en-US" dirty="0"/>
          </a:p>
        </p:txBody>
      </p:sp>
      <p:sp>
        <p:nvSpPr>
          <p:cNvPr id="7" name="Shape 5"/>
          <p:cNvSpPr/>
          <p:nvPr/>
        </p:nvSpPr>
        <p:spPr>
          <a:xfrm>
            <a:off x="800100" y="3573363"/>
            <a:ext cx="0" cy="907852"/>
          </a:xfrm>
          <a:prstGeom prst="line">
            <a:avLst/>
          </a:prstGeom>
          <a:noFill/>
          <a:ln w="76200">
            <a:solidFill>
              <a:srgbClr val="C24B0A"/>
            </a:solidFill>
            <a:prstDash val="solid"/>
          </a:ln>
        </p:spPr>
      </p:sp>
      <p:sp>
        <p:nvSpPr>
          <p:cNvPr id="8" name="Text 6"/>
          <p:cNvSpPr/>
          <p:nvPr/>
        </p:nvSpPr>
        <p:spPr>
          <a:xfrm>
            <a:off x="1066800" y="3751064"/>
            <a:ext cx="7228332" cy="5524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15% came from the 2023‑08‑03 fertigation run. If we see missed events, we can tune the multiplier in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Spike Flags by Depth · Plot 2014</a:t>
            </a:r>
            <a:endParaRPr lang="en-US" sz="3200" dirty="0"/>
          </a:p>
        </p:txBody>
      </p:sp>
      <p:sp>
        <p:nvSpPr>
          <p:cNvPr id="4" name="Text 2"/>
          <p:cNvSpPr/>
          <p:nvPr/>
        </p:nvSpPr>
        <p:spPr>
          <a:xfrm>
            <a:off x="698450"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eda_assets/plot2014_depth06_spike_detection_flags.png">    </p:cNvPr>
          <p:cNvPicPr>
            <a:picLocks noChangeAspect="1"/>
          </p:cNvPicPr>
          <p:nvPr/>
        </p:nvPicPr>
        <p:blipFill>
          <a:blip r:embed="rId1"/>
          <a:stretch>
            <a:fillRect/>
          </a:stretch>
        </p:blipFill>
        <p:spPr>
          <a:xfrm>
            <a:off x="844451" y="1542901"/>
            <a:ext cx="2222450" cy="1481584"/>
          </a:xfrm>
          <a:prstGeom prst="rect">
            <a:avLst/>
          </a:prstGeom>
        </p:spPr>
      </p:pic>
      <p:sp>
        <p:nvSpPr>
          <p:cNvPr id="6" name="Text 3"/>
          <p:cNvSpPr/>
          <p:nvPr/>
        </p:nvSpPr>
        <p:spPr>
          <a:xfrm>
            <a:off x="822226"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6 cm reacts almost immediately after irrigation.</a:t>
            </a:r>
            <a:endParaRPr lang="en-US" sz="1400" dirty="0"/>
          </a:p>
        </p:txBody>
      </p:sp>
      <p:sp>
        <p:nvSpPr>
          <p:cNvPr id="7" name="Text 4"/>
          <p:cNvSpPr/>
          <p:nvPr/>
        </p:nvSpPr>
        <p:spPr>
          <a:xfrm>
            <a:off x="3339852"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1" descr="/home/bryan/presentation/slide-maker/workspace/images/eda_assets/plot2014_depth18_spike_detection_flags.png">    </p:cNvPr>
          <p:cNvPicPr>
            <a:picLocks noChangeAspect="1"/>
          </p:cNvPicPr>
          <p:nvPr/>
        </p:nvPicPr>
        <p:blipFill>
          <a:blip r:embed="rId2"/>
          <a:stretch>
            <a:fillRect/>
          </a:stretch>
        </p:blipFill>
        <p:spPr>
          <a:xfrm>
            <a:off x="3485852" y="1542901"/>
            <a:ext cx="2222450" cy="1481584"/>
          </a:xfrm>
          <a:prstGeom prst="rect">
            <a:avLst/>
          </a:prstGeom>
        </p:spPr>
      </p:pic>
      <p:sp>
        <p:nvSpPr>
          <p:cNvPr id="9" name="Text 5"/>
          <p:cNvSpPr/>
          <p:nvPr/>
        </p:nvSpPr>
        <p:spPr>
          <a:xfrm>
            <a:off x="3463628"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18 cm lags by a day but still shows a clear spike.</a:t>
            </a:r>
            <a:endParaRPr lang="en-US" sz="1400" dirty="0"/>
          </a:p>
        </p:txBody>
      </p:sp>
      <p:sp>
        <p:nvSpPr>
          <p:cNvPr id="10" name="Text 6"/>
          <p:cNvSpPr/>
          <p:nvPr/>
        </p:nvSpPr>
        <p:spPr>
          <a:xfrm>
            <a:off x="5981254"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11" name="Image 2" descr="/home/bryan/presentation/slide-maker/workspace/images/eda_assets/plot2014_depth30_spike_detection_flags.png">    </p:cNvPr>
          <p:cNvPicPr>
            <a:picLocks noChangeAspect="1"/>
          </p:cNvPicPr>
          <p:nvPr/>
        </p:nvPicPr>
        <p:blipFill>
          <a:blip r:embed="rId3"/>
          <a:stretch>
            <a:fillRect/>
          </a:stretch>
        </p:blipFill>
        <p:spPr>
          <a:xfrm>
            <a:off x="6127254" y="1542901"/>
            <a:ext cx="2222450" cy="1481584"/>
          </a:xfrm>
          <a:prstGeom prst="rect">
            <a:avLst/>
          </a:prstGeom>
        </p:spPr>
      </p:pic>
      <p:sp>
        <p:nvSpPr>
          <p:cNvPr id="12" name="Text 7"/>
          <p:cNvSpPr/>
          <p:nvPr/>
        </p:nvSpPr>
        <p:spPr>
          <a:xfrm>
            <a:off x="6105029" y="3125986"/>
            <a:ext cx="2266899" cy="69339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30 cm keeps the irrigation signal even though it is dampened.</a:t>
            </a:r>
            <a:endParaRPr lang="en-US" sz="1400" dirty="0"/>
          </a:p>
        </p:txBody>
      </p:sp>
      <p:sp>
        <p:nvSpPr>
          <p:cNvPr id="13" name="Text 8"/>
          <p:cNvSpPr/>
          <p:nvPr/>
        </p:nvSpPr>
        <p:spPr>
          <a:xfrm>
            <a:off x="620478" y="4117777"/>
            <a:ext cx="7953199"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These binary flags line up with the ΔVWC spikes we engineered earlier, giving the model a crisp indicator of irrigation timing at each depth.</a:t>
            </a: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Temporal Features &amp; Safe Scaling</a:t>
            </a:r>
            <a:endParaRPr lang="en-US" sz="3400" dirty="0"/>
          </a:p>
        </p:txBody>
      </p:sp>
      <p:sp>
        <p:nvSpPr>
          <p:cNvPr id="4" name="Text 2"/>
          <p:cNvSpPr/>
          <p:nvPr/>
        </p:nvSpPr>
        <p:spPr>
          <a:xfrm>
            <a:off x="762000" y="1396901"/>
            <a:ext cx="3708350" cy="3346847"/>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5" name="Text 3"/>
          <p:cNvSpPr/>
          <p:nvPr/>
        </p:nvSpPr>
        <p:spPr>
          <a:xfrm>
            <a:off x="984200" y="1593652"/>
            <a:ext cx="3329229" cy="116517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We store three water-history features: days since the last ≥0.2 in event, a 7-day precipitation+irrigation sum, and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log(precip_irrig + 1)</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tiny pulses survive scaling.</a:t>
            </a:r>
            <a:endParaRPr lang="en-US" sz="1400" dirty="0"/>
          </a:p>
        </p:txBody>
      </p:sp>
      <p:sp>
        <p:nvSpPr>
          <p:cNvPr id="6" name="Text 4"/>
          <p:cNvSpPr/>
          <p:nvPr/>
        </p:nvSpPr>
        <p:spPr>
          <a:xfrm>
            <a:off x="984200" y="2885777"/>
            <a:ext cx="3263950" cy="1661220"/>
          </a:xfrm>
          <a:prstGeom prst="roundRect">
            <a:avLst>
              <a:gd name="adj" fmla="val 7645"/>
            </a:avLst>
          </a:prstGeom>
          <a:solidFill>
            <a:srgbClr val="4B2410"/>
          </a:solidFill>
          <a:ln w="38100">
            <a:solidFill>
              <a:srgbClr val="C24B0A"/>
            </a:solidFill>
          </a:ln>
        </p:spPr>
        <p:txBody>
          <a:bodyPr wrap="square" rtlCol="0" anchor="ctr"/>
          <a:lstStyle/>
          <a:p>
            <a:pPr indent="0" marL="0">
              <a:buNone/>
            </a:pPr>
            <a:endParaRPr lang="en-US" dirty="0"/>
          </a:p>
        </p:txBody>
      </p:sp>
      <p:pic>
        <p:nvPicPr>
          <p:cNvPr id="7" name="Image 0" descr="/home/bryan/presentation/slide-maker/workspace/images/formulas/formula_minmax.png">    </p:cNvPr>
          <p:cNvPicPr>
            <a:picLocks noChangeAspect="1"/>
          </p:cNvPicPr>
          <p:nvPr/>
        </p:nvPicPr>
        <p:blipFill>
          <a:blip r:embed="rId1"/>
          <a:stretch>
            <a:fillRect/>
          </a:stretch>
        </p:blipFill>
        <p:spPr>
          <a:xfrm>
            <a:off x="1409700" y="3025378"/>
            <a:ext cx="2412950" cy="721668"/>
          </a:xfrm>
          <a:prstGeom prst="rect">
            <a:avLst/>
          </a:prstGeom>
        </p:spPr>
      </p:pic>
      <p:sp>
        <p:nvSpPr>
          <p:cNvPr id="8" name="Text 5"/>
          <p:cNvSpPr/>
          <p:nvPr/>
        </p:nvSpPr>
        <p:spPr>
          <a:xfrm>
            <a:off x="1171678" y="3835896"/>
            <a:ext cx="2888995" cy="571500"/>
          </a:xfrm>
          <a:prstGeom prst="rect">
            <a:avLst/>
          </a:prstGeom>
          <a:noFill/>
          <a:ln/>
        </p:spPr>
        <p:txBody>
          <a:bodyPr wrap="square" lIns="0" tIns="0" rIns="0" bIns="0" rtlCol="0" anchor="t"/>
          <a:lstStyle/>
          <a:p>
            <a:pPr algn="ctr" indent="0" marL="0">
              <a:lnSpc>
                <a:spcPts val="1500"/>
              </a:lnSpc>
              <a:spcBef>
                <a:spcPts val="400"/>
              </a:spcBef>
              <a:buNone/>
            </a:pPr>
            <a:r>
              <a:rPr lang="en-US" sz="1200" dirty="0">
                <a:solidFill>
                  <a:srgbClr val="FFF5EB"/>
                </a:solidFill>
                <a:latin typeface="Arial" pitchFamily="34" charset="0"/>
                <a:ea typeface="Arial" pitchFamily="34" charset="-122"/>
                <a:cs typeface="Arial" pitchFamily="34" charset="-120"/>
              </a:rPr>
              <a:t>A 30% buffer keeps scaled features inside [0,1] even when validation plots see more water than training.</a:t>
            </a:r>
            <a:endParaRPr lang="en-US" sz="1200" dirty="0"/>
          </a:p>
        </p:txBody>
      </p:sp>
      <p:sp>
        <p:nvSpPr>
          <p:cNvPr id="9" name="Text 6"/>
          <p:cNvSpPr/>
          <p:nvPr/>
        </p:nvSpPr>
        <p:spPr>
          <a:xfrm>
            <a:off x="4673501" y="1396901"/>
            <a:ext cx="3708499" cy="3238054"/>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10" name="Image 1" descr="/home/bryan/presentation/slide-maker/workspace/images/final_visualizations/05_sinusoidal_encoding_unit_circle_explanation.png">    </p:cNvPr>
          <p:cNvPicPr>
            <a:picLocks noChangeAspect="1"/>
          </p:cNvPicPr>
          <p:nvPr/>
        </p:nvPicPr>
        <p:blipFill>
          <a:blip r:embed="rId2"/>
          <a:stretch>
            <a:fillRect/>
          </a:stretch>
        </p:blipFill>
        <p:spPr>
          <a:xfrm>
            <a:off x="5394871" y="1542901"/>
            <a:ext cx="2265611" cy="2031950"/>
          </a:xfrm>
          <a:prstGeom prst="rect">
            <a:avLst/>
          </a:prstGeom>
        </p:spPr>
      </p:pic>
      <p:sp>
        <p:nvSpPr>
          <p:cNvPr id="11" name="Text 7"/>
          <p:cNvSpPr/>
          <p:nvPr/>
        </p:nvSpPr>
        <p:spPr>
          <a:xfrm>
            <a:off x="4785336" y="3676352"/>
            <a:ext cx="3484828" cy="812602"/>
          </a:xfrm>
          <a:prstGeom prst="rect">
            <a:avLst/>
          </a:prstGeom>
          <a:noFill/>
          <a:ln/>
        </p:spPr>
        <p:txBody>
          <a:bodyPr wrap="square" lIns="0" tIns="0" rIns="0" bIns="0" rtlCol="0" anchor="t"/>
          <a:lstStyle/>
          <a:p>
            <a:pPr algn="ctr" indent="0" marL="0">
              <a:lnSpc>
                <a:spcPts val="1600"/>
              </a:lnSpc>
              <a:buNone/>
            </a:pPr>
            <a:r>
              <a:rPr lang="en-US" sz="1280" dirty="0">
                <a:solidFill>
                  <a:srgbClr val="433024"/>
                </a:solidFill>
                <a:latin typeface="Arial" pitchFamily="34" charset="0"/>
                <a:ea typeface="Arial" pitchFamily="34" charset="-122"/>
                <a:cs typeface="Arial" pitchFamily="34" charset="-120"/>
              </a:rPr>
              <a:t>Sinusoidal encodings keep midnight next to 11 pm and preserve daily cycles without jumps; the code adds sin/cos terms for hour, day, and day-of-week.</a:t>
            </a:r>
            <a:endParaRPr lang="en-US" sz="128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Days Since Water — Plot 2014</a:t>
            </a:r>
            <a:endParaRPr lang="en-US" sz="3200" dirty="0"/>
          </a:p>
        </p:txBody>
      </p:sp>
      <p:sp>
        <p:nvSpPr>
          <p:cNvPr id="4" name="Text 2"/>
          <p:cNvSpPr/>
          <p:nvPr/>
        </p:nvSpPr>
        <p:spPr>
          <a:xfrm>
            <a:off x="685800" y="1460450"/>
            <a:ext cx="7772400" cy="49917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The code resets the counter whenever </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precip_irrig</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 tops 0.2 in (≈5 mm), so the stair steps match the four-day irrigation rhythm.</a:t>
            </a:r>
            <a:endParaRPr lang="en-US" sz="1400" dirty="0"/>
          </a:p>
        </p:txBody>
      </p:sp>
      <p:sp>
        <p:nvSpPr>
          <p:cNvPr id="5" name="Text 3"/>
          <p:cNvSpPr/>
          <p:nvPr/>
        </p:nvSpPr>
        <p:spPr>
          <a:xfrm>
            <a:off x="590550" y="2137321"/>
            <a:ext cx="7962900" cy="26289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ys_since_precipitation_events.png">    </p:cNvPr>
          <p:cNvPicPr>
            <a:picLocks noChangeAspect="1"/>
          </p:cNvPicPr>
          <p:nvPr/>
        </p:nvPicPr>
        <p:blipFill>
          <a:blip r:embed="rId1"/>
          <a:stretch>
            <a:fillRect/>
          </a:stretch>
        </p:blipFill>
        <p:spPr>
          <a:xfrm>
            <a:off x="2286000" y="2308771"/>
            <a:ext cx="4572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Project Context</a:t>
            </a:r>
            <a:endParaRPr lang="en-US" sz="3400" dirty="0"/>
          </a:p>
        </p:txBody>
      </p:sp>
      <p:sp>
        <p:nvSpPr>
          <p:cNvPr id="4" name="Text 2"/>
          <p:cNvSpPr/>
          <p:nvPr/>
        </p:nvSpPr>
        <p:spPr>
          <a:xfrm>
            <a:off x="762000" y="1396901"/>
            <a:ext cx="7772400" cy="323850"/>
          </a:xfrm>
          <a:prstGeom prst="rect">
            <a:avLst/>
          </a:prstGeom>
          <a:noFill/>
          <a:ln/>
        </p:spPr>
        <p:txBody>
          <a:bodyPr wrap="square" lIns="0" tIns="0" rIns="0" bIns="0" rtlCol="0" anchor="t"/>
          <a:lstStyle/>
          <a:p>
            <a:pPr algn="l" indent="0" marL="0">
              <a:buNone/>
            </a:pPr>
            <a:r>
              <a:rPr lang="en-US" sz="2200" b="1" dirty="0">
                <a:solidFill>
                  <a:srgbClr val="C24B0A"/>
                </a:solidFill>
                <a:latin typeface="Arial" pitchFamily="34" charset="0"/>
                <a:ea typeface="Arial" pitchFamily="34" charset="-122"/>
                <a:cs typeface="Arial" pitchFamily="34" charset="-120"/>
              </a:rPr>
              <a:t>Field Study at a Glance</a:t>
            </a:r>
            <a:endParaRPr lang="en-US" sz="2200" dirty="0"/>
          </a:p>
        </p:txBody>
      </p:sp>
      <p:sp>
        <p:nvSpPr>
          <p:cNvPr id="5" name="Text 3"/>
          <p:cNvSpPr/>
          <p:nvPr/>
        </p:nvSpPr>
        <p:spPr>
          <a:xfrm>
            <a:off x="762000" y="1923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wired each randomized corn plot with soil moisture probes (6/18/30 cm), canopy temperature sensors, and a weather tower feeding a CR1000X datalogger.</a:t>
            </a:r>
            <a:endParaRPr lang="en-US" sz="1600" dirty="0"/>
          </a:p>
        </p:txBody>
      </p:sp>
      <p:sp>
        <p:nvSpPr>
          <p:cNvPr id="6" name="Text 4"/>
          <p:cNvSpPr/>
          <p:nvPr/>
        </p:nvSpPr>
        <p:spPr>
          <a:xfrm>
            <a:off x="762000" y="2716113"/>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revisit irrigation every four days. We want a four-day VWC lookahead so they can act before stress sets in.</a:t>
            </a:r>
            <a:endParaRPr lang="en-US" sz="1600" dirty="0"/>
          </a:p>
        </p:txBody>
      </p:sp>
      <p:sp>
        <p:nvSpPr>
          <p:cNvPr id="7" name="Text 5"/>
          <p:cNvSpPr/>
          <p:nvPr/>
        </p:nvSpPr>
        <p:spPr>
          <a:xfrm>
            <a:off x="762000" y="3508325"/>
            <a:ext cx="7620000" cy="801588"/>
          </a:xfrm>
          <a:prstGeom prst="rect">
            <a:avLst/>
          </a:prstGeom>
          <a:solidFill>
            <a:srgbClr val="FFE7D1"/>
          </a:solidFill>
          <a:ln/>
        </p:spPr>
        <p:txBody>
          <a:bodyPr wrap="square" rtlCol="0" anchor="ctr"/>
          <a:lstStyle/>
          <a:p>
            <a:pPr indent="0" marL="0">
              <a:buNone/>
            </a:pPr>
            <a:endParaRPr lang="en-US" dirty="0"/>
          </a:p>
        </p:txBody>
      </p:sp>
      <p:sp>
        <p:nvSpPr>
          <p:cNvPr id="8" name="Shape 6"/>
          <p:cNvSpPr/>
          <p:nvPr/>
        </p:nvSpPr>
        <p:spPr>
          <a:xfrm>
            <a:off x="800100" y="3508325"/>
            <a:ext cx="0" cy="801588"/>
          </a:xfrm>
          <a:prstGeom prst="line">
            <a:avLst/>
          </a:prstGeom>
          <a:noFill/>
          <a:ln w="76200">
            <a:solidFill>
              <a:srgbClr val="C24B0A"/>
            </a:solidFill>
            <a:prstDash val="solid"/>
          </a:ln>
        </p:spPr>
      </p:sp>
      <p:sp>
        <p:nvSpPr>
          <p:cNvPr id="9" name="Text 7"/>
          <p:cNvSpPr/>
          <p:nvPr/>
        </p:nvSpPr>
        <p:spPr>
          <a:xfrm>
            <a:off x="1066800" y="3660725"/>
            <a:ext cx="7228332"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What makes this tricky?</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Three months of data but dozens of plots. The model has to mix short timelines with cross-field variety so one brain serves everyone.</a:t>
            </a:r>
            <a:endParaRPr lang="en-US" sz="14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Water Supply Features After Scaling</a:t>
            </a:r>
            <a:endParaRPr lang="en-US" sz="3200" dirty="0"/>
          </a:p>
        </p:txBody>
      </p:sp>
      <p:sp>
        <p:nvSpPr>
          <p:cNvPr id="4" name="Text 2"/>
          <p:cNvSpPr/>
          <p:nvPr/>
        </p:nvSpPr>
        <p:spPr>
          <a:xfrm>
            <a:off x="685800" y="1396901"/>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Buffered MinMax scaling keeps the transformed precipitation signals inside [0,1] even when unseen storms arrive.</a:t>
            </a:r>
            <a:endParaRPr lang="en-US" sz="1350" dirty="0"/>
          </a:p>
        </p:txBody>
      </p:sp>
      <p:sp>
        <p:nvSpPr>
          <p:cNvPr id="5" name="Text 3"/>
          <p:cNvSpPr/>
          <p:nvPr/>
        </p:nvSpPr>
        <p:spPr>
          <a:xfrm>
            <a:off x="590550" y="1994892"/>
            <a:ext cx="7962900" cy="31367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precipitation_and_irrigation_feature_transforms.png">    </p:cNvPr>
          <p:cNvPicPr>
            <a:picLocks noChangeAspect="1"/>
          </p:cNvPicPr>
          <p:nvPr/>
        </p:nvPicPr>
        <p:blipFill>
          <a:blip r:embed="rId1"/>
          <a:stretch>
            <a:fillRect/>
          </a:stretch>
        </p:blipFill>
        <p:spPr>
          <a:xfrm>
            <a:off x="2895600" y="2166342"/>
            <a:ext cx="3352651" cy="27938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How We Feed and Validate the Model</a:t>
            </a:r>
            <a:endParaRPr lang="en-US" sz="3200" dirty="0"/>
          </a:p>
        </p:txBody>
      </p:sp>
      <p:sp>
        <p:nvSpPr>
          <p:cNvPr id="4" name="Text 2"/>
          <p:cNvSpPr/>
          <p:nvPr/>
        </p:nvSpPr>
        <p:spPr>
          <a:xfrm>
            <a:off x="698450" y="1396901"/>
            <a:ext cx="3771900" cy="273069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final_visualizations/03_sliding_window_prediction_horizon_diagram.png">    </p:cNvPr>
          <p:cNvPicPr>
            <a:picLocks noChangeAspect="1"/>
          </p:cNvPicPr>
          <p:nvPr/>
        </p:nvPicPr>
        <p:blipFill>
          <a:blip r:embed="rId1"/>
          <a:stretch>
            <a:fillRect/>
          </a:stretch>
        </p:blipFill>
        <p:spPr>
          <a:xfrm>
            <a:off x="679549" y="1568351"/>
            <a:ext cx="3809851" cy="1131243"/>
          </a:xfrm>
          <a:prstGeom prst="rect">
            <a:avLst/>
          </a:prstGeom>
        </p:spPr>
      </p:pic>
      <p:sp>
        <p:nvSpPr>
          <p:cNvPr id="6" name="Text 3"/>
          <p:cNvSpPr/>
          <p:nvPr/>
        </p:nvSpPr>
        <p:spPr>
          <a:xfrm>
            <a:off x="835610" y="2826544"/>
            <a:ext cx="3497580" cy="745182"/>
          </a:xfrm>
          <a:prstGeom prst="rect">
            <a:avLst/>
          </a:prstGeom>
          <a:noFill/>
          <a:ln/>
        </p:spPr>
        <p:txBody>
          <a:bodyPr wrap="square" lIns="0" tIns="0" rIns="0" bIns="0" rtlCol="0" anchor="t"/>
          <a:lstStyle/>
          <a:p>
            <a:pPr algn="ctr" indent="0" marL="0">
              <a:lnSpc>
                <a:spcPts val="1958"/>
              </a:lnSpc>
              <a:buNone/>
            </a:pPr>
            <a:r>
              <a:rPr lang="en-US" sz="1450" dirty="0">
                <a:solidFill>
                  <a:srgbClr val="433024"/>
                </a:solidFill>
                <a:latin typeface="Arial" pitchFamily="34" charset="0"/>
                <a:ea typeface="Arial" pitchFamily="34" charset="-122"/>
                <a:cs typeface="Arial" pitchFamily="34" charset="-120"/>
              </a:rPr>
              <a:t>Seven days in, four days out. We currently slide the window forward one day at a time, so forecasts overlap.</a:t>
            </a:r>
            <a:endParaRPr lang="en-US" sz="1450" dirty="0"/>
          </a:p>
        </p:txBody>
      </p:sp>
      <p:sp>
        <p:nvSpPr>
          <p:cNvPr id="7" name="Text 4"/>
          <p:cNvSpPr/>
          <p:nvPr/>
        </p:nvSpPr>
        <p:spPr>
          <a:xfrm>
            <a:off x="4673501" y="1396901"/>
            <a:ext cx="3772049" cy="273069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1" descr="/home/bryan/presentation/slide-maker/workspace/images/final_visualizations/06_cross_validation_multiple_plots_diagram.png">    </p:cNvPr>
          <p:cNvPicPr>
            <a:picLocks noChangeAspect="1"/>
          </p:cNvPicPr>
          <p:nvPr/>
        </p:nvPicPr>
        <p:blipFill>
          <a:blip r:embed="rId2"/>
          <a:stretch>
            <a:fillRect/>
          </a:stretch>
        </p:blipFill>
        <p:spPr>
          <a:xfrm>
            <a:off x="4654748" y="1568351"/>
            <a:ext cx="3809702" cy="1101477"/>
          </a:xfrm>
          <a:prstGeom prst="rect">
            <a:avLst/>
          </a:prstGeom>
        </p:spPr>
      </p:pic>
      <p:sp>
        <p:nvSpPr>
          <p:cNvPr id="9" name="Text 5"/>
          <p:cNvSpPr/>
          <p:nvPr/>
        </p:nvSpPr>
        <p:spPr>
          <a:xfrm>
            <a:off x="4810659" y="2796778"/>
            <a:ext cx="3497732" cy="993577"/>
          </a:xfrm>
          <a:prstGeom prst="rect">
            <a:avLst/>
          </a:prstGeom>
          <a:noFill/>
          <a:ln/>
        </p:spPr>
        <p:txBody>
          <a:bodyPr wrap="square" lIns="0" tIns="0" rIns="0" bIns="0" rtlCol="0" anchor="t"/>
          <a:lstStyle/>
          <a:p>
            <a:pPr algn="ctr" indent="0" marL="0">
              <a:lnSpc>
                <a:spcPts val="1958"/>
              </a:lnSpc>
              <a:buNone/>
            </a:pPr>
            <a:r>
              <a:rPr lang="en-US" sz="1450" dirty="0">
                <a:solidFill>
                  <a:srgbClr val="433024"/>
                </a:solidFill>
                <a:latin typeface="Arial" pitchFamily="34" charset="0"/>
                <a:ea typeface="Arial" pitchFamily="34" charset="-122"/>
                <a:cs typeface="Arial" pitchFamily="34" charset="-120"/>
              </a:rPr>
              <a:t>TimeSeriesSplit keeps each plot chronological: orange windows train, green windows validate across the RCBD blocks.</a:t>
            </a:r>
            <a:endParaRPr lang="en-US" sz="14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LSTM Stack Used in Training</a:t>
            </a:r>
            <a:endParaRPr lang="en-US" sz="3400" dirty="0"/>
          </a:p>
        </p:txBody>
      </p:sp>
      <p:sp>
        <p:nvSpPr>
          <p:cNvPr id="4" name="Text 2"/>
          <p:cNvSpPr/>
          <p:nvPr/>
        </p:nvSpPr>
        <p:spPr>
          <a:xfrm>
            <a:off x="698450" y="1396901"/>
            <a:ext cx="2720340" cy="1700213"/>
          </a:xfrm>
          <a:prstGeom prst="rect">
            <a:avLst/>
          </a:prstGeom>
          <a:noFill/>
          <a:ln/>
        </p:spPr>
        <p:txBody>
          <a:bodyPr wrap="square" lIns="0" tIns="0" rIns="0" bIns="0" rtlCol="0" anchor="t"/>
          <a:lstStyle/>
          <a:p>
            <a:pPr algn="l" indent="0" marL="0">
              <a:lnSpc>
                <a:spcPts val="1914"/>
              </a:lnSpc>
              <a:buNone/>
            </a:pPr>
            <a:r>
              <a:rPr lang="en-US" sz="1450" dirty="0">
                <a:solidFill>
                  <a:srgbClr val="433024"/>
                </a:solidFill>
                <a:latin typeface="Arial" pitchFamily="34" charset="0"/>
                <a:ea typeface="Arial" pitchFamily="34" charset="-122"/>
                <a:cs typeface="Arial" pitchFamily="34" charset="-120"/>
              </a:rPr>
              <a:t>The code builds the full architecture shown here: four LSTM layers (512 → 256 → 128 → 64 units) with batch norm and dropout after each, followed by a dense head reshaped to four forecast days × three depths.</a:t>
            </a:r>
            <a:endParaRPr lang="en-US" sz="1450" dirty="0"/>
          </a:p>
        </p:txBody>
      </p:sp>
      <p:sp>
        <p:nvSpPr>
          <p:cNvPr id="5" name="Text 3"/>
          <p:cNvSpPr/>
          <p:nvPr/>
        </p:nvSpPr>
        <p:spPr>
          <a:xfrm>
            <a:off x="698450" y="3211413"/>
            <a:ext cx="2720340" cy="971550"/>
          </a:xfrm>
          <a:prstGeom prst="rect">
            <a:avLst/>
          </a:prstGeom>
          <a:noFill/>
          <a:ln/>
        </p:spPr>
        <p:txBody>
          <a:bodyPr wrap="square" lIns="0" tIns="0" rIns="0" bIns="0" rtlCol="0" anchor="t"/>
          <a:lstStyle/>
          <a:p>
            <a:pPr algn="l" indent="0" marL="0">
              <a:lnSpc>
                <a:spcPts val="1914"/>
              </a:lnSpc>
              <a:buNone/>
            </a:pPr>
            <a:r>
              <a:rPr lang="en-US" sz="1450" dirty="0">
                <a:solidFill>
                  <a:srgbClr val="433024"/>
                </a:solidFill>
                <a:latin typeface="Arial" pitchFamily="34" charset="0"/>
                <a:ea typeface="Arial" pitchFamily="34" charset="-122"/>
                <a:cs typeface="Arial" pitchFamily="34" charset="-120"/>
              </a:rPr>
              <a:t>Adam with exponential decay (start 0.001) and MSE loss run across five TimeSeriesSplit folds sharing weights across plots.</a:t>
            </a:r>
            <a:endParaRPr lang="en-US" sz="1450" dirty="0"/>
          </a:p>
        </p:txBody>
      </p:sp>
      <p:sp>
        <p:nvSpPr>
          <p:cNvPr id="6" name="Text 4"/>
          <p:cNvSpPr/>
          <p:nvPr/>
        </p:nvSpPr>
        <p:spPr>
          <a:xfrm>
            <a:off x="3594050" y="1396901"/>
            <a:ext cx="4914900" cy="260359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7" name="Image 0" descr="/home/bryan/presentation/slide-maker/workspace/images/final_visualizations/04_lstm_full_architecture_diagram.png">    </p:cNvPr>
          <p:cNvPicPr>
            <a:picLocks noChangeAspect="1"/>
          </p:cNvPicPr>
          <p:nvPr/>
        </p:nvPicPr>
        <p:blipFill>
          <a:blip r:embed="rId1"/>
          <a:stretch>
            <a:fillRect/>
          </a:stretch>
        </p:blipFill>
        <p:spPr>
          <a:xfrm>
            <a:off x="3765500" y="1963787"/>
            <a:ext cx="4572000" cy="14698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Performance &amp; Open Questions</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Cross-plot RMSE sits around 0.025 m³/m³ across the four-day horizon. The model tracks seasonal dry-down well but barely reacts when we inject extra irrigation into the inputs.</a:t>
            </a:r>
            <a:endParaRPr lang="en-US" sz="1600" dirty="0"/>
          </a:p>
        </p:txBody>
      </p:sp>
      <p:sp>
        <p:nvSpPr>
          <p:cNvPr id="5" name="Text 3"/>
          <p:cNvSpPr/>
          <p:nvPr/>
        </p:nvSpPr>
        <p:spPr>
          <a:xfrm>
            <a:off x="762000" y="2458194"/>
            <a:ext cx="7620000" cy="1145977"/>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Temporal features and spike flags keep predictions aligned in dry periods.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Buffered scaling prevents values from clipping when validation plots get more rain.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Injecting extra irrigation after scaling barely moves the forecast—the 0-1 buffer squashes the added pulse, so we need stronger irrigation features or loss weighting.</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Why Predict VWC Four Days Ahead?</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rely on the Soil Water Stress Index (SWSI) to plan irrigation. We forecast volumetric water content (VWC) four days ahead, then derive SWSI so agronomists can act before stress appears.</a:t>
            </a:r>
            <a:endParaRPr lang="en-US" sz="1600" dirty="0"/>
          </a:p>
        </p:txBody>
      </p:sp>
      <p:sp>
        <p:nvSpPr>
          <p:cNvPr id="5" name="Text 3"/>
          <p:cNvSpPr/>
          <p:nvPr/>
        </p:nvSpPr>
        <p:spPr>
          <a:xfrm>
            <a:off x="1249412" y="2483644"/>
            <a:ext cx="6645027" cy="2062311"/>
          </a:xfrm>
          <a:prstGeom prst="roundRect">
            <a:avLst>
              <a:gd name="adj" fmla="val 7390"/>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swsi.png">    </p:cNvPr>
          <p:cNvPicPr>
            <a:picLocks noChangeAspect="1"/>
          </p:cNvPicPr>
          <p:nvPr/>
        </p:nvPicPr>
        <p:blipFill>
          <a:blip r:embed="rId1"/>
          <a:stretch>
            <a:fillRect/>
          </a:stretch>
        </p:blipFill>
        <p:spPr>
          <a:xfrm>
            <a:off x="1541413" y="2674144"/>
            <a:ext cx="4572000" cy="1411784"/>
          </a:xfrm>
          <a:prstGeom prst="rect">
            <a:avLst/>
          </a:prstGeom>
        </p:spPr>
      </p:pic>
      <p:sp>
        <p:nvSpPr>
          <p:cNvPr id="7" name="Text 4"/>
          <p:cNvSpPr/>
          <p:nvPr/>
        </p:nvSpPr>
        <p:spPr>
          <a:xfrm>
            <a:off x="1480803" y="4124027"/>
            <a:ext cx="6182246" cy="231428"/>
          </a:xfrm>
          <a:prstGeom prst="rect">
            <a:avLst/>
          </a:prstGeom>
          <a:noFill/>
          <a:ln/>
        </p:spPr>
        <p:txBody>
          <a:bodyPr wrap="square" lIns="0" tIns="0" rIns="0" bIns="0" rtlCol="0" anchor="t"/>
          <a:lstStyle/>
          <a:p>
            <a:pPr algn="ctr" indent="0" marL="0">
              <a:lnSpc>
                <a:spcPts val="1823"/>
              </a:lnSpc>
              <a:buNone/>
            </a:pPr>
            <a:r>
              <a:rPr lang="en-US" sz="1350" dirty="0">
                <a:solidFill>
                  <a:srgbClr val="FFF5EB"/>
                </a:solidFill>
                <a:latin typeface="Arial" pitchFamily="34" charset="0"/>
                <a:ea typeface="Arial" pitchFamily="34" charset="-122"/>
                <a:cs typeface="Arial" pitchFamily="34" charset="-120"/>
              </a:rPr>
              <a:t>Accurate VWC forecasts keep the SWSI ratio inside the safe band for each plot.</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Sensor to Cloud Data Pipeline</a:t>
            </a:r>
            <a:endParaRPr lang="en-US" sz="3400" dirty="0"/>
          </a:p>
        </p:txBody>
      </p:sp>
      <p:sp>
        <p:nvSpPr>
          <p:cNvPr id="4" name="Text 2"/>
          <p:cNvSpPr/>
          <p:nvPr/>
        </p:nvSpPr>
        <p:spPr>
          <a:xfrm>
            <a:off x="762000" y="15240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Insert the field instrumentation diagram here: soil moisture probes at 6/18/30 cm, canopy temperature sensors, CR1000X logger, LoRa gateway, and the cloud database feeding this analysis.</a:t>
            </a:r>
            <a:endParaRPr lang="en-US" sz="1600" dirty="0"/>
          </a:p>
        </p:txBody>
      </p:sp>
      <p:sp>
        <p:nvSpPr>
          <p:cNvPr id="5" name="Text 3"/>
          <p:cNvSpPr/>
          <p:nvPr/>
        </p:nvSpPr>
        <p:spPr>
          <a:xfrm>
            <a:off x="1035558" y="3087291"/>
            <a:ext cx="7072884" cy="589062"/>
          </a:xfrm>
          <a:prstGeom prst="rect">
            <a:avLst/>
          </a:prstGeom>
          <a:noFill/>
          <a:ln/>
        </p:spPr>
        <p:txBody>
          <a:bodyPr wrap="square" lIns="0" tIns="0" rIns="0" bIns="0" rtlCol="0" anchor="t"/>
          <a:lstStyle/>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IMAGE PLACEHOLDER — Full pipeline diagram</a:t>
            </a:r>
            <a:endParaRPr lang="en-US" sz="1600" dirty="0"/>
          </a:p>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Sensors → Datalogger → Gateway → Wireless backhaul → Cloud data lake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What Did We Measure?</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Every plot streams an hourly record from late July through September 2023. We ingested roughly 2,000 timestamps per sensor channel across seven RCBD blocks.</a:t>
            </a:r>
            <a:endParaRPr lang="en-US" sz="1600" dirty="0"/>
          </a:p>
        </p:txBody>
      </p:sp>
      <p:sp>
        <p:nvSpPr>
          <p:cNvPr id="5" name="Text 3"/>
          <p:cNvSpPr/>
          <p:nvPr/>
        </p:nvSpPr>
        <p:spPr>
          <a:xfrm>
            <a:off x="7620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214563"/>
            <a:ext cx="0" cy="1223516"/>
          </a:xfrm>
          <a:prstGeom prst="line">
            <a:avLst/>
          </a:prstGeom>
          <a:noFill/>
          <a:ln w="76200">
            <a:solidFill>
              <a:srgbClr val="C24B0A"/>
            </a:solidFill>
            <a:prstDash val="solid"/>
          </a:ln>
        </p:spPr>
      </p:sp>
      <p:sp>
        <p:nvSpPr>
          <p:cNvPr id="7" name="Text 5"/>
          <p:cNvSpPr/>
          <p:nvPr/>
        </p:nvSpPr>
        <p:spPr>
          <a:xfrm>
            <a:off x="9906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Sensor Stack</a:t>
            </a:r>
            <a:endParaRPr lang="en-US" sz="1600" dirty="0"/>
          </a:p>
        </p:txBody>
      </p:sp>
      <p:sp>
        <p:nvSpPr>
          <p:cNvPr id="8" name="Text 6"/>
          <p:cNvSpPr/>
          <p:nvPr/>
        </p:nvSpPr>
        <p:spPr>
          <a:xfrm>
            <a:off x="9906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Soil moisture (6/18/30 cm), canopy temperature, weather tower, irrigation pulse totals.</a:t>
            </a:r>
            <a:endParaRPr lang="en-US" sz="1400" dirty="0"/>
          </a:p>
        </p:txBody>
      </p:sp>
      <p:sp>
        <p:nvSpPr>
          <p:cNvPr id="9" name="Text 7"/>
          <p:cNvSpPr/>
          <p:nvPr/>
        </p:nvSpPr>
        <p:spPr>
          <a:xfrm>
            <a:off x="46482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86300" y="2214563"/>
            <a:ext cx="0" cy="1223516"/>
          </a:xfrm>
          <a:prstGeom prst="line">
            <a:avLst/>
          </a:prstGeom>
          <a:noFill/>
          <a:ln w="76200">
            <a:solidFill>
              <a:srgbClr val="C24B0A"/>
            </a:solidFill>
            <a:prstDash val="solid"/>
          </a:ln>
        </p:spPr>
      </p:sp>
      <p:sp>
        <p:nvSpPr>
          <p:cNvPr id="11" name="Text 9"/>
          <p:cNvSpPr/>
          <p:nvPr/>
        </p:nvSpPr>
        <p:spPr>
          <a:xfrm>
            <a:off x="48768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Spatial Scale</a:t>
            </a:r>
            <a:endParaRPr lang="en-US" sz="1600" dirty="0"/>
          </a:p>
        </p:txBody>
      </p:sp>
      <p:sp>
        <p:nvSpPr>
          <p:cNvPr id="12" name="Text 10"/>
          <p:cNvSpPr/>
          <p:nvPr/>
        </p:nvSpPr>
        <p:spPr>
          <a:xfrm>
            <a:off x="48768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Plots 2003–2015 share the crop but differ in irrigation strategy; the model must span them all.</a:t>
            </a:r>
            <a:endParaRPr lang="en-US" sz="1400" dirty="0"/>
          </a:p>
        </p:txBody>
      </p:sp>
      <p:sp>
        <p:nvSpPr>
          <p:cNvPr id="13" name="Text 11"/>
          <p:cNvSpPr/>
          <p:nvPr/>
        </p:nvSpPr>
        <p:spPr>
          <a:xfrm>
            <a:off x="762000" y="3590479"/>
            <a:ext cx="3733800" cy="992386"/>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590479"/>
            <a:ext cx="0" cy="992386"/>
          </a:xfrm>
          <a:prstGeom prst="line">
            <a:avLst/>
          </a:prstGeom>
          <a:noFill/>
          <a:ln w="76200">
            <a:solidFill>
              <a:srgbClr val="C24B0A"/>
            </a:solidFill>
            <a:prstDash val="solid"/>
          </a:ln>
        </p:spPr>
      </p:sp>
      <p:sp>
        <p:nvSpPr>
          <p:cNvPr id="15" name="Text 13"/>
          <p:cNvSpPr/>
          <p:nvPr/>
        </p:nvSpPr>
        <p:spPr>
          <a:xfrm>
            <a:off x="990600" y="3717429"/>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Timeframe</a:t>
            </a:r>
            <a:endParaRPr lang="en-US" sz="1600" dirty="0"/>
          </a:p>
        </p:txBody>
      </p:sp>
      <p:sp>
        <p:nvSpPr>
          <p:cNvPr id="16" name="Text 14"/>
          <p:cNvSpPr/>
          <p:nvPr/>
        </p:nvSpPr>
        <p:spPr>
          <a:xfrm>
            <a:off x="990600" y="3993654"/>
            <a:ext cx="3419856"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Hourly readings roll up to daily averages, aligned with the four-day irrigation cycle.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Native Channels Logged Each Hour</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Why it matters</a:t>
            </a:r>
            <a:endParaRPr lang="en-US" sz="1800" dirty="0"/>
          </a:p>
        </p:txBody>
      </p:sp>
      <p:sp>
        <p:nvSpPr>
          <p:cNvPr id="5" name="Text 3"/>
          <p:cNvSpPr/>
          <p:nvPr/>
        </p:nvSpPr>
        <p:spPr>
          <a:xfrm>
            <a:off x="762000" y="1943100"/>
            <a:ext cx="2590699" cy="1499890"/>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builds this list inside </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process_data_for_plot</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—weather, soil probes, and irrigation counters all land in the same dataframe.</a:t>
            </a:r>
            <a:endParaRPr lang="en-US" sz="1450" dirty="0"/>
          </a:p>
        </p:txBody>
      </p:sp>
      <p:sp>
        <p:nvSpPr>
          <p:cNvPr id="6" name="Text 4"/>
          <p:cNvSpPr/>
          <p:nvPr/>
        </p:nvSpPr>
        <p:spPr>
          <a:xfrm>
            <a:off x="762000" y="3595390"/>
            <a:ext cx="2590699" cy="993577"/>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sensor goes offline we update the code and this table together so downstream features never silently change.</a:t>
            </a:r>
            <a:endParaRPr lang="en-US" sz="1450" dirty="0"/>
          </a:p>
        </p:txBody>
      </p:sp>
      <p:sp>
        <p:nvSpPr>
          <p:cNvPr id="7" name="Text 5"/>
          <p:cNvSpPr/>
          <p:nvPr/>
        </p:nvSpPr>
        <p:spPr>
          <a:xfrm>
            <a:off x="3606701" y="1524000"/>
            <a:ext cx="4388941"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126962"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Native sensor channels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Engineered Features Fed to the Model</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Feature recipe</a:t>
            </a:r>
            <a:endParaRPr lang="en-US" sz="1800" dirty="0"/>
          </a:p>
        </p:txBody>
      </p:sp>
      <p:sp>
        <p:nvSpPr>
          <p:cNvPr id="5" name="Text 3"/>
          <p:cNvSpPr/>
          <p:nvPr/>
        </p:nvSpPr>
        <p:spPr>
          <a:xfrm>
            <a:off x="762000" y="1943100"/>
            <a:ext cx="2590699" cy="1738759"/>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adds spike flags, smoothed trends, derivatives, time-since-water counters, log-scaled precipitation, and sinusoidal time encodings—exactly the columns listed here.</a:t>
            </a:r>
            <a:endParaRPr lang="en-US" sz="1450" dirty="0"/>
          </a:p>
        </p:txBody>
      </p:sp>
      <p:sp>
        <p:nvSpPr>
          <p:cNvPr id="6" name="Text 4"/>
          <p:cNvSpPr/>
          <p:nvPr/>
        </p:nvSpPr>
        <p:spPr>
          <a:xfrm>
            <a:off x="762000" y="3834259"/>
            <a:ext cx="2590699" cy="745182"/>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feature isn’t in this table, it isn’t in the training dataframe; this is our drift checklist.</a:t>
            </a:r>
            <a:endParaRPr lang="en-US" sz="1450" dirty="0"/>
          </a:p>
        </p:txBody>
      </p:sp>
      <p:sp>
        <p:nvSpPr>
          <p:cNvPr id="7" name="Text 5"/>
          <p:cNvSpPr/>
          <p:nvPr/>
        </p:nvSpPr>
        <p:spPr>
          <a:xfrm>
            <a:off x="3606701" y="1524000"/>
            <a:ext cx="4339828"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076867"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Engineered feature set</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First Pain Point: Missing Hours Everywhere</a:t>
            </a:r>
            <a:endParaRPr lang="en-US" sz="3400" dirty="0"/>
          </a:p>
        </p:txBody>
      </p:sp>
      <p:sp>
        <p:nvSpPr>
          <p:cNvPr id="4" name="Text 2"/>
          <p:cNvSpPr/>
          <p:nvPr/>
        </p:nvSpPr>
        <p:spPr>
          <a:xfrm>
            <a:off x="698450" y="1333500"/>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Cables get chewed, solar panels cloud over, and irrigation knocks radios offline. In the raw export these outages show up as NaNs sprinkled across every channel. The next slide shows the best and worst raw VWC traces before cleaning.</a:t>
            </a:r>
            <a:endParaRPr lang="en-US" sz="1450" dirty="0"/>
          </a:p>
        </p:txBody>
      </p:sp>
      <p:sp>
        <p:nvSpPr>
          <p:cNvPr id="5" name="Text 3"/>
          <p:cNvSpPr/>
          <p:nvPr/>
        </p:nvSpPr>
        <p:spPr>
          <a:xfrm>
            <a:off x="698450" y="2676971"/>
            <a:ext cx="4443475" cy="590550"/>
          </a:xfrm>
          <a:prstGeom prst="rect">
            <a:avLst/>
          </a:prstGeom>
          <a:noFill/>
          <a:ln/>
        </p:spPr>
        <p:txBody>
          <a:bodyPr wrap="square" lIns="0" tIns="0" rIns="0" bIns="0" rtlCol="0" anchor="t"/>
          <a:lstStyle/>
          <a:p>
            <a:pPr algn="l" indent="0" marL="0">
              <a:buNone/>
            </a:pPr>
            <a:r>
              <a:rPr lang="en-US" sz="2000" b="1" dirty="0">
                <a:solidFill>
                  <a:srgbClr val="C24B0A"/>
                </a:solidFill>
                <a:latin typeface="Arial" pitchFamily="34" charset="0"/>
                <a:ea typeface="Arial" pitchFamily="34" charset="-122"/>
                <a:cs typeface="Arial" pitchFamily="34" charset="-120"/>
              </a:rPr>
              <a:t>What we learned from the raw export</a:t>
            </a:r>
            <a:endParaRPr lang="en-US" sz="2000" dirty="0"/>
          </a:p>
        </p:txBody>
      </p:sp>
      <p:sp>
        <p:nvSpPr>
          <p:cNvPr id="6" name="Text 4"/>
          <p:cNvSpPr/>
          <p:nvPr/>
        </p:nvSpPr>
        <p:spPr>
          <a:xfrm>
            <a:off x="698450" y="3369022"/>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Soil probes can go dark for days while the weather tower keeps logging. Power loss knocks out every channel at once, which is why the code trims dataset ends. Each plot recovers on its own schedule, so we avoid borrowing from neighbours.</a:t>
            </a:r>
            <a:endParaRPr lang="en-US" sz="1450" dirty="0"/>
          </a:p>
        </p:txBody>
      </p:sp>
      <p:sp>
        <p:nvSpPr>
          <p:cNvPr id="7" name="Text 5"/>
          <p:cNvSpPr/>
          <p:nvPr/>
        </p:nvSpPr>
        <p:spPr>
          <a:xfrm>
            <a:off x="5359598" y="1333500"/>
            <a:ext cx="3085951" cy="38100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0" descr="/home/bryan/presentation/slide-maker/workspace/images/eda_assets/dataset_missing_values_by_column.png">    </p:cNvPr>
          <p:cNvPicPr>
            <a:picLocks noChangeAspect="1"/>
          </p:cNvPicPr>
          <p:nvPr/>
        </p:nvPicPr>
        <p:blipFill>
          <a:blip r:embed="rId1"/>
          <a:stretch>
            <a:fillRect/>
          </a:stretch>
        </p:blipFill>
        <p:spPr>
          <a:xfrm>
            <a:off x="5632549" y="2603450"/>
            <a:ext cx="2539901" cy="1269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Raw VWC Before Any Cleaning</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Here are two plots straight from the logger. Plot 2003 is the worst case—long outages and jagged spikes. Plot 2014 is comparatively clean but still loses hours after storms.</a:t>
            </a:r>
            <a:endParaRPr lang="en-US" sz="1600" dirty="0"/>
          </a:p>
        </p:txBody>
      </p:sp>
      <p:sp>
        <p:nvSpPr>
          <p:cNvPr id="5" name="Text 3"/>
          <p:cNvSpPr/>
          <p:nvPr/>
        </p:nvSpPr>
        <p:spPr>
          <a:xfrm>
            <a:off x="7620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raw_hourly_vwc_all_depths.png">    </p:cNvPr>
          <p:cNvPicPr>
            <a:picLocks noChangeAspect="1"/>
          </p:cNvPicPr>
          <p:nvPr/>
        </p:nvPicPr>
        <p:blipFill>
          <a:blip r:embed="rId1"/>
          <a:stretch>
            <a:fillRect/>
          </a:stretch>
        </p:blipFill>
        <p:spPr>
          <a:xfrm>
            <a:off x="1168598" y="2604195"/>
            <a:ext cx="2920603" cy="1216968"/>
          </a:xfrm>
          <a:prstGeom prst="rect">
            <a:avLst/>
          </a:prstGeom>
        </p:spPr>
      </p:pic>
      <p:sp>
        <p:nvSpPr>
          <p:cNvPr id="7" name="Text 4"/>
          <p:cNvSpPr/>
          <p:nvPr/>
        </p:nvSpPr>
        <p:spPr>
          <a:xfrm>
            <a:off x="968006" y="3922663"/>
            <a:ext cx="3321638"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2003 · Worst gaps and sensor noise.</a:t>
            </a:r>
            <a:endParaRPr lang="en-US" sz="1400" dirty="0"/>
          </a:p>
        </p:txBody>
      </p:sp>
      <p:sp>
        <p:nvSpPr>
          <p:cNvPr id="8" name="Text 5"/>
          <p:cNvSpPr/>
          <p:nvPr/>
        </p:nvSpPr>
        <p:spPr>
          <a:xfrm>
            <a:off x="46482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9" name="Image 1" descr="/home/bryan/presentation/slide-maker/workspace/images/eda_assets/plot2014_raw_hourly_vwc_all_depths.png">    </p:cNvPr>
          <p:cNvPicPr>
            <a:picLocks noChangeAspect="1"/>
          </p:cNvPicPr>
          <p:nvPr/>
        </p:nvPicPr>
        <p:blipFill>
          <a:blip r:embed="rId2"/>
          <a:stretch>
            <a:fillRect/>
          </a:stretch>
        </p:blipFill>
        <p:spPr>
          <a:xfrm>
            <a:off x="5054798" y="2604195"/>
            <a:ext cx="2920603" cy="1216968"/>
          </a:xfrm>
          <a:prstGeom prst="rect">
            <a:avLst/>
          </a:prstGeom>
        </p:spPr>
      </p:pic>
      <p:sp>
        <p:nvSpPr>
          <p:cNvPr id="10" name="Text 6"/>
          <p:cNvSpPr/>
          <p:nvPr/>
        </p:nvSpPr>
        <p:spPr>
          <a:xfrm>
            <a:off x="4772232" y="3922663"/>
            <a:ext cx="3485587"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2014 · Cleaner but still missing storms.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 LSTM VWC Prediction</dc:title>
  <dc:subject>PptxGenJS Presentation</dc:subject>
  <dc:creator>Bryan Nsoh</dc:creator>
  <cp:lastModifiedBy>Bryan Nsoh</cp:lastModifiedBy>
  <cp:revision>1</cp:revision>
  <dcterms:created xsi:type="dcterms:W3CDTF">2025-10-01T00:54:26Z</dcterms:created>
  <dcterms:modified xsi:type="dcterms:W3CDTF">2025-10-01T00:54:26Z</dcterms:modified>
</cp:coreProperties>
</file>