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slideLayout" Target="../slideLayouts/slideLayout1.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slideLayout" Target="../slideLayouts/slideLayout1.xml"/><Relationship Id="rId3"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35190B"/>
        </a:solidFill>
      </p:bgPr>
    </p:bg>
    <p:spTree>
      <p:nvGrpSpPr>
        <p:cNvPr id="1" name=""/>
        <p:cNvGrpSpPr/>
        <p:nvPr/>
      </p:nvGrpSpPr>
      <p:grpSpPr>
        <a:xfrm>
          <a:off x="0" y="0"/>
          <a:ext cx="0" cy="0"/>
          <a:chOff x="0" y="0"/>
          <a:chExt cx="0" cy="0"/>
        </a:xfrm>
      </p:grpSpPr>
      <p:sp>
        <p:nvSpPr>
          <p:cNvPr id="2" name="Text 0"/>
          <p:cNvSpPr/>
          <p:nvPr/>
        </p:nvSpPr>
        <p:spPr>
          <a:xfrm>
            <a:off x="469850" y="558850"/>
            <a:ext cx="8204150" cy="4025801"/>
          </a:xfrm>
          <a:prstGeom prst="roundRect">
            <a:avLst>
              <a:gd name="adj" fmla="val 3786"/>
            </a:avLst>
          </a:prstGeom>
          <a:solidFill>
            <a:srgbClr val="4B2410"/>
          </a:solidFill>
          <a:ln w="38100">
            <a:solidFill>
              <a:srgbClr val="C24B0A"/>
            </a:solidFill>
          </a:ln>
        </p:spPr>
        <p:txBody>
          <a:bodyPr wrap="square" rtlCol="0" anchor="ctr"/>
          <a:lstStyle/>
          <a:p>
            <a:pPr indent="0" marL="0">
              <a:buNone/>
            </a:pPr>
            <a:endParaRPr lang="en-US" dirty="0"/>
          </a:p>
        </p:txBody>
      </p:sp>
      <p:sp>
        <p:nvSpPr>
          <p:cNvPr id="3" name="Text 1"/>
          <p:cNvSpPr/>
          <p:nvPr/>
        </p:nvSpPr>
        <p:spPr>
          <a:xfrm>
            <a:off x="1203911" y="1104900"/>
            <a:ext cx="6736029" cy="1352550"/>
          </a:xfrm>
          <a:prstGeom prst="rect">
            <a:avLst/>
          </a:prstGeom>
          <a:noFill/>
          <a:ln/>
        </p:spPr>
        <p:txBody>
          <a:bodyPr wrap="square" lIns="0" tIns="0" rIns="0" bIns="0" rtlCol="0" anchor="t"/>
          <a:lstStyle/>
          <a:p>
            <a:pPr algn="ctr" indent="0" marL="0">
              <a:spcAft>
                <a:spcPts val="2400"/>
              </a:spcAft>
              <a:buNone/>
            </a:pPr>
            <a:r>
              <a:rPr lang="en-US" sz="4600" b="1" dirty="0">
                <a:solidFill>
                  <a:srgbClr val="FFF5EB"/>
                </a:solidFill>
                <a:latin typeface="Arial" pitchFamily="34" charset="0"/>
                <a:ea typeface="Arial" pitchFamily="34" charset="-122"/>
                <a:cs typeface="Arial" pitchFamily="34" charset="-120"/>
              </a:rPr>
              <a:t>Exploratory Data Analysis</a:t>
            </a:r>
            <a:endParaRPr lang="en-US" sz="4600" dirty="0"/>
          </a:p>
        </p:txBody>
      </p:sp>
      <p:sp>
        <p:nvSpPr>
          <p:cNvPr id="4" name="Text 2"/>
          <p:cNvSpPr/>
          <p:nvPr/>
        </p:nvSpPr>
        <p:spPr>
          <a:xfrm>
            <a:off x="1203911" y="2762250"/>
            <a:ext cx="6736029" cy="704850"/>
          </a:xfrm>
          <a:prstGeom prst="rect">
            <a:avLst/>
          </a:prstGeom>
          <a:noFill/>
          <a:ln/>
        </p:spPr>
        <p:txBody>
          <a:bodyPr wrap="square" lIns="0" tIns="0" rIns="0" bIns="0" rtlCol="0" anchor="t"/>
          <a:lstStyle/>
          <a:p>
            <a:pPr algn="ctr" indent="0" marL="0">
              <a:spcAft>
                <a:spcPts val="1800"/>
              </a:spcAft>
              <a:buNone/>
            </a:pPr>
            <a:r>
              <a:rPr lang="en-US" sz="2400" dirty="0">
                <a:solidFill>
                  <a:srgbClr val="FCE7D6"/>
                </a:solidFill>
                <a:latin typeface="Arial" pitchFamily="34" charset="0"/>
                <a:ea typeface="Arial" pitchFamily="34" charset="-122"/>
                <a:cs typeface="Arial" pitchFamily="34" charset="-120"/>
              </a:rPr>
              <a:t>Preparing Soil Moisture Forecasts for Automated Irrigation</a:t>
            </a:r>
            <a:endParaRPr lang="en-US" sz="2400" dirty="0"/>
          </a:p>
        </p:txBody>
      </p:sp>
      <p:sp>
        <p:nvSpPr>
          <p:cNvPr id="5" name="Text 3"/>
          <p:cNvSpPr/>
          <p:nvPr/>
        </p:nvSpPr>
        <p:spPr>
          <a:xfrm>
            <a:off x="1203911" y="3771900"/>
            <a:ext cx="6736029" cy="266700"/>
          </a:xfrm>
          <a:prstGeom prst="rect">
            <a:avLst/>
          </a:prstGeom>
          <a:noFill/>
          <a:ln/>
        </p:spPr>
        <p:txBody>
          <a:bodyPr wrap="square" lIns="0" tIns="0" rIns="0" bIns="0" rtlCol="0" anchor="t"/>
          <a:lstStyle/>
          <a:p>
            <a:pPr algn="ctr" indent="0" marL="0">
              <a:spcBef>
                <a:spcPts val="2400"/>
              </a:spcBef>
              <a:buNone/>
            </a:pPr>
            <a:r>
              <a:rPr lang="en-US" sz="1800" dirty="0">
                <a:solidFill>
                  <a:srgbClr val="FFD8B2"/>
                </a:solidFill>
                <a:latin typeface="Arial" pitchFamily="34" charset="0"/>
                <a:ea typeface="Arial" pitchFamily="34" charset="-122"/>
                <a:cs typeface="Arial" pitchFamily="34" charset="-120"/>
              </a:rPr>
              <a:t>Data Wrangling · Feature Engineering · LSTM Readiness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Cleaning Before Feature Work</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Before we engineer any features the notebook runs four quick steps (all inside </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process_data_for_plot</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 to line up every plot and prevent duplicate readings from skewing the daily averages.</a:t>
            </a:r>
            <a:endParaRPr lang="en-US" sz="1600" dirty="0"/>
          </a:p>
        </p:txBody>
      </p:sp>
      <p:sp>
        <p:nvSpPr>
          <p:cNvPr id="5" name="Text 3"/>
          <p:cNvSpPr/>
          <p:nvPr/>
        </p:nvSpPr>
        <p:spPr>
          <a:xfrm>
            <a:off x="762000" y="2483644"/>
            <a:ext cx="3746450" cy="992386"/>
          </a:xfrm>
          <a:prstGeom prst="rect">
            <a:avLst/>
          </a:prstGeom>
          <a:solidFill>
            <a:srgbClr val="FFE7D1"/>
          </a:solidFill>
          <a:ln/>
        </p:spPr>
        <p:txBody>
          <a:bodyPr wrap="square" rtlCol="0" anchor="ctr"/>
          <a:lstStyle/>
          <a:p>
            <a:pPr indent="0" marL="0">
              <a:buNone/>
            </a:pPr>
            <a:endParaRPr lang="en-US" dirty="0"/>
          </a:p>
        </p:txBody>
      </p:sp>
      <p:sp>
        <p:nvSpPr>
          <p:cNvPr id="6" name="Shape 4"/>
          <p:cNvSpPr/>
          <p:nvPr/>
        </p:nvSpPr>
        <p:spPr>
          <a:xfrm>
            <a:off x="800100" y="2483644"/>
            <a:ext cx="0" cy="992386"/>
          </a:xfrm>
          <a:prstGeom prst="line">
            <a:avLst/>
          </a:prstGeom>
          <a:noFill/>
          <a:ln w="76200">
            <a:solidFill>
              <a:srgbClr val="C24B0A"/>
            </a:solidFill>
            <a:prstDash val="solid"/>
          </a:ln>
        </p:spPr>
      </p:sp>
      <p:sp>
        <p:nvSpPr>
          <p:cNvPr id="7" name="Text 5"/>
          <p:cNvSpPr/>
          <p:nvPr/>
        </p:nvSpPr>
        <p:spPr>
          <a:xfrm>
            <a:off x="965150" y="2610594"/>
            <a:ext cx="3484677"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1. Trim outages</a:t>
            </a:r>
            <a:endParaRPr lang="en-US" sz="1600" dirty="0"/>
          </a:p>
        </p:txBody>
      </p:sp>
      <p:sp>
        <p:nvSpPr>
          <p:cNvPr id="8" name="Text 6"/>
          <p:cNvSpPr/>
          <p:nvPr/>
        </p:nvSpPr>
        <p:spPr>
          <a:xfrm>
            <a:off x="965150" y="2886819"/>
            <a:ext cx="3484677"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Clip the dataset ends until every column has data.</a:t>
            </a:r>
            <a:endParaRPr lang="en-US" sz="1400" dirty="0"/>
          </a:p>
        </p:txBody>
      </p:sp>
      <p:sp>
        <p:nvSpPr>
          <p:cNvPr id="9" name="Text 7"/>
          <p:cNvSpPr/>
          <p:nvPr/>
        </p:nvSpPr>
        <p:spPr>
          <a:xfrm>
            <a:off x="4635401" y="2483644"/>
            <a:ext cx="3746599" cy="992386"/>
          </a:xfrm>
          <a:prstGeom prst="rect">
            <a:avLst/>
          </a:prstGeom>
          <a:solidFill>
            <a:srgbClr val="FFE7D1"/>
          </a:solidFill>
          <a:ln/>
        </p:spPr>
        <p:txBody>
          <a:bodyPr wrap="square" rtlCol="0" anchor="ctr"/>
          <a:lstStyle/>
          <a:p>
            <a:pPr indent="0" marL="0">
              <a:buNone/>
            </a:pPr>
            <a:endParaRPr lang="en-US" dirty="0"/>
          </a:p>
        </p:txBody>
      </p:sp>
      <p:sp>
        <p:nvSpPr>
          <p:cNvPr id="10" name="Shape 8"/>
          <p:cNvSpPr/>
          <p:nvPr/>
        </p:nvSpPr>
        <p:spPr>
          <a:xfrm>
            <a:off x="4673501" y="2483644"/>
            <a:ext cx="0" cy="992386"/>
          </a:xfrm>
          <a:prstGeom prst="line">
            <a:avLst/>
          </a:prstGeom>
          <a:noFill/>
          <a:ln w="76200">
            <a:solidFill>
              <a:srgbClr val="C24B0A"/>
            </a:solidFill>
            <a:prstDash val="solid"/>
          </a:ln>
        </p:spPr>
      </p:sp>
      <p:sp>
        <p:nvSpPr>
          <p:cNvPr id="11" name="Text 9"/>
          <p:cNvSpPr/>
          <p:nvPr/>
        </p:nvSpPr>
        <p:spPr>
          <a:xfrm>
            <a:off x="4838551" y="2610594"/>
            <a:ext cx="3484828"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2. Drop duplicates</a:t>
            </a:r>
            <a:endParaRPr lang="en-US" sz="1600" dirty="0"/>
          </a:p>
        </p:txBody>
      </p:sp>
      <p:sp>
        <p:nvSpPr>
          <p:cNvPr id="12" name="Text 10"/>
          <p:cNvSpPr/>
          <p:nvPr/>
        </p:nvSpPr>
        <p:spPr>
          <a:xfrm>
            <a:off x="4838551" y="2886819"/>
            <a:ext cx="3484828"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Remove timestamps replayed after logger reboots.</a:t>
            </a:r>
            <a:endParaRPr lang="en-US" sz="1400" dirty="0"/>
          </a:p>
        </p:txBody>
      </p:sp>
      <p:sp>
        <p:nvSpPr>
          <p:cNvPr id="13" name="Text 11"/>
          <p:cNvSpPr/>
          <p:nvPr/>
        </p:nvSpPr>
        <p:spPr>
          <a:xfrm>
            <a:off x="762000" y="3602980"/>
            <a:ext cx="3746450" cy="1001911"/>
          </a:xfrm>
          <a:prstGeom prst="rect">
            <a:avLst/>
          </a:prstGeom>
          <a:solidFill>
            <a:srgbClr val="FFE7D1"/>
          </a:solidFill>
          <a:ln/>
        </p:spPr>
        <p:txBody>
          <a:bodyPr wrap="square" rtlCol="0" anchor="ctr"/>
          <a:lstStyle/>
          <a:p>
            <a:pPr indent="0" marL="0">
              <a:buNone/>
            </a:pPr>
            <a:endParaRPr lang="en-US" dirty="0"/>
          </a:p>
        </p:txBody>
      </p:sp>
      <p:sp>
        <p:nvSpPr>
          <p:cNvPr id="14" name="Shape 12"/>
          <p:cNvSpPr/>
          <p:nvPr/>
        </p:nvSpPr>
        <p:spPr>
          <a:xfrm>
            <a:off x="800100" y="3602980"/>
            <a:ext cx="0" cy="1001911"/>
          </a:xfrm>
          <a:prstGeom prst="line">
            <a:avLst/>
          </a:prstGeom>
          <a:noFill/>
          <a:ln w="76200">
            <a:solidFill>
              <a:srgbClr val="C24B0A"/>
            </a:solidFill>
            <a:prstDash val="solid"/>
          </a:ln>
        </p:spPr>
      </p:sp>
      <p:sp>
        <p:nvSpPr>
          <p:cNvPr id="15" name="Text 13"/>
          <p:cNvSpPr/>
          <p:nvPr/>
        </p:nvSpPr>
        <p:spPr>
          <a:xfrm>
            <a:off x="965150" y="3729930"/>
            <a:ext cx="3484677"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3. Set index</a:t>
            </a:r>
            <a:endParaRPr lang="en-US" sz="1600" dirty="0"/>
          </a:p>
        </p:txBody>
      </p:sp>
      <p:sp>
        <p:nvSpPr>
          <p:cNvPr id="16" name="Text 14"/>
          <p:cNvSpPr/>
          <p:nvPr/>
        </p:nvSpPr>
        <p:spPr>
          <a:xfrm>
            <a:off x="965150" y="4006155"/>
            <a:ext cx="3484677" cy="471785"/>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Sort by </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TIMESTAMP</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 so resampling and windowing stay stable.</a:t>
            </a:r>
            <a:endParaRPr lang="en-US" sz="1400" dirty="0"/>
          </a:p>
        </p:txBody>
      </p:sp>
      <p:sp>
        <p:nvSpPr>
          <p:cNvPr id="17" name="Text 15"/>
          <p:cNvSpPr/>
          <p:nvPr/>
        </p:nvSpPr>
        <p:spPr>
          <a:xfrm>
            <a:off x="4635401" y="3602980"/>
            <a:ext cx="3746599" cy="1001911"/>
          </a:xfrm>
          <a:prstGeom prst="rect">
            <a:avLst/>
          </a:prstGeom>
          <a:solidFill>
            <a:srgbClr val="FFE7D1"/>
          </a:solidFill>
          <a:ln/>
        </p:spPr>
        <p:txBody>
          <a:bodyPr wrap="square" rtlCol="0" anchor="ctr"/>
          <a:lstStyle/>
          <a:p>
            <a:pPr indent="0" marL="0">
              <a:buNone/>
            </a:pPr>
            <a:endParaRPr lang="en-US" dirty="0"/>
          </a:p>
        </p:txBody>
      </p:sp>
      <p:sp>
        <p:nvSpPr>
          <p:cNvPr id="18" name="Shape 16"/>
          <p:cNvSpPr/>
          <p:nvPr/>
        </p:nvSpPr>
        <p:spPr>
          <a:xfrm>
            <a:off x="4673501" y="3602980"/>
            <a:ext cx="0" cy="1001911"/>
          </a:xfrm>
          <a:prstGeom prst="line">
            <a:avLst/>
          </a:prstGeom>
          <a:noFill/>
          <a:ln w="76200">
            <a:solidFill>
              <a:srgbClr val="C24B0A"/>
            </a:solidFill>
            <a:prstDash val="solid"/>
          </a:ln>
        </p:spPr>
      </p:sp>
      <p:sp>
        <p:nvSpPr>
          <p:cNvPr id="19" name="Text 17"/>
          <p:cNvSpPr/>
          <p:nvPr/>
        </p:nvSpPr>
        <p:spPr>
          <a:xfrm>
            <a:off x="4838551" y="3729930"/>
            <a:ext cx="3484828"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4. Resample daily</a:t>
            </a:r>
            <a:endParaRPr lang="en-US" sz="1600" dirty="0"/>
          </a:p>
        </p:txBody>
      </p:sp>
      <p:sp>
        <p:nvSpPr>
          <p:cNvPr id="20" name="Text 18"/>
          <p:cNvSpPr/>
          <p:nvPr/>
        </p:nvSpPr>
        <p:spPr>
          <a:xfrm>
            <a:off x="4838551" y="4006155"/>
            <a:ext cx="3484828"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Aggregate hourly readings to daily means for the four-day horizon.</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Gap Filling with PCHIP</a:t>
            </a:r>
            <a:endParaRPr lang="en-US" sz="3400" dirty="0"/>
          </a:p>
        </p:txBody>
      </p:sp>
      <p:sp>
        <p:nvSpPr>
          <p:cNvPr id="4" name="Text 2"/>
          <p:cNvSpPr/>
          <p:nvPr/>
        </p:nvSpPr>
        <p:spPr>
          <a:xfrm>
            <a:off x="762000" y="1333500"/>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We interpolate daily VWC gaps with SciPy’s Piecewise Cubic Hermite (PCHIP) spline. It keeps the curve monotonic between known points so dry-down periods stay smooth.</a:t>
            </a:r>
            <a:endParaRPr lang="en-US" sz="1600" dirty="0"/>
          </a:p>
        </p:txBody>
      </p:sp>
      <p:sp>
        <p:nvSpPr>
          <p:cNvPr id="5" name="Text 3"/>
          <p:cNvSpPr/>
          <p:nvPr/>
        </p:nvSpPr>
        <p:spPr>
          <a:xfrm>
            <a:off x="762000" y="2394793"/>
            <a:ext cx="7620000" cy="1361926"/>
          </a:xfrm>
          <a:prstGeom prst="roundRect">
            <a:avLst>
              <a:gd name="adj" fmla="val 9325"/>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pchip.png">    </p:cNvPr>
          <p:cNvPicPr>
            <a:picLocks noChangeAspect="1"/>
          </p:cNvPicPr>
          <p:nvPr/>
        </p:nvPicPr>
        <p:blipFill>
          <a:blip r:embed="rId1"/>
          <a:stretch>
            <a:fillRect/>
          </a:stretch>
        </p:blipFill>
        <p:spPr>
          <a:xfrm>
            <a:off x="2793950" y="2559844"/>
            <a:ext cx="3555950" cy="504676"/>
          </a:xfrm>
          <a:prstGeom prst="rect">
            <a:avLst/>
          </a:prstGeom>
        </p:spPr>
      </p:pic>
      <p:sp>
        <p:nvSpPr>
          <p:cNvPr id="7" name="Text 4"/>
          <p:cNvSpPr/>
          <p:nvPr/>
        </p:nvSpPr>
        <p:spPr>
          <a:xfrm>
            <a:off x="905917" y="3178820"/>
            <a:ext cx="7332166" cy="412849"/>
          </a:xfrm>
          <a:prstGeom prst="rect">
            <a:avLst/>
          </a:prstGeom>
          <a:noFill/>
          <a:ln/>
        </p:spPr>
        <p:txBody>
          <a:bodyPr wrap="square" lIns="0" tIns="0" rIns="0" bIns="0" rtlCol="0" anchor="t"/>
          <a:lstStyle/>
          <a:p>
            <a:pPr algn="ctr" indent="0" marL="0">
              <a:lnSpc>
                <a:spcPts val="1625"/>
              </a:lnSpc>
              <a:spcBef>
                <a:spcPts val="600"/>
              </a:spcBef>
              <a:buNone/>
            </a:pPr>
            <a:r>
              <a:rPr lang="en-US" sz="1250" dirty="0">
                <a:solidFill>
                  <a:srgbClr val="FFF5EB"/>
                </a:solidFill>
                <a:latin typeface="Arial" pitchFamily="34" charset="0"/>
                <a:ea typeface="Arial" pitchFamily="34" charset="-122"/>
                <a:cs typeface="Arial" pitchFamily="34" charset="-120"/>
              </a:rPr>
              <a:t>Hermite basis functions blend neighbouring values and slopes so the fill extends the real dry-down pattern.</a:t>
            </a:r>
            <a:endParaRPr lang="en-US" sz="1250" dirty="0"/>
          </a:p>
        </p:txBody>
      </p:sp>
      <p:sp>
        <p:nvSpPr>
          <p:cNvPr id="8" name="Text 5"/>
          <p:cNvSpPr/>
          <p:nvPr/>
        </p:nvSpPr>
        <p:spPr>
          <a:xfrm>
            <a:off x="762000" y="3934420"/>
            <a:ext cx="7620000" cy="750689"/>
          </a:xfrm>
          <a:prstGeom prst="rect">
            <a:avLst/>
          </a:prstGeom>
          <a:solidFill>
            <a:srgbClr val="FFE7D1"/>
          </a:solidFill>
          <a:ln/>
        </p:spPr>
        <p:txBody>
          <a:bodyPr wrap="square" rtlCol="0" anchor="ctr"/>
          <a:lstStyle/>
          <a:p>
            <a:pPr indent="0" marL="0">
              <a:buNone/>
            </a:pPr>
            <a:endParaRPr lang="en-US" dirty="0"/>
          </a:p>
        </p:txBody>
      </p:sp>
      <p:sp>
        <p:nvSpPr>
          <p:cNvPr id="9" name="Shape 6"/>
          <p:cNvSpPr/>
          <p:nvPr/>
        </p:nvSpPr>
        <p:spPr>
          <a:xfrm>
            <a:off x="800100" y="3934420"/>
            <a:ext cx="0" cy="750689"/>
          </a:xfrm>
          <a:prstGeom prst="line">
            <a:avLst/>
          </a:prstGeom>
          <a:noFill/>
          <a:ln w="76200">
            <a:solidFill>
              <a:srgbClr val="C24B0A"/>
            </a:solidFill>
            <a:prstDash val="solid"/>
          </a:ln>
        </p:spPr>
      </p:sp>
      <p:sp>
        <p:nvSpPr>
          <p:cNvPr id="10" name="Text 7"/>
          <p:cNvSpPr/>
          <p:nvPr/>
        </p:nvSpPr>
        <p:spPr>
          <a:xfrm>
            <a:off x="1015901" y="4061371"/>
            <a:ext cx="7332166" cy="496788"/>
          </a:xfrm>
          <a:prstGeom prst="rect">
            <a:avLst/>
          </a:prstGeom>
          <a:noFill/>
          <a:ln/>
        </p:spPr>
        <p:txBody>
          <a:bodyPr wrap="square" lIns="0" tIns="0" rIns="0" bIns="0" rtlCol="0" anchor="t"/>
          <a:lstStyle/>
          <a:p>
            <a:pPr algn="l" indent="0" marL="0">
              <a:lnSpc>
                <a:spcPts val="1958"/>
              </a:lnSpc>
              <a:buNone/>
            </a:pPr>
            <a:r>
              <a:rPr lang="en-US" sz="1450" b="1" dirty="0">
                <a:solidFill>
                  <a:srgbClr val="433024"/>
                </a:solidFill>
                <a:latin typeface="Arial" pitchFamily="34" charset="0"/>
                <a:ea typeface="Arial" pitchFamily="34" charset="-122"/>
                <a:cs typeface="Arial" pitchFamily="34" charset="-120"/>
              </a:rPr>
              <a:t>Reality check:</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 right now we fill every day, even the wet ones. That flattens the irrigation spikes. Masking days with ≥5 mm of water before filling would keep those jumps intact.</a:t>
            </a:r>
            <a:endParaRPr lang="en-US" sz="14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PCHIP Fills VWC Gaps Smoothly</a:t>
            </a:r>
            <a:endParaRPr lang="en-US" sz="3200" dirty="0"/>
          </a:p>
        </p:txBody>
      </p:sp>
      <p:sp>
        <p:nvSpPr>
          <p:cNvPr id="4" name="Text 2"/>
          <p:cNvSpPr/>
          <p:nvPr/>
        </p:nvSpPr>
        <p:spPr>
          <a:xfrm>
            <a:off x="685800" y="1460450"/>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Daily averages for plot 2014 after interpolation. Because we currently fill every day, irrigation spikes get softened—masking wet days before PCHIP would preserve those jumps.</a:t>
            </a:r>
            <a:endParaRPr lang="en-US" sz="1350" dirty="0"/>
          </a:p>
        </p:txBody>
      </p:sp>
      <p:sp>
        <p:nvSpPr>
          <p:cNvPr id="5" name="Text 3"/>
          <p:cNvSpPr/>
          <p:nvPr/>
        </p:nvSpPr>
        <p:spPr>
          <a:xfrm>
            <a:off x="590550" y="2109192"/>
            <a:ext cx="7962900" cy="2882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aily_mean_and_interpolated_vwc_all_depths.png">    </p:cNvPr>
          <p:cNvPicPr>
            <a:picLocks noChangeAspect="1"/>
          </p:cNvPicPr>
          <p:nvPr/>
        </p:nvPicPr>
        <p:blipFill>
          <a:blip r:embed="rId1"/>
          <a:stretch>
            <a:fillRect/>
          </a:stretch>
        </p:blipFill>
        <p:spPr>
          <a:xfrm>
            <a:off x="1524149" y="2280642"/>
            <a:ext cx="6095702" cy="25397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Smoothing &amp; Daily Change Features</a:t>
            </a:r>
            <a:endParaRPr lang="en-US" sz="3400" dirty="0"/>
          </a:p>
        </p:txBody>
      </p:sp>
      <p:sp>
        <p:nvSpPr>
          <p:cNvPr id="4" name="Text 2"/>
          <p:cNvSpPr/>
          <p:nvPr/>
        </p:nvSpPr>
        <p:spPr>
          <a:xfrm>
            <a:off x="762000" y="1396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After interpolation we smooth each depth with a 20-day Savitzky–Golay filter so the signal reflects crop-scale trends instead of probe jitter.</a:t>
            </a:r>
            <a:endParaRPr lang="en-US" sz="1600" dirty="0"/>
          </a:p>
        </p:txBody>
      </p:sp>
      <p:sp>
        <p:nvSpPr>
          <p:cNvPr id="5" name="Text 3"/>
          <p:cNvSpPr/>
          <p:nvPr/>
        </p:nvSpPr>
        <p:spPr>
          <a:xfrm>
            <a:off x="2085380" y="2163663"/>
            <a:ext cx="4973092" cy="1593652"/>
          </a:xfrm>
          <a:prstGeom prst="roundRect">
            <a:avLst>
              <a:gd name="adj" fmla="val 7969"/>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dvwc.png">    </p:cNvPr>
          <p:cNvPicPr>
            <a:picLocks noChangeAspect="1"/>
          </p:cNvPicPr>
          <p:nvPr/>
        </p:nvPicPr>
        <p:blipFill>
          <a:blip r:embed="rId1"/>
          <a:stretch>
            <a:fillRect/>
          </a:stretch>
        </p:blipFill>
        <p:spPr>
          <a:xfrm>
            <a:off x="2920901" y="2328714"/>
            <a:ext cx="3301901" cy="946100"/>
          </a:xfrm>
          <a:prstGeom prst="rect">
            <a:avLst/>
          </a:prstGeom>
        </p:spPr>
      </p:pic>
      <p:sp>
        <p:nvSpPr>
          <p:cNvPr id="7" name="Text 4"/>
          <p:cNvSpPr/>
          <p:nvPr/>
        </p:nvSpPr>
        <p:spPr>
          <a:xfrm>
            <a:off x="2255766" y="3389114"/>
            <a:ext cx="4632320" cy="203150"/>
          </a:xfrm>
          <a:prstGeom prst="rect">
            <a:avLst/>
          </a:prstGeom>
          <a:noFill/>
          <a:ln/>
        </p:spPr>
        <p:txBody>
          <a:bodyPr wrap="square" lIns="0" tIns="0" rIns="0" bIns="0" rtlCol="0" anchor="t"/>
          <a:lstStyle/>
          <a:p>
            <a:pPr algn="ctr" indent="0" marL="0">
              <a:lnSpc>
                <a:spcPts val="1600"/>
              </a:lnSpc>
              <a:spcBef>
                <a:spcPts val="600"/>
              </a:spcBef>
              <a:buNone/>
            </a:pPr>
            <a:r>
              <a:rPr lang="en-US" sz="1250" dirty="0">
                <a:solidFill>
                  <a:srgbClr val="FFF5EB"/>
                </a:solidFill>
                <a:latin typeface="Arial" pitchFamily="34" charset="0"/>
                <a:ea typeface="Arial" pitchFamily="34" charset="-122"/>
                <a:cs typeface="Arial" pitchFamily="34" charset="-120"/>
              </a:rPr>
              <a:t>ΔVWC captures how quickly the profile is drying or being refilled.</a:t>
            </a:r>
            <a:endParaRPr lang="en-US" sz="1250" dirty="0"/>
          </a:p>
        </p:txBody>
      </p:sp>
      <p:sp>
        <p:nvSpPr>
          <p:cNvPr id="8" name="Text 5"/>
          <p:cNvSpPr/>
          <p:nvPr/>
        </p:nvSpPr>
        <p:spPr>
          <a:xfrm>
            <a:off x="762000" y="3935016"/>
            <a:ext cx="7620000" cy="560189"/>
          </a:xfrm>
          <a:prstGeom prst="rect">
            <a:avLst/>
          </a:prstGeom>
          <a:noFill/>
          <a:ln/>
        </p:spPr>
        <p:txBody>
          <a:bodyPr wrap="square" lIns="139700" tIns="0" rIns="0" bIns="0" rtlCol="0" anchor="t"/>
          <a:lstStyle/>
          <a:p>
            <a:pPr algn="l" marL="139700" indent="-139700">
              <a:lnSpc>
                <a:spcPts val="1958"/>
              </a:lnSpc>
              <a:buSzPct val="100000"/>
              <a:buChar char="•"/>
            </a:pPr>
            <a:r>
              <a:rPr lang="en-US" sz="1450" dirty="0">
                <a:solidFill>
                  <a:srgbClr val="433024"/>
                </a:solidFill>
                <a:latin typeface="Arial" pitchFamily="34" charset="0"/>
                <a:ea typeface="Arial" pitchFamily="34" charset="-122"/>
                <a:cs typeface="Arial" pitchFamily="34" charset="-120"/>
              </a:rPr>
              <a:t>Positive ΔVWC flags irrigation or rain recharge events.</a:t>
            </a:r>
            <a:endParaRPr lang="en-US" sz="1450" dirty="0"/>
          </a:p>
          <a:p>
            <a:pPr algn="l" marL="139700" indent="-139700">
              <a:lnSpc>
                <a:spcPts val="1958"/>
              </a:lnSpc>
              <a:buSzPct val="100000"/>
              <a:buChar char="•"/>
            </a:pPr>
            <a:r>
              <a:rPr lang="en-US" sz="1450" dirty="0">
                <a:solidFill>
                  <a:srgbClr val="433024"/>
                </a:solidFill>
                <a:latin typeface="Arial" pitchFamily="34" charset="0"/>
                <a:ea typeface="Arial" pitchFamily="34" charset="-122"/>
                <a:cs typeface="Arial" pitchFamily="34" charset="-120"/>
              </a:rPr>
              <a:t>Negative ΔVWC matches evapotranspiration drawdown between irrigations.</a:t>
            </a:r>
            <a:endParaRPr lang="en-US" sz="14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Savitzky–Golay Reveals the Trend</a:t>
            </a:r>
            <a:endParaRPr lang="en-US" sz="3200" dirty="0"/>
          </a:p>
        </p:txBody>
      </p:sp>
      <p:sp>
        <p:nvSpPr>
          <p:cNvPr id="4" name="Text 2"/>
          <p:cNvSpPr/>
          <p:nvPr/>
        </p:nvSpPr>
        <p:spPr>
          <a:xfrm>
            <a:off x="685800" y="1460450"/>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Smoothed curves (solid) for plot 2014 follow the interpolated series (dotted) while stripping sensor chatter. These become the basis for derivative features.</a:t>
            </a:r>
            <a:endParaRPr lang="en-US" sz="1350" dirty="0"/>
          </a:p>
        </p:txBody>
      </p:sp>
      <p:sp>
        <p:nvSpPr>
          <p:cNvPr id="5" name="Text 3"/>
          <p:cNvSpPr/>
          <p:nvPr/>
        </p:nvSpPr>
        <p:spPr>
          <a:xfrm>
            <a:off x="590550" y="2109192"/>
            <a:ext cx="7962900" cy="2882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savgol_smoothed_vwc_vs_interpolated.png">    </p:cNvPr>
          <p:cNvPicPr>
            <a:picLocks noChangeAspect="1"/>
          </p:cNvPicPr>
          <p:nvPr/>
        </p:nvPicPr>
        <p:blipFill>
          <a:blip r:embed="rId1"/>
          <a:stretch>
            <a:fillRect/>
          </a:stretch>
        </p:blipFill>
        <p:spPr>
          <a:xfrm>
            <a:off x="1524149" y="2280642"/>
            <a:ext cx="6095702" cy="25397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ΔVWC Highlights Recharge Events</a:t>
            </a:r>
            <a:endParaRPr lang="en-US" sz="3400" dirty="0"/>
          </a:p>
        </p:txBody>
      </p:sp>
      <p:sp>
        <p:nvSpPr>
          <p:cNvPr id="4" name="Text 2"/>
          <p:cNvSpPr/>
          <p:nvPr/>
        </p:nvSpPr>
        <p:spPr>
          <a:xfrm>
            <a:off x="762000" y="1269950"/>
            <a:ext cx="7772400" cy="117812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After smoothing, the notebook takes a simple first difference to see how fast moisture is changing. Positive spikes flag irrigation or rain; negative runs trace evapotranspiration between events. If the signal ever gets noisy, we could switch to centred or multi-day slopes.</a:t>
            </a:r>
            <a:endParaRPr lang="en-US" sz="1600" dirty="0"/>
          </a:p>
        </p:txBody>
      </p:sp>
      <p:sp>
        <p:nvSpPr>
          <p:cNvPr id="5" name="Text 3"/>
          <p:cNvSpPr/>
          <p:nvPr/>
        </p:nvSpPr>
        <p:spPr>
          <a:xfrm>
            <a:off x="762000" y="2625775"/>
            <a:ext cx="7912001" cy="232380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erivative_of_smoothed_vwc_all_depths.png">    </p:cNvPr>
          <p:cNvPicPr>
            <a:picLocks noChangeAspect="1"/>
          </p:cNvPicPr>
          <p:nvPr/>
        </p:nvPicPr>
        <p:blipFill>
          <a:blip r:embed="rId1"/>
          <a:stretch>
            <a:fillRect/>
          </a:stretch>
        </p:blipFill>
        <p:spPr>
          <a:xfrm>
            <a:off x="2279600" y="2771775"/>
            <a:ext cx="4876651" cy="20318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5493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9906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Flagging Spikes for Irrigation Awareness</a:t>
            </a:r>
            <a:endParaRPr lang="en-US" sz="3400" dirty="0"/>
          </a:p>
        </p:txBody>
      </p:sp>
      <p:sp>
        <p:nvSpPr>
          <p:cNvPr id="4" name="Text 2"/>
          <p:cNvSpPr/>
          <p:nvPr/>
        </p:nvSpPr>
        <p:spPr>
          <a:xfrm>
            <a:off x="762000" y="1524000"/>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Sudden jumps in VWC usually mean we irrigated, injected fertilizer, or caught a thunderstorm. The model needs to recognize these events explicitly.</a:t>
            </a:r>
            <a:endParaRPr lang="en-US" sz="1600" dirty="0"/>
          </a:p>
        </p:txBody>
      </p:sp>
      <p:sp>
        <p:nvSpPr>
          <p:cNvPr id="5" name="Text 3"/>
          <p:cNvSpPr/>
          <p:nvPr/>
        </p:nvSpPr>
        <p:spPr>
          <a:xfrm>
            <a:off x="762000" y="2341662"/>
            <a:ext cx="7620000" cy="1003102"/>
          </a:xfrm>
          <a:prstGeom prst="rect">
            <a:avLst/>
          </a:prstGeom>
          <a:noFill/>
          <a:ln/>
        </p:spPr>
        <p:txBody>
          <a:bodyPr wrap="square" lIns="152400" tIns="0" rIns="0" bIns="0" rtlCol="0" anchor="t"/>
          <a:lstStyle/>
          <a:p>
            <a:pPr algn="l" marL="152400" indent="-152400">
              <a:lnSpc>
                <a:spcPts val="2100"/>
              </a:lnSpc>
              <a:spcAft>
                <a:spcPts val="400"/>
              </a:spcAft>
              <a:buSzPct val="100000"/>
              <a:buChar char="•"/>
            </a:pPr>
            <a:r>
              <a:rPr lang="en-US" sz="1500" b="1" dirty="0">
                <a:solidFill>
                  <a:srgbClr val="433024"/>
                </a:solidFill>
                <a:latin typeface="Arial" pitchFamily="34" charset="0"/>
                <a:ea typeface="Arial" pitchFamily="34" charset="-122"/>
                <a:cs typeface="Arial" pitchFamily="34" charset="-120"/>
              </a:rPr>
              <a:t>Spike up:</a:t>
            </a:r>
            <a:pPr algn="l" indent="0" marL="0">
              <a:lnSpc>
                <a:spcPts val="2100"/>
              </a:lnSpc>
              <a:spcAft>
                <a:spcPts val="400"/>
              </a:spcAft>
              <a:buNone/>
            </a:pPr>
            <a:r>
              <a:rPr lang="en-US" sz="1500" dirty="0">
                <a:solidFill>
                  <a:srgbClr val="433024"/>
                </a:solidFill>
                <a:latin typeface="Arial" pitchFamily="34" charset="0"/>
                <a:ea typeface="Arial" pitchFamily="34" charset="-122"/>
                <a:cs typeface="Arial" pitchFamily="34" charset="-120"/>
              </a:rPr>
              <a:t> the code marks a recharge when VWC today is 1.15× yesterday.</a:t>
            </a:r>
            <a:endParaRPr lang="en-US" sz="1500" dirty="0"/>
          </a:p>
          <a:p>
            <a:pPr algn="l" marL="152400" indent="-152400">
              <a:lnSpc>
                <a:spcPts val="2100"/>
              </a:lnSpc>
              <a:spcAft>
                <a:spcPts val="400"/>
              </a:spcAft>
              <a:buSzPct val="100000"/>
              <a:buChar char="•"/>
            </a:pPr>
            <a:r>
              <a:rPr lang="en-US" sz="1500" b="1" dirty="0">
                <a:solidFill>
                  <a:srgbClr val="433024"/>
                </a:solidFill>
                <a:latin typeface="Arial" pitchFamily="34" charset="0"/>
                <a:ea typeface="Arial" pitchFamily="34" charset="-122"/>
                <a:cs typeface="Arial" pitchFamily="34" charset="-120"/>
              </a:rPr>
              <a:t>Spike down:</a:t>
            </a:r>
            <a:pPr algn="l" indent="0" marL="0">
              <a:lnSpc>
                <a:spcPts val="2100"/>
              </a:lnSpc>
              <a:spcAft>
                <a:spcPts val="400"/>
              </a:spcAft>
              <a:buNone/>
            </a:pPr>
            <a:r>
              <a:rPr lang="en-US" sz="1500" dirty="0">
                <a:solidFill>
                  <a:srgbClr val="433024"/>
                </a:solidFill>
                <a:latin typeface="Arial" pitchFamily="34" charset="0"/>
                <a:ea typeface="Arial" pitchFamily="34" charset="-122"/>
                <a:cs typeface="Arial" pitchFamily="34" charset="-120"/>
              </a:rPr>
              <a:t> a 15% drop flags drainage or unplugged probes.</a:t>
            </a:r>
            <a:endParaRPr lang="en-US" sz="1500" dirty="0"/>
          </a:p>
          <a:p>
            <a:pPr algn="l" marL="152400" indent="-152400">
              <a:lnSpc>
                <a:spcPts val="2100"/>
              </a:lnSpc>
              <a:spcAft>
                <a:spcPts val="400"/>
              </a:spcAft>
              <a:buSzPct val="100000"/>
              <a:buChar char="•"/>
            </a:pPr>
            <a:r>
              <a:rPr lang="en-US" sz="1500" dirty="0">
                <a:solidFill>
                  <a:srgbClr val="433024"/>
                </a:solidFill>
                <a:latin typeface="Arial" pitchFamily="34" charset="0"/>
                <a:ea typeface="Arial" pitchFamily="34" charset="-122"/>
                <a:cs typeface="Arial" pitchFamily="34" charset="-120"/>
              </a:rPr>
              <a:t>Flags are computed per depth so shallow and deep responses stay distinct.</a:t>
            </a:r>
            <a:endParaRPr lang="en-US" sz="1500" dirty="0"/>
          </a:p>
        </p:txBody>
      </p:sp>
      <p:sp>
        <p:nvSpPr>
          <p:cNvPr id="6" name="Text 4"/>
          <p:cNvSpPr/>
          <p:nvPr/>
        </p:nvSpPr>
        <p:spPr>
          <a:xfrm>
            <a:off x="762000" y="3573363"/>
            <a:ext cx="7620000" cy="907852"/>
          </a:xfrm>
          <a:prstGeom prst="rect">
            <a:avLst/>
          </a:prstGeom>
          <a:solidFill>
            <a:srgbClr val="FFE7D1"/>
          </a:solidFill>
          <a:ln/>
        </p:spPr>
        <p:txBody>
          <a:bodyPr wrap="square" rtlCol="0" anchor="ctr"/>
          <a:lstStyle/>
          <a:p>
            <a:pPr indent="0" marL="0">
              <a:buNone/>
            </a:pPr>
            <a:endParaRPr lang="en-US" dirty="0"/>
          </a:p>
        </p:txBody>
      </p:sp>
      <p:sp>
        <p:nvSpPr>
          <p:cNvPr id="7" name="Shape 5"/>
          <p:cNvSpPr/>
          <p:nvPr/>
        </p:nvSpPr>
        <p:spPr>
          <a:xfrm>
            <a:off x="800100" y="3573363"/>
            <a:ext cx="0" cy="907852"/>
          </a:xfrm>
          <a:prstGeom prst="line">
            <a:avLst/>
          </a:prstGeom>
          <a:noFill/>
          <a:ln w="76200">
            <a:solidFill>
              <a:srgbClr val="C24B0A"/>
            </a:solidFill>
            <a:prstDash val="solid"/>
          </a:ln>
        </p:spPr>
      </p:sp>
      <p:sp>
        <p:nvSpPr>
          <p:cNvPr id="8" name="Text 6"/>
          <p:cNvSpPr/>
          <p:nvPr/>
        </p:nvSpPr>
        <p:spPr>
          <a:xfrm>
            <a:off x="1066800" y="3751064"/>
            <a:ext cx="7228332" cy="552450"/>
          </a:xfrm>
          <a:prstGeom prst="rect">
            <a:avLst/>
          </a:prstGeom>
          <a:noFill/>
          <a:ln/>
        </p:spPr>
        <p:txBody>
          <a:bodyPr wrap="square" lIns="0" tIns="0" rIns="0" bIns="0" rtlCol="0" anchor="t"/>
          <a:lstStyle/>
          <a:p>
            <a:pPr algn="l" indent="0" marL="0">
              <a:lnSpc>
                <a:spcPts val="2100"/>
              </a:lnSpc>
              <a:buNone/>
            </a:pPr>
            <a:r>
              <a:rPr lang="en-US" sz="1500" dirty="0">
                <a:solidFill>
                  <a:srgbClr val="433024"/>
                </a:solidFill>
                <a:latin typeface="Arial" pitchFamily="34" charset="0"/>
                <a:ea typeface="Arial" pitchFamily="34" charset="-122"/>
                <a:cs typeface="Arial" pitchFamily="34" charset="-120"/>
              </a:rPr>
              <a:t>15% came from the 2023‑08‑03 fertigation run. If we see missed events, we can tune the multiplier in </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process_data_for_plot</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a:t>
            </a:r>
            <a:endParaRPr lang="en-US"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Spike Flags by Depth · Plot 2014</a:t>
            </a:r>
            <a:endParaRPr lang="en-US" sz="3200" dirty="0"/>
          </a:p>
        </p:txBody>
      </p:sp>
      <p:sp>
        <p:nvSpPr>
          <p:cNvPr id="4" name="Text 2"/>
          <p:cNvSpPr/>
          <p:nvPr/>
        </p:nvSpPr>
        <p:spPr>
          <a:xfrm>
            <a:off x="698450"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5" name="Image 0" descr="/home/bryan/presentation/slide-maker/workspace/images/eda_assets/plot2014_depth06_spike_detection_flags.png">    </p:cNvPr>
          <p:cNvPicPr>
            <a:picLocks noChangeAspect="1"/>
          </p:cNvPicPr>
          <p:nvPr/>
        </p:nvPicPr>
        <p:blipFill>
          <a:blip r:embed="rId1"/>
          <a:stretch>
            <a:fillRect/>
          </a:stretch>
        </p:blipFill>
        <p:spPr>
          <a:xfrm>
            <a:off x="844451" y="1542901"/>
            <a:ext cx="2222450" cy="1481584"/>
          </a:xfrm>
          <a:prstGeom prst="rect">
            <a:avLst/>
          </a:prstGeom>
        </p:spPr>
      </p:pic>
      <p:sp>
        <p:nvSpPr>
          <p:cNvPr id="6" name="Text 3"/>
          <p:cNvSpPr/>
          <p:nvPr/>
        </p:nvSpPr>
        <p:spPr>
          <a:xfrm>
            <a:off x="822226" y="3125986"/>
            <a:ext cx="2266899" cy="46226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6 cm reacts almost immediately after irrigation.</a:t>
            </a:r>
            <a:endParaRPr lang="en-US" sz="1400" dirty="0"/>
          </a:p>
        </p:txBody>
      </p:sp>
      <p:sp>
        <p:nvSpPr>
          <p:cNvPr id="7" name="Text 4"/>
          <p:cNvSpPr/>
          <p:nvPr/>
        </p:nvSpPr>
        <p:spPr>
          <a:xfrm>
            <a:off x="3339852"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1" descr="/home/bryan/presentation/slide-maker/workspace/images/eda_assets/plot2014_depth18_spike_detection_flags.png">    </p:cNvPr>
          <p:cNvPicPr>
            <a:picLocks noChangeAspect="1"/>
          </p:cNvPicPr>
          <p:nvPr/>
        </p:nvPicPr>
        <p:blipFill>
          <a:blip r:embed="rId2"/>
          <a:stretch>
            <a:fillRect/>
          </a:stretch>
        </p:blipFill>
        <p:spPr>
          <a:xfrm>
            <a:off x="3485852" y="1542901"/>
            <a:ext cx="2222450" cy="1481584"/>
          </a:xfrm>
          <a:prstGeom prst="rect">
            <a:avLst/>
          </a:prstGeom>
        </p:spPr>
      </p:pic>
      <p:sp>
        <p:nvSpPr>
          <p:cNvPr id="9" name="Text 5"/>
          <p:cNvSpPr/>
          <p:nvPr/>
        </p:nvSpPr>
        <p:spPr>
          <a:xfrm>
            <a:off x="3463628" y="3125986"/>
            <a:ext cx="2266899" cy="46226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18 cm lags by a day but still shows a clear spike.</a:t>
            </a:r>
            <a:endParaRPr lang="en-US" sz="1400" dirty="0"/>
          </a:p>
        </p:txBody>
      </p:sp>
      <p:sp>
        <p:nvSpPr>
          <p:cNvPr id="10" name="Text 6"/>
          <p:cNvSpPr/>
          <p:nvPr/>
        </p:nvSpPr>
        <p:spPr>
          <a:xfrm>
            <a:off x="5981254"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11" name="Image 2" descr="/home/bryan/presentation/slide-maker/workspace/images/eda_assets/plot2014_depth30_spike_detection_flags.png">    </p:cNvPr>
          <p:cNvPicPr>
            <a:picLocks noChangeAspect="1"/>
          </p:cNvPicPr>
          <p:nvPr/>
        </p:nvPicPr>
        <p:blipFill>
          <a:blip r:embed="rId3"/>
          <a:stretch>
            <a:fillRect/>
          </a:stretch>
        </p:blipFill>
        <p:spPr>
          <a:xfrm>
            <a:off x="6127254" y="1542901"/>
            <a:ext cx="2222450" cy="1481584"/>
          </a:xfrm>
          <a:prstGeom prst="rect">
            <a:avLst/>
          </a:prstGeom>
        </p:spPr>
      </p:pic>
      <p:sp>
        <p:nvSpPr>
          <p:cNvPr id="12" name="Text 7"/>
          <p:cNvSpPr/>
          <p:nvPr/>
        </p:nvSpPr>
        <p:spPr>
          <a:xfrm>
            <a:off x="6105029" y="3125986"/>
            <a:ext cx="2266899" cy="69339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30 cm keeps the irrigation signal even though it is dampened.</a:t>
            </a:r>
            <a:endParaRPr lang="en-US" sz="1400" dirty="0"/>
          </a:p>
        </p:txBody>
      </p:sp>
      <p:sp>
        <p:nvSpPr>
          <p:cNvPr id="13" name="Text 8"/>
          <p:cNvSpPr/>
          <p:nvPr/>
        </p:nvSpPr>
        <p:spPr>
          <a:xfrm>
            <a:off x="620478" y="4117777"/>
            <a:ext cx="7953199"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These binary flags line up with the ΔVWC spikes we engineered earlier, giving the model a crisp indicator of irrigation timing at each depth.</a:t>
            </a:r>
            <a:endParaRPr lang="en-US" sz="13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Temporal Features &amp; Safe Scaling</a:t>
            </a:r>
            <a:endParaRPr lang="en-US" sz="3400" dirty="0"/>
          </a:p>
        </p:txBody>
      </p:sp>
      <p:sp>
        <p:nvSpPr>
          <p:cNvPr id="4" name="Text 2"/>
          <p:cNvSpPr/>
          <p:nvPr/>
        </p:nvSpPr>
        <p:spPr>
          <a:xfrm>
            <a:off x="762000" y="1396901"/>
            <a:ext cx="3653332" cy="2964359"/>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The notebook tracks how long the soil has been drying (</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time_since_last_precip</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 how much water arrived in the past week, and a log-transformed irrigation signal so micro-pulses survive scaling. The counter resets whenever </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precip_irrig</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 tops 0.2 in (≈5 mm), and the seven-day sum shows how much water remains in the soil.</a:t>
            </a:r>
            <a:endParaRPr lang="en-US" sz="1600" dirty="0"/>
          </a:p>
        </p:txBody>
      </p:sp>
      <p:sp>
        <p:nvSpPr>
          <p:cNvPr id="5" name="Text 3"/>
          <p:cNvSpPr/>
          <p:nvPr/>
        </p:nvSpPr>
        <p:spPr>
          <a:xfrm>
            <a:off x="4648498" y="1396901"/>
            <a:ext cx="3733502" cy="2051298"/>
          </a:xfrm>
          <a:prstGeom prst="roundRect">
            <a:avLst>
              <a:gd name="adj" fmla="val 6191"/>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minmax.png">    </p:cNvPr>
          <p:cNvPicPr>
            <a:picLocks noChangeAspect="1"/>
          </p:cNvPicPr>
          <p:nvPr/>
        </p:nvPicPr>
        <p:blipFill>
          <a:blip r:embed="rId1"/>
          <a:stretch>
            <a:fillRect/>
          </a:stretch>
        </p:blipFill>
        <p:spPr>
          <a:xfrm>
            <a:off x="4864298" y="1561951"/>
            <a:ext cx="3301901" cy="987623"/>
          </a:xfrm>
          <a:prstGeom prst="rect">
            <a:avLst/>
          </a:prstGeom>
        </p:spPr>
      </p:pic>
      <p:sp>
        <p:nvSpPr>
          <p:cNvPr id="7" name="Text 4"/>
          <p:cNvSpPr/>
          <p:nvPr/>
        </p:nvSpPr>
        <p:spPr>
          <a:xfrm>
            <a:off x="4831279" y="2663875"/>
            <a:ext cx="3367939" cy="619274"/>
          </a:xfrm>
          <a:prstGeom prst="rect">
            <a:avLst/>
          </a:prstGeom>
          <a:noFill/>
          <a:ln/>
        </p:spPr>
        <p:txBody>
          <a:bodyPr wrap="square" lIns="0" tIns="0" rIns="0" bIns="0" rtlCol="0" anchor="t"/>
          <a:lstStyle/>
          <a:p>
            <a:pPr algn="ctr" indent="0" marL="0">
              <a:lnSpc>
                <a:spcPts val="1625"/>
              </a:lnSpc>
              <a:spcBef>
                <a:spcPts val="600"/>
              </a:spcBef>
              <a:buNone/>
            </a:pPr>
            <a:r>
              <a:rPr lang="en-US" sz="1250" dirty="0">
                <a:solidFill>
                  <a:srgbClr val="FFF5EB"/>
                </a:solidFill>
                <a:latin typeface="Arial" pitchFamily="34" charset="0"/>
                <a:ea typeface="Arial" pitchFamily="34" charset="-122"/>
                <a:cs typeface="Arial" pitchFamily="34" charset="-120"/>
              </a:rPr>
              <a:t>A 30% buffer keeps scaled features inside [0,1] even when validation plots see more water than training.</a:t>
            </a:r>
            <a:endParaRPr lang="en-US" sz="1250" dirty="0"/>
          </a:p>
        </p:txBody>
      </p:sp>
      <p:sp>
        <p:nvSpPr>
          <p:cNvPr id="8" name="Text 5"/>
          <p:cNvSpPr/>
          <p:nvPr/>
        </p:nvSpPr>
        <p:spPr>
          <a:xfrm>
            <a:off x="4648498" y="3752999"/>
            <a:ext cx="3808172" cy="496788"/>
          </a:xfrm>
          <a:prstGeom prst="rect">
            <a:avLst/>
          </a:prstGeom>
          <a:noFill/>
          <a:ln/>
        </p:spPr>
        <p:txBody>
          <a:bodyPr wrap="square" lIns="0" tIns="0" rIns="0" bIns="0" rtlCol="0" anchor="t"/>
          <a:lstStyle/>
          <a:p>
            <a:pPr algn="l" indent="0" marL="0">
              <a:lnSpc>
                <a:spcPts val="1958"/>
              </a:lnSpc>
              <a:spcBef>
                <a:spcPts val="1200"/>
              </a:spcBef>
              <a:buNone/>
            </a:pPr>
            <a:r>
              <a:rPr lang="en-US" sz="1450" dirty="0">
                <a:solidFill>
                  <a:srgbClr val="433024"/>
                </a:solidFill>
                <a:latin typeface="Arial" pitchFamily="34" charset="0"/>
                <a:ea typeface="Arial" pitchFamily="34" charset="-122"/>
                <a:cs typeface="Arial" pitchFamily="34" charset="-120"/>
              </a:rPr>
              <a:t>If we ever hit the bounds, we can widen the buffer or fit scalers per treatment block.</a:t>
            </a:r>
            <a:endParaRPr lang="en-US" sz="145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Days Since Water — Plot 2014</a:t>
            </a:r>
            <a:endParaRPr lang="en-US" sz="3200" dirty="0"/>
          </a:p>
        </p:txBody>
      </p:sp>
      <p:sp>
        <p:nvSpPr>
          <p:cNvPr id="4" name="Text 2"/>
          <p:cNvSpPr/>
          <p:nvPr/>
        </p:nvSpPr>
        <p:spPr>
          <a:xfrm>
            <a:off x="685800" y="1460450"/>
            <a:ext cx="7772400" cy="49917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The code resets the counter whenever </a:t>
            </a:r>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precip_irrig</a:t>
            </a:r>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 tops 0.2 in (≈5 mm), so the stair steps match the four-day irrigation rhythm.</a:t>
            </a:r>
            <a:endParaRPr lang="en-US" sz="1400" dirty="0"/>
          </a:p>
        </p:txBody>
      </p:sp>
      <p:sp>
        <p:nvSpPr>
          <p:cNvPr id="5" name="Text 3"/>
          <p:cNvSpPr/>
          <p:nvPr/>
        </p:nvSpPr>
        <p:spPr>
          <a:xfrm>
            <a:off x="590550" y="2137321"/>
            <a:ext cx="7962900" cy="262890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ays_since_precipitation_events.png">    </p:cNvPr>
          <p:cNvPicPr>
            <a:picLocks noChangeAspect="1"/>
          </p:cNvPicPr>
          <p:nvPr/>
        </p:nvPicPr>
        <p:blipFill>
          <a:blip r:embed="rId1"/>
          <a:stretch>
            <a:fillRect/>
          </a:stretch>
        </p:blipFill>
        <p:spPr>
          <a:xfrm>
            <a:off x="2286000" y="2308771"/>
            <a:ext cx="4572000" cy="228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Project Context</a:t>
            </a:r>
            <a:endParaRPr lang="en-US" sz="3400" dirty="0"/>
          </a:p>
        </p:txBody>
      </p:sp>
      <p:sp>
        <p:nvSpPr>
          <p:cNvPr id="4" name="Text 2"/>
          <p:cNvSpPr/>
          <p:nvPr/>
        </p:nvSpPr>
        <p:spPr>
          <a:xfrm>
            <a:off x="762000" y="1396901"/>
            <a:ext cx="7772400" cy="323850"/>
          </a:xfrm>
          <a:prstGeom prst="rect">
            <a:avLst/>
          </a:prstGeom>
          <a:noFill/>
          <a:ln/>
        </p:spPr>
        <p:txBody>
          <a:bodyPr wrap="square" lIns="0" tIns="0" rIns="0" bIns="0" rtlCol="0" anchor="t"/>
          <a:lstStyle/>
          <a:p>
            <a:pPr algn="l" indent="0" marL="0">
              <a:buNone/>
            </a:pPr>
            <a:r>
              <a:rPr lang="en-US" sz="2200" b="1" dirty="0">
                <a:solidFill>
                  <a:srgbClr val="C24B0A"/>
                </a:solidFill>
                <a:latin typeface="Arial" pitchFamily="34" charset="0"/>
                <a:ea typeface="Arial" pitchFamily="34" charset="-122"/>
                <a:cs typeface="Arial" pitchFamily="34" charset="-120"/>
              </a:rPr>
              <a:t>Field Study at a Glance</a:t>
            </a:r>
            <a:endParaRPr lang="en-US" sz="2200" dirty="0"/>
          </a:p>
        </p:txBody>
      </p:sp>
      <p:sp>
        <p:nvSpPr>
          <p:cNvPr id="5" name="Text 3"/>
          <p:cNvSpPr/>
          <p:nvPr/>
        </p:nvSpPr>
        <p:spPr>
          <a:xfrm>
            <a:off x="762000" y="1923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We wired each randomized corn plot with soil moisture probes (6/18/30 cm), canopy temperature sensors, and a weather tower feeding a CR1000X datalogger.</a:t>
            </a:r>
            <a:endParaRPr lang="en-US" sz="1600" dirty="0"/>
          </a:p>
        </p:txBody>
      </p:sp>
      <p:sp>
        <p:nvSpPr>
          <p:cNvPr id="6" name="Text 4"/>
          <p:cNvSpPr/>
          <p:nvPr/>
        </p:nvSpPr>
        <p:spPr>
          <a:xfrm>
            <a:off x="762000" y="2716113"/>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Growers revisit irrigation every four days. We want a four-day VWC lookahead so they can act before stress sets in.</a:t>
            </a:r>
            <a:endParaRPr lang="en-US" sz="1600" dirty="0"/>
          </a:p>
        </p:txBody>
      </p:sp>
      <p:sp>
        <p:nvSpPr>
          <p:cNvPr id="7" name="Text 5"/>
          <p:cNvSpPr/>
          <p:nvPr/>
        </p:nvSpPr>
        <p:spPr>
          <a:xfrm>
            <a:off x="762000" y="3508325"/>
            <a:ext cx="7620000" cy="801588"/>
          </a:xfrm>
          <a:prstGeom prst="rect">
            <a:avLst/>
          </a:prstGeom>
          <a:solidFill>
            <a:srgbClr val="FFE7D1"/>
          </a:solidFill>
          <a:ln/>
        </p:spPr>
        <p:txBody>
          <a:bodyPr wrap="square" rtlCol="0" anchor="ctr"/>
          <a:lstStyle/>
          <a:p>
            <a:pPr indent="0" marL="0">
              <a:buNone/>
            </a:pPr>
            <a:endParaRPr lang="en-US" dirty="0"/>
          </a:p>
        </p:txBody>
      </p:sp>
      <p:sp>
        <p:nvSpPr>
          <p:cNvPr id="8" name="Shape 6"/>
          <p:cNvSpPr/>
          <p:nvPr/>
        </p:nvSpPr>
        <p:spPr>
          <a:xfrm>
            <a:off x="800100" y="3508325"/>
            <a:ext cx="0" cy="801588"/>
          </a:xfrm>
          <a:prstGeom prst="line">
            <a:avLst/>
          </a:prstGeom>
          <a:noFill/>
          <a:ln w="76200">
            <a:solidFill>
              <a:srgbClr val="C24B0A"/>
            </a:solidFill>
            <a:prstDash val="solid"/>
          </a:ln>
        </p:spPr>
      </p:sp>
      <p:sp>
        <p:nvSpPr>
          <p:cNvPr id="9" name="Text 7"/>
          <p:cNvSpPr/>
          <p:nvPr/>
        </p:nvSpPr>
        <p:spPr>
          <a:xfrm>
            <a:off x="1066800" y="3660725"/>
            <a:ext cx="7228332" cy="496788"/>
          </a:xfrm>
          <a:prstGeom prst="rect">
            <a:avLst/>
          </a:prstGeom>
          <a:noFill/>
          <a:ln/>
        </p:spPr>
        <p:txBody>
          <a:bodyPr wrap="square" lIns="0" tIns="0" rIns="0" bIns="0" rtlCol="0" anchor="t"/>
          <a:lstStyle/>
          <a:p>
            <a:pPr algn="l" indent="0" marL="0">
              <a:lnSpc>
                <a:spcPts val="1958"/>
              </a:lnSpc>
              <a:buNone/>
            </a:pPr>
            <a:r>
              <a:rPr lang="en-US" sz="1450" b="1" dirty="0">
                <a:solidFill>
                  <a:srgbClr val="433024"/>
                </a:solidFill>
                <a:latin typeface="Arial" pitchFamily="34" charset="0"/>
                <a:ea typeface="Arial" pitchFamily="34" charset="-122"/>
                <a:cs typeface="Arial" pitchFamily="34" charset="-120"/>
              </a:rPr>
              <a:t>What makes this tricky?</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 Three months of data but dozens of plots. The model has to mix short timelines with cross-field variety so one brain serves everyone.</a:t>
            </a:r>
            <a:endParaRPr lang="en-US" sz="14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Water Supply Features After Scaling</a:t>
            </a:r>
            <a:endParaRPr lang="en-US" sz="3200" dirty="0"/>
          </a:p>
        </p:txBody>
      </p:sp>
      <p:sp>
        <p:nvSpPr>
          <p:cNvPr id="4" name="Text 2"/>
          <p:cNvSpPr/>
          <p:nvPr/>
        </p:nvSpPr>
        <p:spPr>
          <a:xfrm>
            <a:off x="685800" y="1396901"/>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Buffered MinMax scaling keeps the transformed precipitation signals inside [0,1] even when unseen storms arrive.</a:t>
            </a:r>
            <a:endParaRPr lang="en-US" sz="1350" dirty="0"/>
          </a:p>
        </p:txBody>
      </p:sp>
      <p:sp>
        <p:nvSpPr>
          <p:cNvPr id="5" name="Text 3"/>
          <p:cNvSpPr/>
          <p:nvPr/>
        </p:nvSpPr>
        <p:spPr>
          <a:xfrm>
            <a:off x="590550" y="1994892"/>
            <a:ext cx="7962900" cy="313670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precipitation_and_irrigation_feature_transforms.png">    </p:cNvPr>
          <p:cNvPicPr>
            <a:picLocks noChangeAspect="1"/>
          </p:cNvPicPr>
          <p:nvPr/>
        </p:nvPicPr>
        <p:blipFill>
          <a:blip r:embed="rId1"/>
          <a:stretch>
            <a:fillRect/>
          </a:stretch>
        </p:blipFill>
        <p:spPr>
          <a:xfrm>
            <a:off x="2895600" y="2166342"/>
            <a:ext cx="3352651" cy="27938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How We Frame the Forecast</a:t>
            </a:r>
            <a:endParaRPr lang="en-US" sz="3400" dirty="0"/>
          </a:p>
        </p:txBody>
      </p:sp>
      <p:sp>
        <p:nvSpPr>
          <p:cNvPr id="4" name="Text 2"/>
          <p:cNvSpPr/>
          <p:nvPr/>
        </p:nvSpPr>
        <p:spPr>
          <a:xfrm>
            <a:off x="762000" y="1396901"/>
            <a:ext cx="7772400" cy="117812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For every plot the notebook takes a seven-day window of scaled features and asks the LSTM to predict VWC four days ahead. That window length mirrors the grower’s four-day irrigation cadence—enough history to see the last watering and the dry-down that followed.</a:t>
            </a:r>
            <a:endParaRPr lang="en-US" sz="1600" dirty="0"/>
          </a:p>
        </p:txBody>
      </p:sp>
      <p:sp>
        <p:nvSpPr>
          <p:cNvPr id="5" name="Text 3"/>
          <p:cNvSpPr/>
          <p:nvPr/>
        </p:nvSpPr>
        <p:spPr>
          <a:xfrm>
            <a:off x="762000" y="2778175"/>
            <a:ext cx="7772400" cy="1472654"/>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Right now we slide the window forward one day at a time, so neighbouring sequences overlap. That keeps the training set large but can blur independent decisions. If we want strictly non-overlapping forecasts we could stride by four days instead. Each window covers seven days of features and produces four future days of VWC for all three depths.</a:t>
            </a:r>
            <a:endParaRPr lang="en-US" sz="160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LSTM Stack &amp; Training Setup</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The notebook builds a four-layer LSTM stack (512 → 256 → 128 → 64 units) with batch normalisation and dropout after each layer, then reshapes a dense layer into four forecast days × three depths.</a:t>
            </a:r>
            <a:endParaRPr lang="en-US" sz="1600" dirty="0"/>
          </a:p>
        </p:txBody>
      </p:sp>
      <p:sp>
        <p:nvSpPr>
          <p:cNvPr id="5" name="Text 3"/>
          <p:cNvSpPr/>
          <p:nvPr/>
        </p:nvSpPr>
        <p:spPr>
          <a:xfrm>
            <a:off x="762000" y="2458194"/>
            <a:ext cx="7620000" cy="1470571"/>
          </a:xfrm>
          <a:prstGeom prst="rect">
            <a:avLst/>
          </a:prstGeom>
          <a:noFill/>
          <a:ln/>
        </p:spPr>
        <p:txBody>
          <a:bodyPr wrap="square" lIns="152400" tIns="0" rIns="0" bIns="0" rtlCol="0" anchor="t"/>
          <a:lstStyle/>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Optimizer: Adam starting at 0.001 with exponential decay after epoch 15.</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Loss: Mean Squared Error across the entire four-day horizon.</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TimeSeriesSplit (5 folds) keeps each plot’s chronology intact while sharing weights across plots.</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Batch size 128, patience 200 to let training settle without overfitting.</a:t>
            </a:r>
            <a:endParaRPr lang="en-US" sz="1450" dirty="0"/>
          </a:p>
        </p:txBody>
      </p:sp>
      <p:sp>
        <p:nvSpPr>
          <p:cNvPr id="6" name="Text 4"/>
          <p:cNvSpPr/>
          <p:nvPr/>
        </p:nvSpPr>
        <p:spPr>
          <a:xfrm>
            <a:off x="762000" y="4106466"/>
            <a:ext cx="7772400" cy="496788"/>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Predictions are inverse-transformed with the stored MinMax scalers and means so evaluation happens in %VWC. If we see values pinning at 0 or 1 we can widen the 30% buffer.</a:t>
            </a:r>
            <a:endParaRPr lang="en-US" sz="1450"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Performance &amp; Open Questions</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Cross-plot RMSE sits around 0.025 m³/m³ across the four-day horizon. The model tracks seasonal dry-down well but barely reacts when we inject extra irrigation into the inputs.</a:t>
            </a:r>
            <a:endParaRPr lang="en-US" sz="1600" dirty="0"/>
          </a:p>
        </p:txBody>
      </p:sp>
      <p:sp>
        <p:nvSpPr>
          <p:cNvPr id="5" name="Text 3"/>
          <p:cNvSpPr/>
          <p:nvPr/>
        </p:nvSpPr>
        <p:spPr>
          <a:xfrm>
            <a:off x="762000" y="2458194"/>
            <a:ext cx="7620000" cy="1145977"/>
          </a:xfrm>
          <a:prstGeom prst="rect">
            <a:avLst/>
          </a:prstGeom>
          <a:noFill/>
          <a:ln/>
        </p:spPr>
        <p:txBody>
          <a:bodyPr wrap="square" lIns="152400" tIns="0" rIns="0" bIns="0" rtlCol="0" anchor="t"/>
          <a:lstStyle/>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Temporal features and spike flags keep predictions aligned in dry periods.</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Buffered scaling prevents values from clipping when validation plots get more rain.</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Injecting extra irrigation after scaling barely moves the forecast—the 0-1 buffer squashes the added pulse, so we need stronger irrigation features or loss weighting.</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Why Predict VWC Four Days Ahead?</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Growers rely on the Soil Water Stress Index (SWSI) to plan irrigation. We forecast volumetric water content (VWC) four days ahead, then derive SWSI so agronomists can act before stress appears.</a:t>
            </a:r>
            <a:endParaRPr lang="en-US" sz="1600" dirty="0"/>
          </a:p>
        </p:txBody>
      </p:sp>
      <p:sp>
        <p:nvSpPr>
          <p:cNvPr id="5" name="Text 3"/>
          <p:cNvSpPr/>
          <p:nvPr/>
        </p:nvSpPr>
        <p:spPr>
          <a:xfrm>
            <a:off x="1249412" y="2483644"/>
            <a:ext cx="6645027" cy="2062311"/>
          </a:xfrm>
          <a:prstGeom prst="roundRect">
            <a:avLst>
              <a:gd name="adj" fmla="val 7390"/>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swsi.png">    </p:cNvPr>
          <p:cNvPicPr>
            <a:picLocks noChangeAspect="1"/>
          </p:cNvPicPr>
          <p:nvPr/>
        </p:nvPicPr>
        <p:blipFill>
          <a:blip r:embed="rId1"/>
          <a:stretch>
            <a:fillRect/>
          </a:stretch>
        </p:blipFill>
        <p:spPr>
          <a:xfrm>
            <a:off x="1541413" y="2674144"/>
            <a:ext cx="4572000" cy="1411784"/>
          </a:xfrm>
          <a:prstGeom prst="rect">
            <a:avLst/>
          </a:prstGeom>
        </p:spPr>
      </p:pic>
      <p:sp>
        <p:nvSpPr>
          <p:cNvPr id="7" name="Text 4"/>
          <p:cNvSpPr/>
          <p:nvPr/>
        </p:nvSpPr>
        <p:spPr>
          <a:xfrm>
            <a:off x="1480803" y="4124027"/>
            <a:ext cx="6182246" cy="231428"/>
          </a:xfrm>
          <a:prstGeom prst="rect">
            <a:avLst/>
          </a:prstGeom>
          <a:noFill/>
          <a:ln/>
        </p:spPr>
        <p:txBody>
          <a:bodyPr wrap="square" lIns="0" tIns="0" rIns="0" bIns="0" rtlCol="0" anchor="t"/>
          <a:lstStyle/>
          <a:p>
            <a:pPr algn="ctr" indent="0" marL="0">
              <a:lnSpc>
                <a:spcPts val="1823"/>
              </a:lnSpc>
              <a:buNone/>
            </a:pPr>
            <a:r>
              <a:rPr lang="en-US" sz="1350" dirty="0">
                <a:solidFill>
                  <a:srgbClr val="FFF5EB"/>
                </a:solidFill>
                <a:latin typeface="Arial" pitchFamily="34" charset="0"/>
                <a:ea typeface="Arial" pitchFamily="34" charset="-122"/>
                <a:cs typeface="Arial" pitchFamily="34" charset="-120"/>
              </a:rPr>
              <a:t>Accurate VWC forecasts keep the SWSI ratio inside the safe band for each plot.</a:t>
            </a: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Sensor to Cloud Data Pipeline</a:t>
            </a:r>
            <a:endParaRPr lang="en-US" sz="3400" dirty="0"/>
          </a:p>
        </p:txBody>
      </p:sp>
      <p:sp>
        <p:nvSpPr>
          <p:cNvPr id="4" name="Text 2"/>
          <p:cNvSpPr/>
          <p:nvPr/>
        </p:nvSpPr>
        <p:spPr>
          <a:xfrm>
            <a:off x="762000" y="1524000"/>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Insert the field instrumentation diagram here: soil moisture probes at 6/18/30 cm, canopy temperature sensors, CR1000X logger, LoRa gateway, and the cloud database feeding this analysis.</a:t>
            </a:r>
            <a:endParaRPr lang="en-US" sz="1600" dirty="0"/>
          </a:p>
        </p:txBody>
      </p:sp>
      <p:sp>
        <p:nvSpPr>
          <p:cNvPr id="5" name="Text 3"/>
          <p:cNvSpPr/>
          <p:nvPr/>
        </p:nvSpPr>
        <p:spPr>
          <a:xfrm>
            <a:off x="1035558" y="3087291"/>
            <a:ext cx="7072884" cy="589062"/>
          </a:xfrm>
          <a:prstGeom prst="rect">
            <a:avLst/>
          </a:prstGeom>
          <a:noFill/>
          <a:ln/>
        </p:spPr>
        <p:txBody>
          <a:bodyPr wrap="square" lIns="0" tIns="0" rIns="0" bIns="0" rtlCol="0" anchor="t"/>
          <a:lstStyle/>
          <a:p>
            <a:pPr algn="ctr" indent="0" marL="0">
              <a:lnSpc>
                <a:spcPts val="2320"/>
              </a:lnSpc>
              <a:buNone/>
            </a:pPr>
            <a:r>
              <a:rPr lang="en-US" sz="1600" dirty="0">
                <a:solidFill>
                  <a:srgbClr val="7A3A14"/>
                </a:solidFill>
                <a:latin typeface="Arial" pitchFamily="34" charset="0"/>
                <a:ea typeface="Arial" pitchFamily="34" charset="-122"/>
                <a:cs typeface="Arial" pitchFamily="34" charset="-120"/>
              </a:rPr>
              <a:t>IMAGE PLACEHOLDER — Full pipeline diagram</a:t>
            </a:r>
            <a:endParaRPr lang="en-US" sz="1600" dirty="0"/>
          </a:p>
          <a:p>
            <a:pPr algn="ctr" indent="0" marL="0">
              <a:lnSpc>
                <a:spcPts val="2320"/>
              </a:lnSpc>
              <a:buNone/>
            </a:pPr>
            <a:r>
              <a:rPr lang="en-US" sz="1600" dirty="0">
                <a:solidFill>
                  <a:srgbClr val="7A3A14"/>
                </a:solidFill>
                <a:latin typeface="Arial" pitchFamily="34" charset="0"/>
                <a:ea typeface="Arial" pitchFamily="34" charset="-122"/>
                <a:cs typeface="Arial" pitchFamily="34" charset="-120"/>
              </a:rPr>
              <a:t>Sensors → Datalogger → Gateway → Wireless backhaul → Cloud data lake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What Did We Measure?</a:t>
            </a:r>
            <a:endParaRPr lang="en-US" sz="3400" dirty="0"/>
          </a:p>
        </p:txBody>
      </p:sp>
      <p:sp>
        <p:nvSpPr>
          <p:cNvPr id="4" name="Text 2"/>
          <p:cNvSpPr/>
          <p:nvPr/>
        </p:nvSpPr>
        <p:spPr>
          <a:xfrm>
            <a:off x="762000" y="1396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Every plot streams an hourly record from late July through September 2023. We ingested roughly 2,000 timestamps per sensor channel across seven RCBD blocks.</a:t>
            </a:r>
            <a:endParaRPr lang="en-US" sz="1600" dirty="0"/>
          </a:p>
        </p:txBody>
      </p:sp>
      <p:sp>
        <p:nvSpPr>
          <p:cNvPr id="5" name="Text 3"/>
          <p:cNvSpPr/>
          <p:nvPr/>
        </p:nvSpPr>
        <p:spPr>
          <a:xfrm>
            <a:off x="762000" y="2214563"/>
            <a:ext cx="3733800" cy="1223516"/>
          </a:xfrm>
          <a:prstGeom prst="rect">
            <a:avLst/>
          </a:prstGeom>
          <a:solidFill>
            <a:srgbClr val="FFE7D1"/>
          </a:solidFill>
          <a:ln/>
        </p:spPr>
        <p:txBody>
          <a:bodyPr wrap="square" rtlCol="0" anchor="ctr"/>
          <a:lstStyle/>
          <a:p>
            <a:pPr indent="0" marL="0">
              <a:buNone/>
            </a:pPr>
            <a:endParaRPr lang="en-US" dirty="0"/>
          </a:p>
        </p:txBody>
      </p:sp>
      <p:sp>
        <p:nvSpPr>
          <p:cNvPr id="6" name="Shape 4"/>
          <p:cNvSpPr/>
          <p:nvPr/>
        </p:nvSpPr>
        <p:spPr>
          <a:xfrm>
            <a:off x="800100" y="2214563"/>
            <a:ext cx="0" cy="1223516"/>
          </a:xfrm>
          <a:prstGeom prst="line">
            <a:avLst/>
          </a:prstGeom>
          <a:noFill/>
          <a:ln w="76200">
            <a:solidFill>
              <a:srgbClr val="C24B0A"/>
            </a:solidFill>
            <a:prstDash val="solid"/>
          </a:ln>
        </p:spPr>
      </p:sp>
      <p:sp>
        <p:nvSpPr>
          <p:cNvPr id="7" name="Text 5"/>
          <p:cNvSpPr/>
          <p:nvPr/>
        </p:nvSpPr>
        <p:spPr>
          <a:xfrm>
            <a:off x="990600" y="2341513"/>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Sensor Stack</a:t>
            </a:r>
            <a:endParaRPr lang="en-US" sz="1600" dirty="0"/>
          </a:p>
        </p:txBody>
      </p:sp>
      <p:sp>
        <p:nvSpPr>
          <p:cNvPr id="8" name="Text 6"/>
          <p:cNvSpPr/>
          <p:nvPr/>
        </p:nvSpPr>
        <p:spPr>
          <a:xfrm>
            <a:off x="990600" y="2617738"/>
            <a:ext cx="3419856" cy="69339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Soil moisture (6/18/30 cm), canopy temperature, weather tower, irrigation pulse totals.</a:t>
            </a:r>
            <a:endParaRPr lang="en-US" sz="1400" dirty="0"/>
          </a:p>
        </p:txBody>
      </p:sp>
      <p:sp>
        <p:nvSpPr>
          <p:cNvPr id="9" name="Text 7"/>
          <p:cNvSpPr/>
          <p:nvPr/>
        </p:nvSpPr>
        <p:spPr>
          <a:xfrm>
            <a:off x="4648200" y="2214563"/>
            <a:ext cx="3733800" cy="1223516"/>
          </a:xfrm>
          <a:prstGeom prst="rect">
            <a:avLst/>
          </a:prstGeom>
          <a:solidFill>
            <a:srgbClr val="FFE7D1"/>
          </a:solidFill>
          <a:ln/>
        </p:spPr>
        <p:txBody>
          <a:bodyPr wrap="square" rtlCol="0" anchor="ctr"/>
          <a:lstStyle/>
          <a:p>
            <a:pPr indent="0" marL="0">
              <a:buNone/>
            </a:pPr>
            <a:endParaRPr lang="en-US" dirty="0"/>
          </a:p>
        </p:txBody>
      </p:sp>
      <p:sp>
        <p:nvSpPr>
          <p:cNvPr id="10" name="Shape 8"/>
          <p:cNvSpPr/>
          <p:nvPr/>
        </p:nvSpPr>
        <p:spPr>
          <a:xfrm>
            <a:off x="4686300" y="2214563"/>
            <a:ext cx="0" cy="1223516"/>
          </a:xfrm>
          <a:prstGeom prst="line">
            <a:avLst/>
          </a:prstGeom>
          <a:noFill/>
          <a:ln w="76200">
            <a:solidFill>
              <a:srgbClr val="C24B0A"/>
            </a:solidFill>
            <a:prstDash val="solid"/>
          </a:ln>
        </p:spPr>
      </p:sp>
      <p:sp>
        <p:nvSpPr>
          <p:cNvPr id="11" name="Text 9"/>
          <p:cNvSpPr/>
          <p:nvPr/>
        </p:nvSpPr>
        <p:spPr>
          <a:xfrm>
            <a:off x="4876800" y="2341513"/>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Spatial Scale</a:t>
            </a:r>
            <a:endParaRPr lang="en-US" sz="1600" dirty="0"/>
          </a:p>
        </p:txBody>
      </p:sp>
      <p:sp>
        <p:nvSpPr>
          <p:cNvPr id="12" name="Text 10"/>
          <p:cNvSpPr/>
          <p:nvPr/>
        </p:nvSpPr>
        <p:spPr>
          <a:xfrm>
            <a:off x="4876800" y="2617738"/>
            <a:ext cx="3419856" cy="69339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Plots 2003–2015 share the crop but differ in irrigation strategy; the model must span them all.</a:t>
            </a:r>
            <a:endParaRPr lang="en-US" sz="1400" dirty="0"/>
          </a:p>
        </p:txBody>
      </p:sp>
      <p:sp>
        <p:nvSpPr>
          <p:cNvPr id="13" name="Text 11"/>
          <p:cNvSpPr/>
          <p:nvPr/>
        </p:nvSpPr>
        <p:spPr>
          <a:xfrm>
            <a:off x="762000" y="3590479"/>
            <a:ext cx="3733800" cy="992386"/>
          </a:xfrm>
          <a:prstGeom prst="rect">
            <a:avLst/>
          </a:prstGeom>
          <a:solidFill>
            <a:srgbClr val="FFE7D1"/>
          </a:solidFill>
          <a:ln/>
        </p:spPr>
        <p:txBody>
          <a:bodyPr wrap="square" rtlCol="0" anchor="ctr"/>
          <a:lstStyle/>
          <a:p>
            <a:pPr indent="0" marL="0">
              <a:buNone/>
            </a:pPr>
            <a:endParaRPr lang="en-US" dirty="0"/>
          </a:p>
        </p:txBody>
      </p:sp>
      <p:sp>
        <p:nvSpPr>
          <p:cNvPr id="14" name="Shape 12"/>
          <p:cNvSpPr/>
          <p:nvPr/>
        </p:nvSpPr>
        <p:spPr>
          <a:xfrm>
            <a:off x="800100" y="3590479"/>
            <a:ext cx="0" cy="992386"/>
          </a:xfrm>
          <a:prstGeom prst="line">
            <a:avLst/>
          </a:prstGeom>
          <a:noFill/>
          <a:ln w="76200">
            <a:solidFill>
              <a:srgbClr val="C24B0A"/>
            </a:solidFill>
            <a:prstDash val="solid"/>
          </a:ln>
        </p:spPr>
      </p:sp>
      <p:sp>
        <p:nvSpPr>
          <p:cNvPr id="15" name="Text 13"/>
          <p:cNvSpPr/>
          <p:nvPr/>
        </p:nvSpPr>
        <p:spPr>
          <a:xfrm>
            <a:off x="990600" y="3717429"/>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Timeframe</a:t>
            </a:r>
            <a:endParaRPr lang="en-US" sz="1600" dirty="0"/>
          </a:p>
        </p:txBody>
      </p:sp>
      <p:sp>
        <p:nvSpPr>
          <p:cNvPr id="16" name="Text 14"/>
          <p:cNvSpPr/>
          <p:nvPr/>
        </p:nvSpPr>
        <p:spPr>
          <a:xfrm>
            <a:off x="990600" y="3993654"/>
            <a:ext cx="3419856"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Hourly readings roll up to daily averages, aligned with the four-day irrigation cycle.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Native Channels Logged Each Hour</a:t>
            </a:r>
            <a:endParaRPr lang="en-US" sz="3400" dirty="0"/>
          </a:p>
        </p:txBody>
      </p:sp>
      <p:sp>
        <p:nvSpPr>
          <p:cNvPr id="4" name="Text 2"/>
          <p:cNvSpPr/>
          <p:nvPr/>
        </p:nvSpPr>
        <p:spPr>
          <a:xfrm>
            <a:off x="762000" y="1524000"/>
            <a:ext cx="2590699" cy="266700"/>
          </a:xfrm>
          <a:prstGeom prst="rect">
            <a:avLst/>
          </a:prstGeom>
          <a:noFill/>
          <a:ln/>
        </p:spPr>
        <p:txBody>
          <a:bodyPr wrap="square" lIns="0" tIns="0" rIns="0" bIns="0" rtlCol="0" anchor="t"/>
          <a:lstStyle/>
          <a:p>
            <a:pPr algn="l" indent="0" marL="0">
              <a:buNone/>
            </a:pPr>
            <a:r>
              <a:rPr lang="en-US" sz="1800" b="1" dirty="0">
                <a:solidFill>
                  <a:srgbClr val="C24B0A"/>
                </a:solidFill>
                <a:latin typeface="Arial" pitchFamily="34" charset="0"/>
                <a:ea typeface="Arial" pitchFamily="34" charset="-122"/>
                <a:cs typeface="Arial" pitchFamily="34" charset="-120"/>
              </a:rPr>
              <a:t>Why it matters</a:t>
            </a:r>
            <a:endParaRPr lang="en-US" sz="1800" dirty="0"/>
          </a:p>
        </p:txBody>
      </p:sp>
      <p:sp>
        <p:nvSpPr>
          <p:cNvPr id="5" name="Text 3"/>
          <p:cNvSpPr/>
          <p:nvPr/>
        </p:nvSpPr>
        <p:spPr>
          <a:xfrm>
            <a:off x="762000" y="1943100"/>
            <a:ext cx="2590699" cy="1352550"/>
          </a:xfrm>
          <a:prstGeom prst="rect">
            <a:avLst/>
          </a:prstGeom>
          <a:noFill/>
          <a:ln/>
        </p:spPr>
        <p:txBody>
          <a:bodyPr wrap="square" lIns="0" tIns="0" rIns="0" bIns="0" rtlCol="0" anchor="t"/>
          <a:lstStyle/>
          <a:p>
            <a:pPr algn="l" indent="0" marL="0">
              <a:lnSpc>
                <a:spcPts val="2100"/>
              </a:lnSpc>
              <a:buNone/>
            </a:pPr>
            <a:r>
              <a:rPr lang="en-US" sz="1500" dirty="0">
                <a:solidFill>
                  <a:srgbClr val="433024"/>
                </a:solidFill>
                <a:latin typeface="Arial" pitchFamily="34" charset="0"/>
                <a:ea typeface="Arial" pitchFamily="34" charset="-122"/>
                <a:cs typeface="Arial" pitchFamily="34" charset="-120"/>
              </a:rPr>
              <a:t>The notebook pulls these channels straight from </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process_data_for_plot</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 and passes them to every downstream transform.</a:t>
            </a:r>
            <a:endParaRPr lang="en-US" sz="1500" dirty="0"/>
          </a:p>
        </p:txBody>
      </p:sp>
      <p:sp>
        <p:nvSpPr>
          <p:cNvPr id="6" name="Text 4"/>
          <p:cNvSpPr/>
          <p:nvPr/>
        </p:nvSpPr>
        <p:spPr>
          <a:xfrm>
            <a:off x="762000" y="3448050"/>
            <a:ext cx="2590699" cy="1066800"/>
          </a:xfrm>
          <a:prstGeom prst="rect">
            <a:avLst/>
          </a:prstGeom>
          <a:noFill/>
          <a:ln/>
        </p:spPr>
        <p:txBody>
          <a:bodyPr wrap="square" lIns="0" tIns="0" rIns="0" bIns="0" rtlCol="0" anchor="t"/>
          <a:lstStyle/>
          <a:p>
            <a:pPr algn="l" indent="0" marL="0">
              <a:lnSpc>
                <a:spcPts val="2100"/>
              </a:lnSpc>
              <a:buNone/>
            </a:pPr>
            <a:r>
              <a:rPr lang="en-US" sz="1500" dirty="0">
                <a:solidFill>
                  <a:srgbClr val="433024"/>
                </a:solidFill>
                <a:latin typeface="Arial" pitchFamily="34" charset="0"/>
                <a:ea typeface="Arial" pitchFamily="34" charset="-122"/>
                <a:cs typeface="Arial" pitchFamily="34" charset="-120"/>
              </a:rPr>
              <a:t>If we ever disable a sensor, we edit the table and the code together to keep the data wrangling honest.</a:t>
            </a:r>
            <a:endParaRPr lang="en-US" sz="1500" dirty="0"/>
          </a:p>
        </p:txBody>
      </p:sp>
      <p:sp>
        <p:nvSpPr>
          <p:cNvPr id="7" name="Text 5"/>
          <p:cNvSpPr/>
          <p:nvPr/>
        </p:nvSpPr>
        <p:spPr>
          <a:xfrm>
            <a:off x="3606701" y="1524000"/>
            <a:ext cx="4388941" cy="273055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sp>
        <p:nvSpPr>
          <p:cNvPr id="8" name="Text 6"/>
          <p:cNvSpPr/>
          <p:nvPr/>
        </p:nvSpPr>
        <p:spPr>
          <a:xfrm>
            <a:off x="3778151" y="2784425"/>
            <a:ext cx="4126962" cy="209550"/>
          </a:xfrm>
          <a:prstGeom prst="rect">
            <a:avLst/>
          </a:prstGeom>
          <a:noFill/>
          <a:ln/>
        </p:spPr>
        <p:txBody>
          <a:bodyPr wrap="square" lIns="0" tIns="0" rIns="0" bIns="0" rtlCol="0" anchor="t"/>
          <a:lstStyle/>
          <a:p>
            <a:pPr algn="l" indent="0" marL="0">
              <a:buNone/>
            </a:pPr>
            <a:r>
              <a:rPr lang="en-US" sz="1400" dirty="0">
                <a:solidFill>
                  <a:srgbClr val="7A3A14"/>
                </a:solidFill>
                <a:latin typeface="Arial" pitchFamily="34" charset="0"/>
                <a:ea typeface="Arial" pitchFamily="34" charset="-122"/>
                <a:cs typeface="Arial" pitchFamily="34" charset="-120"/>
              </a:rPr>
              <a:t>TABLE PLACEHOLDER — Native sensor channels</a:t>
            </a:r>
            <a:endParaRPr lang="en-US" sz="1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Engineered Features Fed to the Model</a:t>
            </a:r>
            <a:endParaRPr lang="en-US" sz="3400" dirty="0"/>
          </a:p>
        </p:txBody>
      </p:sp>
      <p:sp>
        <p:nvSpPr>
          <p:cNvPr id="4" name="Text 2"/>
          <p:cNvSpPr/>
          <p:nvPr/>
        </p:nvSpPr>
        <p:spPr>
          <a:xfrm>
            <a:off x="762000" y="1524000"/>
            <a:ext cx="2590699" cy="266700"/>
          </a:xfrm>
          <a:prstGeom prst="rect">
            <a:avLst/>
          </a:prstGeom>
          <a:noFill/>
          <a:ln/>
        </p:spPr>
        <p:txBody>
          <a:bodyPr wrap="square" lIns="0" tIns="0" rIns="0" bIns="0" rtlCol="0" anchor="t"/>
          <a:lstStyle/>
          <a:p>
            <a:pPr algn="l" indent="0" marL="0">
              <a:buNone/>
            </a:pPr>
            <a:r>
              <a:rPr lang="en-US" sz="1800" b="1" dirty="0">
                <a:solidFill>
                  <a:srgbClr val="C24B0A"/>
                </a:solidFill>
                <a:latin typeface="Arial" pitchFamily="34" charset="0"/>
                <a:ea typeface="Arial" pitchFamily="34" charset="-122"/>
                <a:cs typeface="Arial" pitchFamily="34" charset="-120"/>
              </a:rPr>
              <a:t>Feature recipe</a:t>
            </a:r>
            <a:endParaRPr lang="en-US" sz="1800" dirty="0"/>
          </a:p>
        </p:txBody>
      </p:sp>
      <p:sp>
        <p:nvSpPr>
          <p:cNvPr id="5" name="Text 3"/>
          <p:cNvSpPr/>
          <p:nvPr/>
        </p:nvSpPr>
        <p:spPr>
          <a:xfrm>
            <a:off x="762000" y="1943100"/>
            <a:ext cx="2590699" cy="1490365"/>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The notebook adds spike flags, smoothed trends, derivatives, time-since-water counters, and log-scaled precipitation totals—exactly the columns listed here.</a:t>
            </a:r>
            <a:endParaRPr lang="en-US" sz="1450" dirty="0"/>
          </a:p>
        </p:txBody>
      </p:sp>
      <p:sp>
        <p:nvSpPr>
          <p:cNvPr id="6" name="Text 4"/>
          <p:cNvSpPr/>
          <p:nvPr/>
        </p:nvSpPr>
        <p:spPr>
          <a:xfrm>
            <a:off x="762000" y="3585865"/>
            <a:ext cx="2590699" cy="745182"/>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If a feature ever drops from this table, it has dropped from the code too.</a:t>
            </a:r>
            <a:endParaRPr lang="en-US" sz="1450" dirty="0"/>
          </a:p>
        </p:txBody>
      </p:sp>
      <p:sp>
        <p:nvSpPr>
          <p:cNvPr id="7" name="Text 5"/>
          <p:cNvSpPr/>
          <p:nvPr/>
        </p:nvSpPr>
        <p:spPr>
          <a:xfrm>
            <a:off x="3606701" y="1524000"/>
            <a:ext cx="4339828" cy="273055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sp>
        <p:nvSpPr>
          <p:cNvPr id="8" name="Text 6"/>
          <p:cNvSpPr/>
          <p:nvPr/>
        </p:nvSpPr>
        <p:spPr>
          <a:xfrm>
            <a:off x="3778151" y="2784425"/>
            <a:ext cx="4076867" cy="209550"/>
          </a:xfrm>
          <a:prstGeom prst="rect">
            <a:avLst/>
          </a:prstGeom>
          <a:noFill/>
          <a:ln/>
        </p:spPr>
        <p:txBody>
          <a:bodyPr wrap="square" lIns="0" tIns="0" rIns="0" bIns="0" rtlCol="0" anchor="t"/>
          <a:lstStyle/>
          <a:p>
            <a:pPr algn="l" indent="0" marL="0">
              <a:buNone/>
            </a:pPr>
            <a:r>
              <a:rPr lang="en-US" sz="1400" dirty="0">
                <a:solidFill>
                  <a:srgbClr val="7A3A14"/>
                </a:solidFill>
                <a:latin typeface="Arial" pitchFamily="34" charset="0"/>
                <a:ea typeface="Arial" pitchFamily="34" charset="-122"/>
                <a:cs typeface="Arial" pitchFamily="34" charset="-120"/>
              </a:rPr>
              <a:t>TABLE PLACEHOLDER — Engineered feature set</a:t>
            </a:r>
            <a:endParaRPr lang="en-US" sz="1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5493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9906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First Pain Point: Missing Hours Everywhere</a:t>
            </a:r>
            <a:endParaRPr lang="en-US" sz="3400" dirty="0"/>
          </a:p>
        </p:txBody>
      </p:sp>
      <p:sp>
        <p:nvSpPr>
          <p:cNvPr id="4" name="Text 2"/>
          <p:cNvSpPr/>
          <p:nvPr/>
        </p:nvSpPr>
        <p:spPr>
          <a:xfrm>
            <a:off x="698450" y="1333500"/>
            <a:ext cx="4443475" cy="1241971"/>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Cables get chewed, solar panels cloud over, and irrigation knocks radios offline. In the raw export these outages show up as NaNs sprinkled across every channel. The next slide shows the best and worst raw VWC traces before cleaning.</a:t>
            </a:r>
            <a:endParaRPr lang="en-US" sz="1450" dirty="0"/>
          </a:p>
        </p:txBody>
      </p:sp>
      <p:sp>
        <p:nvSpPr>
          <p:cNvPr id="5" name="Text 3"/>
          <p:cNvSpPr/>
          <p:nvPr/>
        </p:nvSpPr>
        <p:spPr>
          <a:xfrm>
            <a:off x="698450" y="2676971"/>
            <a:ext cx="4443475" cy="590550"/>
          </a:xfrm>
          <a:prstGeom prst="rect">
            <a:avLst/>
          </a:prstGeom>
          <a:noFill/>
          <a:ln/>
        </p:spPr>
        <p:txBody>
          <a:bodyPr wrap="square" lIns="0" tIns="0" rIns="0" bIns="0" rtlCol="0" anchor="t"/>
          <a:lstStyle/>
          <a:p>
            <a:pPr algn="l" indent="0" marL="0">
              <a:buNone/>
            </a:pPr>
            <a:r>
              <a:rPr lang="en-US" sz="2000" b="1" dirty="0">
                <a:solidFill>
                  <a:srgbClr val="C24B0A"/>
                </a:solidFill>
                <a:latin typeface="Arial" pitchFamily="34" charset="0"/>
                <a:ea typeface="Arial" pitchFamily="34" charset="-122"/>
                <a:cs typeface="Arial" pitchFamily="34" charset="-120"/>
              </a:rPr>
              <a:t>What we learned from the raw export</a:t>
            </a:r>
            <a:endParaRPr lang="en-US" sz="2000" dirty="0"/>
          </a:p>
        </p:txBody>
      </p:sp>
      <p:sp>
        <p:nvSpPr>
          <p:cNvPr id="6" name="Text 4"/>
          <p:cNvSpPr/>
          <p:nvPr/>
        </p:nvSpPr>
        <p:spPr>
          <a:xfrm>
            <a:off x="698450" y="3369022"/>
            <a:ext cx="4443475" cy="1241971"/>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Soil probes can go dark for days while the weather tower keeps logging. Power loss knocks out every channel at once, which is why the code trims dataset ends. Each plot recovers on its own schedule, so we avoid borrowing from neighbours.</a:t>
            </a:r>
            <a:endParaRPr lang="en-US" sz="1450" dirty="0"/>
          </a:p>
        </p:txBody>
      </p:sp>
      <p:sp>
        <p:nvSpPr>
          <p:cNvPr id="7" name="Text 5"/>
          <p:cNvSpPr/>
          <p:nvPr/>
        </p:nvSpPr>
        <p:spPr>
          <a:xfrm>
            <a:off x="5359598" y="1333500"/>
            <a:ext cx="3085951" cy="381000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0" descr="/home/bryan/presentation/slide-maker/workspace/images/eda_assets/dataset_missing_values_by_column.png">    </p:cNvPr>
          <p:cNvPicPr>
            <a:picLocks noChangeAspect="1"/>
          </p:cNvPicPr>
          <p:nvPr/>
        </p:nvPicPr>
        <p:blipFill>
          <a:blip r:embed="rId1"/>
          <a:stretch>
            <a:fillRect/>
          </a:stretch>
        </p:blipFill>
        <p:spPr>
          <a:xfrm>
            <a:off x="5632549" y="2603450"/>
            <a:ext cx="2539901" cy="1269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Raw VWC Before Any Cleaning</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Here are two plots straight from the logger. Plot 2003 is the worst case—long outages and jagged spikes. Plot 2014 is comparatively clean but still loses hours after storms.</a:t>
            </a:r>
            <a:endParaRPr lang="en-US" sz="1600" dirty="0"/>
          </a:p>
        </p:txBody>
      </p:sp>
      <p:sp>
        <p:nvSpPr>
          <p:cNvPr id="5" name="Text 3"/>
          <p:cNvSpPr/>
          <p:nvPr/>
        </p:nvSpPr>
        <p:spPr>
          <a:xfrm>
            <a:off x="762000" y="2458194"/>
            <a:ext cx="3733800" cy="1850529"/>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03_raw_hourly_vwc_all_depths.png">    </p:cNvPr>
          <p:cNvPicPr>
            <a:picLocks noChangeAspect="1"/>
          </p:cNvPicPr>
          <p:nvPr/>
        </p:nvPicPr>
        <p:blipFill>
          <a:blip r:embed="rId1"/>
          <a:stretch>
            <a:fillRect/>
          </a:stretch>
        </p:blipFill>
        <p:spPr>
          <a:xfrm>
            <a:off x="1168598" y="2604195"/>
            <a:ext cx="2920603" cy="1216968"/>
          </a:xfrm>
          <a:prstGeom prst="rect">
            <a:avLst/>
          </a:prstGeom>
        </p:spPr>
      </p:pic>
      <p:sp>
        <p:nvSpPr>
          <p:cNvPr id="7" name="Text 4"/>
          <p:cNvSpPr/>
          <p:nvPr/>
        </p:nvSpPr>
        <p:spPr>
          <a:xfrm>
            <a:off x="968006" y="3922663"/>
            <a:ext cx="3321638" cy="24006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Plot 2003 · Worst gaps and sensor noise.</a:t>
            </a:r>
            <a:endParaRPr lang="en-US" sz="1400" dirty="0"/>
          </a:p>
        </p:txBody>
      </p:sp>
      <p:sp>
        <p:nvSpPr>
          <p:cNvPr id="8" name="Text 5"/>
          <p:cNvSpPr/>
          <p:nvPr/>
        </p:nvSpPr>
        <p:spPr>
          <a:xfrm>
            <a:off x="4648200" y="2458194"/>
            <a:ext cx="3733800" cy="1850529"/>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9" name="Image 1" descr="/home/bryan/presentation/slide-maker/workspace/images/eda_assets/plot2014_raw_hourly_vwc_all_depths.png">    </p:cNvPr>
          <p:cNvPicPr>
            <a:picLocks noChangeAspect="1"/>
          </p:cNvPicPr>
          <p:nvPr/>
        </p:nvPicPr>
        <p:blipFill>
          <a:blip r:embed="rId2"/>
          <a:stretch>
            <a:fillRect/>
          </a:stretch>
        </p:blipFill>
        <p:spPr>
          <a:xfrm>
            <a:off x="5054798" y="2604195"/>
            <a:ext cx="2920603" cy="1216968"/>
          </a:xfrm>
          <a:prstGeom prst="rect">
            <a:avLst/>
          </a:prstGeom>
        </p:spPr>
      </p:pic>
      <p:sp>
        <p:nvSpPr>
          <p:cNvPr id="10" name="Text 6"/>
          <p:cNvSpPr/>
          <p:nvPr/>
        </p:nvSpPr>
        <p:spPr>
          <a:xfrm>
            <a:off x="4772232" y="3922663"/>
            <a:ext cx="3485587" cy="24006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Plot 2014 · Cleaner but still missing storms.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 LSTM VWC Prediction</dc:title>
  <dc:subject>PptxGenJS Presentation</dc:subject>
  <dc:creator>Bryan Nsoh</dc:creator>
  <cp:lastModifiedBy>Bryan Nsoh</cp:lastModifiedBy>
  <cp:revision>1</cp:revision>
  <dcterms:created xsi:type="dcterms:W3CDTF">2025-09-30T23:27:44Z</dcterms:created>
  <dcterms:modified xsi:type="dcterms:W3CDTF">2025-09-30T23:27:44Z</dcterms:modified>
</cp:coreProperties>
</file>