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6669" y="1238250"/>
            <a:ext cx="8290661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Exploratory Data Analysis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26669" y="2197001"/>
            <a:ext cx="8290661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sz="2400" dirty="0">
                <a:solidFill>
                  <a:srgbClr val="F0F0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LSTM-Based Soil Moisture Prediction for Automated Irrigation Scheduling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26669" y="3409801"/>
            <a:ext cx="829066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4000"/>
              </a:spcBef>
              <a:spcAft>
                <a:spcPts val="1800"/>
              </a:spcAft>
              <a:buNone/>
            </a:pPr>
            <a:r>
              <a:rPr lang="en-US" sz="1800" dirty="0">
                <a:solidFill>
                  <a:srgbClr val="E8E8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Wrangling and Feature Engineering Workflow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Data Cleaning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396407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Essential Preprocessing Steps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755725"/>
            <a:ext cx="396407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trim_start_end_nans(df)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07950" y="2079575"/>
            <a:ext cx="396407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Walks each column to find first/last valid timestamp so storm outages are clipped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07950" y="2574875"/>
            <a:ext cx="396407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drop_duplicates()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507950" y="2898725"/>
            <a:ext cx="396407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CR1000X occasionally double-logs hourly rows after reboot – eliminate duplicates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07950" y="3394025"/>
            <a:ext cx="396407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set_index('TIMESTAMP')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507950" y="3717875"/>
            <a:ext cx="396407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Indexing enables resample windows and sliding-window sequence generation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507950" y="4213175"/>
            <a:ext cx="396407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resample('D').mean()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507950" y="4537025"/>
            <a:ext cx="396407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Daily aggregation tested vs. hourly – no perf loss but smoother VWC trajectories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749850" y="1269950"/>
            <a:ext cx="396407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Example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4749850" y="1755725"/>
            <a:ext cx="396407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# Cleaning pipeline anchored in notebook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749850" y="2079575"/>
            <a:ext cx="396407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df = trim_start_end_nans(raw_df)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4749850" y="2403425"/>
            <a:ext cx="396407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df = (df.drop_duplicates()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749850" y="2727275"/>
            <a:ext cx="396407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.set_index('TIMESTAMP')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4749850" y="3051125"/>
            <a:ext cx="396407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.sort_index()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749850" y="3374975"/>
            <a:ext cx="396407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.resample("D").mean())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Interpolating Missing Values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66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PCHIP (Piecewise Cubic Hermite Interpolating Polynomial)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755725"/>
            <a:ext cx="8128099" cy="1533079"/>
          </a:xfrm>
          <a:prstGeom prst="rect">
            <a:avLst/>
          </a:prstGeom>
          <a:solidFill>
            <a:srgbClr val="FFFFFF"/>
          </a:solidFill>
          <a:ln w="19050">
            <a:solidFill>
              <a:srgbClr val="16A085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27355" y="2104876"/>
            <a:ext cx="7889290" cy="257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03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rgbClr val="2C3E5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H(t) = y_k h_1(t) + y_{k+1} h_2(t) + h_k m_k h_3(t) + h_k m_{k+1} h_4(t)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704701" y="2515046"/>
            <a:ext cx="7889290" cy="4881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8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PCHIP?</a:t>
            </a:r>
            <a:pPr algn="l" indent="0" marL="0">
              <a:lnSpc>
                <a:spcPts val="188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SciPy's </a:t>
            </a:r>
            <a:pPr algn="l" indent="0" marL="0">
              <a:lnSpc>
                <a:spcPts val="188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PchipInterpolator</a:t>
            </a:r>
            <a:pPr algn="l" indent="0" marL="0">
              <a:lnSpc>
                <a:spcPts val="188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keeps VWC curves monotone during dry-down and prevents Gibbs overshoot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07950" y="3415754"/>
            <a:ext cx="8128099" cy="1354485"/>
          </a:xfrm>
          <a:prstGeom prst="rect">
            <a:avLst/>
          </a:prstGeom>
          <a:solidFill>
            <a:srgbClr val="FFF3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536525" y="3415754"/>
            <a:ext cx="0" cy="1354485"/>
          </a:xfrm>
          <a:prstGeom prst="line">
            <a:avLst/>
          </a:prstGeom>
          <a:noFill/>
          <a:ln w="57150">
            <a:solidFill>
              <a:srgbClr val="E67E22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92051" y="3631555"/>
            <a:ext cx="7973389" cy="239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8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Critical Constraint:</a:t>
            </a:r>
            <a:pPr algn="l" indent="0" marL="0">
              <a:lnSpc>
                <a:spcPts val="188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Only interpolate during periods with NO rainfall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692051" y="3959721"/>
            <a:ext cx="3819674" cy="683568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495"/>
              </a:lnSpc>
              <a:spcAft>
                <a:spcPts val="300"/>
              </a:spcAft>
              <a:buSzPct val="100000"/>
              <a:buChar char="•"/>
            </a:pPr>
            <a:r>
              <a:rPr lang="en-US" sz="11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Rain/fertigation spikes VWC ≈0.2 within six hours</a:t>
            </a:r>
            <a:endParaRPr lang="en-US" sz="1150" dirty="0"/>
          </a:p>
          <a:p>
            <a:pPr algn="l" marL="127000" indent="-127000">
              <a:lnSpc>
                <a:spcPts val="1495"/>
              </a:lnSpc>
              <a:spcAft>
                <a:spcPts val="300"/>
              </a:spcAft>
              <a:buSzPct val="100000"/>
              <a:buChar char="•"/>
            </a:pPr>
            <a:r>
              <a:rPr lang="en-US" sz="11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Mask those windows so interpolation never bridges forced spikes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4689425" y="3959721"/>
            <a:ext cx="3819674" cy="683568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495"/>
              </a:lnSpc>
              <a:spcAft>
                <a:spcPts val="300"/>
              </a:spcAft>
              <a:buSzPct val="100000"/>
              <a:buChar char="•"/>
            </a:pPr>
            <a:r>
              <a:rPr lang="en-US" sz="11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Dry stretches: ET pulls ≈0.005 per day (slow slope)</a:t>
            </a:r>
            <a:endParaRPr lang="en-US" sz="1150" dirty="0"/>
          </a:p>
          <a:p>
            <a:pPr algn="l" marL="127000" indent="-127000">
              <a:lnSpc>
                <a:spcPts val="1495"/>
              </a:lnSpc>
              <a:spcAft>
                <a:spcPts val="300"/>
              </a:spcAft>
              <a:buSzPct val="100000"/>
              <a:buChar char="•"/>
            </a:pPr>
            <a:r>
              <a:rPr lang="en-US" sz="11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Carry latest decline rate forward to span gaps</a:t>
            </a:r>
            <a:endParaRPr lang="en-US" sz="1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Spike Detection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3989883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Detecting VWC Spikes (Irrigation &amp; Rainfall Events)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2051000"/>
            <a:ext cx="3911650" cy="2795290"/>
          </a:xfrm>
          <a:prstGeom prst="rect">
            <a:avLst/>
          </a:prstGeom>
          <a:solidFill>
            <a:srgbClr val="FFFFFF"/>
          </a:solidFill>
          <a:ln w="19050">
            <a:solidFill>
              <a:srgbClr val="E67E22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30151" y="2374702"/>
            <a:ext cx="3536594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Purpose:</a:t>
            </a:r>
            <a:pPr algn="l" indent="0" marL="0">
              <a:lnSpc>
                <a:spcPts val="21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Capture sudden water injection events as binary features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730151" y="3009602"/>
            <a:ext cx="3467249" cy="1538288"/>
          </a:xfrm>
          <a:prstGeom prst="rect">
            <a:avLst/>
          </a:prstGeom>
          <a:noFill/>
          <a:ln/>
        </p:spPr>
        <p:txBody>
          <a:bodyPr wrap="square" lIns="139700" tIns="0" rIns="0" bIns="0" rtlCol="0" anchor="t"/>
          <a:lstStyle/>
          <a:p>
            <a:pPr algn="l" marL="139700" indent="-1397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Spike Up:</a:t>
            </a:r>
            <a:pPr algn="l" indent="0" marL="0">
              <a:lnSpc>
                <a:spcPts val="1820"/>
              </a:lnSpc>
              <a:spcAft>
                <a:spcPts val="6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VWC_06/18/30 rising &gt;1.15× day-1 flagged fertigation and rain pulses</a:t>
            </a:r>
            <a:endParaRPr lang="en-US" sz="1300" dirty="0"/>
          </a:p>
          <a:p>
            <a:pPr algn="l" marL="139700" indent="-1397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Spike Down:</a:t>
            </a:r>
            <a:pPr algn="l" indent="0" marL="0">
              <a:lnSpc>
                <a:spcPts val="1820"/>
              </a:lnSpc>
              <a:spcAft>
                <a:spcPts val="6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&gt;15% drop reveals drainage events or unplugged probes</a:t>
            </a:r>
            <a:endParaRPr lang="en-US" sz="1300" dirty="0"/>
          </a:p>
          <a:p>
            <a:pPr algn="l" marL="139700" indent="-1397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Threshold tuned from 2023-08-03 fertigation run (0.22 → 0.28 m³/m³)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4724400" y="1269950"/>
            <a:ext cx="398988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Implementation Sketch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4724400" y="1755725"/>
            <a:ext cx="3911650" cy="2958703"/>
          </a:xfrm>
          <a:prstGeom prst="rect">
            <a:avLst/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851350" y="1933426"/>
            <a:ext cx="373090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col in VWC_COLUMNS: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851350" y="2250877"/>
            <a:ext cx="3730904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up = df[col] &gt; df[col].shift(1) * 1.15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4851350" y="2835027"/>
            <a:ext cx="3730904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down = df[col] &lt; df[col].shift(1) * 0.85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4851350" y="3419177"/>
            <a:ext cx="3730904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df[f"{col}_spike_up"] = up.astype(int)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4851350" y="4003328"/>
            <a:ext cx="3730904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df[f"{col}_spike_down"] = down.astype(int)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 Since Precipitation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3989883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Capturing Temporal Distance from Water Events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2051000"/>
            <a:ext cx="3911650" cy="1355527"/>
          </a:xfrm>
          <a:prstGeom prst="rect">
            <a:avLst/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36525" y="2051000"/>
            <a:ext cx="0" cy="1355527"/>
          </a:xfrm>
          <a:prstGeom prst="line">
            <a:avLst/>
          </a:prstGeom>
          <a:noFill/>
          <a:ln w="57150">
            <a:solidFill>
              <a:srgbClr val="16A08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8251" y="2343001"/>
            <a:ext cx="3517163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2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Rationale:</a:t>
            </a:r>
            <a:pPr algn="l" indent="0" marL="0">
              <a:lnSpc>
                <a:spcPts val="202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Time since last significant input reveals how quickly soil moisture should decay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507950" y="3495377"/>
            <a:ext cx="398988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2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thresholds tracked: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507950" y="3841403"/>
            <a:ext cx="3911650" cy="450949"/>
          </a:xfrm>
          <a:prstGeom prst="rect">
            <a:avLst/>
          </a:prstGeom>
          <a:noFill/>
          <a:ln/>
        </p:spPr>
        <p:txBody>
          <a:bodyPr wrap="square" lIns="139700" tIns="0" rIns="0" bIns="0" rtlCol="0" anchor="t"/>
          <a:lstStyle/>
          <a:p>
            <a:pPr algn="l" marL="139700" indent="-139700">
              <a:lnSpc>
                <a:spcPts val="1625"/>
              </a:lnSpc>
              <a:spcAft>
                <a:spcPts val="300"/>
              </a:spcAft>
              <a:buSzPct val="100000"/>
              <a:buChar char="•"/>
            </a:pPr>
            <a:r>
              <a:rPr lang="en-US" sz="12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Days since &gt;0.2 in precip (5 mm irrigation setpoint)</a:t>
            </a:r>
            <a:endParaRPr lang="en-US" sz="1250" dirty="0"/>
          </a:p>
          <a:p>
            <a:pPr algn="l" marL="139700" indent="-139700">
              <a:lnSpc>
                <a:spcPts val="1625"/>
              </a:lnSpc>
              <a:spcAft>
                <a:spcPts val="300"/>
              </a:spcAft>
              <a:buSzPct val="100000"/>
              <a:buChar char="•"/>
            </a:pPr>
            <a:r>
              <a:rPr lang="en-US" sz="12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Days since half-max storm (0.5 × seasonal peak)</a:t>
            </a:r>
            <a:endParaRPr lang="en-US" sz="1250" dirty="0"/>
          </a:p>
        </p:txBody>
      </p:sp>
      <p:sp>
        <p:nvSpPr>
          <p:cNvPr id="10" name="Text 8"/>
          <p:cNvSpPr/>
          <p:nvPr/>
        </p:nvSpPr>
        <p:spPr>
          <a:xfrm>
            <a:off x="4724400" y="1269950"/>
            <a:ext cx="398988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Engineering Snippet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4724400" y="1755725"/>
            <a:ext cx="3911650" cy="2615803"/>
          </a:xfrm>
          <a:prstGeom prst="rect">
            <a:avLst/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851350" y="1933426"/>
            <a:ext cx="373090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5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mask = (df['precip_irrig'] &gt; 0.2).astype(int)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4851350" y="2498527"/>
            <a:ext cx="3730904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5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df['time_since_last_precip'] = (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4851350" y="2806452"/>
            <a:ext cx="373090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5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mask.cumsum() - mask.replace(0, None).cumsum()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4851350" y="3371552"/>
            <a:ext cx="3730904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5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).fillna(0)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4851350" y="3679478"/>
            <a:ext cx="373090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5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df['precip_irrig_cum_7day'] = df['precip_irrig'].rolling(7).sum()</a:t>
            </a:r>
            <a:endParaRPr lang="en-US" sz="13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Savitzky-Golay Filter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398988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Smoothing VWC Data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755725"/>
            <a:ext cx="3911650" cy="3102620"/>
          </a:xfrm>
          <a:prstGeom prst="rect">
            <a:avLst/>
          </a:prstGeom>
          <a:solidFill>
            <a:srgbClr val="FFFFFF"/>
          </a:solidFill>
          <a:ln w="19050">
            <a:solidFill>
              <a:srgbClr val="16A085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04701" y="2041327"/>
            <a:ext cx="3588511" cy="497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8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Purpose:</a:t>
            </a:r>
            <a:pPr algn="l" indent="0" marL="0">
              <a:lnSpc>
                <a:spcPts val="1958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Remove high-frequency noise while preserving irrigation spikes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669520" y="2690813"/>
            <a:ext cx="3588511" cy="515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03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rgbClr val="2C3E5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savgol_filter(x, window=20, polyorder=4, deriv=0)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04701" y="3358753"/>
            <a:ext cx="3518148" cy="1264741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560"/>
              </a:lnSpc>
              <a:spcAft>
                <a:spcPts val="300"/>
              </a:spcAft>
              <a:buSzPct val="100000"/>
              <a:buChar char="•"/>
            </a:pPr>
            <a:r>
              <a:rPr lang="en-US" sz="1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Window:</a:t>
            </a:r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20-day kernel filters 30 cm probe chatter yet keeps seasonal drift</a:t>
            </a:r>
            <a:endParaRPr lang="en-US" sz="1200" dirty="0"/>
          </a:p>
          <a:p>
            <a:pPr algn="l" marL="127000" indent="-127000">
              <a:lnSpc>
                <a:spcPts val="1560"/>
              </a:lnSpc>
              <a:spcAft>
                <a:spcPts val="300"/>
              </a:spcAft>
              <a:buSzPct val="100000"/>
              <a:buChar char="•"/>
            </a:pPr>
            <a:r>
              <a:rPr lang="en-US" sz="1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Order:</a:t>
            </a:r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Degree 4 preserves irrigation spikes lasting 2–3 days</a:t>
            </a:r>
            <a:endParaRPr lang="en-US" sz="1200" dirty="0"/>
          </a:p>
          <a:p>
            <a:pPr algn="l" marL="127000" indent="-127000">
              <a:lnSpc>
                <a:spcPts val="1560"/>
              </a:lnSpc>
              <a:spcAft>
                <a:spcPts val="300"/>
              </a:spcAft>
              <a:buSzPct val="100000"/>
              <a:buChar char="•"/>
            </a:pPr>
            <a:r>
              <a:rPr lang="en-US" sz="1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Derivative:</a:t>
            </a:r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0 → smooth VWC_06/18/30 prior to differencing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724400" y="1269950"/>
            <a:ext cx="398988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Implementation Sketch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4724400" y="1755725"/>
            <a:ext cx="3911650" cy="1750368"/>
          </a:xfrm>
          <a:prstGeom prst="rect">
            <a:avLst/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851350" y="1933426"/>
            <a:ext cx="3730904" cy="2485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8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5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col in target_columns: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4851350" y="2232720"/>
            <a:ext cx="3730904" cy="2485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8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5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df[col] = savgol_filter(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4851350" y="2532013"/>
            <a:ext cx="3730904" cy="497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8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5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df[col], window_length=20, polyorder=4, deriv=0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4851350" y="3079849"/>
            <a:ext cx="3730904" cy="2485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8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5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13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Transformations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66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Preparing Data for Neural Network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755725"/>
            <a:ext cx="3962400" cy="1226344"/>
          </a:xfrm>
          <a:prstGeom prst="rect">
            <a:avLst/>
          </a:prstGeom>
          <a:solidFill>
            <a:srgbClr val="FFF3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36525" y="1755725"/>
            <a:ext cx="0" cy="1226344"/>
          </a:xfrm>
          <a:prstGeom prst="line">
            <a:avLst/>
          </a:prstGeom>
          <a:noFill/>
          <a:ln w="57150">
            <a:solidFill>
              <a:srgbClr val="E67E2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17500" y="1984325"/>
            <a:ext cx="3672459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Mean Subtraction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717500" y="2291507"/>
            <a:ext cx="3672459" cy="46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Store μ for VWC_06/18/30 per plot, subtract so LSTM sees anomalies not absolute moisture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4673501" y="1755725"/>
            <a:ext cx="3962549" cy="1226344"/>
          </a:xfrm>
          <a:prstGeom prst="rect">
            <a:avLst/>
          </a:prstGeom>
          <a:solidFill>
            <a:srgbClr val="FFF3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4702076" y="1755725"/>
            <a:ext cx="0" cy="1226344"/>
          </a:xfrm>
          <a:prstGeom prst="line">
            <a:avLst/>
          </a:prstGeom>
          <a:noFill/>
          <a:ln w="57150">
            <a:solidFill>
              <a:srgbClr val="E67E2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883051" y="1984325"/>
            <a:ext cx="3672611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Derivative Features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4883051" y="2291507"/>
            <a:ext cx="3672611" cy="46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ΔVWC columns via diff() to encode daily depletion velocity after irrigation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507950" y="3185220"/>
            <a:ext cx="3962400" cy="1226344"/>
          </a:xfrm>
          <a:prstGeom prst="rect">
            <a:avLst/>
          </a:prstGeom>
          <a:solidFill>
            <a:srgbClr val="FFF3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536525" y="3185220"/>
            <a:ext cx="0" cy="1226344"/>
          </a:xfrm>
          <a:prstGeom prst="line">
            <a:avLst/>
          </a:prstGeom>
          <a:noFill/>
          <a:ln w="57150">
            <a:solidFill>
              <a:srgbClr val="E67E22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17500" y="3413820"/>
            <a:ext cx="3672459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MinMax Scaling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717500" y="3721001"/>
            <a:ext cx="3672459" cy="46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Scale channels to [0,1] with 30% buffer so storms and injections stay in range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4673501" y="3185220"/>
            <a:ext cx="3962549" cy="1226344"/>
          </a:xfrm>
          <a:prstGeom prst="rect">
            <a:avLst/>
          </a:prstGeom>
          <a:solidFill>
            <a:srgbClr val="FFF3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4702076" y="3185220"/>
            <a:ext cx="0" cy="1226344"/>
          </a:xfrm>
          <a:prstGeom prst="line">
            <a:avLst/>
          </a:prstGeom>
          <a:noFill/>
          <a:ln w="57150">
            <a:solidFill>
              <a:srgbClr val="E67E22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4883051" y="3413820"/>
            <a:ext cx="3672611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Log Transform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4883051" y="3721001"/>
            <a:ext cx="3672611" cy="46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log(precip_irrig + 1) to convert skewed irrigation pulses into learnable increments</a:t>
            </a:r>
            <a:endParaRPr lang="en-US" sz="13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Scaling: MinMax with Buffer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39769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Scaling Matters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755725"/>
            <a:ext cx="1835200" cy="1500932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560"/>
              </a:lnSpc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LSTM trains faster when VWC_06/18/30, canopy_temp, precip share [0,1] scale</a:t>
            </a:r>
            <a:endParaRPr lang="en-US" sz="1200" dirty="0"/>
          </a:p>
          <a:p>
            <a:pPr algn="l" marL="127000" indent="-127000">
              <a:lnSpc>
                <a:spcPts val="1560"/>
              </a:lnSpc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Buffered scaling avoids exploding gradients when a block floods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2571750" y="1755725"/>
            <a:ext cx="1835200" cy="1500932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560"/>
              </a:lnSpc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Cross-plot mixing needs consistent ranges despite differing soil textures</a:t>
            </a:r>
            <a:endParaRPr lang="en-US" sz="1200" dirty="0"/>
          </a:p>
          <a:p>
            <a:pPr algn="l" marL="127000" indent="-127000">
              <a:lnSpc>
                <a:spcPts val="1560"/>
              </a:lnSpc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Keeps irrigation pulses comparable with weather covariates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07950" y="3510558"/>
            <a:ext cx="39769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000"/>
              </a:spcBef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Buffer Rationale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07950" y="3996333"/>
            <a:ext cx="3976979" cy="46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30% buffer keeps injected irrigation scenarios and rare storms within scaler bounds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4737050" y="1269950"/>
            <a:ext cx="39769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MinMax Formula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4737050" y="1755725"/>
            <a:ext cx="3898999" cy="1596926"/>
          </a:xfrm>
          <a:prstGeom prst="rect">
            <a:avLst/>
          </a:prstGeom>
          <a:solidFill>
            <a:srgbClr val="FFFFFF"/>
          </a:solidFill>
          <a:ln w="19050">
            <a:solidFill>
              <a:srgbClr val="16A085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885843" y="2016026"/>
            <a:ext cx="3601414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2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range = max - min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4885843" y="2323207"/>
            <a:ext cx="3601414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2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buffer = 0.3 × range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4885843" y="2630388"/>
            <a:ext cx="3601414" cy="46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2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scaled = (x - (min - buffer)) / ((max + buffer) - (min - buffer))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4737050" y="3479602"/>
            <a:ext cx="3976979" cy="391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100" dirty="0">
                <a:solidFill>
                  <a:srgbClr val="E67E2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buffered_min = min_val - buffer  # per column, per plot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4737050" y="3921472"/>
            <a:ext cx="3976979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100" dirty="0">
                <a:solidFill>
                  <a:srgbClr val="E67E2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buffered_max = max_val + buffer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4737050" y="4167783"/>
            <a:ext cx="3976979" cy="391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100" dirty="0">
                <a:solidFill>
                  <a:srgbClr val="E67E2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scaled = (data - buffered_min) / (buffered_max - buffered_min)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 Context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66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Automated Irrigation Scheduling Study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755725"/>
            <a:ext cx="8290661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500"/>
              </a:spcAft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 goal: Develop data-driven irrigation scheduling system for corn cultivation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07950" y="2250877"/>
            <a:ext cx="8128099" cy="1442145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Multi-sensor data collection: soil moisture, canopy temperature, weather data</a:t>
            </a:r>
            <a:endParaRPr lang="en-US" sz="1600" dirty="0"/>
          </a:p>
          <a:p>
            <a:pPr algn="l" marL="190500" indent="-1905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3-month study period with hourly measurements</a:t>
            </a:r>
            <a:endParaRPr lang="en-US" sz="1600" dirty="0"/>
          </a:p>
          <a:p>
            <a:pPr algn="l" marL="190500" indent="-1905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plot ranges (spatially distributed data)</a:t>
            </a:r>
            <a:endParaRPr lang="en-US" sz="1600" dirty="0"/>
          </a:p>
          <a:p>
            <a:pPr algn="l" marL="190500" indent="-1905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Fixed 4-day irrigation cycle constraint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507950" y="3883521"/>
            <a:ext cx="8128099" cy="1104602"/>
          </a:xfrm>
          <a:prstGeom prst="rect">
            <a:avLst/>
          </a:prstGeom>
          <a:solidFill>
            <a:srgbClr val="FFF3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536525" y="3883521"/>
            <a:ext cx="0" cy="1104602"/>
          </a:xfrm>
          <a:prstGeom prst="line">
            <a:avLst/>
          </a:prstGeom>
          <a:noFill/>
          <a:ln w="57150">
            <a:solidFill>
              <a:srgbClr val="E67E2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17500" y="4035921"/>
            <a:ext cx="7921472" cy="6093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500"/>
              </a:spcAft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 Challenge:</a:t>
            </a:r>
            <a:pPr algn="l" indent="0" marL="0">
              <a:lnSpc>
                <a:spcPts val="2400"/>
              </a:lnSpc>
              <a:spcAft>
                <a:spcPts val="1500"/>
              </a:spcAft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How to leverage limited temporal data (3 months) with high spatial resolution (multiple plots) to train time series prediction models?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 Statement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513798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Predicting Volumetric Water Content (VWC)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07950" y="1689050"/>
            <a:ext cx="5137981" cy="231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Aft>
                <a:spcPts val="1000"/>
              </a:spcAft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Goal: Predict soil moisture 4 days ahead to prevent water stress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07950" y="2072580"/>
            <a:ext cx="5037237" cy="1394520"/>
          </a:xfrm>
          <a:prstGeom prst="rect">
            <a:avLst/>
          </a:prstGeom>
          <a:solidFill>
            <a:srgbClr val="FFFFFF"/>
          </a:solidFill>
          <a:ln w="19050">
            <a:solidFill>
              <a:srgbClr val="16A085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06498" y="2218581"/>
            <a:ext cx="4840141" cy="231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20"/>
              </a:lnSpc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Soil Water Stress Index (SWSI)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606498" y="2576661"/>
            <a:ext cx="4840141" cy="292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95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500" dirty="0">
                <a:solidFill>
                  <a:srgbClr val="2C3E5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SWSI = 1 - (θ / θFC)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06498" y="2970312"/>
            <a:ext cx="4840141" cy="223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60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θ = current VWC, θFC = field capacity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507950" y="3619500"/>
            <a:ext cx="5037237" cy="1172914"/>
          </a:xfrm>
          <a:prstGeom prst="rect">
            <a:avLst/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536525" y="3619500"/>
            <a:ext cx="0" cy="1172914"/>
          </a:xfrm>
          <a:prstGeom prst="line">
            <a:avLst/>
          </a:prstGeom>
          <a:noFill/>
          <a:ln w="57150">
            <a:solidFill>
              <a:srgbClr val="16A08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66601" y="3721001"/>
            <a:ext cx="4872627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spcAft>
                <a:spcPts val="6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predict VWC?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666601" y="4011662"/>
            <a:ext cx="4777085" cy="615851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Direct sensor measurements</a:t>
            </a:r>
            <a:endParaRPr lang="en-US" sz="1200" dirty="0"/>
          </a:p>
          <a:p>
            <a:pPr algn="l" marL="158750" indent="-1587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 derive SWSI from VWC</a:t>
            </a:r>
            <a:endParaRPr lang="en-US" sz="1200" dirty="0"/>
          </a:p>
          <a:p>
            <a:pPr algn="l" marL="158750" indent="-1587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Preempt stress over 4-day cycle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Collection Pipeline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2773568" y="2358926"/>
            <a:ext cx="3672914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IMAGE: Complete Data Flow Diagram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938187" y="2749451"/>
            <a:ext cx="5343677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Sensors → Data Logger → Gateway → Wireless → Cloud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56160" y="4203502"/>
            <a:ext cx="8031531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Full pipeline showing VWC sensors, canopy temperature sensors, data logger, wireless gateway, and cloud storage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Dataset Summary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1725662" cy="1174552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36525" y="1269950"/>
            <a:ext cx="0" cy="1174552"/>
          </a:xfrm>
          <a:prstGeom prst="line">
            <a:avLst/>
          </a:prstGeom>
          <a:noFill/>
          <a:ln w="57150">
            <a:solidFill>
              <a:srgbClr val="E67E22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55629" y="1473101"/>
            <a:ext cx="128745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67E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755629" y="2041327"/>
            <a:ext cx="128745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800"/>
              </a:spcBef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Months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2436763" y="1269950"/>
            <a:ext cx="1725662" cy="1174552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2465338" y="1269950"/>
            <a:ext cx="0" cy="1174552"/>
          </a:xfrm>
          <a:prstGeom prst="line">
            <a:avLst/>
          </a:prstGeom>
          <a:noFill/>
          <a:ln w="57150">
            <a:solidFill>
              <a:srgbClr val="E67E22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2684441" y="1473101"/>
            <a:ext cx="128745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67E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~90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2684441" y="2041327"/>
            <a:ext cx="128745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800"/>
              </a:spcBef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Days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507950" y="2647652"/>
            <a:ext cx="1725662" cy="1174552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536525" y="2647652"/>
            <a:ext cx="0" cy="1174552"/>
          </a:xfrm>
          <a:prstGeom prst="line">
            <a:avLst/>
          </a:prstGeom>
          <a:noFill/>
          <a:ln w="57150">
            <a:solidFill>
              <a:srgbClr val="E67E22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55629" y="2850803"/>
            <a:ext cx="128745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67E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Hourly</a:t>
            </a:r>
            <a:endParaRPr lang="en-US" sz="3200" dirty="0"/>
          </a:p>
        </p:txBody>
      </p:sp>
      <p:sp>
        <p:nvSpPr>
          <p:cNvPr id="15" name="Text 13"/>
          <p:cNvSpPr/>
          <p:nvPr/>
        </p:nvSpPr>
        <p:spPr>
          <a:xfrm>
            <a:off x="755629" y="3419029"/>
            <a:ext cx="128745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800"/>
              </a:spcBef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Sampling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2436763" y="2647652"/>
            <a:ext cx="1725662" cy="1174552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2465338" y="2647652"/>
            <a:ext cx="0" cy="1174552"/>
          </a:xfrm>
          <a:prstGeom prst="line">
            <a:avLst/>
          </a:prstGeom>
          <a:noFill/>
          <a:ln w="57150">
            <a:solidFill>
              <a:srgbClr val="E67E22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684441" y="2850803"/>
            <a:ext cx="128745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67E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</a:t>
            </a:r>
            <a:endParaRPr lang="en-US" sz="3200" dirty="0"/>
          </a:p>
        </p:txBody>
      </p:sp>
      <p:sp>
        <p:nvSpPr>
          <p:cNvPr id="19" name="Text 17"/>
          <p:cNvSpPr/>
          <p:nvPr/>
        </p:nvSpPr>
        <p:spPr>
          <a:xfrm>
            <a:off x="2684441" y="3419029"/>
            <a:ext cx="128745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800"/>
              </a:spcBef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Plot Ranges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4467225" y="1269950"/>
            <a:ext cx="4168825" cy="23495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Shape 19"/>
          <p:cNvSpPr/>
          <p:nvPr/>
        </p:nvSpPr>
        <p:spPr>
          <a:xfrm>
            <a:off x="4495800" y="1269950"/>
            <a:ext cx="0" cy="2349550"/>
          </a:xfrm>
          <a:prstGeom prst="line">
            <a:avLst/>
          </a:prstGeom>
          <a:noFill/>
          <a:ln w="57150">
            <a:solidFill>
              <a:srgbClr val="2C3E50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4752975" y="1498550"/>
            <a:ext cx="372756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Characteristics</a:t>
            </a:r>
            <a:endParaRPr lang="en-US" sz="1800" dirty="0"/>
          </a:p>
        </p:txBody>
      </p:sp>
      <p:sp>
        <p:nvSpPr>
          <p:cNvPr id="23" name="Text 21"/>
          <p:cNvSpPr/>
          <p:nvPr/>
        </p:nvSpPr>
        <p:spPr>
          <a:xfrm>
            <a:off x="4752975" y="1917650"/>
            <a:ext cx="3654475" cy="1828800"/>
          </a:xfrm>
          <a:prstGeom prst="rect">
            <a:avLst/>
          </a:prstGeom>
          <a:noFill/>
          <a:ln/>
        </p:spPr>
        <p:txBody>
          <a:bodyPr wrap="square" lIns="139700" tIns="0" rIns="0" bIns="0" rtlCol="0" anchor="t"/>
          <a:lstStyle/>
          <a:p>
            <a:pPr algn="l" marL="139700" indent="-139700"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Corn hybrid DK-672 grown in RCBD plots 2003–2015 with LoRa telemetry</a:t>
            </a:r>
            <a:endParaRPr lang="en-US" sz="1300" dirty="0"/>
          </a:p>
          <a:p>
            <a:pPr algn="l" marL="139700" indent="-139700"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Hourly sensor pulls from 2023-07-20 → 2023-09-30 (≈2,000 rows per channel)</a:t>
            </a:r>
            <a:endParaRPr lang="en-US" sz="1300" dirty="0"/>
          </a:p>
          <a:p>
            <a:pPr algn="l" marL="139700" indent="-139700"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Synchronized canopy temp, VWC_06/18/30, weather, and irrigation counters</a:t>
            </a:r>
            <a:endParaRPr lang="en-US" sz="1300" dirty="0"/>
          </a:p>
          <a:p>
            <a:pPr algn="l" marL="139700" indent="-139700"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Frequent outages: chewed sensor leads + cloudy weeks → multi-day gaps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Native Data Features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50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Raw Data Columns Collected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3260940" y="2839789"/>
            <a:ext cx="2659922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TABLE: All Native Features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75210" y="3230314"/>
            <a:ext cx="8031531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TIMESTAMP, VWC_06/18/30, canopy_temp, Ta/RH/Solar towers, wind, rain, irrigation pulse totals pulled directly from CR1000X logger</a:t>
            </a:r>
            <a:endParaRPr lang="en-US" sz="130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07950" y="1819126"/>
          <a:ext cx="8166050" cy="2832050"/>
        </p:xfrm>
        <a:graphic>
          <a:graphicData uri="http://schemas.openxmlformats.org/drawingml/2006/table">
            <a:tbl>
              <a:tblPr/>
              <a:tblGrid>
                <a:gridCol w="2286000"/>
                <a:gridCol w="3200400"/>
                <a:gridCol w="1371600"/>
              </a:tblGrid>
              <a:tr h="283205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085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085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Units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085"/>
                    </a:solidFill>
                  </a:tcPr>
                </a:tc>
              </a:tr>
              <a:tr h="283205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Ta_2m_Avg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Air temperature at 2m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°C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05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RH_2m_Avg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Relative humidity at 2m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05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Solar_2m_Avg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Solar radiation at 2m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W/m²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05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WndAveSpd_3m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Wind speed at 3m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m/s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05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Rain_1m_Tot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Rainfall total at 1m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mm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05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VWC_06/18/30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Volumetric water content (depths)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05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canopy_temp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Canopy temperature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°C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05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irrigation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Irrigation amount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mm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05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precip_irrig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Combined precip + irrigation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mm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Engineered Features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50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0"/>
              </a:spcAft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 Created During Data Wrangling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3165150" y="2839789"/>
            <a:ext cx="285165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TABLE: Engineered Features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75210" y="3230314"/>
            <a:ext cx="8031531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Binary spike flags (±15% day-over-day), time-since-precip counters, 7-day precip/irrig sums, Savitzky-Golay smoothed VWC traces, sin/cos encodings for hour + DOY</a:t>
            </a:r>
            <a:endParaRPr lang="en-US" sz="1300" dirty="0"/>
          </a:p>
        </p:txBody>
      </p:sp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07950" y="1819126"/>
          <a:ext cx="8166050" cy="2832050"/>
        </p:xfrm>
        <a:graphic>
          <a:graphicData uri="http://schemas.openxmlformats.org/drawingml/2006/table">
            <a:tbl>
              <a:tblPr/>
              <a:tblGrid>
                <a:gridCol w="2011680"/>
                <a:gridCol w="2286000"/>
                <a:gridCol w="3017520"/>
              </a:tblGrid>
              <a:tr h="31467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E22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E22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Purpose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E22"/>
                    </a:solidFill>
                  </a:tcPr>
                </a:tc>
              </a:tr>
              <a:tr h="31467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VWC_*_spike_up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15% increase detection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Capture irrigation/rain events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7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VWC_*_spike_down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15% decrease detection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Detect rapid drainage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7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time_since_last_precip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Days since last rain event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Temporal drought indicator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7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precip_cumulative_7day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7-day rolling sum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Water supply over window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7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VWC_*_smoothed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Savitzky-Golay filtered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Noise reduction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7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VWC_*_deriv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Rate of change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Capture dynamics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7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precip_irrig_log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Log-transformed precip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Handle skewed distribution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7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Cyclic time encoding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Sin/cos of hour, day, DOW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Capture temporal patterns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6A08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Raw VWC Data - The Challenge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50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1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Volumetric Water Content with Data Gaps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3105870" y="2408486"/>
            <a:ext cx="3008162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IMAGE: Raw VWC Time Series Plot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2726207" y="2744837"/>
            <a:ext cx="3767489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4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Shows VWC_06, VWC_18, VWC_30 over time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3073383" y="3081189"/>
            <a:ext cx="3073286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4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Highlighting multiple data gaps due to: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3226296" y="3430339"/>
            <a:ext cx="2767459" cy="803077"/>
          </a:xfrm>
          <a:prstGeom prst="rect">
            <a:avLst/>
          </a:prstGeom>
          <a:noFill/>
          <a:ln/>
        </p:spPr>
        <p:txBody>
          <a:bodyPr wrap="square" lIns="165100" tIns="0" rIns="0" bIns="0" rtlCol="0" anchor="t"/>
          <a:lstStyle/>
          <a:p>
            <a:pPr algn="l" marL="165100" indent="-165100">
              <a:spcAft>
                <a:spcPts val="400"/>
              </a:spcAft>
              <a:buSzPct val="100000"/>
              <a:buChar char="•"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Pest damage to sensor wires</a:t>
            </a:r>
            <a:endParaRPr lang="en-US" sz="1300" dirty="0"/>
          </a:p>
          <a:p>
            <a:pPr algn="l" marL="165100" indent="-165100">
              <a:spcAft>
                <a:spcPts val="400"/>
              </a:spcAft>
              <a:buSzPct val="100000"/>
              <a:buChar char="•"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Power outages (insufficient solar)</a:t>
            </a:r>
            <a:endParaRPr lang="en-US" sz="1300" dirty="0"/>
          </a:p>
          <a:p>
            <a:pPr algn="l" marL="165100" indent="-165100">
              <a:spcAft>
                <a:spcPts val="400"/>
              </a:spcAft>
              <a:buSzPct val="100000"/>
              <a:buChar char="•"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field conditions</a:t>
            </a:r>
            <a:endParaRPr lang="en-US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Knowledge is Critical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523851"/>
            <a:ext cx="8128099" cy="1381423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55575" y="1523851"/>
            <a:ext cx="0" cy="1381423"/>
          </a:xfrm>
          <a:prstGeom prst="line">
            <a:avLst/>
          </a:prstGeom>
          <a:noFill/>
          <a:ln w="95250">
            <a:solidFill>
              <a:srgbClr val="E67E22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08000" y="1828651"/>
            <a:ext cx="7571714" cy="771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40"/>
              </a:lnSpc>
              <a:buNone/>
            </a:pPr>
            <a:r>
              <a:rPr lang="en-US" sz="1900" i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"Field intuition converts logger noise into features – we have to encode irrigation timing, infiltration lag, and chewed-wire outages."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507950" y="3159175"/>
            <a:ext cx="8128099" cy="1409700"/>
          </a:xfrm>
          <a:prstGeom prst="rect">
            <a:avLst/>
          </a:prstGeom>
          <a:noFill/>
          <a:ln/>
        </p:spPr>
        <p:txBody>
          <a:bodyPr wrap="square" lIns="177800" tIns="0" rIns="0" bIns="0" rtlCol="0" anchor="t"/>
          <a:lstStyle/>
          <a:p>
            <a:pPr algn="l" marL="177800" indent="-177800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Warden silt loam shows 2–6 hour infiltration lag before VWC sensors spike</a:t>
            </a:r>
            <a:endParaRPr lang="en-US" sz="1500" dirty="0"/>
          </a:p>
          <a:p>
            <a:pPr algn="l" marL="177800" indent="-177800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Fertigation crew logs night-time pulses → mark windows to avoid interpolation</a:t>
            </a:r>
            <a:endParaRPr lang="en-US" sz="1500" dirty="0"/>
          </a:p>
          <a:p>
            <a:pPr algn="l" marL="177800" indent="-177800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CR1000X stations lose power after 3 cloudy days; trim those dead zones first</a:t>
            </a:r>
            <a:endParaRPr lang="en-US" sz="1500" dirty="0"/>
          </a:p>
          <a:p>
            <a:pPr algn="l" marL="177800" indent="-177800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RCBD layout demands plot-aware scaling so LSTM learns cross-plot dynamics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- LSTM VWC Prediction</dc:title>
  <dc:subject>PptxGenJS Presentation</dc:subject>
  <dc:creator>Bryan Nsoh</dc:creator>
  <cp:lastModifiedBy>Bryan Nsoh</cp:lastModifiedBy>
  <cp:revision>1</cp:revision>
  <dcterms:created xsi:type="dcterms:W3CDTF">2025-09-30T21:49:22Z</dcterms:created>
  <dcterms:modified xsi:type="dcterms:W3CDTF">2025-09-30T21:49:22Z</dcterms:modified>
</cp:coreProperties>
</file>