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9"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B000"/>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9954" autoAdjust="0"/>
  </p:normalViewPr>
  <p:slideViewPr>
    <p:cSldViewPr snapToGrid="0">
      <p:cViewPr varScale="1">
        <p:scale>
          <a:sx n="93" d="100"/>
          <a:sy n="93" d="100"/>
        </p:scale>
        <p:origin x="11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BD6C-D846-41D7-AFD8-3F15227C905E}"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7AEA5-BD3F-4F2D-9E72-EBD56DA19815}" type="slidenum">
              <a:rPr lang="en-US" smtClean="0"/>
              <a:t>‹#›</a:t>
            </a:fld>
            <a:endParaRPr lang="en-US"/>
          </a:p>
        </p:txBody>
      </p:sp>
    </p:spTree>
    <p:extLst>
      <p:ext uri="{BB962C8B-B14F-4D97-AF65-F5344CB8AC3E}">
        <p14:creationId xmlns:p14="http://schemas.microsoft.com/office/powerpoint/2010/main" val="334016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dasdasdas</a:t>
            </a:r>
            <a:endParaRPr lang="en-US" dirty="0"/>
          </a:p>
        </p:txBody>
      </p:sp>
      <p:sp>
        <p:nvSpPr>
          <p:cNvPr id="4" name="Slide Number Placeholder 3"/>
          <p:cNvSpPr>
            <a:spLocks noGrp="1"/>
          </p:cNvSpPr>
          <p:nvPr>
            <p:ph type="sldNum" sz="quarter" idx="5"/>
          </p:nvPr>
        </p:nvSpPr>
        <p:spPr/>
        <p:txBody>
          <a:bodyPr/>
          <a:lstStyle/>
          <a:p>
            <a:fld id="{6A27AEA5-BD3F-4F2D-9E72-EBD56DA19815}" type="slidenum">
              <a:rPr lang="en-US" smtClean="0"/>
              <a:t>1</a:t>
            </a:fld>
            <a:endParaRPr lang="en-US"/>
          </a:p>
        </p:txBody>
      </p:sp>
    </p:spTree>
    <p:extLst>
      <p:ext uri="{BB962C8B-B14F-4D97-AF65-F5344CB8AC3E}">
        <p14:creationId xmlns:p14="http://schemas.microsoft.com/office/powerpoint/2010/main" val="156725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Issues with prior approaches to distributional semantics:</a:t>
            </a:r>
          </a:p>
          <a:p>
            <a:r>
              <a:rPr lang="en-US" dirty="0"/>
              <a:t>Dimensionality curse.</a:t>
            </a:r>
          </a:p>
          <a:p>
            <a:r>
              <a:rPr lang="en-US" dirty="0"/>
              <a:t>No solution for unseen words.</a:t>
            </a:r>
          </a:p>
          <a:p>
            <a:r>
              <a:rPr lang="en-US" dirty="0"/>
              <a:t>Hardly capture semantic relations, such as is-a, has-a, synonym</a:t>
            </a:r>
          </a:p>
          <a:p>
            <a:r>
              <a:rPr lang="en-US" dirty="0"/>
              <a:t>Word order information is ignored</a:t>
            </a:r>
          </a:p>
          <a:p>
            <a:r>
              <a:rPr lang="en-US" dirty="0"/>
              <a:t>Slow for large vocabularies</a:t>
            </a:r>
          </a:p>
          <a:p>
            <a:endParaRPr lang="en-US" dirty="0"/>
          </a:p>
          <a:p>
            <a:r>
              <a:rPr lang="en-US" dirty="0"/>
              <a:t>On the other hand the benefits were:</a:t>
            </a:r>
          </a:p>
          <a:p>
            <a:r>
              <a:rPr lang="en-US" dirty="0"/>
              <a:t>Easy to implement</a:t>
            </a:r>
          </a:p>
          <a:p>
            <a:r>
              <a:rPr lang="en-US" dirty="0"/>
              <a:t>Human-interpretable results</a:t>
            </a:r>
          </a:p>
          <a:p>
            <a:r>
              <a:rPr lang="en-US" dirty="0"/>
              <a:t>Domain adaptation</a:t>
            </a:r>
          </a:p>
        </p:txBody>
      </p:sp>
      <p:sp>
        <p:nvSpPr>
          <p:cNvPr id="4" name="Slide Number Placeholder 3"/>
          <p:cNvSpPr>
            <a:spLocks noGrp="1"/>
          </p:cNvSpPr>
          <p:nvPr>
            <p:ph type="sldNum" sz="quarter" idx="5"/>
          </p:nvPr>
        </p:nvSpPr>
        <p:spPr/>
        <p:txBody>
          <a:bodyPr/>
          <a:lstStyle/>
          <a:p>
            <a:fld id="{6A27AEA5-BD3F-4F2D-9E72-EBD56DA19815}" type="slidenum">
              <a:rPr lang="en-US" smtClean="0"/>
              <a:t>2</a:t>
            </a:fld>
            <a:endParaRPr lang="en-US"/>
          </a:p>
        </p:txBody>
      </p:sp>
    </p:spTree>
    <p:extLst>
      <p:ext uri="{BB962C8B-B14F-4D97-AF65-F5344CB8AC3E}">
        <p14:creationId xmlns:p14="http://schemas.microsoft.com/office/powerpoint/2010/main" val="148664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model is going to find a probability distribution that is the probability of a word appearing in the context given this center word. </a:t>
            </a:r>
          </a:p>
          <a:p>
            <a:endParaRPr lang="en-US" dirty="0"/>
          </a:p>
          <a:p>
            <a:r>
              <a:rPr lang="en-US" dirty="0"/>
              <a:t>We are going to choose vector representations of words so we can try to maximize that probability distribution. </a:t>
            </a:r>
          </a:p>
          <a:p>
            <a:endParaRPr lang="en-US" dirty="0"/>
          </a:p>
          <a:p>
            <a:endParaRPr lang="en-US" dirty="0"/>
          </a:p>
        </p:txBody>
      </p:sp>
      <p:sp>
        <p:nvSpPr>
          <p:cNvPr id="4" name="Slide Number Placeholder 3"/>
          <p:cNvSpPr>
            <a:spLocks noGrp="1"/>
          </p:cNvSpPr>
          <p:nvPr>
            <p:ph type="sldNum" sz="quarter" idx="5"/>
          </p:nvPr>
        </p:nvSpPr>
        <p:spPr/>
        <p:txBody>
          <a:bodyPr/>
          <a:lstStyle/>
          <a:p>
            <a:fld id="{6A27AEA5-BD3F-4F2D-9E72-EBD56DA19815}" type="slidenum">
              <a:rPr lang="en-US" smtClean="0"/>
              <a:t>3</a:t>
            </a:fld>
            <a:endParaRPr lang="en-US"/>
          </a:p>
        </p:txBody>
      </p:sp>
    </p:spTree>
    <p:extLst>
      <p:ext uri="{BB962C8B-B14F-4D97-AF65-F5344CB8AC3E}">
        <p14:creationId xmlns:p14="http://schemas.microsoft.com/office/powerpoint/2010/main" val="232188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For each word t = 1 …T, predict surrounding words in a window of ‘radius’ m of every word. m before our center word and m after our center word and do that a lot of times and we want to choose word vectors that we are maximizing the probability of that prediction.</a:t>
            </a:r>
          </a:p>
          <a:p>
            <a:endParaRPr lang="en-US" dirty="0"/>
          </a:p>
          <a:p>
            <a:r>
              <a:rPr lang="en-US" dirty="0"/>
              <a:t>Then we will have a probability distribution that will give a probability to a word appearing in the context of the center word. What we would like to do is set the parameters of our model so that these probabilities of the words that do appear in the context is as high as possible.</a:t>
            </a:r>
          </a:p>
          <a:p>
            <a:endParaRPr lang="en-US" dirty="0"/>
          </a:p>
          <a:p>
            <a:r>
              <a:rPr lang="en-US" dirty="0"/>
              <a:t>Our theta is going to be the vector representations of the words.</a:t>
            </a:r>
          </a:p>
          <a:p>
            <a:endParaRPr lang="en-US" dirty="0"/>
          </a:p>
          <a:p>
            <a:r>
              <a:rPr lang="en-US" dirty="0"/>
              <a:t>Equivalently, we can do negative log likelihood.</a:t>
            </a:r>
          </a:p>
          <a:p>
            <a:endParaRPr lang="en-US" dirty="0"/>
          </a:p>
          <a:p>
            <a:r>
              <a:rPr lang="en-US" dirty="0"/>
              <a:t>How can we use these word vectors to minimize the negative log likelihood. We come up with a probability distribution of context words given the center word that is constructed out of word vectors. </a:t>
            </a:r>
          </a:p>
          <a:p>
            <a:endParaRPr lang="en-US" dirty="0"/>
          </a:p>
          <a:p>
            <a:r>
              <a:rPr lang="en-US" dirty="0"/>
              <a:t>SOFTMAX</a:t>
            </a:r>
          </a:p>
          <a:p>
            <a:r>
              <a:rPr lang="en-US" dirty="0"/>
              <a:t>C and o are indices of the vocabulary. Each word type is going to have a vector associated with them. </a:t>
            </a:r>
            <a:r>
              <a:rPr lang="en-US" dirty="0" err="1"/>
              <a:t>Uo</a:t>
            </a:r>
            <a:r>
              <a:rPr lang="en-US" dirty="0"/>
              <a:t> is the vector associated with context word in index o and </a:t>
            </a:r>
            <a:r>
              <a:rPr lang="en-US" dirty="0" err="1"/>
              <a:t>Vc</a:t>
            </a:r>
            <a:r>
              <a:rPr lang="en-US" dirty="0"/>
              <a:t> is the vector that is associated with the center word.</a:t>
            </a:r>
          </a:p>
          <a:p>
            <a:r>
              <a:rPr lang="en-US" dirty="0"/>
              <a:t>So, the probability that </a:t>
            </a:r>
            <a:r>
              <a:rPr lang="en-US" dirty="0" err="1"/>
              <a:t>Uo</a:t>
            </a:r>
            <a:r>
              <a:rPr lang="en-US" dirty="0"/>
              <a:t> is in the context of </a:t>
            </a:r>
            <a:r>
              <a:rPr lang="en-US" dirty="0" err="1"/>
              <a:t>Vc</a:t>
            </a:r>
            <a:r>
              <a:rPr lang="en-US" dirty="0"/>
              <a:t>, is defined as the SoftMax of their vector product. </a:t>
            </a:r>
          </a:p>
        </p:txBody>
      </p:sp>
      <p:sp>
        <p:nvSpPr>
          <p:cNvPr id="4" name="Slide Number Placeholder 3"/>
          <p:cNvSpPr>
            <a:spLocks noGrp="1"/>
          </p:cNvSpPr>
          <p:nvPr>
            <p:ph type="sldNum" sz="quarter" idx="5"/>
          </p:nvPr>
        </p:nvSpPr>
        <p:spPr/>
        <p:txBody>
          <a:bodyPr/>
          <a:lstStyle/>
          <a:p>
            <a:fld id="{6A27AEA5-BD3F-4F2D-9E72-EBD56DA19815}" type="slidenum">
              <a:rPr lang="en-US" smtClean="0"/>
              <a:t>4</a:t>
            </a:fld>
            <a:endParaRPr lang="en-US"/>
          </a:p>
        </p:txBody>
      </p:sp>
    </p:spTree>
    <p:extLst>
      <p:ext uri="{BB962C8B-B14F-4D97-AF65-F5344CB8AC3E}">
        <p14:creationId xmlns:p14="http://schemas.microsoft.com/office/powerpoint/2010/main" val="206993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by Chris Manning from Stanford</a:t>
            </a:r>
          </a:p>
          <a:p>
            <a:endParaRPr lang="en-US" dirty="0"/>
          </a:p>
          <a:p>
            <a:r>
              <a:rPr lang="en-US" dirty="0"/>
              <a:t>We have the center word which is a one hot vector</a:t>
            </a:r>
          </a:p>
          <a:p>
            <a:endParaRPr lang="en-US" dirty="0"/>
          </a:p>
          <a:p>
            <a:r>
              <a:rPr lang="en-US" dirty="0"/>
              <a:t>Then we have a matrix of the representations of the center words, if we do a multiplication of this matrix by the one hot vector, we selected out the column of the matrix that is the representation of the center word.</a:t>
            </a:r>
          </a:p>
          <a:p>
            <a:endParaRPr lang="en-US" dirty="0"/>
          </a:p>
          <a:p>
            <a:r>
              <a:rPr lang="en-US" dirty="0"/>
              <a:t>We have a second matrix that stores the representations of the context words. For each position in the context, multiply this </a:t>
            </a:r>
            <a:r>
              <a:rPr lang="en-US" dirty="0" err="1"/>
              <a:t>Vc</a:t>
            </a:r>
            <a:r>
              <a:rPr lang="en-US" dirty="0"/>
              <a:t> vector by this matrix. Same matrix for each position. </a:t>
            </a:r>
          </a:p>
          <a:p>
            <a:endParaRPr lang="en-US" dirty="0"/>
          </a:p>
          <a:p>
            <a:r>
              <a:rPr lang="en-US" dirty="0"/>
              <a:t>These dot products we </a:t>
            </a:r>
            <a:r>
              <a:rPr lang="en-US" dirty="0" err="1"/>
              <a:t>softmax</a:t>
            </a:r>
            <a:r>
              <a:rPr lang="en-US" dirty="0"/>
              <a:t> into a probability distribution. </a:t>
            </a:r>
          </a:p>
          <a:p>
            <a:endParaRPr lang="en-US" dirty="0"/>
          </a:p>
          <a:p>
            <a:r>
              <a:rPr lang="en-US" dirty="0"/>
              <a:t>The model as a generative model is predicting the probability of each word appearing in the context given that a certain word is the center word. </a:t>
            </a:r>
          </a:p>
        </p:txBody>
      </p:sp>
      <p:sp>
        <p:nvSpPr>
          <p:cNvPr id="4" name="Slide Number Placeholder 3"/>
          <p:cNvSpPr>
            <a:spLocks noGrp="1"/>
          </p:cNvSpPr>
          <p:nvPr>
            <p:ph type="sldNum" sz="quarter" idx="5"/>
          </p:nvPr>
        </p:nvSpPr>
        <p:spPr/>
        <p:txBody>
          <a:bodyPr/>
          <a:lstStyle/>
          <a:p>
            <a:fld id="{6A27AEA5-BD3F-4F2D-9E72-EBD56DA19815}" type="slidenum">
              <a:rPr lang="en-US" smtClean="0"/>
              <a:t>5</a:t>
            </a:fld>
            <a:endParaRPr lang="en-US"/>
          </a:p>
        </p:txBody>
      </p:sp>
    </p:spTree>
    <p:extLst>
      <p:ext uri="{BB962C8B-B14F-4D97-AF65-F5344CB8AC3E}">
        <p14:creationId xmlns:p14="http://schemas.microsoft.com/office/powerpoint/2010/main" val="2622332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AC62-EC68-4E22-946A-13CC88665818}"/>
              </a:ext>
            </a:extLst>
          </p:cNvPr>
          <p:cNvSpPr>
            <a:spLocks noGrp="1"/>
          </p:cNvSpPr>
          <p:nvPr>
            <p:ph type="ctrTitle"/>
          </p:nvPr>
        </p:nvSpPr>
        <p:spPr>
          <a:xfrm>
            <a:off x="1876419" y="1203102"/>
            <a:ext cx="8791575" cy="1105091"/>
          </a:xfrm>
        </p:spPr>
        <p:txBody>
          <a:bodyPr>
            <a:normAutofit/>
          </a:bodyPr>
          <a:lstStyle/>
          <a:p>
            <a:pPr algn="ctr"/>
            <a:r>
              <a:rPr lang="en-US" dirty="0">
                <a:solidFill>
                  <a:schemeClr val="bg1">
                    <a:lumMod val="95000"/>
                    <a:lumOff val="5000"/>
                  </a:schemeClr>
                </a:solidFill>
                <a:latin typeface="Calibri" panose="020F0502020204030204" pitchFamily="34" charset="0"/>
                <a:cs typeface="Calibri" panose="020F0502020204030204" pitchFamily="34" charset="0"/>
              </a:rPr>
              <a:t>Cybercops milestone meeting</a:t>
            </a:r>
          </a:p>
        </p:txBody>
      </p:sp>
      <p:sp>
        <p:nvSpPr>
          <p:cNvPr id="3" name="Subtitle 2">
            <a:extLst>
              <a:ext uri="{FF2B5EF4-FFF2-40B4-BE49-F238E27FC236}">
                <a16:creationId xmlns:a16="http://schemas.microsoft.com/office/drawing/2014/main" id="{9D1AE0C1-102D-4E86-9512-03B71F22A24D}"/>
              </a:ext>
            </a:extLst>
          </p:cNvPr>
          <p:cNvSpPr>
            <a:spLocks noGrp="1"/>
          </p:cNvSpPr>
          <p:nvPr>
            <p:ph type="subTitle" idx="1"/>
          </p:nvPr>
        </p:nvSpPr>
        <p:spPr>
          <a:xfrm>
            <a:off x="1700212" y="3721927"/>
            <a:ext cx="8791575" cy="1655762"/>
          </a:xfrm>
        </p:spPr>
        <p:txBody>
          <a:bodyPr/>
          <a:lstStyle/>
          <a:p>
            <a:pPr algn="ctr"/>
            <a:r>
              <a:rPr lang="en-US" dirty="0">
                <a:solidFill>
                  <a:schemeClr val="bg1">
                    <a:lumMod val="95000"/>
                    <a:lumOff val="5000"/>
                  </a:schemeClr>
                </a:solidFill>
                <a:latin typeface="Calibri" panose="020F0502020204030204" pitchFamily="34" charset="0"/>
                <a:cs typeface="Calibri" panose="020F0502020204030204" pitchFamily="34" charset="0"/>
              </a:rPr>
              <a:t>By: </a:t>
            </a:r>
            <a:r>
              <a:rPr lang="en-US" dirty="0" err="1">
                <a:solidFill>
                  <a:schemeClr val="bg1">
                    <a:lumMod val="95000"/>
                    <a:lumOff val="5000"/>
                  </a:schemeClr>
                </a:solidFill>
                <a:latin typeface="Calibri" panose="020F0502020204030204" pitchFamily="34" charset="0"/>
                <a:cs typeface="Calibri" panose="020F0502020204030204" pitchFamily="34" charset="0"/>
              </a:rPr>
              <a:t>bryan</a:t>
            </a:r>
            <a:r>
              <a:rPr lang="en-US" dirty="0">
                <a:solidFill>
                  <a:schemeClr val="bg1">
                    <a:lumMod val="95000"/>
                    <a:lumOff val="5000"/>
                  </a:schemeClr>
                </a:solidFill>
                <a:latin typeface="Calibri" panose="020F0502020204030204" pitchFamily="34" charset="0"/>
                <a:cs typeface="Calibri" panose="020F0502020204030204" pitchFamily="34" charset="0"/>
              </a:rPr>
              <a:t> tuck &amp; </a:t>
            </a:r>
            <a:r>
              <a:rPr lang="en-US" dirty="0" err="1">
                <a:solidFill>
                  <a:schemeClr val="bg1">
                    <a:lumMod val="95000"/>
                    <a:lumOff val="5000"/>
                  </a:schemeClr>
                </a:solidFill>
                <a:latin typeface="Calibri" panose="020F0502020204030204" pitchFamily="34" charset="0"/>
                <a:cs typeface="Calibri" panose="020F0502020204030204" pitchFamily="34" charset="0"/>
              </a:rPr>
              <a:t>ebsa</a:t>
            </a:r>
            <a:r>
              <a:rPr lang="en-US" dirty="0">
                <a:solidFill>
                  <a:schemeClr val="bg1">
                    <a:lumMod val="95000"/>
                    <a:lumOff val="5000"/>
                  </a:schemeClr>
                </a:solidFill>
                <a:latin typeface="Calibri" panose="020F0502020204030204" pitchFamily="34" charset="0"/>
                <a:cs typeface="Calibri" panose="020F0502020204030204" pitchFamily="34" charset="0"/>
              </a:rPr>
              <a:t> tufa</a:t>
            </a:r>
          </a:p>
        </p:txBody>
      </p:sp>
      <p:sp>
        <p:nvSpPr>
          <p:cNvPr id="4" name="TextBox 3">
            <a:extLst>
              <a:ext uri="{FF2B5EF4-FFF2-40B4-BE49-F238E27FC236}">
                <a16:creationId xmlns:a16="http://schemas.microsoft.com/office/drawing/2014/main" id="{4B829969-2689-4595-8568-6F561E601EB8}"/>
              </a:ext>
            </a:extLst>
          </p:cNvPr>
          <p:cNvSpPr txBox="1"/>
          <p:nvPr/>
        </p:nvSpPr>
        <p:spPr>
          <a:xfrm>
            <a:off x="2980366" y="2809427"/>
            <a:ext cx="6583680" cy="461665"/>
          </a:xfrm>
          <a:prstGeom prst="rect">
            <a:avLst/>
          </a:prstGeom>
          <a:noFill/>
        </p:spPr>
        <p:txBody>
          <a:bodyPr wrap="square" rtlCol="0">
            <a:spAutoFit/>
          </a:bodyPr>
          <a:lstStyle/>
          <a:p>
            <a:pPr algn="ctr"/>
            <a:r>
              <a:rPr lang="en-US" sz="2400" dirty="0">
                <a:solidFill>
                  <a:schemeClr val="bg1">
                    <a:lumMod val="95000"/>
                    <a:lumOff val="5000"/>
                  </a:schemeClr>
                </a:solidFill>
                <a:latin typeface="Calibri" panose="020F0502020204030204" pitchFamily="34" charset="0"/>
                <a:cs typeface="Calibri" panose="020F0502020204030204" pitchFamily="34" charset="0"/>
              </a:rPr>
              <a:t>Word2Vec and K Nearest Neighbors</a:t>
            </a:r>
          </a:p>
        </p:txBody>
      </p:sp>
    </p:spTree>
    <p:extLst>
      <p:ext uri="{BB962C8B-B14F-4D97-AF65-F5344CB8AC3E}">
        <p14:creationId xmlns:p14="http://schemas.microsoft.com/office/powerpoint/2010/main" val="35292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98F4C-0F9E-4FF3-8571-541629F5AC77}"/>
              </a:ext>
            </a:extLst>
          </p:cNvPr>
          <p:cNvSpPr>
            <a:spLocks noGrp="1"/>
          </p:cNvSpPr>
          <p:nvPr>
            <p:ph type="body" idx="1"/>
          </p:nvPr>
        </p:nvSpPr>
        <p:spPr>
          <a:xfrm>
            <a:off x="1428749" y="1427518"/>
            <a:ext cx="5862726" cy="646331"/>
          </a:xfrm>
        </p:spPr>
        <p:txBody>
          <a:bodyPr/>
          <a:lstStyle/>
          <a:p>
            <a:r>
              <a:rPr lang="en-US" dirty="0">
                <a:solidFill>
                  <a:schemeClr val="bg1"/>
                </a:solidFill>
                <a:latin typeface="Calibri" panose="020F0502020204030204" pitchFamily="34" charset="0"/>
                <a:cs typeface="Calibri" panose="020F0502020204030204" pitchFamily="34" charset="0"/>
              </a:rPr>
              <a:t>Predict between every word and its context words</a:t>
            </a:r>
          </a:p>
        </p:txBody>
      </p:sp>
      <p:sp>
        <p:nvSpPr>
          <p:cNvPr id="6" name="TextBox 5">
            <a:extLst>
              <a:ext uri="{FF2B5EF4-FFF2-40B4-BE49-F238E27FC236}">
                <a16:creationId xmlns:a16="http://schemas.microsoft.com/office/drawing/2014/main" id="{E71E00C8-27C2-4E14-BAD6-0CE8490892B2}"/>
              </a:ext>
            </a:extLst>
          </p:cNvPr>
          <p:cNvSpPr txBox="1"/>
          <p:nvPr/>
        </p:nvSpPr>
        <p:spPr>
          <a:xfrm>
            <a:off x="1428748" y="481692"/>
            <a:ext cx="5862725" cy="646331"/>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Why and what is word2vec?</a:t>
            </a:r>
          </a:p>
        </p:txBody>
      </p:sp>
      <p:sp>
        <p:nvSpPr>
          <p:cNvPr id="7" name="TextBox 6">
            <a:extLst>
              <a:ext uri="{FF2B5EF4-FFF2-40B4-BE49-F238E27FC236}">
                <a16:creationId xmlns:a16="http://schemas.microsoft.com/office/drawing/2014/main" id="{1AD68D0E-24AC-4000-94AC-1CE7154051CF}"/>
              </a:ext>
            </a:extLst>
          </p:cNvPr>
          <p:cNvSpPr txBox="1"/>
          <p:nvPr/>
        </p:nvSpPr>
        <p:spPr>
          <a:xfrm>
            <a:off x="1428749" y="2083555"/>
            <a:ext cx="6205628" cy="3816429"/>
          </a:xfrm>
          <a:prstGeom prst="rect">
            <a:avLst/>
          </a:prstGeom>
          <a:noFill/>
        </p:spPr>
        <p:txBody>
          <a:bodyPr wrap="square" rtlCol="0">
            <a:spAutoFit/>
          </a:bodyPr>
          <a:lstStyle/>
          <a:p>
            <a:pPr algn="just">
              <a:spcAft>
                <a:spcPts val="1200"/>
              </a:spcAft>
            </a:pPr>
            <a:r>
              <a:rPr lang="en-US" dirty="0">
                <a:solidFill>
                  <a:schemeClr val="bg1"/>
                </a:solidFill>
                <a:latin typeface="Calibri" panose="020F0502020204030204" pitchFamily="34" charset="0"/>
                <a:cs typeface="Calibri" panose="020F0502020204030204" pitchFamily="34" charset="0"/>
              </a:rPr>
              <a:t>Two algorithms</a:t>
            </a:r>
          </a:p>
          <a:p>
            <a:pPr lvl="1" algn="just">
              <a:spcAft>
                <a:spcPts val="1200"/>
              </a:spcAft>
            </a:pPr>
            <a:r>
              <a:rPr lang="en-US" b="1" dirty="0">
                <a:solidFill>
                  <a:schemeClr val="bg1"/>
                </a:solidFill>
                <a:latin typeface="Calibri" panose="020F0502020204030204" pitchFamily="34" charset="0"/>
                <a:cs typeface="Calibri" panose="020F0502020204030204" pitchFamily="34" charset="0"/>
              </a:rPr>
              <a:t>1. Skip-grams (SG)</a:t>
            </a:r>
          </a:p>
          <a:p>
            <a:pPr algn="just">
              <a:spcAft>
                <a:spcPts val="1200"/>
              </a:spcAft>
            </a:pPr>
            <a:r>
              <a:rPr lang="en-US" dirty="0">
                <a:solidFill>
                  <a:schemeClr val="bg1"/>
                </a:solidFill>
                <a:latin typeface="Calibri" panose="020F0502020204030204" pitchFamily="34" charset="0"/>
                <a:cs typeface="Calibri" panose="020F0502020204030204" pitchFamily="34" charset="0"/>
              </a:rPr>
              <a:t>         Predict context words given a target (position independent)</a:t>
            </a:r>
          </a:p>
          <a:p>
            <a:pPr lvl="1" algn="just">
              <a:spcAft>
                <a:spcPts val="1200"/>
              </a:spcAft>
            </a:pPr>
            <a:r>
              <a:rPr lang="en-US" dirty="0">
                <a:solidFill>
                  <a:schemeClr val="bg1"/>
                </a:solidFill>
                <a:latin typeface="Calibri" panose="020F0502020204030204" pitchFamily="34" charset="0"/>
                <a:cs typeface="Calibri" panose="020F0502020204030204" pitchFamily="34" charset="0"/>
              </a:rPr>
              <a:t>2. Continuous Bag of Words (CBOW)</a:t>
            </a:r>
          </a:p>
          <a:p>
            <a:pPr lvl="1" algn="just">
              <a:spcAft>
                <a:spcPts val="1200"/>
              </a:spcAft>
            </a:pPr>
            <a:r>
              <a:rPr lang="en-US" dirty="0">
                <a:solidFill>
                  <a:schemeClr val="bg1"/>
                </a:solidFill>
                <a:latin typeface="Calibri" panose="020F0502020204030204" pitchFamily="34" charset="0"/>
                <a:cs typeface="Calibri" panose="020F0502020204030204" pitchFamily="34" charset="0"/>
              </a:rPr>
              <a:t>Predict a target word from a bag-of-words context</a:t>
            </a:r>
          </a:p>
          <a:p>
            <a:pPr algn="just">
              <a:spcAft>
                <a:spcPts val="1200"/>
              </a:spcAft>
            </a:pPr>
            <a:endParaRPr lang="en-US" dirty="0">
              <a:solidFill>
                <a:schemeClr val="bg1"/>
              </a:solidFill>
              <a:latin typeface="Calibri" panose="020F0502020204030204" pitchFamily="34" charset="0"/>
              <a:cs typeface="Calibri" panose="020F0502020204030204" pitchFamily="34" charset="0"/>
            </a:endParaRPr>
          </a:p>
          <a:p>
            <a:pPr algn="just">
              <a:spcAft>
                <a:spcPts val="1200"/>
              </a:spcAft>
            </a:pPr>
            <a:r>
              <a:rPr lang="en-US" dirty="0">
                <a:solidFill>
                  <a:schemeClr val="bg1"/>
                </a:solidFill>
                <a:latin typeface="Calibri" panose="020F0502020204030204" pitchFamily="34" charset="0"/>
                <a:cs typeface="Calibri" panose="020F0502020204030204" pitchFamily="34" charset="0"/>
              </a:rPr>
              <a:t>Two training methods</a:t>
            </a:r>
          </a:p>
          <a:p>
            <a:pPr marL="800100" lvl="1" indent="-342900" algn="just">
              <a:spcAft>
                <a:spcPts val="1200"/>
              </a:spcAft>
              <a:buAutoNum type="arabicPeriod"/>
            </a:pPr>
            <a:r>
              <a:rPr lang="en-US" dirty="0">
                <a:solidFill>
                  <a:schemeClr val="bg1"/>
                </a:solidFill>
                <a:latin typeface="Calibri" panose="020F0502020204030204" pitchFamily="34" charset="0"/>
                <a:cs typeface="Calibri" panose="020F0502020204030204" pitchFamily="34" charset="0"/>
              </a:rPr>
              <a:t>Hierarchical SoftMax</a:t>
            </a:r>
          </a:p>
          <a:p>
            <a:pPr marL="800100" lvl="1" indent="-342900" algn="just">
              <a:spcAft>
                <a:spcPts val="1200"/>
              </a:spcAft>
              <a:buAutoNum type="arabicPeriod"/>
            </a:pPr>
            <a:r>
              <a:rPr lang="en-US" dirty="0">
                <a:solidFill>
                  <a:schemeClr val="bg1"/>
                </a:solidFill>
                <a:latin typeface="Calibri" panose="020F0502020204030204" pitchFamily="34" charset="0"/>
                <a:cs typeface="Calibri" panose="020F0502020204030204" pitchFamily="34" charset="0"/>
              </a:rPr>
              <a:t>Negative sampling</a:t>
            </a:r>
          </a:p>
        </p:txBody>
      </p:sp>
    </p:spTree>
    <p:extLst>
      <p:ext uri="{BB962C8B-B14F-4D97-AF65-F5344CB8AC3E}">
        <p14:creationId xmlns:p14="http://schemas.microsoft.com/office/powerpoint/2010/main" val="12429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1E00C8-27C2-4E14-BAD6-0CE8490892B2}"/>
              </a:ext>
            </a:extLst>
          </p:cNvPr>
          <p:cNvSpPr txBox="1"/>
          <p:nvPr/>
        </p:nvSpPr>
        <p:spPr>
          <a:xfrm>
            <a:off x="3871232" y="345671"/>
            <a:ext cx="4449536" cy="646331"/>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Skip-gram prediction</a:t>
            </a:r>
          </a:p>
        </p:txBody>
      </p:sp>
      <p:sp>
        <p:nvSpPr>
          <p:cNvPr id="2" name="TextBox 1">
            <a:extLst>
              <a:ext uri="{FF2B5EF4-FFF2-40B4-BE49-F238E27FC236}">
                <a16:creationId xmlns:a16="http://schemas.microsoft.com/office/drawing/2014/main" id="{A5B1997B-0CF6-4A1D-A638-8054667C040B}"/>
              </a:ext>
            </a:extLst>
          </p:cNvPr>
          <p:cNvSpPr txBox="1"/>
          <p:nvPr/>
        </p:nvSpPr>
        <p:spPr>
          <a:xfrm>
            <a:off x="3053750" y="1949570"/>
            <a:ext cx="9005977"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The quick brown fox </a:t>
            </a:r>
            <a:r>
              <a:rPr lang="en-US" sz="2400" u="sng" dirty="0">
                <a:solidFill>
                  <a:schemeClr val="bg1"/>
                </a:solidFill>
                <a:highlight>
                  <a:srgbClr val="00FF00"/>
                </a:highlight>
                <a:latin typeface="Calibri" panose="020F0502020204030204" pitchFamily="34" charset="0"/>
                <a:cs typeface="Calibri" panose="020F0502020204030204" pitchFamily="34" charset="0"/>
              </a:rPr>
              <a:t>jumped</a:t>
            </a:r>
            <a:r>
              <a:rPr lang="en-US" sz="2400" dirty="0">
                <a:solidFill>
                  <a:schemeClr val="bg1"/>
                </a:solidFill>
                <a:latin typeface="Calibri" panose="020F0502020204030204" pitchFamily="34" charset="0"/>
                <a:cs typeface="Calibri" panose="020F0502020204030204" pitchFamily="34" charset="0"/>
              </a:rPr>
              <a:t> over the lazy dog</a:t>
            </a:r>
          </a:p>
        </p:txBody>
      </p:sp>
      <p:sp>
        <p:nvSpPr>
          <p:cNvPr id="14" name="Freeform: Shape 13">
            <a:extLst>
              <a:ext uri="{FF2B5EF4-FFF2-40B4-BE49-F238E27FC236}">
                <a16:creationId xmlns:a16="http://schemas.microsoft.com/office/drawing/2014/main" id="{20847400-E44B-4348-8F84-19427A6BE337}"/>
              </a:ext>
            </a:extLst>
          </p:cNvPr>
          <p:cNvSpPr/>
          <p:nvPr/>
        </p:nvSpPr>
        <p:spPr>
          <a:xfrm>
            <a:off x="4865300" y="1500553"/>
            <a:ext cx="1216324" cy="437015"/>
          </a:xfrm>
          <a:custGeom>
            <a:avLst/>
            <a:gdLst>
              <a:gd name="connsiteX0" fmla="*/ 802256 w 802256"/>
              <a:gd name="connsiteY0" fmla="*/ 397397 h 475035"/>
              <a:gd name="connsiteX1" fmla="*/ 129396 w 802256"/>
              <a:gd name="connsiteY1" fmla="*/ 582 h 475035"/>
              <a:gd name="connsiteX2" fmla="*/ 0 w 802256"/>
              <a:gd name="connsiteY2" fmla="*/ 475035 h 475035"/>
              <a:gd name="connsiteX0" fmla="*/ 802256 w 802256"/>
              <a:gd name="connsiteY0" fmla="*/ 415975 h 493613"/>
              <a:gd name="connsiteX1" fmla="*/ 402628 w 802256"/>
              <a:gd name="connsiteY1" fmla="*/ 536 h 493613"/>
              <a:gd name="connsiteX2" fmla="*/ 0 w 802256"/>
              <a:gd name="connsiteY2" fmla="*/ 493613 h 493613"/>
              <a:gd name="connsiteX0" fmla="*/ 837137 w 837137"/>
              <a:gd name="connsiteY0" fmla="*/ 471746 h 493512"/>
              <a:gd name="connsiteX1" fmla="*/ 402628 w 837137"/>
              <a:gd name="connsiteY1" fmla="*/ 435 h 493512"/>
              <a:gd name="connsiteX2" fmla="*/ 0 w 837137"/>
              <a:gd name="connsiteY2" fmla="*/ 493512 h 493512"/>
              <a:gd name="connsiteX0" fmla="*/ 819697 w 819697"/>
              <a:gd name="connsiteY0" fmla="*/ 471745 h 471744"/>
              <a:gd name="connsiteX1" fmla="*/ 385188 w 819697"/>
              <a:gd name="connsiteY1" fmla="*/ 434 h 471744"/>
              <a:gd name="connsiteX2" fmla="*/ 0 w 819697"/>
              <a:gd name="connsiteY2" fmla="*/ 465575 h 471744"/>
            </a:gdLst>
            <a:ahLst/>
            <a:cxnLst>
              <a:cxn ang="0">
                <a:pos x="connsiteX0" y="connsiteY0"/>
              </a:cxn>
              <a:cxn ang="0">
                <a:pos x="connsiteX1" y="connsiteY1"/>
              </a:cxn>
              <a:cxn ang="0">
                <a:pos x="connsiteX2" y="connsiteY2"/>
              </a:cxn>
            </a:cxnLst>
            <a:rect l="l" t="t" r="r" b="b"/>
            <a:pathLst>
              <a:path w="819697" h="471744">
                <a:moveTo>
                  <a:pt x="819697" y="471745"/>
                </a:moveTo>
                <a:cubicBezTo>
                  <a:pt x="550121" y="266867"/>
                  <a:pt x="518897" y="-12506"/>
                  <a:pt x="385188" y="434"/>
                </a:cubicBezTo>
                <a:cubicBezTo>
                  <a:pt x="251479" y="13374"/>
                  <a:pt x="18690" y="380748"/>
                  <a:pt x="0" y="46557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009FEB-A94E-431F-8843-33958997FD37}"/>
              </a:ext>
            </a:extLst>
          </p:cNvPr>
          <p:cNvSpPr/>
          <p:nvPr/>
        </p:nvSpPr>
        <p:spPr>
          <a:xfrm>
            <a:off x="5477774" y="1492273"/>
            <a:ext cx="646982" cy="483175"/>
          </a:xfrm>
          <a:custGeom>
            <a:avLst/>
            <a:gdLst>
              <a:gd name="connsiteX0" fmla="*/ 586597 w 586597"/>
              <a:gd name="connsiteY0" fmla="*/ 405558 h 440064"/>
              <a:gd name="connsiteX1" fmla="*/ 276046 w 586597"/>
              <a:gd name="connsiteY1" fmla="*/ 117 h 440064"/>
              <a:gd name="connsiteX2" fmla="*/ 0 w 586597"/>
              <a:gd name="connsiteY2" fmla="*/ 440064 h 440064"/>
              <a:gd name="connsiteX0" fmla="*/ 672861 w 672861"/>
              <a:gd name="connsiteY0" fmla="*/ 405558 h 517701"/>
              <a:gd name="connsiteX1" fmla="*/ 362310 w 672861"/>
              <a:gd name="connsiteY1" fmla="*/ 117 h 517701"/>
              <a:gd name="connsiteX2" fmla="*/ 0 w 672861"/>
              <a:gd name="connsiteY2" fmla="*/ 517701 h 517701"/>
              <a:gd name="connsiteX0" fmla="*/ 672861 w 672861"/>
              <a:gd name="connsiteY0" fmla="*/ 448670 h 560813"/>
              <a:gd name="connsiteX1" fmla="*/ 379563 w 672861"/>
              <a:gd name="connsiteY1" fmla="*/ 97 h 560813"/>
              <a:gd name="connsiteX2" fmla="*/ 0 w 672861"/>
              <a:gd name="connsiteY2" fmla="*/ 560813 h 560813"/>
              <a:gd name="connsiteX0" fmla="*/ 646982 w 646982"/>
              <a:gd name="connsiteY0" fmla="*/ 448670 h 483175"/>
              <a:gd name="connsiteX1" fmla="*/ 353684 w 646982"/>
              <a:gd name="connsiteY1" fmla="*/ 97 h 483175"/>
              <a:gd name="connsiteX2" fmla="*/ 0 w 646982"/>
              <a:gd name="connsiteY2" fmla="*/ 483175 h 483175"/>
            </a:gdLst>
            <a:ahLst/>
            <a:cxnLst>
              <a:cxn ang="0">
                <a:pos x="connsiteX0" y="connsiteY0"/>
              </a:cxn>
              <a:cxn ang="0">
                <a:pos x="connsiteX1" y="connsiteY1"/>
              </a:cxn>
              <a:cxn ang="0">
                <a:pos x="connsiteX2" y="connsiteY2"/>
              </a:cxn>
            </a:cxnLst>
            <a:rect l="l" t="t" r="r" b="b"/>
            <a:pathLst>
              <a:path w="646982" h="483175">
                <a:moveTo>
                  <a:pt x="646982" y="448670"/>
                </a:moveTo>
                <a:cubicBezTo>
                  <a:pt x="540589" y="243074"/>
                  <a:pt x="451450" y="-5654"/>
                  <a:pt x="353684" y="97"/>
                </a:cubicBezTo>
                <a:cubicBezTo>
                  <a:pt x="255918" y="5848"/>
                  <a:pt x="53196" y="408413"/>
                  <a:pt x="0" y="48317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DD35D1-D2BB-41F7-9DA9-D49C634A6417}"/>
              </a:ext>
            </a:extLst>
          </p:cNvPr>
          <p:cNvSpPr/>
          <p:nvPr/>
        </p:nvSpPr>
        <p:spPr>
          <a:xfrm>
            <a:off x="6202392" y="1595513"/>
            <a:ext cx="1001021" cy="389365"/>
          </a:xfrm>
          <a:custGeom>
            <a:avLst/>
            <a:gdLst>
              <a:gd name="connsiteX0" fmla="*/ 0 w 767751"/>
              <a:gd name="connsiteY0" fmla="*/ 328232 h 388617"/>
              <a:gd name="connsiteX1" fmla="*/ 370936 w 767751"/>
              <a:gd name="connsiteY1" fmla="*/ 428 h 388617"/>
              <a:gd name="connsiteX2" fmla="*/ 767751 w 767751"/>
              <a:gd name="connsiteY2" fmla="*/ 388617 h 388617"/>
              <a:gd name="connsiteX0" fmla="*/ 0 w 767751"/>
              <a:gd name="connsiteY0" fmla="*/ 354057 h 414442"/>
              <a:gd name="connsiteX1" fmla="*/ 629729 w 767751"/>
              <a:gd name="connsiteY1" fmla="*/ 374 h 414442"/>
              <a:gd name="connsiteX2" fmla="*/ 767751 w 767751"/>
              <a:gd name="connsiteY2" fmla="*/ 414442 h 414442"/>
              <a:gd name="connsiteX0" fmla="*/ 0 w 862642"/>
              <a:gd name="connsiteY0" fmla="*/ 354057 h 483454"/>
              <a:gd name="connsiteX1" fmla="*/ 629729 w 862642"/>
              <a:gd name="connsiteY1" fmla="*/ 374 h 483454"/>
              <a:gd name="connsiteX2" fmla="*/ 862642 w 862642"/>
              <a:gd name="connsiteY2" fmla="*/ 483454 h 483454"/>
              <a:gd name="connsiteX0" fmla="*/ 0 w 862642"/>
              <a:gd name="connsiteY0" fmla="*/ 354057 h 483454"/>
              <a:gd name="connsiteX1" fmla="*/ 629729 w 862642"/>
              <a:gd name="connsiteY1" fmla="*/ 374 h 483454"/>
              <a:gd name="connsiteX2" fmla="*/ 862642 w 862642"/>
              <a:gd name="connsiteY2" fmla="*/ 483454 h 483454"/>
              <a:gd name="connsiteX0" fmla="*/ 0 w 793631"/>
              <a:gd name="connsiteY0" fmla="*/ 354057 h 354058"/>
              <a:gd name="connsiteX1" fmla="*/ 629729 w 793631"/>
              <a:gd name="connsiteY1" fmla="*/ 374 h 354058"/>
              <a:gd name="connsiteX2" fmla="*/ 793631 w 793631"/>
              <a:gd name="connsiteY2" fmla="*/ 354058 h 354058"/>
              <a:gd name="connsiteX0" fmla="*/ 0 w 793631"/>
              <a:gd name="connsiteY0" fmla="*/ 354057 h 379938"/>
              <a:gd name="connsiteX1" fmla="*/ 629729 w 793631"/>
              <a:gd name="connsiteY1" fmla="*/ 374 h 379938"/>
              <a:gd name="connsiteX2" fmla="*/ 793631 w 793631"/>
              <a:gd name="connsiteY2" fmla="*/ 379938 h 379938"/>
              <a:gd name="connsiteX0" fmla="*/ 0 w 1001021"/>
              <a:gd name="connsiteY0" fmla="*/ 354057 h 389365"/>
              <a:gd name="connsiteX1" fmla="*/ 629729 w 1001021"/>
              <a:gd name="connsiteY1" fmla="*/ 374 h 389365"/>
              <a:gd name="connsiteX2" fmla="*/ 1001021 w 1001021"/>
              <a:gd name="connsiteY2" fmla="*/ 389365 h 389365"/>
            </a:gdLst>
            <a:ahLst/>
            <a:cxnLst>
              <a:cxn ang="0">
                <a:pos x="connsiteX0" y="connsiteY0"/>
              </a:cxn>
              <a:cxn ang="0">
                <a:pos x="connsiteX1" y="connsiteY1"/>
              </a:cxn>
              <a:cxn ang="0">
                <a:pos x="connsiteX2" y="connsiteY2"/>
              </a:cxn>
            </a:cxnLst>
            <a:rect l="l" t="t" r="r" b="b"/>
            <a:pathLst>
              <a:path w="1001021" h="389365">
                <a:moveTo>
                  <a:pt x="0" y="354057"/>
                </a:moveTo>
                <a:cubicBezTo>
                  <a:pt x="121489" y="185123"/>
                  <a:pt x="501771" y="-9690"/>
                  <a:pt x="629729" y="374"/>
                </a:cubicBezTo>
                <a:cubicBezTo>
                  <a:pt x="757687" y="10438"/>
                  <a:pt x="901098" y="183049"/>
                  <a:pt x="1001021" y="38936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2F125C3E-173B-402F-BBB9-0F4F96748D5A}"/>
              </a:ext>
            </a:extLst>
          </p:cNvPr>
          <p:cNvSpPr/>
          <p:nvPr/>
        </p:nvSpPr>
        <p:spPr>
          <a:xfrm>
            <a:off x="6159260" y="1132574"/>
            <a:ext cx="1406107" cy="842875"/>
          </a:xfrm>
          <a:custGeom>
            <a:avLst/>
            <a:gdLst>
              <a:gd name="connsiteX0" fmla="*/ 0 w 1319842"/>
              <a:gd name="connsiteY0" fmla="*/ 354199 h 423211"/>
              <a:gd name="connsiteX1" fmla="*/ 664234 w 1319842"/>
              <a:gd name="connsiteY1" fmla="*/ 516 h 423211"/>
              <a:gd name="connsiteX2" fmla="*/ 1319842 w 1319842"/>
              <a:gd name="connsiteY2" fmla="*/ 423211 h 423211"/>
              <a:gd name="connsiteX0" fmla="*/ 0 w 1319842"/>
              <a:gd name="connsiteY0" fmla="*/ 535104 h 604116"/>
              <a:gd name="connsiteX1" fmla="*/ 707366 w 1319842"/>
              <a:gd name="connsiteY1" fmla="*/ 266 h 604116"/>
              <a:gd name="connsiteX2" fmla="*/ 1319842 w 1319842"/>
              <a:gd name="connsiteY2" fmla="*/ 604116 h 604116"/>
              <a:gd name="connsiteX0" fmla="*/ 0 w 1388854"/>
              <a:gd name="connsiteY0" fmla="*/ 535104 h 595490"/>
              <a:gd name="connsiteX1" fmla="*/ 707366 w 1388854"/>
              <a:gd name="connsiteY1" fmla="*/ 266 h 595490"/>
              <a:gd name="connsiteX2" fmla="*/ 1388854 w 1388854"/>
              <a:gd name="connsiteY2" fmla="*/ 595490 h 595490"/>
              <a:gd name="connsiteX0" fmla="*/ 0 w 1406107"/>
              <a:gd name="connsiteY0" fmla="*/ 535104 h 569611"/>
              <a:gd name="connsiteX1" fmla="*/ 707366 w 1406107"/>
              <a:gd name="connsiteY1" fmla="*/ 266 h 569611"/>
              <a:gd name="connsiteX2" fmla="*/ 1406107 w 1406107"/>
              <a:gd name="connsiteY2" fmla="*/ 569611 h 569611"/>
              <a:gd name="connsiteX0" fmla="*/ 0 w 1406107"/>
              <a:gd name="connsiteY0" fmla="*/ 761246 h 795753"/>
              <a:gd name="connsiteX1" fmla="*/ 858195 w 1406107"/>
              <a:gd name="connsiteY1" fmla="*/ 165 h 795753"/>
              <a:gd name="connsiteX2" fmla="*/ 1406107 w 1406107"/>
              <a:gd name="connsiteY2" fmla="*/ 795753 h 795753"/>
              <a:gd name="connsiteX0" fmla="*/ 0 w 1406107"/>
              <a:gd name="connsiteY0" fmla="*/ 808368 h 842875"/>
              <a:gd name="connsiteX1" fmla="*/ 1056158 w 1406107"/>
              <a:gd name="connsiteY1" fmla="*/ 153 h 842875"/>
              <a:gd name="connsiteX2" fmla="*/ 1406107 w 1406107"/>
              <a:gd name="connsiteY2" fmla="*/ 842875 h 842875"/>
            </a:gdLst>
            <a:ahLst/>
            <a:cxnLst>
              <a:cxn ang="0">
                <a:pos x="connsiteX0" y="connsiteY0"/>
              </a:cxn>
              <a:cxn ang="0">
                <a:pos x="connsiteX1" y="connsiteY1"/>
              </a:cxn>
              <a:cxn ang="0">
                <a:pos x="connsiteX2" y="connsiteY2"/>
              </a:cxn>
            </a:cxnLst>
            <a:rect l="l" t="t" r="r" b="b"/>
            <a:pathLst>
              <a:path w="1406107" h="842875">
                <a:moveTo>
                  <a:pt x="0" y="808368"/>
                </a:moveTo>
                <a:cubicBezTo>
                  <a:pt x="222130" y="625775"/>
                  <a:pt x="836184" y="-11349"/>
                  <a:pt x="1056158" y="153"/>
                </a:cubicBezTo>
                <a:cubicBezTo>
                  <a:pt x="1276132" y="11655"/>
                  <a:pt x="1285337" y="783928"/>
                  <a:pt x="1406107" y="84287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9628353-A54D-4C25-9AF2-8334F3EFA213}"/>
              </a:ext>
            </a:extLst>
          </p:cNvPr>
          <p:cNvSpPr txBox="1"/>
          <p:nvPr/>
        </p:nvSpPr>
        <p:spPr>
          <a:xfrm>
            <a:off x="5210355" y="1983263"/>
            <a:ext cx="474453" cy="369332"/>
          </a:xfrm>
          <a:prstGeom prst="rect">
            <a:avLst/>
          </a:prstGeom>
          <a:noFill/>
          <a:ln>
            <a:solidFill>
              <a:srgbClr val="FFFF00"/>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E68CC132-B18A-42A3-A784-4AA513209C9E}"/>
              </a:ext>
            </a:extLst>
          </p:cNvPr>
          <p:cNvSpPr txBox="1"/>
          <p:nvPr/>
        </p:nvSpPr>
        <p:spPr>
          <a:xfrm>
            <a:off x="4347713" y="1949570"/>
            <a:ext cx="862642" cy="403025"/>
          </a:xfrm>
          <a:prstGeom prst="rect">
            <a:avLst/>
          </a:prstGeom>
          <a:noFill/>
          <a:ln>
            <a:solidFill>
              <a:srgbClr val="FFFF00"/>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9AD0328C-97B4-4685-815D-E206CA09516A}"/>
              </a:ext>
            </a:extLst>
          </p:cNvPr>
          <p:cNvSpPr txBox="1"/>
          <p:nvPr/>
        </p:nvSpPr>
        <p:spPr>
          <a:xfrm>
            <a:off x="6685472" y="1975448"/>
            <a:ext cx="629728" cy="403025"/>
          </a:xfrm>
          <a:prstGeom prst="rect">
            <a:avLst/>
          </a:prstGeom>
          <a:noFill/>
          <a:ln>
            <a:solidFill>
              <a:srgbClr val="FFFF00"/>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CA4082C3-E296-43BA-959C-AD6AC51EBE86}"/>
              </a:ext>
            </a:extLst>
          </p:cNvPr>
          <p:cNvSpPr txBox="1"/>
          <p:nvPr/>
        </p:nvSpPr>
        <p:spPr>
          <a:xfrm>
            <a:off x="7315200" y="1975448"/>
            <a:ext cx="465826" cy="403025"/>
          </a:xfrm>
          <a:prstGeom prst="rect">
            <a:avLst/>
          </a:prstGeom>
          <a:noFill/>
          <a:ln>
            <a:solidFill>
              <a:srgbClr val="FFFF00"/>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A6C655C2-180D-4184-AF8C-20DBF95583AB}"/>
              </a:ext>
            </a:extLst>
          </p:cNvPr>
          <p:cNvSpPr txBox="1"/>
          <p:nvPr/>
        </p:nvSpPr>
        <p:spPr>
          <a:xfrm>
            <a:off x="5684808" y="2793620"/>
            <a:ext cx="1000664" cy="1754326"/>
          </a:xfrm>
          <a:prstGeom prst="rect">
            <a:avLst/>
          </a:prstGeom>
          <a:noFill/>
        </p:spPr>
        <p:txBody>
          <a:bodyPr wrap="square" rtlCol="0">
            <a:spAutoFit/>
          </a:bodyPr>
          <a:lstStyle/>
          <a:p>
            <a:pPr algn="ctr"/>
            <a:r>
              <a:rPr lang="en-US" dirty="0">
                <a:solidFill>
                  <a:srgbClr val="00B050"/>
                </a:solidFill>
                <a:latin typeface="Calibri" panose="020F0502020204030204" pitchFamily="34" charset="0"/>
                <a:cs typeface="Calibri" panose="020F0502020204030204" pitchFamily="34" charset="0"/>
              </a:rPr>
              <a:t>Center word</a:t>
            </a:r>
          </a:p>
          <a:p>
            <a:pPr algn="ctr"/>
            <a:endParaRPr lang="en-US" dirty="0">
              <a:solidFill>
                <a:schemeClr val="bg1"/>
              </a:solidFill>
              <a:latin typeface="Calibri" panose="020F0502020204030204" pitchFamily="34" charset="0"/>
              <a:cs typeface="Calibri" panose="020F0502020204030204" pitchFamily="34" charset="0"/>
            </a:endParaRPr>
          </a:p>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Position t</a:t>
            </a:r>
          </a:p>
        </p:txBody>
      </p:sp>
      <p:cxnSp>
        <p:nvCxnSpPr>
          <p:cNvPr id="26" name="Straight Arrow Connector 25">
            <a:extLst>
              <a:ext uri="{FF2B5EF4-FFF2-40B4-BE49-F238E27FC236}">
                <a16:creationId xmlns:a16="http://schemas.microsoft.com/office/drawing/2014/main" id="{042E54A6-F6E0-4933-A7B4-11B515B66EC3}"/>
              </a:ext>
            </a:extLst>
          </p:cNvPr>
          <p:cNvCxnSpPr>
            <a:cxnSpLocks/>
            <a:stCxn id="24" idx="0"/>
          </p:cNvCxnSpPr>
          <p:nvPr/>
        </p:nvCxnSpPr>
        <p:spPr>
          <a:xfrm flipV="1">
            <a:off x="6185140" y="2411235"/>
            <a:ext cx="0" cy="382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6588221-5D20-46E1-A8FE-F69721ABADD4}"/>
              </a:ext>
            </a:extLst>
          </p:cNvPr>
          <p:cNvSpPr txBox="1"/>
          <p:nvPr/>
        </p:nvSpPr>
        <p:spPr>
          <a:xfrm>
            <a:off x="4347713" y="2807086"/>
            <a:ext cx="1337095" cy="1754326"/>
          </a:xfrm>
          <a:prstGeom prst="rect">
            <a:avLst/>
          </a:prstGeom>
          <a:noFill/>
        </p:spPr>
        <p:txBody>
          <a:bodyPr wrap="square" rtlCol="0">
            <a:spAutoFit/>
          </a:bodyPr>
          <a:lstStyle/>
          <a:p>
            <a:pPr algn="ctr"/>
            <a:r>
              <a:rPr lang="en-US" dirty="0">
                <a:solidFill>
                  <a:srgbClr val="FFFF00"/>
                </a:solidFill>
                <a:latin typeface="Calibri" panose="020F0502020204030204" pitchFamily="34" charset="0"/>
                <a:cs typeface="Calibri" panose="020F0502020204030204" pitchFamily="34" charset="0"/>
              </a:rPr>
              <a:t>Output</a:t>
            </a:r>
          </a:p>
          <a:p>
            <a:pPr algn="ctr"/>
            <a:r>
              <a:rPr lang="en-US" dirty="0">
                <a:solidFill>
                  <a:srgbClr val="FFFF00"/>
                </a:solidFill>
                <a:latin typeface="Calibri" panose="020F0502020204030204" pitchFamily="34" charset="0"/>
                <a:cs typeface="Calibri" panose="020F0502020204030204" pitchFamily="34" charset="0"/>
              </a:rPr>
              <a:t>Context words</a:t>
            </a:r>
          </a:p>
          <a:p>
            <a:pPr algn="ctr"/>
            <a:endParaRPr lang="en-US" dirty="0">
              <a:solidFill>
                <a:srgbClr val="FFFF00"/>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m word window</a:t>
            </a:r>
          </a:p>
        </p:txBody>
      </p:sp>
      <p:sp>
        <p:nvSpPr>
          <p:cNvPr id="33" name="Freeform: Shape 32">
            <a:extLst>
              <a:ext uri="{FF2B5EF4-FFF2-40B4-BE49-F238E27FC236}">
                <a16:creationId xmlns:a16="http://schemas.microsoft.com/office/drawing/2014/main" id="{5E91347C-605A-4AD8-A210-E179004A6161}"/>
              </a:ext>
            </a:extLst>
          </p:cNvPr>
          <p:cNvSpPr/>
          <p:nvPr/>
        </p:nvSpPr>
        <p:spPr>
          <a:xfrm>
            <a:off x="4347713" y="2414495"/>
            <a:ext cx="1276710" cy="147030"/>
          </a:xfrm>
          <a:custGeom>
            <a:avLst/>
            <a:gdLst>
              <a:gd name="connsiteX0" fmla="*/ 0 w 1276710"/>
              <a:gd name="connsiteY0" fmla="*/ 0 h 293415"/>
              <a:gd name="connsiteX1" fmla="*/ 612476 w 1276710"/>
              <a:gd name="connsiteY1" fmla="*/ 293298 h 293415"/>
              <a:gd name="connsiteX2" fmla="*/ 1276710 w 1276710"/>
              <a:gd name="connsiteY2" fmla="*/ 34506 h 293415"/>
              <a:gd name="connsiteX0" fmla="*/ 0 w 1276710"/>
              <a:gd name="connsiteY0" fmla="*/ 0 h 215846"/>
              <a:gd name="connsiteX1" fmla="*/ 690114 w 1276710"/>
              <a:gd name="connsiteY1" fmla="*/ 215661 h 215846"/>
              <a:gd name="connsiteX2" fmla="*/ 1276710 w 1276710"/>
              <a:gd name="connsiteY2" fmla="*/ 34506 h 215846"/>
              <a:gd name="connsiteX0" fmla="*/ 0 w 1276710"/>
              <a:gd name="connsiteY0" fmla="*/ 0 h 215846"/>
              <a:gd name="connsiteX1" fmla="*/ 629729 w 1276710"/>
              <a:gd name="connsiteY1" fmla="*/ 215661 h 215846"/>
              <a:gd name="connsiteX2" fmla="*/ 1276710 w 1276710"/>
              <a:gd name="connsiteY2" fmla="*/ 34506 h 215846"/>
              <a:gd name="connsiteX0" fmla="*/ 0 w 1276710"/>
              <a:gd name="connsiteY0" fmla="*/ 0 h 241695"/>
              <a:gd name="connsiteX1" fmla="*/ 698740 w 1276710"/>
              <a:gd name="connsiteY1" fmla="*/ 241540 h 241695"/>
              <a:gd name="connsiteX2" fmla="*/ 1276710 w 1276710"/>
              <a:gd name="connsiteY2" fmla="*/ 34506 h 241695"/>
              <a:gd name="connsiteX0" fmla="*/ 0 w 1276710"/>
              <a:gd name="connsiteY0" fmla="*/ 0 h 147030"/>
              <a:gd name="connsiteX1" fmla="*/ 672861 w 1276710"/>
              <a:gd name="connsiteY1" fmla="*/ 146650 h 147030"/>
              <a:gd name="connsiteX2" fmla="*/ 1276710 w 1276710"/>
              <a:gd name="connsiteY2" fmla="*/ 34506 h 147030"/>
            </a:gdLst>
            <a:ahLst/>
            <a:cxnLst>
              <a:cxn ang="0">
                <a:pos x="connsiteX0" y="connsiteY0"/>
              </a:cxn>
              <a:cxn ang="0">
                <a:pos x="connsiteX1" y="connsiteY1"/>
              </a:cxn>
              <a:cxn ang="0">
                <a:pos x="connsiteX2" y="connsiteY2"/>
              </a:cxn>
            </a:cxnLst>
            <a:rect l="l" t="t" r="r" b="b"/>
            <a:pathLst>
              <a:path w="1276710" h="147030">
                <a:moveTo>
                  <a:pt x="0" y="0"/>
                </a:moveTo>
                <a:cubicBezTo>
                  <a:pt x="199845" y="143773"/>
                  <a:pt x="460076" y="140899"/>
                  <a:pt x="672861" y="146650"/>
                </a:cubicBezTo>
                <a:cubicBezTo>
                  <a:pt x="885646" y="152401"/>
                  <a:pt x="1164567" y="92016"/>
                  <a:pt x="1276710" y="3450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CB3D9CB-21E2-4329-9E39-69177E946639}"/>
              </a:ext>
            </a:extLst>
          </p:cNvPr>
          <p:cNvCxnSpPr>
            <a:cxnSpLocks/>
            <a:stCxn id="33" idx="1"/>
            <a:endCxn id="32" idx="0"/>
          </p:cNvCxnSpPr>
          <p:nvPr/>
        </p:nvCxnSpPr>
        <p:spPr>
          <a:xfrm flipH="1">
            <a:off x="5016261" y="2561145"/>
            <a:ext cx="4313" cy="245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508BC3C-2C6D-454E-8490-4C698EEB0D12}"/>
              </a:ext>
            </a:extLst>
          </p:cNvPr>
          <p:cNvSpPr txBox="1"/>
          <p:nvPr/>
        </p:nvSpPr>
        <p:spPr>
          <a:xfrm>
            <a:off x="6443931" y="2811819"/>
            <a:ext cx="1337095" cy="1754326"/>
          </a:xfrm>
          <a:prstGeom prst="rect">
            <a:avLst/>
          </a:prstGeom>
          <a:noFill/>
        </p:spPr>
        <p:txBody>
          <a:bodyPr wrap="square" rtlCol="0">
            <a:spAutoFit/>
          </a:bodyPr>
          <a:lstStyle/>
          <a:p>
            <a:pPr algn="ctr"/>
            <a:r>
              <a:rPr lang="en-US" dirty="0">
                <a:solidFill>
                  <a:srgbClr val="FFFF00"/>
                </a:solidFill>
                <a:latin typeface="Calibri" panose="020F0502020204030204" pitchFamily="34" charset="0"/>
                <a:cs typeface="Calibri" panose="020F0502020204030204" pitchFamily="34" charset="0"/>
              </a:rPr>
              <a:t>Output</a:t>
            </a:r>
          </a:p>
          <a:p>
            <a:pPr algn="ctr"/>
            <a:r>
              <a:rPr lang="en-US" dirty="0">
                <a:solidFill>
                  <a:srgbClr val="FFFF00"/>
                </a:solidFill>
                <a:latin typeface="Calibri" panose="020F0502020204030204" pitchFamily="34" charset="0"/>
                <a:cs typeface="Calibri" panose="020F0502020204030204" pitchFamily="34" charset="0"/>
              </a:rPr>
              <a:t>Context words</a:t>
            </a:r>
          </a:p>
          <a:p>
            <a:pPr algn="ctr"/>
            <a:endParaRPr lang="en-US" dirty="0">
              <a:solidFill>
                <a:srgbClr val="FFFF00"/>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m word window</a:t>
            </a:r>
          </a:p>
        </p:txBody>
      </p:sp>
      <p:sp>
        <p:nvSpPr>
          <p:cNvPr id="43" name="Freeform: Shape 42">
            <a:extLst>
              <a:ext uri="{FF2B5EF4-FFF2-40B4-BE49-F238E27FC236}">
                <a16:creationId xmlns:a16="http://schemas.microsoft.com/office/drawing/2014/main" id="{AEE21D62-A058-4835-95E3-8802FF7AD272}"/>
              </a:ext>
            </a:extLst>
          </p:cNvPr>
          <p:cNvSpPr/>
          <p:nvPr/>
        </p:nvSpPr>
        <p:spPr>
          <a:xfrm>
            <a:off x="6707038" y="2453502"/>
            <a:ext cx="1052422" cy="181341"/>
          </a:xfrm>
          <a:custGeom>
            <a:avLst/>
            <a:gdLst>
              <a:gd name="connsiteX0" fmla="*/ 0 w 1276710"/>
              <a:gd name="connsiteY0" fmla="*/ 0 h 293415"/>
              <a:gd name="connsiteX1" fmla="*/ 612476 w 1276710"/>
              <a:gd name="connsiteY1" fmla="*/ 293298 h 293415"/>
              <a:gd name="connsiteX2" fmla="*/ 1276710 w 1276710"/>
              <a:gd name="connsiteY2" fmla="*/ 34506 h 293415"/>
              <a:gd name="connsiteX0" fmla="*/ 0 w 1276710"/>
              <a:gd name="connsiteY0" fmla="*/ 0 h 215846"/>
              <a:gd name="connsiteX1" fmla="*/ 690114 w 1276710"/>
              <a:gd name="connsiteY1" fmla="*/ 215661 h 215846"/>
              <a:gd name="connsiteX2" fmla="*/ 1276710 w 1276710"/>
              <a:gd name="connsiteY2" fmla="*/ 34506 h 215846"/>
              <a:gd name="connsiteX0" fmla="*/ 0 w 1276710"/>
              <a:gd name="connsiteY0" fmla="*/ 0 h 215846"/>
              <a:gd name="connsiteX1" fmla="*/ 629729 w 1276710"/>
              <a:gd name="connsiteY1" fmla="*/ 215661 h 215846"/>
              <a:gd name="connsiteX2" fmla="*/ 1276710 w 1276710"/>
              <a:gd name="connsiteY2" fmla="*/ 34506 h 215846"/>
              <a:gd name="connsiteX0" fmla="*/ 0 w 1276710"/>
              <a:gd name="connsiteY0" fmla="*/ 0 h 241695"/>
              <a:gd name="connsiteX1" fmla="*/ 698740 w 1276710"/>
              <a:gd name="connsiteY1" fmla="*/ 241540 h 241695"/>
              <a:gd name="connsiteX2" fmla="*/ 1276710 w 1276710"/>
              <a:gd name="connsiteY2" fmla="*/ 34506 h 241695"/>
              <a:gd name="connsiteX0" fmla="*/ 0 w 1276710"/>
              <a:gd name="connsiteY0" fmla="*/ 0 h 147030"/>
              <a:gd name="connsiteX1" fmla="*/ 672861 w 1276710"/>
              <a:gd name="connsiteY1" fmla="*/ 146650 h 147030"/>
              <a:gd name="connsiteX2" fmla="*/ 1276710 w 1276710"/>
              <a:gd name="connsiteY2" fmla="*/ 34506 h 147030"/>
              <a:gd name="connsiteX0" fmla="*/ 0 w 1035170"/>
              <a:gd name="connsiteY0" fmla="*/ 0 h 164283"/>
              <a:gd name="connsiteX1" fmla="*/ 431321 w 1035170"/>
              <a:gd name="connsiteY1" fmla="*/ 163903 h 164283"/>
              <a:gd name="connsiteX2" fmla="*/ 1035170 w 1035170"/>
              <a:gd name="connsiteY2" fmla="*/ 51759 h 164283"/>
              <a:gd name="connsiteX0" fmla="*/ 0 w 1009290"/>
              <a:gd name="connsiteY0" fmla="*/ 17253 h 181341"/>
              <a:gd name="connsiteX1" fmla="*/ 431321 w 1009290"/>
              <a:gd name="connsiteY1" fmla="*/ 181156 h 181341"/>
              <a:gd name="connsiteX2" fmla="*/ 1009290 w 1009290"/>
              <a:gd name="connsiteY2" fmla="*/ 0 h 181341"/>
              <a:gd name="connsiteX0" fmla="*/ 0 w 1086928"/>
              <a:gd name="connsiteY0" fmla="*/ 25879 h 181341"/>
              <a:gd name="connsiteX1" fmla="*/ 508959 w 1086928"/>
              <a:gd name="connsiteY1" fmla="*/ 181156 h 181341"/>
              <a:gd name="connsiteX2" fmla="*/ 1086928 w 1086928"/>
              <a:gd name="connsiteY2" fmla="*/ 0 h 181341"/>
              <a:gd name="connsiteX0" fmla="*/ 0 w 1052422"/>
              <a:gd name="connsiteY0" fmla="*/ 25879 h 181341"/>
              <a:gd name="connsiteX1" fmla="*/ 474453 w 1052422"/>
              <a:gd name="connsiteY1" fmla="*/ 181156 h 181341"/>
              <a:gd name="connsiteX2" fmla="*/ 1052422 w 1052422"/>
              <a:gd name="connsiteY2" fmla="*/ 0 h 181341"/>
            </a:gdLst>
            <a:ahLst/>
            <a:cxnLst>
              <a:cxn ang="0">
                <a:pos x="connsiteX0" y="connsiteY0"/>
              </a:cxn>
              <a:cxn ang="0">
                <a:pos x="connsiteX1" y="connsiteY1"/>
              </a:cxn>
              <a:cxn ang="0">
                <a:pos x="connsiteX2" y="connsiteY2"/>
              </a:cxn>
            </a:cxnLst>
            <a:rect l="l" t="t" r="r" b="b"/>
            <a:pathLst>
              <a:path w="1052422" h="181341">
                <a:moveTo>
                  <a:pt x="0" y="25879"/>
                </a:moveTo>
                <a:cubicBezTo>
                  <a:pt x="199845" y="169652"/>
                  <a:pt x="261668" y="175405"/>
                  <a:pt x="474453" y="181156"/>
                </a:cubicBezTo>
                <a:cubicBezTo>
                  <a:pt x="687238" y="186907"/>
                  <a:pt x="940279" y="57510"/>
                  <a:pt x="1052422"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293D4D0F-6710-4EEC-9CE0-F67FF5967F6E}"/>
              </a:ext>
            </a:extLst>
          </p:cNvPr>
          <p:cNvCxnSpPr>
            <a:cxnSpLocks/>
          </p:cNvCxnSpPr>
          <p:nvPr/>
        </p:nvCxnSpPr>
        <p:spPr>
          <a:xfrm flipH="1">
            <a:off x="7116793" y="2634843"/>
            <a:ext cx="4313" cy="245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214025A-0B6C-4B0B-AC5C-B00D4D65E6FD}"/>
                  </a:ext>
                </a:extLst>
              </p:cNvPr>
              <p:cNvSpPr txBox="1"/>
              <p:nvPr/>
            </p:nvSpPr>
            <p:spPr>
              <a:xfrm>
                <a:off x="4302777" y="1420547"/>
                <a:ext cx="974817" cy="276999"/>
              </a:xfrm>
              <a:prstGeom prst="rect">
                <a:avLst/>
              </a:prstGeom>
              <a:noFill/>
            </p:spPr>
            <p:txBody>
              <a:bodyPr wrap="square" rtlCol="0">
                <a:spAutoFit/>
              </a:bodyPr>
              <a:lstStyle/>
              <a:p>
                <a14:m>
                  <m:oMath xmlns:m="http://schemas.openxmlformats.org/officeDocument/2006/math">
                    <m:r>
                      <a:rPr lang="en-US" sz="1200" b="0" i="1" smtClean="0">
                        <a:solidFill>
                          <a:schemeClr val="bg1"/>
                        </a:solidFill>
                        <a:latin typeface="Cambria Math" panose="02040503050406030204" pitchFamily="18" charset="0"/>
                      </a:rPr>
                      <m:t>𝑝</m:t>
                    </m:r>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𝑤</m:t>
                        </m:r>
                      </m:e>
                      <m:sub>
                        <m:r>
                          <a:rPr lang="en-US" sz="1200" b="0" i="1" smtClean="0">
                            <a:solidFill>
                              <a:schemeClr val="bg1"/>
                            </a:solidFill>
                            <a:latin typeface="Cambria Math" panose="02040503050406030204" pitchFamily="18" charset="0"/>
                          </a:rPr>
                          <m:t>𝑡</m:t>
                        </m:r>
                        <m:r>
                          <a:rPr lang="en-US" sz="1200" b="0" i="1" smtClean="0">
                            <a:solidFill>
                              <a:schemeClr val="bg1"/>
                            </a:solidFill>
                            <a:latin typeface="Cambria Math" panose="02040503050406030204" pitchFamily="18" charset="0"/>
                          </a:rPr>
                          <m:t>−2</m:t>
                        </m:r>
                      </m:sub>
                    </m:sSub>
                    <m:r>
                      <a:rPr lang="en-US" sz="1200" b="0" i="1" dirty="0" smtClean="0">
                        <a:solidFill>
                          <a:schemeClr val="bg1"/>
                        </a:solidFill>
                        <a:latin typeface="Cambria Math" panose="02040503050406030204" pitchFamily="18" charset="0"/>
                      </a:rPr>
                      <m:t>|</m:t>
                    </m:r>
                    <m:sSub>
                      <m:sSubPr>
                        <m:ctrlPr>
                          <a:rPr lang="en-US" sz="1200" b="0" i="1" dirty="0" smtClean="0">
                            <a:solidFill>
                              <a:schemeClr val="bg1"/>
                            </a:solidFill>
                            <a:latin typeface="Cambria Math" panose="02040503050406030204" pitchFamily="18" charset="0"/>
                          </a:rPr>
                        </m:ctrlPr>
                      </m:sSubPr>
                      <m:e>
                        <m:r>
                          <a:rPr lang="en-US" sz="1200" b="0" i="1" dirty="0" smtClean="0">
                            <a:solidFill>
                              <a:schemeClr val="bg1"/>
                            </a:solidFill>
                            <a:latin typeface="Cambria Math" panose="02040503050406030204" pitchFamily="18" charset="0"/>
                          </a:rPr>
                          <m:t>𝑤</m:t>
                        </m:r>
                      </m:e>
                      <m:sub>
                        <m:r>
                          <a:rPr lang="en-US" sz="1200" b="0" i="1" dirty="0" smtClean="0">
                            <a:solidFill>
                              <a:schemeClr val="bg1"/>
                            </a:solidFill>
                            <a:latin typeface="Cambria Math" panose="02040503050406030204" pitchFamily="18" charset="0"/>
                          </a:rPr>
                          <m:t>𝑡</m:t>
                        </m:r>
                      </m:sub>
                    </m:sSub>
                  </m:oMath>
                </a14:m>
                <a:r>
                  <a:rPr lang="en-US" sz="1200" dirty="0">
                    <a:solidFill>
                      <a:schemeClr val="bg1"/>
                    </a:solidFill>
                    <a:latin typeface="Calibri Light" panose="020F0302020204030204" pitchFamily="34" charset="0"/>
                    <a:cs typeface="Calibri Light" panose="020F0302020204030204" pitchFamily="34" charset="0"/>
                  </a:rPr>
                  <a:t>)</a:t>
                </a:r>
              </a:p>
            </p:txBody>
          </p:sp>
        </mc:Choice>
        <mc:Fallback xmlns="">
          <p:sp>
            <p:nvSpPr>
              <p:cNvPr id="47" name="TextBox 46">
                <a:extLst>
                  <a:ext uri="{FF2B5EF4-FFF2-40B4-BE49-F238E27FC236}">
                    <a16:creationId xmlns:a16="http://schemas.microsoft.com/office/drawing/2014/main" id="{7214025A-0B6C-4B0B-AC5C-B00D4D65E6FD}"/>
                  </a:ext>
                </a:extLst>
              </p:cNvPr>
              <p:cNvSpPr txBox="1">
                <a:spLocks noRot="1" noChangeAspect="1" noMove="1" noResize="1" noEditPoints="1" noAdjustHandles="1" noChangeArrowheads="1" noChangeShapeType="1" noTextEdit="1"/>
              </p:cNvSpPr>
              <p:nvPr/>
            </p:nvSpPr>
            <p:spPr>
              <a:xfrm>
                <a:off x="4302777" y="1420547"/>
                <a:ext cx="974817" cy="276999"/>
              </a:xfrm>
              <a:prstGeom prst="rect">
                <a:avLst/>
              </a:prstGeom>
              <a:blipFill>
                <a:blip r:embed="rId3"/>
                <a:stretch>
                  <a:fillRect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5607CCB-D2D7-44B8-8A0B-7B5E9508D882}"/>
                  </a:ext>
                </a:extLst>
              </p:cNvPr>
              <p:cNvSpPr txBox="1"/>
              <p:nvPr/>
            </p:nvSpPr>
            <p:spPr>
              <a:xfrm>
                <a:off x="7293617" y="1098366"/>
                <a:ext cx="974817" cy="276999"/>
              </a:xfrm>
              <a:prstGeom prst="rect">
                <a:avLst/>
              </a:prstGeom>
              <a:noFill/>
            </p:spPr>
            <p:txBody>
              <a:bodyPr wrap="square" rtlCol="0">
                <a:spAutoFit/>
              </a:bodyPr>
              <a:lstStyle/>
              <a:p>
                <a14:m>
                  <m:oMath xmlns:m="http://schemas.openxmlformats.org/officeDocument/2006/math">
                    <m:r>
                      <a:rPr lang="en-US" sz="1200" b="0" i="1" smtClean="0">
                        <a:solidFill>
                          <a:schemeClr val="bg1"/>
                        </a:solidFill>
                        <a:latin typeface="Cambria Math" panose="02040503050406030204" pitchFamily="18" charset="0"/>
                      </a:rPr>
                      <m:t>𝑝</m:t>
                    </m:r>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𝑤</m:t>
                        </m:r>
                      </m:e>
                      <m:sub>
                        <m:r>
                          <a:rPr lang="en-US" sz="1200" b="0" i="1" smtClean="0">
                            <a:solidFill>
                              <a:schemeClr val="bg1"/>
                            </a:solidFill>
                            <a:latin typeface="Cambria Math" panose="02040503050406030204" pitchFamily="18" charset="0"/>
                          </a:rPr>
                          <m:t>𝑡</m:t>
                        </m:r>
                        <m:r>
                          <a:rPr lang="en-US" sz="1200" b="0" i="1" smtClean="0">
                            <a:solidFill>
                              <a:schemeClr val="bg1"/>
                            </a:solidFill>
                            <a:latin typeface="Cambria Math" panose="02040503050406030204" pitchFamily="18" charset="0"/>
                          </a:rPr>
                          <m:t>+2</m:t>
                        </m:r>
                      </m:sub>
                    </m:sSub>
                    <m:r>
                      <a:rPr lang="en-US" sz="1200" b="0" i="1" dirty="0" smtClean="0">
                        <a:solidFill>
                          <a:schemeClr val="bg1"/>
                        </a:solidFill>
                        <a:latin typeface="Cambria Math" panose="02040503050406030204" pitchFamily="18" charset="0"/>
                      </a:rPr>
                      <m:t>|</m:t>
                    </m:r>
                    <m:sSub>
                      <m:sSubPr>
                        <m:ctrlPr>
                          <a:rPr lang="en-US" sz="1200" b="0" i="1" dirty="0" smtClean="0">
                            <a:solidFill>
                              <a:schemeClr val="bg1"/>
                            </a:solidFill>
                            <a:latin typeface="Cambria Math" panose="02040503050406030204" pitchFamily="18" charset="0"/>
                          </a:rPr>
                        </m:ctrlPr>
                      </m:sSubPr>
                      <m:e>
                        <m:r>
                          <a:rPr lang="en-US" sz="1200" b="0" i="1" dirty="0" smtClean="0">
                            <a:solidFill>
                              <a:schemeClr val="bg1"/>
                            </a:solidFill>
                            <a:latin typeface="Cambria Math" panose="02040503050406030204" pitchFamily="18" charset="0"/>
                          </a:rPr>
                          <m:t>𝑤</m:t>
                        </m:r>
                      </m:e>
                      <m:sub>
                        <m:r>
                          <a:rPr lang="en-US" sz="1200" b="0" i="1" dirty="0" smtClean="0">
                            <a:solidFill>
                              <a:schemeClr val="bg1"/>
                            </a:solidFill>
                            <a:latin typeface="Cambria Math" panose="02040503050406030204" pitchFamily="18" charset="0"/>
                          </a:rPr>
                          <m:t>𝑡</m:t>
                        </m:r>
                      </m:sub>
                    </m:sSub>
                  </m:oMath>
                </a14:m>
                <a:r>
                  <a:rPr lang="en-US" sz="1200" dirty="0">
                    <a:solidFill>
                      <a:schemeClr val="bg1"/>
                    </a:solidFill>
                    <a:latin typeface="Calibri Light" panose="020F0302020204030204" pitchFamily="34" charset="0"/>
                    <a:cs typeface="Calibri Light" panose="020F0302020204030204" pitchFamily="34" charset="0"/>
                  </a:rPr>
                  <a:t>)</a:t>
                </a:r>
              </a:p>
            </p:txBody>
          </p:sp>
        </mc:Choice>
        <mc:Fallback xmlns="">
          <p:sp>
            <p:nvSpPr>
              <p:cNvPr id="48" name="TextBox 47">
                <a:extLst>
                  <a:ext uri="{FF2B5EF4-FFF2-40B4-BE49-F238E27FC236}">
                    <a16:creationId xmlns:a16="http://schemas.microsoft.com/office/drawing/2014/main" id="{45607CCB-D2D7-44B8-8A0B-7B5E9508D882}"/>
                  </a:ext>
                </a:extLst>
              </p:cNvPr>
              <p:cNvSpPr txBox="1">
                <a:spLocks noRot="1" noChangeAspect="1" noMove="1" noResize="1" noEditPoints="1" noAdjustHandles="1" noChangeArrowheads="1" noChangeShapeType="1" noTextEdit="1"/>
              </p:cNvSpPr>
              <p:nvPr/>
            </p:nvSpPr>
            <p:spPr>
              <a:xfrm>
                <a:off x="7293617" y="1098366"/>
                <a:ext cx="974817" cy="276999"/>
              </a:xfrm>
              <a:prstGeom prst="rect">
                <a:avLst/>
              </a:prstGeom>
              <a:blipFill>
                <a:blip r:embed="rId4"/>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92C5CE5-1897-4F79-8A3D-EB016C73198D}"/>
                  </a:ext>
                </a:extLst>
              </p:cNvPr>
              <p:cNvSpPr txBox="1"/>
              <p:nvPr/>
            </p:nvSpPr>
            <p:spPr>
              <a:xfrm>
                <a:off x="5389329" y="1223949"/>
                <a:ext cx="974817" cy="276999"/>
              </a:xfrm>
              <a:prstGeom prst="rect">
                <a:avLst/>
              </a:prstGeom>
              <a:noFill/>
            </p:spPr>
            <p:txBody>
              <a:bodyPr wrap="square" rtlCol="0">
                <a:spAutoFit/>
              </a:bodyPr>
              <a:lstStyle/>
              <a:p>
                <a14:m>
                  <m:oMath xmlns:m="http://schemas.openxmlformats.org/officeDocument/2006/math">
                    <m:r>
                      <a:rPr lang="en-US" sz="1200" b="0" i="1" smtClean="0">
                        <a:solidFill>
                          <a:schemeClr val="bg1"/>
                        </a:solidFill>
                        <a:latin typeface="Cambria Math" panose="02040503050406030204" pitchFamily="18" charset="0"/>
                      </a:rPr>
                      <m:t>𝑝</m:t>
                    </m:r>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𝑤</m:t>
                        </m:r>
                      </m:e>
                      <m:sub>
                        <m:r>
                          <a:rPr lang="en-US" sz="1200" b="0" i="1" smtClean="0">
                            <a:solidFill>
                              <a:schemeClr val="bg1"/>
                            </a:solidFill>
                            <a:latin typeface="Cambria Math" panose="02040503050406030204" pitchFamily="18" charset="0"/>
                          </a:rPr>
                          <m:t>𝑡</m:t>
                        </m:r>
                        <m:r>
                          <a:rPr lang="en-US" sz="1200" b="0" i="1" smtClean="0">
                            <a:solidFill>
                              <a:schemeClr val="bg1"/>
                            </a:solidFill>
                            <a:latin typeface="Cambria Math" panose="02040503050406030204" pitchFamily="18" charset="0"/>
                          </a:rPr>
                          <m:t>−1</m:t>
                        </m:r>
                      </m:sub>
                    </m:sSub>
                    <m:r>
                      <a:rPr lang="en-US" sz="1200" b="0" i="1" dirty="0" smtClean="0">
                        <a:solidFill>
                          <a:schemeClr val="bg1"/>
                        </a:solidFill>
                        <a:latin typeface="Cambria Math" panose="02040503050406030204" pitchFamily="18" charset="0"/>
                      </a:rPr>
                      <m:t>|</m:t>
                    </m:r>
                    <m:sSub>
                      <m:sSubPr>
                        <m:ctrlPr>
                          <a:rPr lang="en-US" sz="1200" b="0" i="1" dirty="0" smtClean="0">
                            <a:solidFill>
                              <a:schemeClr val="bg1"/>
                            </a:solidFill>
                            <a:latin typeface="Cambria Math" panose="02040503050406030204" pitchFamily="18" charset="0"/>
                          </a:rPr>
                        </m:ctrlPr>
                      </m:sSubPr>
                      <m:e>
                        <m:r>
                          <a:rPr lang="en-US" sz="1200" b="0" i="1" dirty="0" smtClean="0">
                            <a:solidFill>
                              <a:schemeClr val="bg1"/>
                            </a:solidFill>
                            <a:latin typeface="Cambria Math" panose="02040503050406030204" pitchFamily="18" charset="0"/>
                          </a:rPr>
                          <m:t>𝑤</m:t>
                        </m:r>
                      </m:e>
                      <m:sub>
                        <m:r>
                          <a:rPr lang="en-US" sz="1200" b="0" i="1" dirty="0" smtClean="0">
                            <a:solidFill>
                              <a:schemeClr val="bg1"/>
                            </a:solidFill>
                            <a:latin typeface="Cambria Math" panose="02040503050406030204" pitchFamily="18" charset="0"/>
                          </a:rPr>
                          <m:t>𝑡</m:t>
                        </m:r>
                      </m:sub>
                    </m:sSub>
                  </m:oMath>
                </a14:m>
                <a:r>
                  <a:rPr lang="en-US" sz="1200" dirty="0">
                    <a:solidFill>
                      <a:schemeClr val="bg1"/>
                    </a:solidFill>
                    <a:latin typeface="Calibri Light" panose="020F0302020204030204" pitchFamily="34" charset="0"/>
                    <a:cs typeface="Calibri Light" panose="020F0302020204030204" pitchFamily="34" charset="0"/>
                  </a:rPr>
                  <a:t>)</a:t>
                </a:r>
              </a:p>
            </p:txBody>
          </p:sp>
        </mc:Choice>
        <mc:Fallback xmlns="">
          <p:sp>
            <p:nvSpPr>
              <p:cNvPr id="49" name="TextBox 48">
                <a:extLst>
                  <a:ext uri="{FF2B5EF4-FFF2-40B4-BE49-F238E27FC236}">
                    <a16:creationId xmlns:a16="http://schemas.microsoft.com/office/drawing/2014/main" id="{D92C5CE5-1897-4F79-8A3D-EB016C73198D}"/>
                  </a:ext>
                </a:extLst>
              </p:cNvPr>
              <p:cNvSpPr txBox="1">
                <a:spLocks noRot="1" noChangeAspect="1" noMove="1" noResize="1" noEditPoints="1" noAdjustHandles="1" noChangeArrowheads="1" noChangeShapeType="1" noTextEdit="1"/>
              </p:cNvSpPr>
              <p:nvPr/>
            </p:nvSpPr>
            <p:spPr>
              <a:xfrm>
                <a:off x="5389329" y="1223949"/>
                <a:ext cx="974817" cy="276999"/>
              </a:xfrm>
              <a:prstGeom prst="rect">
                <a:avLst/>
              </a:prstGeom>
              <a:blipFill>
                <a:blip r:embed="rId5"/>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AC0A33D-529F-4ECD-9E12-AA69013045FB}"/>
                  </a:ext>
                </a:extLst>
              </p:cNvPr>
              <p:cNvSpPr txBox="1"/>
              <p:nvPr/>
            </p:nvSpPr>
            <p:spPr>
              <a:xfrm>
                <a:off x="6571739" y="1375284"/>
                <a:ext cx="922137" cy="276999"/>
              </a:xfrm>
              <a:prstGeom prst="rect">
                <a:avLst/>
              </a:prstGeom>
              <a:noFill/>
            </p:spPr>
            <p:txBody>
              <a:bodyPr wrap="square" rtlCol="0">
                <a:spAutoFit/>
              </a:bodyPr>
              <a:lstStyle/>
              <a:p>
                <a14:m>
                  <m:oMath xmlns:m="http://schemas.openxmlformats.org/officeDocument/2006/math">
                    <m:r>
                      <a:rPr lang="en-US" sz="1200" b="0" i="1" smtClean="0">
                        <a:solidFill>
                          <a:schemeClr val="bg1"/>
                        </a:solidFill>
                        <a:latin typeface="Cambria Math" panose="02040503050406030204" pitchFamily="18" charset="0"/>
                      </a:rPr>
                      <m:t>𝑝</m:t>
                    </m:r>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𝑤</m:t>
                        </m:r>
                      </m:e>
                      <m:sub>
                        <m:r>
                          <a:rPr lang="en-US" sz="1200" b="0" i="1" smtClean="0">
                            <a:solidFill>
                              <a:schemeClr val="bg1"/>
                            </a:solidFill>
                            <a:latin typeface="Cambria Math" panose="02040503050406030204" pitchFamily="18" charset="0"/>
                          </a:rPr>
                          <m:t>𝑡</m:t>
                        </m:r>
                        <m:r>
                          <a:rPr lang="en-US" sz="1200" b="0" i="1" smtClean="0">
                            <a:solidFill>
                              <a:schemeClr val="bg1"/>
                            </a:solidFill>
                            <a:latin typeface="Cambria Math" panose="02040503050406030204" pitchFamily="18" charset="0"/>
                          </a:rPr>
                          <m:t>+1</m:t>
                        </m:r>
                      </m:sub>
                    </m:sSub>
                    <m:r>
                      <a:rPr lang="en-US" sz="1200" b="0" i="1" dirty="0" smtClean="0">
                        <a:solidFill>
                          <a:schemeClr val="bg1"/>
                        </a:solidFill>
                        <a:latin typeface="Cambria Math" panose="02040503050406030204" pitchFamily="18" charset="0"/>
                      </a:rPr>
                      <m:t>|</m:t>
                    </m:r>
                    <m:sSub>
                      <m:sSubPr>
                        <m:ctrlPr>
                          <a:rPr lang="en-US" sz="1200" b="0" i="1" dirty="0" smtClean="0">
                            <a:solidFill>
                              <a:schemeClr val="bg1"/>
                            </a:solidFill>
                            <a:latin typeface="Cambria Math" panose="02040503050406030204" pitchFamily="18" charset="0"/>
                          </a:rPr>
                        </m:ctrlPr>
                      </m:sSubPr>
                      <m:e>
                        <m:r>
                          <a:rPr lang="en-US" sz="1200" b="0" i="1" dirty="0" smtClean="0">
                            <a:solidFill>
                              <a:schemeClr val="bg1"/>
                            </a:solidFill>
                            <a:latin typeface="Cambria Math" panose="02040503050406030204" pitchFamily="18" charset="0"/>
                          </a:rPr>
                          <m:t>𝑤</m:t>
                        </m:r>
                      </m:e>
                      <m:sub>
                        <m:r>
                          <a:rPr lang="en-US" sz="1200" b="0" i="1" dirty="0" smtClean="0">
                            <a:solidFill>
                              <a:schemeClr val="bg1"/>
                            </a:solidFill>
                            <a:latin typeface="Cambria Math" panose="02040503050406030204" pitchFamily="18" charset="0"/>
                          </a:rPr>
                          <m:t>𝑡</m:t>
                        </m:r>
                      </m:sub>
                    </m:sSub>
                  </m:oMath>
                </a14:m>
                <a:r>
                  <a:rPr lang="en-US" sz="1200" dirty="0">
                    <a:solidFill>
                      <a:schemeClr val="bg1"/>
                    </a:solidFill>
                    <a:latin typeface="Calibri Light" panose="020F0302020204030204" pitchFamily="34" charset="0"/>
                    <a:cs typeface="Calibri Light" panose="020F0302020204030204" pitchFamily="34" charset="0"/>
                  </a:rPr>
                  <a:t>)</a:t>
                </a:r>
              </a:p>
            </p:txBody>
          </p:sp>
        </mc:Choice>
        <mc:Fallback xmlns="">
          <p:sp>
            <p:nvSpPr>
              <p:cNvPr id="50" name="TextBox 49">
                <a:extLst>
                  <a:ext uri="{FF2B5EF4-FFF2-40B4-BE49-F238E27FC236}">
                    <a16:creationId xmlns:a16="http://schemas.microsoft.com/office/drawing/2014/main" id="{6AC0A33D-529F-4ECD-9E12-AA69013045FB}"/>
                  </a:ext>
                </a:extLst>
              </p:cNvPr>
              <p:cNvSpPr txBox="1">
                <a:spLocks noRot="1" noChangeAspect="1" noMove="1" noResize="1" noEditPoints="1" noAdjustHandles="1" noChangeArrowheads="1" noChangeShapeType="1" noTextEdit="1"/>
              </p:cNvSpPr>
              <p:nvPr/>
            </p:nvSpPr>
            <p:spPr>
              <a:xfrm>
                <a:off x="6571739" y="1375284"/>
                <a:ext cx="922137" cy="276999"/>
              </a:xfrm>
              <a:prstGeom prst="rect">
                <a:avLst/>
              </a:prstGeom>
              <a:blipFill>
                <a:blip r:embed="rId6"/>
                <a:stretch>
                  <a:fillRect t="-2222" b="-17778"/>
                </a:stretch>
              </a:blipFill>
            </p:spPr>
            <p:txBody>
              <a:bodyPr/>
              <a:lstStyle/>
              <a:p>
                <a:r>
                  <a:rPr lang="en-US">
                    <a:noFill/>
                  </a:rPr>
                  <a:t> </a:t>
                </a:r>
              </a:p>
            </p:txBody>
          </p:sp>
        </mc:Fallback>
      </mc:AlternateContent>
    </p:spTree>
    <p:extLst>
      <p:ext uri="{BB962C8B-B14F-4D97-AF65-F5344CB8AC3E}">
        <p14:creationId xmlns:p14="http://schemas.microsoft.com/office/powerpoint/2010/main" val="250039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D31DAF-B882-47F5-AE0C-6D0454382DCD}"/>
                  </a:ext>
                </a:extLst>
              </p:cNvPr>
              <p:cNvSpPr txBox="1"/>
              <p:nvPr/>
            </p:nvSpPr>
            <p:spPr>
              <a:xfrm>
                <a:off x="1019349" y="2008367"/>
                <a:ext cx="5076645" cy="10968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𝐽</m:t>
                          </m:r>
                        </m:e>
                        <m:sup>
                          <m:r>
                            <a:rPr lang="en-US" b="0" i="1" smtClean="0">
                              <a:solidFill>
                                <a:schemeClr val="bg1"/>
                              </a:solidFill>
                              <a:latin typeface="Cambria Math" panose="02040503050406030204" pitchFamily="18" charset="0"/>
                            </a:rPr>
                            <m:t>′</m:t>
                          </m:r>
                        </m:sup>
                      </m:sSup>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𝜃</m:t>
                          </m:r>
                        </m:e>
                      </m:d>
                      <m:r>
                        <a:rPr lang="en-US" b="0" i="1" smtClean="0">
                          <a:solidFill>
                            <a:schemeClr val="bg1"/>
                          </a:solidFill>
                          <a:latin typeface="Cambria Math" panose="02040503050406030204" pitchFamily="18" charset="0"/>
                          <a:ea typeface="Cambria Math" panose="02040503050406030204" pitchFamily="18" charset="0"/>
                        </a:rPr>
                        <m:t>=</m:t>
                      </m:r>
                      <m:nary>
                        <m:naryPr>
                          <m:chr m:val="∏"/>
                          <m:ctrlPr>
                            <a:rPr lang="en-US" b="0" i="1" smtClean="0">
                              <a:solidFill>
                                <a:schemeClr val="bg1"/>
                              </a:solidFill>
                              <a:latin typeface="Cambria Math" panose="02040503050406030204" pitchFamily="18" charset="0"/>
                              <a:ea typeface="Cambria Math" panose="02040503050406030204" pitchFamily="18" charset="0"/>
                            </a:rPr>
                          </m:ctrlPr>
                        </m:naryPr>
                        <m:sub>
                          <m:r>
                            <m:rPr>
                              <m:brk m:alnAt="23"/>
                            </m:rP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=1</m:t>
                          </m:r>
                        </m:sub>
                        <m:sup>
                          <m:r>
                            <a:rPr lang="en-US" b="0" i="1" smtClean="0">
                              <a:solidFill>
                                <a:schemeClr val="bg1"/>
                              </a:solidFill>
                              <a:latin typeface="Cambria Math" panose="02040503050406030204" pitchFamily="18" charset="0"/>
                              <a:ea typeface="Cambria Math" panose="02040503050406030204" pitchFamily="18" charset="0"/>
                            </a:rPr>
                            <m:t>𝑇</m:t>
                          </m:r>
                        </m:sup>
                        <m:e>
                          <m:nary>
                            <m:naryPr>
                              <m:chr m:val="∏"/>
                              <m:supHide m:val="on"/>
                              <m:ctrlPr>
                                <a:rPr lang="en-US" b="0" i="1" smtClean="0">
                                  <a:solidFill>
                                    <a:schemeClr val="bg1"/>
                                  </a:solidFill>
                                  <a:latin typeface="Cambria Math" panose="02040503050406030204" pitchFamily="18" charset="0"/>
                                  <a:ea typeface="Cambria Math" panose="02040503050406030204" pitchFamily="18" charset="0"/>
                                </a:rPr>
                              </m:ctrlPr>
                            </m:naryPr>
                            <m:sub>
                              <m:eqArr>
                                <m:eqArrPr>
                                  <m:ctrlPr>
                                    <a:rPr lang="en-US" b="0" i="1" smtClean="0">
                                      <a:solidFill>
                                        <a:schemeClr val="bg1"/>
                                      </a:solidFill>
                                      <a:latin typeface="Cambria Math" panose="02040503050406030204" pitchFamily="18" charset="0"/>
                                      <a:ea typeface="Cambria Math" panose="02040503050406030204" pitchFamily="18" charset="0"/>
                                    </a:rPr>
                                  </m:ctrlPr>
                                </m:eqArrPr>
                                <m:e>
                                  <m:r>
                                    <m:rPr>
                                      <m:brk m:alnAt="7"/>
                                    </m:rP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𝑚</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𝑗</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𝑚</m:t>
                                  </m:r>
                                </m:e>
                                <m:e>
                                  <m:r>
                                    <a:rPr lang="en-US" b="0" i="1" smtClean="0">
                                      <a:solidFill>
                                        <a:schemeClr val="bg1"/>
                                      </a:solidFill>
                                      <a:latin typeface="Cambria Math" panose="02040503050406030204" pitchFamily="18" charset="0"/>
                                      <a:ea typeface="Cambria Math" panose="02040503050406030204" pitchFamily="18" charset="0"/>
                                    </a:rPr>
                                    <m:t>𝑗</m:t>
                                  </m:r>
                                  <m:r>
                                    <a:rPr lang="en-US" b="0" i="1" smtClean="0">
                                      <a:solidFill>
                                        <a:schemeClr val="bg1"/>
                                      </a:solidFill>
                                      <a:latin typeface="Cambria Math" panose="02040503050406030204" pitchFamily="18" charset="0"/>
                                      <a:ea typeface="Cambria Math" panose="02040503050406030204" pitchFamily="18" charset="0"/>
                                    </a:rPr>
                                    <m:t>≠0</m:t>
                                  </m:r>
                                </m:e>
                              </m:eqArr>
                            </m:sub>
                            <m:sup/>
                            <m:e>
                              <m:r>
                                <a:rPr lang="en-US" b="0" i="1" smtClean="0">
                                  <a:solidFill>
                                    <a:schemeClr val="bg1"/>
                                  </a:solidFill>
                                  <a:latin typeface="Cambria Math" panose="02040503050406030204" pitchFamily="18" charset="0"/>
                                  <a:ea typeface="Cambria Math" panose="02040503050406030204" pitchFamily="18" charset="0"/>
                                </a:rPr>
                                <m:t>𝑝</m:t>
                              </m:r>
                              <m:r>
                                <a:rPr lang="en-US" b="0" i="1" smtClean="0">
                                  <a:solidFill>
                                    <a:schemeClr val="bg1"/>
                                  </a:solidFill>
                                  <a:latin typeface="Cambria Math" panose="02040503050406030204" pitchFamily="18" charset="0"/>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𝑗</m:t>
                                  </m:r>
                                </m:sub>
                              </m:sSub>
                              <m:r>
                                <a:rPr lang="en-US" b="0" i="1" smtClean="0">
                                  <a:solidFill>
                                    <a:schemeClr val="bg1"/>
                                  </a:solidFill>
                                  <a:latin typeface="Cambria Math" panose="02040503050406030204" pitchFamily="18" charset="0"/>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𝑡</m:t>
                                  </m:r>
                                </m:sub>
                              </m:sSub>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𝜃</m:t>
                              </m:r>
                              <m:r>
                                <a:rPr lang="en-US" b="0" i="1" smtClean="0">
                                  <a:solidFill>
                                    <a:schemeClr val="bg1"/>
                                  </a:solidFill>
                                  <a:latin typeface="Cambria Math" panose="02040503050406030204" pitchFamily="18" charset="0"/>
                                  <a:ea typeface="Cambria Math" panose="02040503050406030204" pitchFamily="18" charset="0"/>
                                </a:rPr>
                                <m:t>)</m:t>
                              </m:r>
                            </m:e>
                          </m:nary>
                        </m:e>
                      </m:nary>
                    </m:oMath>
                  </m:oMathPara>
                </a14:m>
                <a:endParaRPr lang="en-US" dirty="0"/>
              </a:p>
            </p:txBody>
          </p:sp>
        </mc:Choice>
        <mc:Fallback xmlns="">
          <p:sp>
            <p:nvSpPr>
              <p:cNvPr id="8" name="TextBox 7">
                <a:extLst>
                  <a:ext uri="{FF2B5EF4-FFF2-40B4-BE49-F238E27FC236}">
                    <a16:creationId xmlns:a16="http://schemas.microsoft.com/office/drawing/2014/main" id="{55D31DAF-B882-47F5-AE0C-6D0454382DCD}"/>
                  </a:ext>
                </a:extLst>
              </p:cNvPr>
              <p:cNvSpPr txBox="1">
                <a:spLocks noRot="1" noChangeAspect="1" noMove="1" noResize="1" noEditPoints="1" noAdjustHandles="1" noChangeArrowheads="1" noChangeShapeType="1" noTextEdit="1"/>
              </p:cNvSpPr>
              <p:nvPr/>
            </p:nvSpPr>
            <p:spPr>
              <a:xfrm>
                <a:off x="1019349" y="2008367"/>
                <a:ext cx="5076645" cy="1096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C42C03-6AA5-4C1D-84EF-FC4FCBA18356}"/>
                  </a:ext>
                </a:extLst>
              </p:cNvPr>
              <p:cNvSpPr txBox="1"/>
              <p:nvPr/>
            </p:nvSpPr>
            <p:spPr>
              <a:xfrm>
                <a:off x="1019346" y="4031052"/>
                <a:ext cx="5076645" cy="10968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𝐽</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𝜃</m:t>
                          </m:r>
                        </m:e>
                      </m:d>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
                            <a:rPr lang="en-US" b="0" i="1" smtClean="0">
                              <a:solidFill>
                                <a:schemeClr val="bg1"/>
                              </a:solidFill>
                              <a:latin typeface="Cambria Math" panose="02040503050406030204" pitchFamily="18" charset="0"/>
                              <a:ea typeface="Cambria Math" panose="02040503050406030204" pitchFamily="18" charset="0"/>
                            </a:rPr>
                            <m:t>𝑇</m:t>
                          </m:r>
                        </m:den>
                      </m:f>
                      <m:nary>
                        <m:naryPr>
                          <m:chr m:val="∑"/>
                          <m:ctrlPr>
                            <a:rPr lang="en-US" b="0" i="1" smtClean="0">
                              <a:solidFill>
                                <a:schemeClr val="bg1"/>
                              </a:solidFill>
                              <a:latin typeface="Cambria Math" panose="02040503050406030204" pitchFamily="18" charset="0"/>
                              <a:ea typeface="Cambria Math" panose="02040503050406030204" pitchFamily="18" charset="0"/>
                            </a:rPr>
                          </m:ctrlPr>
                        </m:naryPr>
                        <m:sub>
                          <m:r>
                            <m:rPr>
                              <m:brk m:alnAt="23"/>
                            </m:rP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=1</m:t>
                          </m:r>
                        </m:sub>
                        <m:sup>
                          <m:r>
                            <a:rPr lang="en-US" b="0" i="1" smtClean="0">
                              <a:solidFill>
                                <a:schemeClr val="bg1"/>
                              </a:solidFill>
                              <a:latin typeface="Cambria Math" panose="02040503050406030204" pitchFamily="18" charset="0"/>
                              <a:ea typeface="Cambria Math" panose="02040503050406030204" pitchFamily="18" charset="0"/>
                            </a:rPr>
                            <m:t>𝑇</m:t>
                          </m:r>
                        </m:sup>
                        <m:e>
                          <m:nary>
                            <m:naryPr>
                              <m:chr m:val="∑"/>
                              <m:supHide m:val="on"/>
                              <m:ctrlPr>
                                <a:rPr lang="en-US" b="0" i="1" smtClean="0">
                                  <a:solidFill>
                                    <a:schemeClr val="bg1"/>
                                  </a:solidFill>
                                  <a:latin typeface="Cambria Math" panose="02040503050406030204" pitchFamily="18" charset="0"/>
                                  <a:ea typeface="Cambria Math" panose="02040503050406030204" pitchFamily="18" charset="0"/>
                                </a:rPr>
                              </m:ctrlPr>
                            </m:naryPr>
                            <m:sub>
                              <m:eqArr>
                                <m:eqArrPr>
                                  <m:ctrlPr>
                                    <a:rPr lang="en-US" b="0" i="1" smtClean="0">
                                      <a:solidFill>
                                        <a:schemeClr val="bg1"/>
                                      </a:solidFill>
                                      <a:latin typeface="Cambria Math" panose="02040503050406030204" pitchFamily="18" charset="0"/>
                                      <a:ea typeface="Cambria Math" panose="02040503050406030204" pitchFamily="18" charset="0"/>
                                    </a:rPr>
                                  </m:ctrlPr>
                                </m:eqArrPr>
                                <m:e>
                                  <m:r>
                                    <m:rPr>
                                      <m:brk m:alnAt="7"/>
                                    </m:rP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𝑚</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𝑗</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𝑚</m:t>
                                  </m:r>
                                </m:e>
                                <m:e>
                                  <m:r>
                                    <a:rPr lang="en-US" b="0" i="1" smtClean="0">
                                      <a:solidFill>
                                        <a:schemeClr val="bg1"/>
                                      </a:solidFill>
                                      <a:latin typeface="Cambria Math" panose="02040503050406030204" pitchFamily="18" charset="0"/>
                                      <a:ea typeface="Cambria Math" panose="02040503050406030204" pitchFamily="18" charset="0"/>
                                    </a:rPr>
                                    <m:t>𝑗</m:t>
                                  </m:r>
                                  <m:r>
                                    <a:rPr lang="en-US" b="0" i="1" smtClean="0">
                                      <a:solidFill>
                                        <a:schemeClr val="bg1"/>
                                      </a:solidFill>
                                      <a:latin typeface="Cambria Math" panose="02040503050406030204" pitchFamily="18" charset="0"/>
                                      <a:ea typeface="Cambria Math" panose="02040503050406030204" pitchFamily="18" charset="0"/>
                                    </a:rPr>
                                    <m:t>≠0</m:t>
                                  </m:r>
                                </m:e>
                              </m:eqArr>
                            </m:sub>
                            <m:sup/>
                            <m:e>
                              <m:func>
                                <m:funcPr>
                                  <m:ctrlPr>
                                    <a:rPr lang="en-US" b="0" i="1" smtClean="0">
                                      <a:solidFill>
                                        <a:schemeClr val="bg1"/>
                                      </a:solidFill>
                                      <a:latin typeface="Cambria Math" panose="02040503050406030204" pitchFamily="18" charset="0"/>
                                      <a:ea typeface="Cambria Math" panose="02040503050406030204" pitchFamily="18" charset="0"/>
                                    </a:rPr>
                                  </m:ctrlPr>
                                </m:funcPr>
                                <m:fName>
                                  <m:r>
                                    <m:rPr>
                                      <m:sty m:val="p"/>
                                    </m:rPr>
                                    <a:rPr lang="en-US" b="0" i="0" smtClean="0">
                                      <a:solidFill>
                                        <a:schemeClr val="bg1"/>
                                      </a:solidFill>
                                      <a:latin typeface="Cambria Math" panose="02040503050406030204" pitchFamily="18" charset="0"/>
                                      <a:ea typeface="Cambria Math" panose="02040503050406030204" pitchFamily="18" charset="0"/>
                                    </a:rPr>
                                    <m:t>log</m:t>
                                  </m:r>
                                </m:fName>
                                <m:e>
                                  <m:r>
                                    <a:rPr lang="en-US" b="0" i="1" smtClean="0">
                                      <a:solidFill>
                                        <a:schemeClr val="bg1"/>
                                      </a:solidFill>
                                      <a:latin typeface="Cambria Math" panose="02040503050406030204" pitchFamily="18" charset="0"/>
                                      <a:ea typeface="Cambria Math" panose="02040503050406030204" pitchFamily="18" charset="0"/>
                                    </a:rPr>
                                    <m:t>𝑝</m:t>
                                  </m:r>
                                  <m:r>
                                    <a:rPr lang="en-US" b="0" i="1" smtClean="0">
                                      <a:solidFill>
                                        <a:schemeClr val="bg1"/>
                                      </a:solidFill>
                                      <a:latin typeface="Cambria Math" panose="02040503050406030204" pitchFamily="18" charset="0"/>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𝑗</m:t>
                                      </m:r>
                                    </m:sub>
                                  </m:sSub>
                                  <m:r>
                                    <a:rPr lang="en-US" b="0" i="1" smtClean="0">
                                      <a:solidFill>
                                        <a:schemeClr val="bg1"/>
                                      </a:solidFill>
                                      <a:latin typeface="Cambria Math" panose="02040503050406030204" pitchFamily="18" charset="0"/>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𝑡</m:t>
                                      </m:r>
                                    </m:sub>
                                  </m:sSub>
                                  <m:r>
                                    <a:rPr lang="en-US" b="0" i="1" smtClean="0">
                                      <a:solidFill>
                                        <a:schemeClr val="bg1"/>
                                      </a:solidFill>
                                      <a:latin typeface="Cambria Math" panose="02040503050406030204" pitchFamily="18" charset="0"/>
                                      <a:ea typeface="Cambria Math" panose="02040503050406030204" pitchFamily="18" charset="0"/>
                                    </a:rPr>
                                    <m:t>)</m:t>
                                  </m:r>
                                </m:e>
                              </m:func>
                            </m:e>
                          </m:nary>
                        </m:e>
                      </m:nary>
                    </m:oMath>
                  </m:oMathPara>
                </a14:m>
                <a:endParaRPr lang="en-US" dirty="0"/>
              </a:p>
            </p:txBody>
          </p:sp>
        </mc:Choice>
        <mc:Fallback xmlns="">
          <p:sp>
            <p:nvSpPr>
              <p:cNvPr id="10" name="TextBox 9">
                <a:extLst>
                  <a:ext uri="{FF2B5EF4-FFF2-40B4-BE49-F238E27FC236}">
                    <a16:creationId xmlns:a16="http://schemas.microsoft.com/office/drawing/2014/main" id="{19C42C03-6AA5-4C1D-84EF-FC4FCBA18356}"/>
                  </a:ext>
                </a:extLst>
              </p:cNvPr>
              <p:cNvSpPr txBox="1">
                <a:spLocks noRot="1" noChangeAspect="1" noMove="1" noResize="1" noEditPoints="1" noAdjustHandles="1" noChangeArrowheads="1" noChangeShapeType="1" noTextEdit="1"/>
              </p:cNvSpPr>
              <p:nvPr/>
            </p:nvSpPr>
            <p:spPr>
              <a:xfrm>
                <a:off x="1019346" y="4031052"/>
                <a:ext cx="5076645" cy="1096839"/>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F248533-F39F-4723-AF3E-9AE27E10DA97}"/>
              </a:ext>
            </a:extLst>
          </p:cNvPr>
          <p:cNvSpPr txBox="1"/>
          <p:nvPr/>
        </p:nvSpPr>
        <p:spPr>
          <a:xfrm>
            <a:off x="1019349" y="597551"/>
            <a:ext cx="5076645" cy="646331"/>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Objective Function</a:t>
            </a:r>
          </a:p>
        </p:txBody>
      </p:sp>
      <p:sp>
        <p:nvSpPr>
          <p:cNvPr id="2" name="TextBox 1">
            <a:extLst>
              <a:ext uri="{FF2B5EF4-FFF2-40B4-BE49-F238E27FC236}">
                <a16:creationId xmlns:a16="http://schemas.microsoft.com/office/drawing/2014/main" id="{EF43DB19-5243-40ED-979F-798012B4DF5D}"/>
              </a:ext>
            </a:extLst>
          </p:cNvPr>
          <p:cNvSpPr txBox="1"/>
          <p:nvPr/>
        </p:nvSpPr>
        <p:spPr>
          <a:xfrm>
            <a:off x="495292" y="1516188"/>
            <a:ext cx="6124755" cy="646331"/>
          </a:xfrm>
          <a:prstGeom prst="rect">
            <a:avLst/>
          </a:prstGeom>
          <a:no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Predict the context of the central words</a:t>
            </a:r>
          </a:p>
          <a:p>
            <a:endParaRPr lang="en-US"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AD1D5BD-4756-45B2-8DED-44638D82EA61}"/>
              </a:ext>
            </a:extLst>
          </p:cNvPr>
          <p:cNvSpPr txBox="1"/>
          <p:nvPr/>
        </p:nvSpPr>
        <p:spPr>
          <a:xfrm>
            <a:off x="495292" y="3383463"/>
            <a:ext cx="6124755" cy="369332"/>
          </a:xfrm>
          <a:prstGeom prst="rect">
            <a:avLst/>
          </a:prstGeom>
          <a:no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Equivalently, also means to minimize the loss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73499F-B53B-4ABE-9129-67973DA17C41}"/>
                  </a:ext>
                </a:extLst>
              </p:cNvPr>
              <p:cNvSpPr txBox="1"/>
              <p:nvPr/>
            </p:nvSpPr>
            <p:spPr>
              <a:xfrm>
                <a:off x="6095991" y="3206042"/>
                <a:ext cx="4357396" cy="724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𝑜</m:t>
                          </m:r>
                        </m:e>
                        <m:e>
                          <m:r>
                            <a:rPr lang="en-US" b="0" i="1" smtClean="0">
                              <a:solidFill>
                                <a:schemeClr val="bg1"/>
                              </a:solidFill>
                              <a:latin typeface="Cambria Math" panose="02040503050406030204" pitchFamily="18" charset="0"/>
                            </a:rPr>
                            <m:t>𝑐</m:t>
                          </m:r>
                        </m:e>
                      </m:d>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m:rPr>
                              <m:sty m:val="p"/>
                            </m:rPr>
                            <a:rPr lang="en-US" b="0" i="0" smtClean="0">
                              <a:solidFill>
                                <a:schemeClr val="bg1"/>
                              </a:solidFill>
                              <a:latin typeface="Cambria Math" panose="02040503050406030204" pitchFamily="18" charset="0"/>
                            </a:rPr>
                            <m:t>exp</m:t>
                          </m:r>
                          <m:r>
                            <a:rPr lang="en-US" b="0" i="1" smtClean="0">
                              <a:solidFill>
                                <a:schemeClr val="bg1"/>
                              </a:solidFill>
                              <a:latin typeface="Cambria Math" panose="02040503050406030204" pitchFamily="18" charset="0"/>
                            </a:rPr>
                            <m:t>⁡(</m:t>
                          </m:r>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𝑢</m:t>
                              </m:r>
                            </m:e>
                            <m:sub>
                              <m:r>
                                <a:rPr lang="en-US" b="0" i="1" smtClean="0">
                                  <a:solidFill>
                                    <a:schemeClr val="bg1"/>
                                  </a:solidFill>
                                  <a:latin typeface="Cambria Math" panose="02040503050406030204" pitchFamily="18" charset="0"/>
                                </a:rPr>
                                <m:t>𝑜</m:t>
                              </m:r>
                            </m:sub>
                            <m:sup>
                              <m:r>
                                <a:rPr lang="en-US" b="0" i="1" smtClean="0">
                                  <a:solidFill>
                                    <a:schemeClr val="bg1"/>
                                  </a:solidFill>
                                  <a:latin typeface="Cambria Math" panose="02040503050406030204" pitchFamily="18" charset="0"/>
                                </a:rPr>
                                <m:t>𝑇</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𝑐</m:t>
                              </m:r>
                            </m:sub>
                          </m:sSub>
                          <m:r>
                            <a:rPr lang="en-US" b="0" i="1" smtClean="0">
                              <a:solidFill>
                                <a:schemeClr val="bg1"/>
                              </a:solidFill>
                              <a:latin typeface="Cambria Math" panose="02040503050406030204" pitchFamily="18" charset="0"/>
                            </a:rPr>
                            <m:t>)</m:t>
                          </m:r>
                        </m:num>
                        <m:den>
                          <m:nary>
                            <m:naryPr>
                              <m:chr m:val="∑"/>
                              <m:limLoc m:val="subSup"/>
                              <m:ctrlPr>
                                <a:rPr lang="en-US" b="0" i="1" smtClean="0">
                                  <a:solidFill>
                                    <a:schemeClr val="bg1"/>
                                  </a:solidFill>
                                  <a:latin typeface="Cambria Math" panose="02040503050406030204" pitchFamily="18" charset="0"/>
                                </a:rPr>
                              </m:ctrlPr>
                            </m:naryPr>
                            <m:sub>
                              <m:r>
                                <m:rPr>
                                  <m:brk m:alnAt="25"/>
                                </m:rP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𝑣</m:t>
                              </m:r>
                            </m:sup>
                            <m:e>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𝑢</m:t>
                                  </m:r>
                                </m:e>
                                <m:sub>
                                  <m:r>
                                    <a:rPr lang="en-US" b="0" i="1" smtClean="0">
                                      <a:solidFill>
                                        <a:schemeClr val="bg1"/>
                                      </a:solidFill>
                                      <a:latin typeface="Cambria Math" panose="02040503050406030204" pitchFamily="18" charset="0"/>
                                    </a:rPr>
                                    <m:t>𝑤</m:t>
                                  </m:r>
                                </m:sub>
                                <m:sup>
                                  <m:r>
                                    <a:rPr lang="en-US" b="0" i="1" smtClean="0">
                                      <a:solidFill>
                                        <a:schemeClr val="bg1"/>
                                      </a:solidFill>
                                      <a:latin typeface="Cambria Math" panose="02040503050406030204" pitchFamily="18" charset="0"/>
                                    </a:rPr>
                                    <m:t>𝑇</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𝑐</m:t>
                                  </m:r>
                                </m:sub>
                              </m:sSub>
                            </m:e>
                          </m:nary>
                        </m:den>
                      </m:f>
                    </m:oMath>
                  </m:oMathPara>
                </a14:m>
                <a:endParaRPr lang="en-US" dirty="0">
                  <a:solidFill>
                    <a:schemeClr val="bg1"/>
                  </a:solidFill>
                </a:endParaRPr>
              </a:p>
            </p:txBody>
          </p:sp>
        </mc:Choice>
        <mc:Fallback xmlns="">
          <p:sp>
            <p:nvSpPr>
              <p:cNvPr id="3" name="TextBox 2">
                <a:extLst>
                  <a:ext uri="{FF2B5EF4-FFF2-40B4-BE49-F238E27FC236}">
                    <a16:creationId xmlns:a16="http://schemas.microsoft.com/office/drawing/2014/main" id="{8F73499F-B53B-4ABE-9129-67973DA17C41}"/>
                  </a:ext>
                </a:extLst>
              </p:cNvPr>
              <p:cNvSpPr txBox="1">
                <a:spLocks noRot="1" noChangeAspect="1" noMove="1" noResize="1" noEditPoints="1" noAdjustHandles="1" noChangeArrowheads="1" noChangeShapeType="1" noTextEdit="1"/>
              </p:cNvSpPr>
              <p:nvPr/>
            </p:nvSpPr>
            <p:spPr>
              <a:xfrm>
                <a:off x="6095991" y="3206042"/>
                <a:ext cx="4357396" cy="724173"/>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ECDB803-53EA-41A8-9D90-6419F023B64A}"/>
              </a:ext>
            </a:extLst>
          </p:cNvPr>
          <p:cNvSpPr txBox="1"/>
          <p:nvPr/>
        </p:nvSpPr>
        <p:spPr>
          <a:xfrm>
            <a:off x="3909527" y="4105469"/>
            <a:ext cx="1642187" cy="634482"/>
          </a:xfrm>
          <a:prstGeom prst="rect">
            <a:avLst/>
          </a:prstGeom>
          <a:noFill/>
          <a:ln>
            <a:solidFill>
              <a:srgbClr val="FFFF00"/>
            </a:solidFill>
          </a:ln>
        </p:spPr>
        <p:txBody>
          <a:bodyPr wrap="square" rtlCol="0">
            <a:spAutoFit/>
          </a:bodyPr>
          <a:lstStyle/>
          <a:p>
            <a:endParaRPr lang="en-US" dirty="0"/>
          </a:p>
        </p:txBody>
      </p:sp>
      <p:cxnSp>
        <p:nvCxnSpPr>
          <p:cNvPr id="15" name="Straight Arrow Connector 14">
            <a:extLst>
              <a:ext uri="{FF2B5EF4-FFF2-40B4-BE49-F238E27FC236}">
                <a16:creationId xmlns:a16="http://schemas.microsoft.com/office/drawing/2014/main" id="{89691196-CCC5-4A10-98F6-598E708767B5}"/>
              </a:ext>
            </a:extLst>
          </p:cNvPr>
          <p:cNvCxnSpPr>
            <a:cxnSpLocks/>
            <a:stCxn id="12" idx="3"/>
          </p:cNvCxnSpPr>
          <p:nvPr/>
        </p:nvCxnSpPr>
        <p:spPr>
          <a:xfrm flipV="1">
            <a:off x="5551714" y="3752795"/>
            <a:ext cx="1444987" cy="669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9E72DC65-EC3A-45AE-B363-B2EB9003D983}"/>
              </a:ext>
            </a:extLst>
          </p:cNvPr>
          <p:cNvSpPr txBox="1"/>
          <p:nvPr/>
        </p:nvSpPr>
        <p:spPr>
          <a:xfrm>
            <a:off x="7444111" y="2796679"/>
            <a:ext cx="2380403" cy="369332"/>
          </a:xfrm>
          <a:prstGeom prst="rect">
            <a:avLst/>
          </a:prstGeom>
          <a:noFill/>
        </p:spPr>
        <p:txBody>
          <a:bodyPr wrap="square" rtlCol="0">
            <a:spAutoFit/>
          </a:bodyPr>
          <a:lstStyle/>
          <a:p>
            <a:r>
              <a:rPr lang="en-US" dirty="0" err="1">
                <a:solidFill>
                  <a:schemeClr val="bg1"/>
                </a:solidFill>
              </a:rPr>
              <a:t>Softmax</a:t>
            </a:r>
            <a:r>
              <a:rPr lang="en-US" dirty="0"/>
              <a:t> </a:t>
            </a:r>
            <a:r>
              <a:rPr lang="en-US" dirty="0">
                <a:solidFill>
                  <a:schemeClr val="bg1"/>
                </a:solidFill>
              </a:rPr>
              <a:t>probability</a:t>
            </a:r>
          </a:p>
        </p:txBody>
      </p:sp>
    </p:spTree>
    <p:extLst>
      <p:ext uri="{BB962C8B-B14F-4D97-AF65-F5344CB8AC3E}">
        <p14:creationId xmlns:p14="http://schemas.microsoft.com/office/powerpoint/2010/main" val="30937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p:bldP spid="6" grpId="0"/>
      <p:bldP spid="3" grpId="0"/>
      <p:bldP spid="12"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6" name="Group 17">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9"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47" name="Rectangle 60">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11" name="Picture 10" descr="Diagram&#10;&#10;Description automatically generated">
            <a:extLst>
              <a:ext uri="{FF2B5EF4-FFF2-40B4-BE49-F238E27FC236}">
                <a16:creationId xmlns:a16="http://schemas.microsoft.com/office/drawing/2014/main" id="{D90F3124-0071-44A6-BACA-2FC021974663}"/>
              </a:ext>
            </a:extLst>
          </p:cNvPr>
          <p:cNvPicPr>
            <a:picLocks noChangeAspect="1"/>
          </p:cNvPicPr>
          <p:nvPr/>
        </p:nvPicPr>
        <p:blipFill>
          <a:blip r:embed="rId5"/>
          <a:stretch>
            <a:fillRect/>
          </a:stretch>
        </p:blipFill>
        <p:spPr>
          <a:xfrm>
            <a:off x="2004627" y="488950"/>
            <a:ext cx="7830322" cy="58727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23294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1324</TotalTime>
  <Words>636</Words>
  <Application>Microsoft Office PowerPoint</Application>
  <PresentationFormat>Widescreen</PresentationFormat>
  <Paragraphs>86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Tw Cen MT</vt:lpstr>
      <vt:lpstr>Circuit</vt:lpstr>
      <vt:lpstr>Cybercops milestone meeting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dc:creator>
  <cp:lastModifiedBy>Bryan</cp:lastModifiedBy>
  <cp:revision>4</cp:revision>
  <dcterms:created xsi:type="dcterms:W3CDTF">2022-02-02T04:23:38Z</dcterms:created>
  <dcterms:modified xsi:type="dcterms:W3CDTF">2022-02-04T21:23:04Z</dcterms:modified>
</cp:coreProperties>
</file>