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1" r:id="rId16"/>
    <p:sldId id="270" r:id="rId17"/>
    <p:sldId id="271" r:id="rId18"/>
    <p:sldId id="282" r:id="rId19"/>
    <p:sldId id="276" r:id="rId20"/>
    <p:sldId id="277" r:id="rId21"/>
    <p:sldId id="275" r:id="rId22"/>
    <p:sldId id="283" r:id="rId23"/>
    <p:sldId id="273" r:id="rId24"/>
    <p:sldId id="280" r:id="rId25"/>
  </p:sldIdLst>
  <p:sldSz cx="18288000" cy="10287000"/>
  <p:notesSz cx="6858000" cy="9144000"/>
  <p:embeddedFontLst>
    <p:embeddedFont>
      <p:font typeface="Bebas Neue Cyrillic" panose="020B0604020202020204" charset="0"/>
      <p:regular r:id="rId26"/>
    </p:embeddedFont>
    <p:embeddedFont>
      <p:font typeface="Calibri" panose="020F0502020204030204" pitchFamily="34" charset="0"/>
      <p:regular r:id="rId27"/>
      <p:bold r:id="rId28"/>
      <p:italic r:id="rId29"/>
      <p:boldItalic r:id="rId30"/>
    </p:embeddedFont>
    <p:embeddedFont>
      <p:font typeface="Fontuna Bold" panose="020B0604020202020204" charset="0"/>
      <p:regular r:id="rId31"/>
    </p:embeddedFont>
    <p:embeddedFont>
      <p:font typeface="Inter" panose="020B0604020202020204" charset="0"/>
      <p:regular r:id="rId32"/>
    </p:embeddedFont>
    <p:embeddedFont>
      <p:font typeface="Mango AC" panose="020B0604020202020204" charset="0"/>
      <p:regular r:id="rId33"/>
    </p:embeddedFont>
    <p:embeddedFont>
      <p:font typeface="Sniglet"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1" d="100"/>
          <a:sy n="71" d="100"/>
        </p:scale>
        <p:origin x="678"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Metodo_de_recoleccion_de_la_informacion.docx"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Requerimientos%20funcionales%20y%20no%20funcionales.docx"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Diagrama%20de%20caso%20de%20uso.docx" TargetMode="External"/><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Documento_casos_de_uso.doc" TargetMode="Externa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2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jpeg"/><Relationship Id="rId5" Type="http://schemas.openxmlformats.org/officeDocument/2006/relationships/hyperlink" Target="Documento_mockups.docx" TargetMode="Externa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Formato%20ficha%20t&#233;cnica%20Hardware%20y%20Software%20mindset.xlsx" TargetMode="External"/><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14694" y="735461"/>
            <a:ext cx="18098098"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1028700" y="9506079"/>
            <a:ext cx="18888151" cy="28129"/>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16683404" y="447513"/>
            <a:ext cx="575896" cy="575896"/>
          </a:xfrm>
          <a:custGeom>
            <a:avLst/>
            <a:gdLst/>
            <a:ahLst/>
            <a:cxnLst/>
            <a:rect l="l" t="t" r="r" b="b"/>
            <a:pathLst>
              <a:path w="575896" h="575896">
                <a:moveTo>
                  <a:pt x="0" y="0"/>
                </a:moveTo>
                <a:lnTo>
                  <a:pt x="575896" y="0"/>
                </a:lnTo>
                <a:lnTo>
                  <a:pt x="575896" y="575896"/>
                </a:lnTo>
                <a:lnTo>
                  <a:pt x="0" y="5758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Freeform 5"/>
          <p:cNvSpPr/>
          <p:nvPr/>
        </p:nvSpPr>
        <p:spPr>
          <a:xfrm>
            <a:off x="452804" y="9218131"/>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5675166" y="-461851"/>
            <a:ext cx="13376839" cy="13544969"/>
          </a:xfrm>
          <a:custGeom>
            <a:avLst/>
            <a:gdLst/>
            <a:ahLst/>
            <a:cxnLst/>
            <a:rect l="l" t="t" r="r" b="b"/>
            <a:pathLst>
              <a:path w="13376839" h="13544969">
                <a:moveTo>
                  <a:pt x="0" y="0"/>
                </a:moveTo>
                <a:lnTo>
                  <a:pt x="13376838" y="0"/>
                </a:lnTo>
                <a:lnTo>
                  <a:pt x="13376838" y="13544970"/>
                </a:lnTo>
                <a:lnTo>
                  <a:pt x="0" y="13544970"/>
                </a:lnTo>
                <a:lnTo>
                  <a:pt x="0" y="0"/>
                </a:lnTo>
                <a:close/>
              </a:path>
            </a:pathLst>
          </a:custGeom>
          <a:blipFill>
            <a:blip r:embed="rId4"/>
            <a:stretch>
              <a:fillRect l="-628" r="-628"/>
            </a:stretch>
          </a:blipFill>
        </p:spPr>
        <p:txBody>
          <a:bodyPr/>
          <a:lstStyle/>
          <a:p>
            <a:endParaRPr lang="es-MX"/>
          </a:p>
        </p:txBody>
      </p:sp>
      <p:sp>
        <p:nvSpPr>
          <p:cNvPr id="7" name="TextBox 7"/>
          <p:cNvSpPr txBox="1"/>
          <p:nvPr/>
        </p:nvSpPr>
        <p:spPr>
          <a:xfrm>
            <a:off x="12446266" y="7749297"/>
            <a:ext cx="4813034" cy="1627414"/>
          </a:xfrm>
          <a:prstGeom prst="rect">
            <a:avLst/>
          </a:prstGeom>
        </p:spPr>
        <p:txBody>
          <a:bodyPr lIns="0" tIns="0" rIns="0" bIns="0" rtlCol="0" anchor="t">
            <a:spAutoFit/>
          </a:bodyPr>
          <a:lstStyle/>
          <a:p>
            <a:pPr algn="r">
              <a:lnSpc>
                <a:spcPts val="3225"/>
              </a:lnSpc>
            </a:pPr>
            <a:r>
              <a:rPr lang="en-US" sz="2303">
                <a:solidFill>
                  <a:srgbClr val="FFFFFF"/>
                </a:solidFill>
                <a:latin typeface="Inter"/>
                <a:ea typeface="Inter"/>
                <a:cs typeface="Inter"/>
                <a:sym typeface="Inter"/>
              </a:rPr>
              <a:t>BRYAN MUÑOZ</a:t>
            </a:r>
          </a:p>
          <a:p>
            <a:pPr algn="r">
              <a:lnSpc>
                <a:spcPts val="3225"/>
              </a:lnSpc>
            </a:pPr>
            <a:r>
              <a:rPr lang="en-US" sz="2303">
                <a:solidFill>
                  <a:srgbClr val="FFFFFF"/>
                </a:solidFill>
                <a:latin typeface="Inter"/>
                <a:ea typeface="Inter"/>
                <a:cs typeface="Inter"/>
                <a:sym typeface="Inter"/>
              </a:rPr>
              <a:t>SEBASTIÁN MOLINA</a:t>
            </a:r>
          </a:p>
          <a:p>
            <a:pPr algn="r">
              <a:lnSpc>
                <a:spcPts val="3225"/>
              </a:lnSpc>
            </a:pPr>
            <a:r>
              <a:rPr lang="en-US" sz="2303">
                <a:solidFill>
                  <a:srgbClr val="FFFFFF"/>
                </a:solidFill>
                <a:latin typeface="Inter"/>
                <a:ea typeface="Inter"/>
                <a:cs typeface="Inter"/>
                <a:sym typeface="Inter"/>
              </a:rPr>
              <a:t>SANTIAGO RACHEN</a:t>
            </a:r>
          </a:p>
          <a:p>
            <a:pPr marL="0" lvl="0" indent="0" algn="r">
              <a:lnSpc>
                <a:spcPts val="3225"/>
              </a:lnSpc>
              <a:spcBef>
                <a:spcPct val="0"/>
              </a:spcBef>
            </a:pPr>
            <a:r>
              <a:rPr lang="en-US" sz="2303">
                <a:solidFill>
                  <a:srgbClr val="FFFFFF"/>
                </a:solidFill>
                <a:latin typeface="Inter"/>
                <a:ea typeface="Inter"/>
                <a:cs typeface="Inter"/>
                <a:sym typeface="Inter"/>
              </a:rPr>
              <a:t>KAREN DANIELA LEAL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flipV="1">
            <a:off x="715273" y="-256895"/>
            <a:ext cx="0" cy="12148372"/>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flipV="1">
            <a:off x="17622538" y="-1024525"/>
            <a:ext cx="0" cy="12148372"/>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AutoShape 4"/>
          <p:cNvSpPr/>
          <p:nvPr/>
        </p:nvSpPr>
        <p:spPr>
          <a:xfrm flipH="1">
            <a:off x="-921821" y="9390728"/>
            <a:ext cx="20077204" cy="0"/>
          </a:xfrm>
          <a:prstGeom prst="line">
            <a:avLst/>
          </a:prstGeom>
          <a:ln w="19050" cap="flat">
            <a:solidFill>
              <a:srgbClr val="FFFFFF"/>
            </a:solidFill>
            <a:prstDash val="solid"/>
            <a:headEnd type="none" w="sm" len="sm"/>
            <a:tailEnd type="none" w="sm" len="sm"/>
          </a:ln>
        </p:spPr>
        <p:txBody>
          <a:bodyPr/>
          <a:lstStyle/>
          <a:p>
            <a:endParaRPr lang="es-MX"/>
          </a:p>
        </p:txBody>
      </p:sp>
      <p:sp>
        <p:nvSpPr>
          <p:cNvPr id="5" name="AutoShape 5"/>
          <p:cNvSpPr/>
          <p:nvPr/>
        </p:nvSpPr>
        <p:spPr>
          <a:xfrm flipH="1">
            <a:off x="-894602" y="1117039"/>
            <a:ext cx="20077204" cy="0"/>
          </a:xfrm>
          <a:prstGeom prst="line">
            <a:avLst/>
          </a:prstGeom>
          <a:ln w="19050" cap="flat">
            <a:solidFill>
              <a:srgbClr val="FFFFFF"/>
            </a:solidFill>
            <a:prstDash val="solid"/>
            <a:headEnd type="none" w="sm" len="sm"/>
            <a:tailEnd type="none" w="sm" len="sm"/>
          </a:ln>
        </p:spPr>
        <p:txBody>
          <a:bodyPr/>
          <a:lstStyle/>
          <a:p>
            <a:endParaRPr lang="es-MX"/>
          </a:p>
        </p:txBody>
      </p:sp>
      <p:sp>
        <p:nvSpPr>
          <p:cNvPr id="6" name="Freeform 6"/>
          <p:cNvSpPr/>
          <p:nvPr/>
        </p:nvSpPr>
        <p:spPr>
          <a:xfrm>
            <a:off x="405132" y="9100448"/>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7312396" y="9080586"/>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Freeform 8"/>
          <p:cNvSpPr/>
          <p:nvPr/>
        </p:nvSpPr>
        <p:spPr>
          <a:xfrm>
            <a:off x="17322326" y="816827"/>
            <a:ext cx="600422" cy="600422"/>
          </a:xfrm>
          <a:custGeom>
            <a:avLst/>
            <a:gdLst/>
            <a:ahLst/>
            <a:cxnLst/>
            <a:rect l="l" t="t" r="r" b="b"/>
            <a:pathLst>
              <a:path w="600422" h="600422">
                <a:moveTo>
                  <a:pt x="0" y="0"/>
                </a:moveTo>
                <a:lnTo>
                  <a:pt x="600423" y="0"/>
                </a:lnTo>
                <a:lnTo>
                  <a:pt x="600423" y="600423"/>
                </a:lnTo>
                <a:lnTo>
                  <a:pt x="0" y="600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9" name="Freeform 9"/>
          <p:cNvSpPr/>
          <p:nvPr/>
        </p:nvSpPr>
        <p:spPr>
          <a:xfrm>
            <a:off x="405132" y="816827"/>
            <a:ext cx="600422" cy="600422"/>
          </a:xfrm>
          <a:custGeom>
            <a:avLst/>
            <a:gdLst/>
            <a:ahLst/>
            <a:cxnLst/>
            <a:rect l="l" t="t" r="r" b="b"/>
            <a:pathLst>
              <a:path w="600422" h="600422">
                <a:moveTo>
                  <a:pt x="0" y="0"/>
                </a:moveTo>
                <a:lnTo>
                  <a:pt x="600422" y="0"/>
                </a:lnTo>
                <a:lnTo>
                  <a:pt x="600422" y="600423"/>
                </a:lnTo>
                <a:lnTo>
                  <a:pt x="0" y="600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10" name="TextBox 10"/>
          <p:cNvSpPr txBox="1"/>
          <p:nvPr/>
        </p:nvSpPr>
        <p:spPr>
          <a:xfrm>
            <a:off x="12456148" y="79059"/>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Pregunta Problema</a:t>
            </a:r>
          </a:p>
        </p:txBody>
      </p:sp>
      <p:sp>
        <p:nvSpPr>
          <p:cNvPr id="11" name="TextBox 11"/>
          <p:cNvSpPr txBox="1"/>
          <p:nvPr/>
        </p:nvSpPr>
        <p:spPr>
          <a:xfrm>
            <a:off x="8889892" y="4267389"/>
            <a:ext cx="8369408" cy="2433146"/>
          </a:xfrm>
          <a:prstGeom prst="rect">
            <a:avLst/>
          </a:prstGeom>
        </p:spPr>
        <p:txBody>
          <a:bodyPr lIns="0" tIns="0" rIns="0" bIns="0" rtlCol="0" anchor="t">
            <a:spAutoFit/>
          </a:bodyPr>
          <a:lstStyle/>
          <a:p>
            <a:pPr marL="0" lvl="0" indent="0" algn="l">
              <a:lnSpc>
                <a:spcPts val="4841"/>
              </a:lnSpc>
              <a:spcBef>
                <a:spcPct val="0"/>
              </a:spcBef>
            </a:pPr>
            <a:r>
              <a:rPr lang="en-US" sz="3935">
                <a:solidFill>
                  <a:srgbClr val="FFFFFF"/>
                </a:solidFill>
                <a:latin typeface="Sniglet"/>
                <a:ea typeface="Sniglet"/>
                <a:cs typeface="Sniglet"/>
                <a:sym typeface="Sniglet"/>
              </a:rPr>
              <a:t>¿Cómo desarrollar una alternativa al alcance de la mano de la población que motive y ayude a mejorar su condición física y salud mental?</a:t>
            </a:r>
          </a:p>
        </p:txBody>
      </p:sp>
      <p:sp>
        <p:nvSpPr>
          <p:cNvPr id="12" name="Freeform 12"/>
          <p:cNvSpPr/>
          <p:nvPr/>
        </p:nvSpPr>
        <p:spPr>
          <a:xfrm>
            <a:off x="1923018" y="2433680"/>
            <a:ext cx="6437832" cy="6110088"/>
          </a:xfrm>
          <a:custGeom>
            <a:avLst/>
            <a:gdLst/>
            <a:ahLst/>
            <a:cxnLst/>
            <a:rect l="l" t="t" r="r" b="b"/>
            <a:pathLst>
              <a:path w="6437832" h="6110088">
                <a:moveTo>
                  <a:pt x="0" y="0"/>
                </a:moveTo>
                <a:lnTo>
                  <a:pt x="6437832" y="0"/>
                </a:lnTo>
                <a:lnTo>
                  <a:pt x="6437832" y="6110088"/>
                </a:lnTo>
                <a:lnTo>
                  <a:pt x="0" y="611008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MX"/>
          </a:p>
        </p:txBody>
      </p:sp>
      <p:sp>
        <p:nvSpPr>
          <p:cNvPr id="13" name="Freeform 13"/>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6"/>
            <a:stretch>
              <a:fillRect l="-628" r="-628"/>
            </a:stretch>
          </a:blipFill>
        </p:spPr>
        <p:txBody>
          <a:bodyPr/>
          <a:lstStyle/>
          <a:p>
            <a:endParaRPr lang="es-MX"/>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1642931" y="52681"/>
            <a:ext cx="7259538" cy="1065038"/>
          </a:xfrm>
          <a:prstGeom prst="rect">
            <a:avLst/>
          </a:prstGeom>
        </p:spPr>
        <p:txBody>
          <a:bodyPr lIns="0" tIns="0" rIns="0" bIns="0" rtlCol="0" anchor="t">
            <a:spAutoFit/>
          </a:bodyPr>
          <a:lstStyle/>
          <a:p>
            <a:pPr marL="0" lvl="0" indent="0" algn="ctr">
              <a:lnSpc>
                <a:spcPts val="8415"/>
              </a:lnSpc>
            </a:pPr>
            <a:r>
              <a:rPr lang="en-US" sz="6626" spc="-304">
                <a:solidFill>
                  <a:srgbClr val="000000"/>
                </a:solidFill>
                <a:latin typeface="Bebas Neue Cyrillic"/>
                <a:ea typeface="Bebas Neue Cyrillic"/>
                <a:cs typeface="Bebas Neue Cyrillic"/>
                <a:sym typeface="Bebas Neue Cyrillic"/>
              </a:rPr>
              <a:t>Alcance del proyecto</a:t>
            </a:r>
          </a:p>
        </p:txBody>
      </p:sp>
      <p:sp>
        <p:nvSpPr>
          <p:cNvPr id="3" name="AutoShape 3"/>
          <p:cNvSpPr/>
          <p:nvPr/>
        </p:nvSpPr>
        <p:spPr>
          <a:xfrm>
            <a:off x="-1523816" y="1038225"/>
            <a:ext cx="20162241" cy="0"/>
          </a:xfrm>
          <a:prstGeom prst="line">
            <a:avLst/>
          </a:prstGeom>
          <a:ln w="19050" cap="flat">
            <a:solidFill>
              <a:srgbClr val="121212"/>
            </a:solidFill>
            <a:prstDash val="solid"/>
            <a:headEnd type="none" w="sm" len="sm"/>
            <a:tailEnd type="none" w="sm" len="sm"/>
          </a:ln>
        </p:spPr>
        <p:txBody>
          <a:bodyPr/>
          <a:lstStyle/>
          <a:p>
            <a:endParaRPr lang="es-MX"/>
          </a:p>
        </p:txBody>
      </p:sp>
      <p:sp>
        <p:nvSpPr>
          <p:cNvPr id="4" name="Freeform 4"/>
          <p:cNvSpPr/>
          <p:nvPr/>
        </p:nvSpPr>
        <p:spPr>
          <a:xfrm>
            <a:off x="1005554" y="-1543043"/>
            <a:ext cx="4200230" cy="4200230"/>
          </a:xfrm>
          <a:custGeom>
            <a:avLst/>
            <a:gdLst/>
            <a:ahLst/>
            <a:cxnLst/>
            <a:rect l="l" t="t" r="r" b="b"/>
            <a:pathLst>
              <a:path w="4200230" h="4200230">
                <a:moveTo>
                  <a:pt x="0" y="0"/>
                </a:moveTo>
                <a:lnTo>
                  <a:pt x="4200230" y="0"/>
                </a:lnTo>
                <a:lnTo>
                  <a:pt x="4200230" y="4200229"/>
                </a:lnTo>
                <a:lnTo>
                  <a:pt x="0" y="4200229"/>
                </a:lnTo>
                <a:lnTo>
                  <a:pt x="0" y="0"/>
                </a:lnTo>
                <a:close/>
              </a:path>
            </a:pathLst>
          </a:custGeom>
          <a:blipFill>
            <a:blip r:embed="rId2"/>
            <a:stretch>
              <a:fillRect/>
            </a:stretch>
          </a:blipFill>
        </p:spPr>
        <p:txBody>
          <a:bodyPr/>
          <a:lstStyle/>
          <a:p>
            <a:endParaRPr lang="es-MX"/>
          </a:p>
        </p:txBody>
      </p:sp>
      <p:sp>
        <p:nvSpPr>
          <p:cNvPr id="5" name="Freeform 5"/>
          <p:cNvSpPr/>
          <p:nvPr/>
        </p:nvSpPr>
        <p:spPr>
          <a:xfrm>
            <a:off x="9624005" y="2601109"/>
            <a:ext cx="8278598" cy="5908849"/>
          </a:xfrm>
          <a:custGeom>
            <a:avLst/>
            <a:gdLst/>
            <a:ahLst/>
            <a:cxnLst/>
            <a:rect l="l" t="t" r="r" b="b"/>
            <a:pathLst>
              <a:path w="8278598" h="5908849">
                <a:moveTo>
                  <a:pt x="0" y="0"/>
                </a:moveTo>
                <a:lnTo>
                  <a:pt x="8278597" y="0"/>
                </a:lnTo>
                <a:lnTo>
                  <a:pt x="8278597" y="5908849"/>
                </a:lnTo>
                <a:lnTo>
                  <a:pt x="0" y="5908849"/>
                </a:lnTo>
                <a:lnTo>
                  <a:pt x="0" y="0"/>
                </a:lnTo>
                <a:close/>
              </a:path>
            </a:pathLst>
          </a:custGeom>
          <a:blipFill>
            <a:blip r:embed="rId3"/>
            <a:stretch>
              <a:fillRect/>
            </a:stretch>
          </a:blipFill>
        </p:spPr>
        <p:txBody>
          <a:bodyPr/>
          <a:lstStyle/>
          <a:p>
            <a:endParaRPr lang="es-MX"/>
          </a:p>
        </p:txBody>
      </p:sp>
      <p:sp>
        <p:nvSpPr>
          <p:cNvPr id="6" name="TextBox 6"/>
          <p:cNvSpPr txBox="1"/>
          <p:nvPr/>
        </p:nvSpPr>
        <p:spPr>
          <a:xfrm>
            <a:off x="930902" y="3203294"/>
            <a:ext cx="8213098" cy="5306665"/>
          </a:xfrm>
          <a:prstGeom prst="rect">
            <a:avLst/>
          </a:prstGeom>
        </p:spPr>
        <p:txBody>
          <a:bodyPr lIns="0" tIns="0" rIns="0" bIns="0" rtlCol="0" anchor="t">
            <a:spAutoFit/>
          </a:bodyPr>
          <a:lstStyle/>
          <a:p>
            <a:pPr algn="ctr">
              <a:lnSpc>
                <a:spcPts val="3840"/>
              </a:lnSpc>
            </a:pPr>
            <a:endParaRPr/>
          </a:p>
          <a:p>
            <a:pPr algn="ctr">
              <a:lnSpc>
                <a:spcPts val="3840"/>
              </a:lnSpc>
            </a:pPr>
            <a:r>
              <a:rPr lang="en-US" sz="3122">
                <a:solidFill>
                  <a:srgbClr val="000000"/>
                </a:solidFill>
                <a:latin typeface="Sniglet"/>
                <a:ea typeface="Sniglet"/>
                <a:cs typeface="Sniglet"/>
                <a:sym typeface="Sniglet"/>
              </a:rPr>
              <a:t> El aplicativo podrá recomendar rutinas de ejercicio y dietas basadas en el nivel de condición física y los objetivos de los usuarios que quieran mejorar su salud tanto física como mental. Además, podrá sugerir hábitos saludables como meditación, técnicas de respiración, y tiempo al aire libre.</a:t>
            </a:r>
          </a:p>
          <a:p>
            <a:pPr algn="ctr">
              <a:lnSpc>
                <a:spcPts val="3840"/>
              </a:lnSpc>
            </a:pPr>
            <a:r>
              <a:rPr lang="en-US" sz="3122">
                <a:solidFill>
                  <a:srgbClr val="000000"/>
                </a:solidFill>
                <a:latin typeface="Sniglet"/>
                <a:ea typeface="Sniglet"/>
                <a:cs typeface="Sniglet"/>
                <a:sym typeface="Sniglet"/>
              </a:rPr>
              <a:t> </a:t>
            </a:r>
          </a:p>
          <a:p>
            <a:pPr algn="ctr">
              <a:lnSpc>
                <a:spcPts val="3840"/>
              </a:lnSpc>
            </a:pPr>
            <a:endParaRPr lang="en-US" sz="3122">
              <a:solidFill>
                <a:srgbClr val="000000"/>
              </a:solidFill>
              <a:latin typeface="Sniglet"/>
              <a:ea typeface="Sniglet"/>
              <a:cs typeface="Sniglet"/>
              <a:sym typeface="Sniglet"/>
            </a:endParaRPr>
          </a:p>
          <a:p>
            <a:pPr marL="0" lvl="0" indent="0" algn="ctr">
              <a:lnSpc>
                <a:spcPts val="3840"/>
              </a:lnSpc>
              <a:spcBef>
                <a:spcPct val="0"/>
              </a:spcBef>
            </a:pPr>
            <a:endParaRPr lang="en-US" sz="3122">
              <a:solidFill>
                <a:srgbClr val="000000"/>
              </a:solidFill>
              <a:latin typeface="Sniglet"/>
              <a:ea typeface="Sniglet"/>
              <a:cs typeface="Sniglet"/>
              <a:sym typeface="Snigle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6562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5" name="Freeform 5"/>
          <p:cNvSpPr/>
          <p:nvPr/>
        </p:nvSpPr>
        <p:spPr>
          <a:xfrm>
            <a:off x="13537312" y="1461168"/>
            <a:ext cx="4187591" cy="4187591"/>
          </a:xfrm>
          <a:custGeom>
            <a:avLst/>
            <a:gdLst/>
            <a:ahLst/>
            <a:cxnLst/>
            <a:rect l="l" t="t" r="r" b="b"/>
            <a:pathLst>
              <a:path w="4187591" h="4187591">
                <a:moveTo>
                  <a:pt x="0" y="0"/>
                </a:moveTo>
                <a:lnTo>
                  <a:pt x="4187591" y="0"/>
                </a:lnTo>
                <a:lnTo>
                  <a:pt x="4187591" y="4187591"/>
                </a:lnTo>
                <a:lnTo>
                  <a:pt x="0" y="4187591"/>
                </a:lnTo>
                <a:lnTo>
                  <a:pt x="0" y="0"/>
                </a:lnTo>
                <a:close/>
              </a:path>
            </a:pathLst>
          </a:custGeom>
          <a:blipFill>
            <a:blip r:embed="rId3"/>
            <a:stretch>
              <a:fillRect/>
            </a:stretch>
          </a:blipFill>
        </p:spPr>
        <p:txBody>
          <a:bodyPr/>
          <a:lstStyle/>
          <a:p>
            <a:endParaRPr lang="es-MX"/>
          </a:p>
        </p:txBody>
      </p:sp>
      <p:sp>
        <p:nvSpPr>
          <p:cNvPr id="6" name="TextBox 6"/>
          <p:cNvSpPr txBox="1"/>
          <p:nvPr/>
        </p:nvSpPr>
        <p:spPr>
          <a:xfrm>
            <a:off x="11182186" y="9770"/>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justificacion del proyecto</a:t>
            </a:r>
          </a:p>
        </p:txBody>
      </p:sp>
      <p:sp>
        <p:nvSpPr>
          <p:cNvPr id="7" name="TextBox 7"/>
          <p:cNvSpPr txBox="1"/>
          <p:nvPr/>
        </p:nvSpPr>
        <p:spPr>
          <a:xfrm>
            <a:off x="449710" y="1451643"/>
            <a:ext cx="11999368" cy="7431919"/>
          </a:xfrm>
          <a:prstGeom prst="rect">
            <a:avLst/>
          </a:prstGeom>
        </p:spPr>
        <p:txBody>
          <a:bodyPr lIns="0" tIns="0" rIns="0" bIns="0" rtlCol="0" anchor="t">
            <a:spAutoFit/>
          </a:bodyPr>
          <a:lstStyle/>
          <a:p>
            <a:pPr algn="just">
              <a:lnSpc>
                <a:spcPts val="5369"/>
              </a:lnSpc>
            </a:pPr>
            <a:r>
              <a:rPr lang="en-US" sz="4365">
                <a:solidFill>
                  <a:srgbClr val="FFFFFF"/>
                </a:solidFill>
                <a:latin typeface="Sniglet"/>
                <a:ea typeface="Sniglet"/>
                <a:cs typeface="Sniglet"/>
                <a:sym typeface="Sniglet"/>
              </a:rPr>
              <a:t> El ritmo de vida actual ha generado que una gran parte de la población enfrente dificultades para mantener hábitos saludables. La falta de actividad física, el estrés, la mala alimentación y la carencia de espacios para el bienestar mental han contribuido al aumento de problemas como la obesidad, hipertensión, diabetes y trastornos emocionales. Cerca del 60% de las enfermedades no transmisibles podrían prevenirse mediante la adopción de estilos de vida saludables.</a:t>
            </a:r>
          </a:p>
          <a:p>
            <a:pPr algn="just">
              <a:lnSpc>
                <a:spcPts val="5369"/>
              </a:lnSpc>
              <a:spcBef>
                <a:spcPct val="0"/>
              </a:spcBef>
            </a:pPr>
            <a:endParaRPr lang="en-US" sz="4365">
              <a:solidFill>
                <a:srgbClr val="FFFFFF"/>
              </a:solidFill>
              <a:latin typeface="Sniglet"/>
              <a:ea typeface="Sniglet"/>
              <a:cs typeface="Sniglet"/>
              <a:sym typeface="Snigle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23816" y="1038225"/>
            <a:ext cx="20162241" cy="0"/>
          </a:xfrm>
          <a:prstGeom prst="line">
            <a:avLst/>
          </a:prstGeom>
          <a:ln w="19050" cap="flat">
            <a:solidFill>
              <a:srgbClr val="121212"/>
            </a:solidFill>
            <a:prstDash val="solid"/>
            <a:headEnd type="none" w="sm" len="sm"/>
            <a:tailEnd type="none" w="sm" len="sm"/>
          </a:ln>
        </p:spPr>
        <p:txBody>
          <a:bodyPr/>
          <a:lstStyle/>
          <a:p>
            <a:endParaRPr lang="es-MX"/>
          </a:p>
        </p:txBody>
      </p:sp>
      <p:sp>
        <p:nvSpPr>
          <p:cNvPr id="3" name="Freeform 3"/>
          <p:cNvSpPr/>
          <p:nvPr/>
        </p:nvSpPr>
        <p:spPr>
          <a:xfrm>
            <a:off x="1005554" y="-1543043"/>
            <a:ext cx="4200230" cy="4200230"/>
          </a:xfrm>
          <a:custGeom>
            <a:avLst/>
            <a:gdLst/>
            <a:ahLst/>
            <a:cxnLst/>
            <a:rect l="l" t="t" r="r" b="b"/>
            <a:pathLst>
              <a:path w="4200230" h="4200230">
                <a:moveTo>
                  <a:pt x="0" y="0"/>
                </a:moveTo>
                <a:lnTo>
                  <a:pt x="4200230" y="0"/>
                </a:lnTo>
                <a:lnTo>
                  <a:pt x="4200230" y="4200229"/>
                </a:lnTo>
                <a:lnTo>
                  <a:pt x="0" y="4200229"/>
                </a:lnTo>
                <a:lnTo>
                  <a:pt x="0" y="0"/>
                </a:lnTo>
                <a:close/>
              </a:path>
            </a:pathLst>
          </a:custGeom>
          <a:blipFill>
            <a:blip r:embed="rId2"/>
            <a:stretch>
              <a:fillRect/>
            </a:stretch>
          </a:blipFill>
        </p:spPr>
        <p:txBody>
          <a:bodyPr/>
          <a:lstStyle/>
          <a:p>
            <a:endParaRPr lang="es-MX"/>
          </a:p>
        </p:txBody>
      </p:sp>
      <p:sp>
        <p:nvSpPr>
          <p:cNvPr id="4" name="Freeform 4"/>
          <p:cNvSpPr/>
          <p:nvPr/>
        </p:nvSpPr>
        <p:spPr>
          <a:xfrm>
            <a:off x="4042161" y="1368162"/>
            <a:ext cx="10203678" cy="8461014"/>
          </a:xfrm>
          <a:custGeom>
            <a:avLst/>
            <a:gdLst/>
            <a:ahLst/>
            <a:cxnLst/>
            <a:rect l="l" t="t" r="r" b="b"/>
            <a:pathLst>
              <a:path w="10203678" h="8461014">
                <a:moveTo>
                  <a:pt x="0" y="0"/>
                </a:moveTo>
                <a:lnTo>
                  <a:pt x="10203678" y="0"/>
                </a:lnTo>
                <a:lnTo>
                  <a:pt x="10203678" y="8461014"/>
                </a:lnTo>
                <a:lnTo>
                  <a:pt x="0" y="8461014"/>
                </a:lnTo>
                <a:lnTo>
                  <a:pt x="0" y="0"/>
                </a:lnTo>
                <a:close/>
              </a:path>
            </a:pathLst>
          </a:custGeom>
          <a:blipFill>
            <a:blip r:embed="rId3"/>
            <a:stretch>
              <a:fillRect r="-2209"/>
            </a:stretch>
          </a:blipFill>
        </p:spPr>
        <p:txBody>
          <a:bodyPr/>
          <a:lstStyle/>
          <a:p>
            <a:endParaRPr lang="es-MX"/>
          </a:p>
        </p:txBody>
      </p:sp>
      <p:sp>
        <p:nvSpPr>
          <p:cNvPr id="5" name="TextBox 5"/>
          <p:cNvSpPr txBox="1"/>
          <p:nvPr/>
        </p:nvSpPr>
        <p:spPr>
          <a:xfrm>
            <a:off x="12158914" y="-4023"/>
            <a:ext cx="7259538" cy="1065038"/>
          </a:xfrm>
          <a:prstGeom prst="rect">
            <a:avLst/>
          </a:prstGeom>
        </p:spPr>
        <p:txBody>
          <a:bodyPr lIns="0" tIns="0" rIns="0" bIns="0" rtlCol="0" anchor="t">
            <a:spAutoFit/>
          </a:bodyPr>
          <a:lstStyle/>
          <a:p>
            <a:pPr marL="0" lvl="0" indent="0" algn="ctr">
              <a:lnSpc>
                <a:spcPts val="8415"/>
              </a:lnSpc>
            </a:pPr>
            <a:r>
              <a:rPr lang="en-US" sz="6626" spc="-304">
                <a:solidFill>
                  <a:srgbClr val="000000"/>
                </a:solidFill>
                <a:latin typeface="Bebas Neue Cyrillic"/>
                <a:ea typeface="Bebas Neue Cyrillic"/>
                <a:cs typeface="Bebas Neue Cyrillic"/>
                <a:sym typeface="Bebas Neue Cyrillic"/>
              </a:rPr>
              <a:t>mapa de procesos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57523"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TextBox 4"/>
          <p:cNvSpPr txBox="1"/>
          <p:nvPr/>
        </p:nvSpPr>
        <p:spPr>
          <a:xfrm>
            <a:off x="14440505" y="157082"/>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dirty="0">
                <a:solidFill>
                  <a:srgbClr val="FFFFFF"/>
                </a:solidFill>
                <a:latin typeface="Bebas Neue Cyrillic"/>
                <a:ea typeface="Bebas Neue Cyrillic"/>
                <a:cs typeface="Bebas Neue Cyrillic"/>
                <a:sym typeface="Bebas Neue Cyrillic"/>
              </a:rPr>
              <a:t>Diagrama BPMN</a:t>
            </a:r>
          </a:p>
        </p:txBody>
      </p:sp>
      <p:sp>
        <p:nvSpPr>
          <p:cNvPr id="5" name="Freeform 5"/>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6" name="Freeform 6"/>
          <p:cNvSpPr/>
          <p:nvPr/>
        </p:nvSpPr>
        <p:spPr>
          <a:xfrm>
            <a:off x="180773" y="2783748"/>
            <a:ext cx="17926455" cy="5915730"/>
          </a:xfrm>
          <a:custGeom>
            <a:avLst/>
            <a:gdLst/>
            <a:ahLst/>
            <a:cxnLst/>
            <a:rect l="l" t="t" r="r" b="b"/>
            <a:pathLst>
              <a:path w="17926455" h="5915730">
                <a:moveTo>
                  <a:pt x="0" y="0"/>
                </a:moveTo>
                <a:lnTo>
                  <a:pt x="17926454" y="0"/>
                </a:lnTo>
                <a:lnTo>
                  <a:pt x="17926454" y="5915730"/>
                </a:lnTo>
                <a:lnTo>
                  <a:pt x="0" y="5915730"/>
                </a:lnTo>
                <a:lnTo>
                  <a:pt x="0" y="0"/>
                </a:lnTo>
                <a:close/>
              </a:path>
            </a:pathLst>
          </a:custGeom>
          <a:blipFill>
            <a:blip r:embed="rId3"/>
            <a:stretch>
              <a:fillRect/>
            </a:stretch>
          </a:blipFill>
        </p:spPr>
        <p:txBody>
          <a:bodyPr/>
          <a:lstStyle/>
          <a:p>
            <a:endParaRPr lang="es-MX"/>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a:extLst>
            <a:ext uri="{FF2B5EF4-FFF2-40B4-BE49-F238E27FC236}">
              <a16:creationId xmlns:a16="http://schemas.microsoft.com/office/drawing/2014/main" id="{B02B8E37-A2F7-E2A5-EF16-3E0D4C3F67A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99803098-EC92-EA41-7D83-D536E199A925}"/>
              </a:ext>
            </a:extLst>
          </p:cNvPr>
          <p:cNvSpPr/>
          <p:nvPr/>
        </p:nvSpPr>
        <p:spPr>
          <a:xfrm>
            <a:off x="-1457523"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a:extLst>
              <a:ext uri="{FF2B5EF4-FFF2-40B4-BE49-F238E27FC236}">
                <a16:creationId xmlns:a16="http://schemas.microsoft.com/office/drawing/2014/main" id="{F44E5AAB-842F-EB06-72F7-2B8F5CF0B5BE}"/>
              </a:ext>
            </a:extLst>
          </p:cNvPr>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TextBox 4">
            <a:extLst>
              <a:ext uri="{FF2B5EF4-FFF2-40B4-BE49-F238E27FC236}">
                <a16:creationId xmlns:a16="http://schemas.microsoft.com/office/drawing/2014/main" id="{2BDBB0CC-2EC5-95D1-37FE-9DB0B31C5883}"/>
              </a:ext>
            </a:extLst>
          </p:cNvPr>
          <p:cNvSpPr txBox="1"/>
          <p:nvPr/>
        </p:nvSpPr>
        <p:spPr>
          <a:xfrm>
            <a:off x="5943600" y="23343"/>
            <a:ext cx="10058255" cy="965201"/>
          </a:xfrm>
          <a:prstGeom prst="rect">
            <a:avLst/>
          </a:prstGeom>
        </p:spPr>
        <p:txBody>
          <a:bodyPr lIns="0" tIns="0" rIns="0" bIns="0" rtlCol="0" anchor="t">
            <a:spAutoFit/>
          </a:bodyPr>
          <a:lstStyle/>
          <a:p>
            <a:pPr marL="0" lvl="0" indent="0" algn="l">
              <a:lnSpc>
                <a:spcPts val="8199"/>
              </a:lnSpc>
              <a:spcBef>
                <a:spcPct val="0"/>
              </a:spcBef>
            </a:pPr>
            <a:r>
              <a:rPr lang="en-US" sz="6456" spc="-296" dirty="0">
                <a:solidFill>
                  <a:srgbClr val="FFFFFF"/>
                </a:solidFill>
                <a:latin typeface="Bebas Neue Cyrillic"/>
                <a:ea typeface="Bebas Neue Cyrillic"/>
                <a:cs typeface="Bebas Neue Cyrillic"/>
                <a:sym typeface="Bebas Neue Cyrillic"/>
              </a:rPr>
              <a:t>Metodo de recolección de la informacion </a:t>
            </a:r>
          </a:p>
        </p:txBody>
      </p:sp>
      <p:sp>
        <p:nvSpPr>
          <p:cNvPr id="5" name="Freeform 5">
            <a:extLst>
              <a:ext uri="{FF2B5EF4-FFF2-40B4-BE49-F238E27FC236}">
                <a16:creationId xmlns:a16="http://schemas.microsoft.com/office/drawing/2014/main" id="{1690153C-6011-3D55-0892-65E695C071F6}"/>
              </a:ext>
            </a:extLst>
          </p:cNvPr>
          <p:cNvSpPr/>
          <p:nvPr/>
        </p:nvSpPr>
        <p:spPr>
          <a:xfrm>
            <a:off x="533400" y="-1740234"/>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6" name="CuadroTexto 5">
            <a:extLst>
              <a:ext uri="{FF2B5EF4-FFF2-40B4-BE49-F238E27FC236}">
                <a16:creationId xmlns:a16="http://schemas.microsoft.com/office/drawing/2014/main" id="{3A90B7F4-E0C6-4398-BD71-3AF17C23A02C}"/>
              </a:ext>
            </a:extLst>
          </p:cNvPr>
          <p:cNvSpPr txBox="1"/>
          <p:nvPr/>
        </p:nvSpPr>
        <p:spPr>
          <a:xfrm>
            <a:off x="528918" y="2835419"/>
            <a:ext cx="4706472" cy="1200329"/>
          </a:xfrm>
          <a:prstGeom prst="rect">
            <a:avLst/>
          </a:prstGeom>
          <a:noFill/>
        </p:spPr>
        <p:txBody>
          <a:bodyPr wrap="square" rtlCol="0">
            <a:spAutoFit/>
          </a:bodyPr>
          <a:lstStyle/>
          <a:p>
            <a:r>
              <a:rPr lang="es-MX" sz="7200" dirty="0">
                <a:solidFill>
                  <a:schemeClr val="bg1"/>
                </a:solidFill>
                <a:hlinkClick r:id="rId3" action="ppaction://hlinkfile"/>
              </a:rPr>
              <a:t>Encuesta</a:t>
            </a:r>
            <a:endParaRPr lang="es-MX" sz="4800" dirty="0">
              <a:solidFill>
                <a:schemeClr val="bg1"/>
              </a:solidFill>
            </a:endParaRPr>
          </a:p>
        </p:txBody>
      </p:sp>
    </p:spTree>
    <p:extLst>
      <p:ext uri="{BB962C8B-B14F-4D97-AF65-F5344CB8AC3E}">
        <p14:creationId xmlns:p14="http://schemas.microsoft.com/office/powerpoint/2010/main" val="72161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6562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5" name="Freeform 5">
            <a:hlinkClick r:id="rId3" action="ppaction://hlinkfile"/>
          </p:cNvPr>
          <p:cNvSpPr/>
          <p:nvPr/>
        </p:nvSpPr>
        <p:spPr>
          <a:xfrm>
            <a:off x="11182186" y="1565217"/>
            <a:ext cx="6633262" cy="4369662"/>
          </a:xfrm>
          <a:custGeom>
            <a:avLst/>
            <a:gdLst/>
            <a:ahLst/>
            <a:cxnLst/>
            <a:rect l="l" t="t" r="r" b="b"/>
            <a:pathLst>
              <a:path w="6633262" h="4369662">
                <a:moveTo>
                  <a:pt x="0" y="0"/>
                </a:moveTo>
                <a:lnTo>
                  <a:pt x="6633262" y="0"/>
                </a:lnTo>
                <a:lnTo>
                  <a:pt x="6633262" y="4369661"/>
                </a:lnTo>
                <a:lnTo>
                  <a:pt x="0" y="4369661"/>
                </a:lnTo>
                <a:lnTo>
                  <a:pt x="0" y="0"/>
                </a:lnTo>
                <a:close/>
              </a:path>
            </a:pathLst>
          </a:custGeom>
          <a:blipFill>
            <a:blip r:embed="rId4"/>
            <a:stretch>
              <a:fillRect/>
            </a:stretch>
          </a:blipFill>
        </p:spPr>
        <p:txBody>
          <a:bodyPr/>
          <a:lstStyle/>
          <a:p>
            <a:endParaRPr lang="es-MX"/>
          </a:p>
        </p:txBody>
      </p:sp>
      <p:sp>
        <p:nvSpPr>
          <p:cNvPr id="6" name="TextBox 6"/>
          <p:cNvSpPr txBox="1"/>
          <p:nvPr/>
        </p:nvSpPr>
        <p:spPr>
          <a:xfrm>
            <a:off x="11182186" y="9770"/>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requerimientos funcionales</a:t>
            </a:r>
          </a:p>
        </p:txBody>
      </p:sp>
      <p:sp>
        <p:nvSpPr>
          <p:cNvPr id="7" name="TextBox 7"/>
          <p:cNvSpPr txBox="1"/>
          <p:nvPr/>
        </p:nvSpPr>
        <p:spPr>
          <a:xfrm>
            <a:off x="374347" y="1150106"/>
            <a:ext cx="11999368" cy="8108194"/>
          </a:xfrm>
          <a:prstGeom prst="rect">
            <a:avLst/>
          </a:prstGeom>
        </p:spPr>
        <p:txBody>
          <a:bodyPr lIns="0" tIns="0" rIns="0" bIns="0" rtlCol="0" anchor="t">
            <a:spAutoFit/>
          </a:bodyPr>
          <a:lstStyle/>
          <a:p>
            <a:pPr algn="just">
              <a:lnSpc>
                <a:spcPts val="5369"/>
              </a:lnSpc>
            </a:pPr>
            <a:r>
              <a:rPr lang="en-US" sz="4365">
                <a:solidFill>
                  <a:srgbClr val="FFFFFF"/>
                </a:solidFill>
                <a:latin typeface="Sniglet"/>
                <a:ea typeface="Sniglet"/>
                <a:cs typeface="Sniglet"/>
                <a:sym typeface="Sniglet"/>
              </a:rPr>
              <a:t>1 - Registrarse </a:t>
            </a:r>
          </a:p>
          <a:p>
            <a:pPr algn="just">
              <a:lnSpc>
                <a:spcPts val="5369"/>
              </a:lnSpc>
            </a:pPr>
            <a:r>
              <a:rPr lang="en-US" sz="4365">
                <a:solidFill>
                  <a:srgbClr val="FFFFFF"/>
                </a:solidFill>
                <a:latin typeface="Sniglet"/>
                <a:ea typeface="Sniglet"/>
                <a:cs typeface="Sniglet"/>
                <a:sym typeface="Sniglet"/>
              </a:rPr>
              <a:t>2- iniciar sesión</a:t>
            </a:r>
          </a:p>
          <a:p>
            <a:pPr algn="just">
              <a:lnSpc>
                <a:spcPts val="5369"/>
              </a:lnSpc>
            </a:pPr>
            <a:r>
              <a:rPr lang="en-US" sz="4365">
                <a:solidFill>
                  <a:srgbClr val="FFFFFF"/>
                </a:solidFill>
                <a:latin typeface="Sniglet"/>
                <a:ea typeface="Sniglet"/>
                <a:cs typeface="Sniglet"/>
                <a:sym typeface="Sniglet"/>
              </a:rPr>
              <a:t>3- Sistema de autenticación seguro</a:t>
            </a:r>
          </a:p>
          <a:p>
            <a:pPr algn="l">
              <a:lnSpc>
                <a:spcPts val="5369"/>
              </a:lnSpc>
            </a:pPr>
            <a:r>
              <a:rPr lang="en-US" sz="4365">
                <a:solidFill>
                  <a:srgbClr val="FFFFFF"/>
                </a:solidFill>
                <a:latin typeface="Sniglet"/>
                <a:ea typeface="Sniglet"/>
                <a:cs typeface="Sniglet"/>
                <a:sym typeface="Sniglet"/>
              </a:rPr>
              <a:t>4- Ingreso de datos físicos iniciales</a:t>
            </a:r>
          </a:p>
          <a:p>
            <a:pPr algn="just">
              <a:lnSpc>
                <a:spcPts val="5369"/>
              </a:lnSpc>
            </a:pPr>
            <a:r>
              <a:rPr lang="en-US" sz="4365">
                <a:solidFill>
                  <a:srgbClr val="FFFFFF"/>
                </a:solidFill>
                <a:latin typeface="Sniglet"/>
                <a:ea typeface="Sniglet"/>
                <a:cs typeface="Sniglet"/>
                <a:sym typeface="Sniglet"/>
              </a:rPr>
              <a:t>5- página de inicio</a:t>
            </a:r>
          </a:p>
          <a:p>
            <a:pPr algn="just">
              <a:lnSpc>
                <a:spcPts val="5369"/>
              </a:lnSpc>
            </a:pPr>
            <a:r>
              <a:rPr lang="en-US" sz="4365">
                <a:solidFill>
                  <a:srgbClr val="FFFFFF"/>
                </a:solidFill>
                <a:latin typeface="Sniglet"/>
                <a:ea typeface="Sniglet"/>
                <a:cs typeface="Sniglet"/>
                <a:sym typeface="Sniglet"/>
              </a:rPr>
              <a:t>6- Recomendaciones de ejercicio personalizadas</a:t>
            </a:r>
          </a:p>
          <a:p>
            <a:pPr algn="just">
              <a:lnSpc>
                <a:spcPts val="5369"/>
              </a:lnSpc>
            </a:pPr>
            <a:r>
              <a:rPr lang="en-US" sz="4365">
                <a:solidFill>
                  <a:srgbClr val="FFFFFF"/>
                </a:solidFill>
                <a:latin typeface="Sniglet"/>
                <a:ea typeface="Sniglet"/>
                <a:cs typeface="Sniglet"/>
                <a:sym typeface="Sniglet"/>
              </a:rPr>
              <a:t>7- Recomendaciones de pausas activas</a:t>
            </a:r>
          </a:p>
          <a:p>
            <a:pPr algn="just">
              <a:lnSpc>
                <a:spcPts val="5369"/>
              </a:lnSpc>
            </a:pPr>
            <a:r>
              <a:rPr lang="en-US" sz="4365">
                <a:solidFill>
                  <a:srgbClr val="FFFFFF"/>
                </a:solidFill>
                <a:latin typeface="Sniglet"/>
                <a:ea typeface="Sniglet"/>
                <a:cs typeface="Sniglet"/>
                <a:sym typeface="Sniglet"/>
              </a:rPr>
              <a:t>8-Generación de dietas personalizadas</a:t>
            </a:r>
          </a:p>
          <a:p>
            <a:pPr algn="just">
              <a:lnSpc>
                <a:spcPts val="5369"/>
              </a:lnSpc>
            </a:pPr>
            <a:r>
              <a:rPr lang="en-US" sz="4365">
                <a:solidFill>
                  <a:srgbClr val="FFFFFF"/>
                </a:solidFill>
                <a:latin typeface="Sniglet"/>
                <a:ea typeface="Sniglet"/>
                <a:cs typeface="Sniglet"/>
                <a:sym typeface="Sniglet"/>
              </a:rPr>
              <a:t>9-Seguimiento del progreso del usuario (en cuanto a sus metas de salud)</a:t>
            </a:r>
          </a:p>
          <a:p>
            <a:pPr algn="just">
              <a:lnSpc>
                <a:spcPts val="5369"/>
              </a:lnSpc>
            </a:pPr>
            <a:r>
              <a:rPr lang="en-US" sz="4365">
                <a:solidFill>
                  <a:srgbClr val="FFFFFF"/>
                </a:solidFill>
                <a:latin typeface="Sniglet"/>
                <a:ea typeface="Sniglet"/>
                <a:cs typeface="Sniglet"/>
                <a:sym typeface="Sniglet"/>
              </a:rPr>
              <a:t>10- Notificaciones / recordatorios</a:t>
            </a:r>
          </a:p>
          <a:p>
            <a:pPr algn="just">
              <a:lnSpc>
                <a:spcPts val="5369"/>
              </a:lnSpc>
              <a:spcBef>
                <a:spcPct val="0"/>
              </a:spcBef>
            </a:pPr>
            <a:r>
              <a:rPr lang="en-US" sz="4365">
                <a:solidFill>
                  <a:srgbClr val="FFFFFF"/>
                </a:solidFill>
                <a:latin typeface="Sniglet"/>
                <a:ea typeface="Sniglet"/>
                <a:cs typeface="Sniglet"/>
                <a:sym typeface="Sniglet"/>
              </a:rPr>
              <a:t>11- Interfaz del usuario</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6562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5" name="TextBox 5"/>
          <p:cNvSpPr txBox="1"/>
          <p:nvPr/>
        </p:nvSpPr>
        <p:spPr>
          <a:xfrm>
            <a:off x="353889" y="1631701"/>
            <a:ext cx="12438064" cy="7299507"/>
          </a:xfrm>
          <a:prstGeom prst="rect">
            <a:avLst/>
          </a:prstGeom>
        </p:spPr>
        <p:txBody>
          <a:bodyPr lIns="0" tIns="0" rIns="0" bIns="0" rtlCol="0" anchor="t">
            <a:spAutoFit/>
          </a:bodyPr>
          <a:lstStyle/>
          <a:p>
            <a:pPr algn="l">
              <a:lnSpc>
                <a:spcPts val="5313"/>
              </a:lnSpc>
            </a:pPr>
            <a:r>
              <a:rPr lang="en-US" sz="4319">
                <a:solidFill>
                  <a:srgbClr val="FFFFFF"/>
                </a:solidFill>
                <a:latin typeface="Sniglet"/>
                <a:ea typeface="Sniglet"/>
                <a:cs typeface="Sniglet"/>
                <a:sym typeface="Sniglet"/>
              </a:rPr>
              <a:t>1- Soporte de ayuda</a:t>
            </a:r>
          </a:p>
          <a:p>
            <a:pPr algn="l">
              <a:lnSpc>
                <a:spcPts val="5313"/>
              </a:lnSpc>
            </a:pPr>
            <a:r>
              <a:rPr lang="en-US" sz="4319">
                <a:solidFill>
                  <a:srgbClr val="FFFFFF"/>
                </a:solidFill>
                <a:latin typeface="Sniglet"/>
                <a:ea typeface="Sniglet"/>
                <a:cs typeface="Sniglet"/>
                <a:sym typeface="Sniglet"/>
              </a:rPr>
              <a:t>2- Protección de datos personales</a:t>
            </a:r>
          </a:p>
          <a:p>
            <a:pPr algn="l">
              <a:lnSpc>
                <a:spcPts val="5313"/>
              </a:lnSpc>
            </a:pPr>
            <a:r>
              <a:rPr lang="en-US" sz="4319">
                <a:solidFill>
                  <a:srgbClr val="FFFFFF"/>
                </a:solidFill>
                <a:latin typeface="Sniglet"/>
                <a:ea typeface="Sniglet"/>
                <a:cs typeface="Sniglet"/>
                <a:sym typeface="Sniglet"/>
              </a:rPr>
              <a:t>3- Cumplimiento de normativas</a:t>
            </a:r>
          </a:p>
          <a:p>
            <a:pPr algn="l">
              <a:lnSpc>
                <a:spcPts val="5313"/>
              </a:lnSpc>
            </a:pPr>
            <a:r>
              <a:rPr lang="en-US" sz="4319">
                <a:solidFill>
                  <a:srgbClr val="FFFFFF"/>
                </a:solidFill>
                <a:latin typeface="Sniglet"/>
                <a:ea typeface="Sniglet"/>
                <a:cs typeface="Sniglet"/>
                <a:sym typeface="Sniglet"/>
              </a:rPr>
              <a:t>4- Rendimiento</a:t>
            </a:r>
          </a:p>
          <a:p>
            <a:pPr algn="l">
              <a:lnSpc>
                <a:spcPts val="5313"/>
              </a:lnSpc>
            </a:pPr>
            <a:r>
              <a:rPr lang="en-US" sz="4319">
                <a:solidFill>
                  <a:srgbClr val="FFFFFF"/>
                </a:solidFill>
                <a:latin typeface="Sniglet"/>
                <a:ea typeface="Sniglet"/>
                <a:cs typeface="Sniglet"/>
                <a:sym typeface="Sniglet"/>
              </a:rPr>
              <a:t>5- Escalabilidad</a:t>
            </a:r>
          </a:p>
          <a:p>
            <a:pPr algn="l">
              <a:lnSpc>
                <a:spcPts val="5313"/>
              </a:lnSpc>
            </a:pPr>
            <a:r>
              <a:rPr lang="en-US" sz="4319">
                <a:solidFill>
                  <a:srgbClr val="FFFFFF"/>
                </a:solidFill>
                <a:latin typeface="Sniglet"/>
                <a:ea typeface="Sniglet"/>
                <a:cs typeface="Sniglet"/>
                <a:sym typeface="Sniglet"/>
              </a:rPr>
              <a:t>6- Usabilidad</a:t>
            </a:r>
          </a:p>
          <a:p>
            <a:pPr algn="l">
              <a:lnSpc>
                <a:spcPts val="5313"/>
              </a:lnSpc>
            </a:pPr>
            <a:r>
              <a:rPr lang="en-US" sz="4319">
                <a:solidFill>
                  <a:srgbClr val="FFFFFF"/>
                </a:solidFill>
                <a:latin typeface="Sniglet"/>
                <a:ea typeface="Sniglet"/>
                <a:cs typeface="Sniglet"/>
                <a:sym typeface="Sniglet"/>
              </a:rPr>
              <a:t>7- Mantenimiento</a:t>
            </a:r>
          </a:p>
          <a:p>
            <a:pPr algn="l">
              <a:lnSpc>
                <a:spcPts val="5313"/>
              </a:lnSpc>
            </a:pPr>
            <a:r>
              <a:rPr lang="en-US" sz="4319">
                <a:solidFill>
                  <a:srgbClr val="FFFFFF"/>
                </a:solidFill>
                <a:latin typeface="Sniglet"/>
                <a:ea typeface="Sniglet"/>
                <a:cs typeface="Sniglet"/>
                <a:sym typeface="Sniglet"/>
              </a:rPr>
              <a:t>8- Investigación documental</a:t>
            </a:r>
          </a:p>
          <a:p>
            <a:pPr algn="l">
              <a:lnSpc>
                <a:spcPts val="5313"/>
              </a:lnSpc>
            </a:pPr>
            <a:r>
              <a:rPr lang="en-US" sz="4319">
                <a:solidFill>
                  <a:srgbClr val="FFFFFF"/>
                </a:solidFill>
                <a:latin typeface="Sniglet"/>
                <a:ea typeface="Sniglet"/>
                <a:cs typeface="Sniglet"/>
                <a:sym typeface="Sniglet"/>
              </a:rPr>
              <a:t>9- Compatibilidad</a:t>
            </a:r>
          </a:p>
          <a:p>
            <a:pPr algn="l">
              <a:lnSpc>
                <a:spcPts val="5313"/>
              </a:lnSpc>
            </a:pPr>
            <a:r>
              <a:rPr lang="en-US" sz="4319">
                <a:solidFill>
                  <a:srgbClr val="FFFFFF"/>
                </a:solidFill>
                <a:latin typeface="Sniglet"/>
                <a:ea typeface="Sniglet"/>
                <a:cs typeface="Sniglet"/>
                <a:sym typeface="Sniglet"/>
              </a:rPr>
              <a:t>10-Fiabilidad</a:t>
            </a:r>
          </a:p>
          <a:p>
            <a:pPr algn="l">
              <a:lnSpc>
                <a:spcPts val="5313"/>
              </a:lnSpc>
              <a:spcBef>
                <a:spcPct val="0"/>
              </a:spcBef>
            </a:pPr>
            <a:endParaRPr lang="en-US" sz="4319">
              <a:solidFill>
                <a:srgbClr val="FFFFFF"/>
              </a:solidFill>
              <a:latin typeface="Sniglet"/>
              <a:ea typeface="Sniglet"/>
              <a:cs typeface="Sniglet"/>
              <a:sym typeface="Sniglet"/>
            </a:endParaRPr>
          </a:p>
        </p:txBody>
      </p:sp>
      <p:sp>
        <p:nvSpPr>
          <p:cNvPr id="6" name="Freeform 6"/>
          <p:cNvSpPr/>
          <p:nvPr/>
        </p:nvSpPr>
        <p:spPr>
          <a:xfrm>
            <a:off x="13156204" y="2494709"/>
            <a:ext cx="4752562" cy="4752562"/>
          </a:xfrm>
          <a:custGeom>
            <a:avLst/>
            <a:gdLst/>
            <a:ahLst/>
            <a:cxnLst/>
            <a:rect l="l" t="t" r="r" b="b"/>
            <a:pathLst>
              <a:path w="4752562" h="4752562">
                <a:moveTo>
                  <a:pt x="0" y="0"/>
                </a:moveTo>
                <a:lnTo>
                  <a:pt x="4752562" y="0"/>
                </a:lnTo>
                <a:lnTo>
                  <a:pt x="4752562" y="4752562"/>
                </a:lnTo>
                <a:lnTo>
                  <a:pt x="0" y="4752562"/>
                </a:lnTo>
                <a:lnTo>
                  <a:pt x="0" y="0"/>
                </a:lnTo>
                <a:close/>
              </a:path>
            </a:pathLst>
          </a:custGeom>
          <a:blipFill>
            <a:blip r:embed="rId3"/>
            <a:stretch>
              <a:fillRect/>
            </a:stretch>
          </a:blipFill>
        </p:spPr>
        <p:txBody>
          <a:bodyPr/>
          <a:lstStyle/>
          <a:p>
            <a:endParaRPr lang="es-MX"/>
          </a:p>
        </p:txBody>
      </p:sp>
      <p:sp>
        <p:nvSpPr>
          <p:cNvPr id="7" name="TextBox 7"/>
          <p:cNvSpPr txBox="1"/>
          <p:nvPr/>
        </p:nvSpPr>
        <p:spPr>
          <a:xfrm>
            <a:off x="10610007" y="9770"/>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requerimientos no funcionales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a:extLst>
            <a:ext uri="{FF2B5EF4-FFF2-40B4-BE49-F238E27FC236}">
              <a16:creationId xmlns:a16="http://schemas.microsoft.com/office/drawing/2014/main" id="{6D9EE08C-3773-9F17-C0EC-503C4EF5D3E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EF516D71-9A56-9BEE-4FB0-96F367406050}"/>
              </a:ext>
            </a:extLst>
          </p:cNvPr>
          <p:cNvSpPr/>
          <p:nvPr/>
        </p:nvSpPr>
        <p:spPr>
          <a:xfrm>
            <a:off x="-146562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a:extLst>
              <a:ext uri="{FF2B5EF4-FFF2-40B4-BE49-F238E27FC236}">
                <a16:creationId xmlns:a16="http://schemas.microsoft.com/office/drawing/2014/main" id="{BF522FEC-2731-7253-F8BC-2440629C1FA8}"/>
              </a:ext>
            </a:extLst>
          </p:cNvPr>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a:extLst>
              <a:ext uri="{FF2B5EF4-FFF2-40B4-BE49-F238E27FC236}">
                <a16:creationId xmlns:a16="http://schemas.microsoft.com/office/drawing/2014/main" id="{BA6DB91C-6D66-38FE-7CF0-67104C3187BD}"/>
              </a:ext>
            </a:extLst>
          </p:cNvPr>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7" name="TextBox 7">
            <a:extLst>
              <a:ext uri="{FF2B5EF4-FFF2-40B4-BE49-F238E27FC236}">
                <a16:creationId xmlns:a16="http://schemas.microsoft.com/office/drawing/2014/main" id="{EC0D7286-E35C-FCF7-635E-F2B2C5F16E36}"/>
              </a:ext>
            </a:extLst>
          </p:cNvPr>
          <p:cNvSpPr txBox="1"/>
          <p:nvPr/>
        </p:nvSpPr>
        <p:spPr>
          <a:xfrm>
            <a:off x="5943600" y="54970"/>
            <a:ext cx="10058255" cy="965201"/>
          </a:xfrm>
          <a:prstGeom prst="rect">
            <a:avLst/>
          </a:prstGeom>
        </p:spPr>
        <p:txBody>
          <a:bodyPr lIns="0" tIns="0" rIns="0" bIns="0" rtlCol="0" anchor="t">
            <a:spAutoFit/>
          </a:bodyPr>
          <a:lstStyle/>
          <a:p>
            <a:pPr marL="0" lvl="0" indent="0" algn="l">
              <a:lnSpc>
                <a:spcPts val="8199"/>
              </a:lnSpc>
              <a:spcBef>
                <a:spcPct val="0"/>
              </a:spcBef>
            </a:pPr>
            <a:r>
              <a:rPr lang="en-US" sz="6456" spc="-296" dirty="0">
                <a:solidFill>
                  <a:srgbClr val="FFFFFF"/>
                </a:solidFill>
                <a:latin typeface="Bebas Neue Cyrillic"/>
                <a:ea typeface="Bebas Neue Cyrillic"/>
                <a:cs typeface="Bebas Neue Cyrillic"/>
                <a:sym typeface="Bebas Neue Cyrillic"/>
              </a:rPr>
              <a:t>Diagrama de Casos de usos </a:t>
            </a:r>
          </a:p>
        </p:txBody>
      </p:sp>
      <p:sp>
        <p:nvSpPr>
          <p:cNvPr id="8" name="CuadroTexto 7">
            <a:hlinkClick r:id="rId3" action="ppaction://hlinkfile"/>
            <a:extLst>
              <a:ext uri="{FF2B5EF4-FFF2-40B4-BE49-F238E27FC236}">
                <a16:creationId xmlns:a16="http://schemas.microsoft.com/office/drawing/2014/main" id="{78053336-5AA7-7B47-FE00-C2F392BFA70E}"/>
              </a:ext>
            </a:extLst>
          </p:cNvPr>
          <p:cNvSpPr txBox="1"/>
          <p:nvPr/>
        </p:nvSpPr>
        <p:spPr>
          <a:xfrm>
            <a:off x="914400" y="3924301"/>
            <a:ext cx="5791200" cy="646331"/>
          </a:xfrm>
          <a:prstGeom prst="rect">
            <a:avLst/>
          </a:prstGeom>
          <a:noFill/>
        </p:spPr>
        <p:txBody>
          <a:bodyPr wrap="square" rtlCol="0">
            <a:spAutoFit/>
          </a:bodyPr>
          <a:lstStyle/>
          <a:p>
            <a:r>
              <a:rPr lang="es-MX" sz="3600" dirty="0">
                <a:solidFill>
                  <a:schemeClr val="bg1"/>
                </a:solidFill>
              </a:rPr>
              <a:t>Diagrama de casos de uso </a:t>
            </a:r>
          </a:p>
        </p:txBody>
      </p:sp>
      <p:pic>
        <p:nvPicPr>
          <p:cNvPr id="10" name="Imagen 9">
            <a:extLst>
              <a:ext uri="{FF2B5EF4-FFF2-40B4-BE49-F238E27FC236}">
                <a16:creationId xmlns:a16="http://schemas.microsoft.com/office/drawing/2014/main" id="{1989503A-1481-86CB-DA72-0A919F3C223D}"/>
              </a:ext>
            </a:extLst>
          </p:cNvPr>
          <p:cNvPicPr>
            <a:picLocks noChangeAspect="1"/>
          </p:cNvPicPr>
          <p:nvPr/>
        </p:nvPicPr>
        <p:blipFill>
          <a:blip r:embed="rId4"/>
          <a:stretch>
            <a:fillRect/>
          </a:stretch>
        </p:blipFill>
        <p:spPr>
          <a:xfrm>
            <a:off x="9557282" y="2783748"/>
            <a:ext cx="7097626" cy="4799250"/>
          </a:xfrm>
          <a:prstGeom prst="rect">
            <a:avLst/>
          </a:prstGeom>
        </p:spPr>
      </p:pic>
      <p:sp>
        <p:nvSpPr>
          <p:cNvPr id="5" name="CuadroTexto 4">
            <a:hlinkClick r:id="rId3" action="ppaction://hlinkfile"/>
            <a:extLst>
              <a:ext uri="{FF2B5EF4-FFF2-40B4-BE49-F238E27FC236}">
                <a16:creationId xmlns:a16="http://schemas.microsoft.com/office/drawing/2014/main" id="{0C9EC6D8-882B-4A08-B310-B98F0D6A452E}"/>
              </a:ext>
            </a:extLst>
          </p:cNvPr>
          <p:cNvSpPr txBox="1"/>
          <p:nvPr/>
        </p:nvSpPr>
        <p:spPr>
          <a:xfrm>
            <a:off x="914400" y="4881327"/>
            <a:ext cx="6661682" cy="769441"/>
          </a:xfrm>
          <a:prstGeom prst="rect">
            <a:avLst/>
          </a:prstGeom>
          <a:noFill/>
        </p:spPr>
        <p:txBody>
          <a:bodyPr wrap="square" rtlCol="0">
            <a:spAutoFit/>
          </a:bodyPr>
          <a:lstStyle/>
          <a:p>
            <a:r>
              <a:rPr lang="es-MX" sz="4400" dirty="0">
                <a:solidFill>
                  <a:schemeClr val="bg1"/>
                </a:solidFill>
                <a:hlinkClick r:id="rId5" action="ppaction://hlinkfile"/>
              </a:rPr>
              <a:t>Documento casos de uso</a:t>
            </a:r>
            <a:endParaRPr lang="es-MX" sz="4400" dirty="0">
              <a:solidFill>
                <a:schemeClr val="bg1"/>
              </a:solidFill>
            </a:endParaRPr>
          </a:p>
        </p:txBody>
      </p:sp>
    </p:spTree>
    <p:extLst>
      <p:ext uri="{BB962C8B-B14F-4D97-AF65-F5344CB8AC3E}">
        <p14:creationId xmlns:p14="http://schemas.microsoft.com/office/powerpoint/2010/main" val="2944275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extBox 2"/>
          <p:cNvSpPr txBox="1"/>
          <p:nvPr/>
        </p:nvSpPr>
        <p:spPr>
          <a:xfrm>
            <a:off x="2694075" y="3146721"/>
            <a:ext cx="12899849" cy="4010540"/>
          </a:xfrm>
          <a:prstGeom prst="rect">
            <a:avLst/>
          </a:prstGeom>
        </p:spPr>
        <p:txBody>
          <a:bodyPr lIns="0" tIns="0" rIns="0" bIns="0" rtlCol="0" anchor="t">
            <a:spAutoFit/>
          </a:bodyPr>
          <a:lstStyle/>
          <a:p>
            <a:pPr algn="ctr">
              <a:lnSpc>
                <a:spcPts val="30581"/>
              </a:lnSpc>
            </a:pPr>
            <a:r>
              <a:rPr lang="en-US" sz="28850" b="1">
                <a:solidFill>
                  <a:srgbClr val="FFFFFF"/>
                </a:solidFill>
                <a:latin typeface="Fontuna Bold"/>
                <a:ea typeface="Fontuna Bold"/>
                <a:cs typeface="Fontuna Bold"/>
                <a:sym typeface="Fontuna Bold"/>
              </a:rPr>
              <a:t>MOCKUP</a:t>
            </a:r>
          </a:p>
        </p:txBody>
      </p:sp>
      <p:sp>
        <p:nvSpPr>
          <p:cNvPr id="3" name="AutoShape 3"/>
          <p:cNvSpPr/>
          <p:nvPr/>
        </p:nvSpPr>
        <p:spPr>
          <a:xfrm>
            <a:off x="-1414694" y="1013884"/>
            <a:ext cx="18098098"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AutoShape 4"/>
          <p:cNvSpPr/>
          <p:nvPr/>
        </p:nvSpPr>
        <p:spPr>
          <a:xfrm>
            <a:off x="1673453" y="9506079"/>
            <a:ext cx="18243397" cy="28129"/>
          </a:xfrm>
          <a:prstGeom prst="line">
            <a:avLst/>
          </a:prstGeom>
          <a:ln w="19050" cap="flat">
            <a:solidFill>
              <a:srgbClr val="FFFFFF"/>
            </a:solidFill>
            <a:prstDash val="solid"/>
            <a:headEnd type="none" w="sm" len="sm"/>
            <a:tailEnd type="none" w="sm" len="sm"/>
          </a:ln>
        </p:spPr>
        <p:txBody>
          <a:bodyPr/>
          <a:lstStyle/>
          <a:p>
            <a:endParaRPr lang="es-MX"/>
          </a:p>
        </p:txBody>
      </p:sp>
      <p:sp>
        <p:nvSpPr>
          <p:cNvPr id="5" name="Freeform 5"/>
          <p:cNvSpPr/>
          <p:nvPr/>
        </p:nvSpPr>
        <p:spPr>
          <a:xfrm>
            <a:off x="16683404" y="725936"/>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740752" y="9218131"/>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4"/>
            <a:stretch>
              <a:fillRect l="-628" r="-628"/>
            </a:stretch>
          </a:blipFill>
        </p:spPr>
        <p:txBody>
          <a:bodyPr/>
          <a:lstStyle/>
          <a:p>
            <a:endParaRPr lang="es-MX"/>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15273" y="-25689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3" name="AutoShape 3"/>
          <p:cNvSpPr/>
          <p:nvPr/>
        </p:nvSpPr>
        <p:spPr>
          <a:xfrm flipV="1">
            <a:off x="17622538" y="-102452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4" name="AutoShape 4"/>
          <p:cNvSpPr/>
          <p:nvPr/>
        </p:nvSpPr>
        <p:spPr>
          <a:xfrm flipH="1">
            <a:off x="-921821" y="9390728"/>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5" name="AutoShape 5"/>
          <p:cNvSpPr/>
          <p:nvPr/>
        </p:nvSpPr>
        <p:spPr>
          <a:xfrm flipH="1">
            <a:off x="-894602" y="1019175"/>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6" name="Freeform 6"/>
          <p:cNvSpPr/>
          <p:nvPr/>
        </p:nvSpPr>
        <p:spPr>
          <a:xfrm>
            <a:off x="405132" y="9100448"/>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7312396" y="9080586"/>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Freeform 8"/>
          <p:cNvSpPr/>
          <p:nvPr/>
        </p:nvSpPr>
        <p:spPr>
          <a:xfrm>
            <a:off x="17312396" y="718964"/>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9" name="Freeform 9"/>
          <p:cNvSpPr/>
          <p:nvPr/>
        </p:nvSpPr>
        <p:spPr>
          <a:xfrm>
            <a:off x="428278" y="718964"/>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10" name="Freeform 10"/>
          <p:cNvSpPr/>
          <p:nvPr/>
        </p:nvSpPr>
        <p:spPr>
          <a:xfrm>
            <a:off x="561734" y="-1606446"/>
            <a:ext cx="4200230" cy="4200230"/>
          </a:xfrm>
          <a:custGeom>
            <a:avLst/>
            <a:gdLst/>
            <a:ahLst/>
            <a:cxnLst/>
            <a:rect l="l" t="t" r="r" b="b"/>
            <a:pathLst>
              <a:path w="4200230" h="4200230">
                <a:moveTo>
                  <a:pt x="0" y="0"/>
                </a:moveTo>
                <a:lnTo>
                  <a:pt x="4200230" y="0"/>
                </a:lnTo>
                <a:lnTo>
                  <a:pt x="4200230" y="4200230"/>
                </a:lnTo>
                <a:lnTo>
                  <a:pt x="0" y="4200230"/>
                </a:lnTo>
                <a:lnTo>
                  <a:pt x="0" y="0"/>
                </a:lnTo>
                <a:close/>
              </a:path>
            </a:pathLst>
          </a:custGeom>
          <a:blipFill>
            <a:blip r:embed="rId4"/>
            <a:stretch>
              <a:fillRect/>
            </a:stretch>
          </a:blipFill>
        </p:spPr>
        <p:txBody>
          <a:bodyPr/>
          <a:lstStyle/>
          <a:p>
            <a:endParaRPr lang="es-MX"/>
          </a:p>
        </p:txBody>
      </p:sp>
      <p:sp>
        <p:nvSpPr>
          <p:cNvPr id="11" name="TextBox 11"/>
          <p:cNvSpPr txBox="1"/>
          <p:nvPr/>
        </p:nvSpPr>
        <p:spPr>
          <a:xfrm>
            <a:off x="13048226" y="50382"/>
            <a:ext cx="8528339" cy="1065038"/>
          </a:xfrm>
          <a:prstGeom prst="rect">
            <a:avLst/>
          </a:prstGeom>
        </p:spPr>
        <p:txBody>
          <a:bodyPr lIns="0" tIns="0" rIns="0" bIns="0" rtlCol="0" anchor="t">
            <a:spAutoFit/>
          </a:bodyPr>
          <a:lstStyle/>
          <a:p>
            <a:pPr marL="0" lvl="0" indent="0" algn="l">
              <a:lnSpc>
                <a:spcPts val="8415"/>
              </a:lnSpc>
              <a:spcBef>
                <a:spcPct val="0"/>
              </a:spcBef>
            </a:pPr>
            <a:r>
              <a:rPr lang="en-US" sz="6626" spc="-304">
                <a:solidFill>
                  <a:srgbClr val="000000"/>
                </a:solidFill>
                <a:latin typeface="Bebas Neue Cyrillic"/>
                <a:ea typeface="Bebas Neue Cyrillic"/>
                <a:cs typeface="Bebas Neue Cyrillic"/>
                <a:sym typeface="Bebas Neue Cyrillic"/>
              </a:rPr>
              <a:t>Objetivo general</a:t>
            </a:r>
          </a:p>
        </p:txBody>
      </p:sp>
      <p:sp>
        <p:nvSpPr>
          <p:cNvPr id="12" name="TextBox 12"/>
          <p:cNvSpPr txBox="1"/>
          <p:nvPr/>
        </p:nvSpPr>
        <p:spPr>
          <a:xfrm>
            <a:off x="1028700" y="2360950"/>
            <a:ext cx="7839332" cy="6739498"/>
          </a:xfrm>
          <a:prstGeom prst="rect">
            <a:avLst/>
          </a:prstGeom>
        </p:spPr>
        <p:txBody>
          <a:bodyPr lIns="0" tIns="0" rIns="0" bIns="0" rtlCol="0" anchor="t">
            <a:spAutoFit/>
          </a:bodyPr>
          <a:lstStyle/>
          <a:p>
            <a:pPr algn="ctr">
              <a:lnSpc>
                <a:spcPts val="4431"/>
              </a:lnSpc>
            </a:pPr>
            <a:r>
              <a:rPr lang="en-US" sz="3602">
                <a:solidFill>
                  <a:srgbClr val="000000"/>
                </a:solidFill>
                <a:latin typeface="Sniglet"/>
                <a:ea typeface="Sniglet"/>
                <a:cs typeface="Sniglet"/>
                <a:sym typeface="Sniglet"/>
              </a:rPr>
              <a:t> Desarrollar un aplicativo que integre módulos destinados a fomentar hábitos saludables mediante el seguimiento de rutinas de ejercicio, recomendaciones de dietas personalizadas, recordatorios para realizar pausas activas, y herramientas para la gestión y control del estrés, con el fin de facilitar la autogestión del bienestar físico y mental de los usuarios</a:t>
            </a:r>
          </a:p>
          <a:p>
            <a:pPr marL="0" lvl="0" indent="0" algn="ctr">
              <a:lnSpc>
                <a:spcPts val="4431"/>
              </a:lnSpc>
              <a:spcBef>
                <a:spcPct val="0"/>
              </a:spcBef>
            </a:pPr>
            <a:endParaRPr lang="en-US" sz="3602">
              <a:solidFill>
                <a:srgbClr val="000000"/>
              </a:solidFill>
              <a:latin typeface="Sniglet"/>
              <a:ea typeface="Sniglet"/>
              <a:cs typeface="Sniglet"/>
              <a:sym typeface="Sniglet"/>
            </a:endParaRPr>
          </a:p>
        </p:txBody>
      </p:sp>
      <p:sp>
        <p:nvSpPr>
          <p:cNvPr id="13" name="Freeform 13"/>
          <p:cNvSpPr/>
          <p:nvPr/>
        </p:nvSpPr>
        <p:spPr>
          <a:xfrm>
            <a:off x="9840542" y="2024570"/>
            <a:ext cx="7471853" cy="6412209"/>
          </a:xfrm>
          <a:custGeom>
            <a:avLst/>
            <a:gdLst/>
            <a:ahLst/>
            <a:cxnLst/>
            <a:rect l="l" t="t" r="r" b="b"/>
            <a:pathLst>
              <a:path w="7471853" h="6412209">
                <a:moveTo>
                  <a:pt x="0" y="0"/>
                </a:moveTo>
                <a:lnTo>
                  <a:pt x="7471854" y="0"/>
                </a:lnTo>
                <a:lnTo>
                  <a:pt x="7471854" y="6412208"/>
                </a:lnTo>
                <a:lnTo>
                  <a:pt x="0" y="6412208"/>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s-MX"/>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414694" y="1013884"/>
            <a:ext cx="18098098"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1673453" y="9506079"/>
            <a:ext cx="18243397" cy="28129"/>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16683404" y="725936"/>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Freeform 5"/>
          <p:cNvSpPr/>
          <p:nvPr/>
        </p:nvSpPr>
        <p:spPr>
          <a:xfrm>
            <a:off x="740752" y="9218131"/>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4"/>
            <a:stretch>
              <a:fillRect l="-628" r="-628"/>
            </a:stretch>
          </a:blipFill>
        </p:spPr>
        <p:txBody>
          <a:bodyPr/>
          <a:lstStyle/>
          <a:p>
            <a:endParaRPr lang="es-MX"/>
          </a:p>
        </p:txBody>
      </p:sp>
      <p:sp>
        <p:nvSpPr>
          <p:cNvPr id="7" name="Freeform 7">
            <a:hlinkClick r:id="rId5" action="ppaction://hlinkfile"/>
          </p:cNvPr>
          <p:cNvSpPr/>
          <p:nvPr/>
        </p:nvSpPr>
        <p:spPr>
          <a:xfrm>
            <a:off x="705343" y="1915318"/>
            <a:ext cx="8191186" cy="4607542"/>
          </a:xfrm>
          <a:custGeom>
            <a:avLst/>
            <a:gdLst/>
            <a:ahLst/>
            <a:cxnLst/>
            <a:rect l="l" t="t" r="r" b="b"/>
            <a:pathLst>
              <a:path w="8191186" h="4607542">
                <a:moveTo>
                  <a:pt x="0" y="0"/>
                </a:moveTo>
                <a:lnTo>
                  <a:pt x="8191186" y="0"/>
                </a:lnTo>
                <a:lnTo>
                  <a:pt x="8191186" y="4607542"/>
                </a:lnTo>
                <a:lnTo>
                  <a:pt x="0" y="4607542"/>
                </a:lnTo>
                <a:lnTo>
                  <a:pt x="0" y="0"/>
                </a:lnTo>
                <a:close/>
              </a:path>
            </a:pathLst>
          </a:custGeom>
          <a:blipFill>
            <a:blip r:embed="rId6"/>
            <a:stretch>
              <a:fillRect/>
            </a:stretch>
          </a:blipFill>
        </p:spPr>
        <p:txBody>
          <a:bodyPr/>
          <a:lstStyle/>
          <a:p>
            <a:endParaRPr lang="es-MX"/>
          </a:p>
        </p:txBody>
      </p:sp>
      <p:sp>
        <p:nvSpPr>
          <p:cNvPr id="8" name="Freeform 8"/>
          <p:cNvSpPr/>
          <p:nvPr/>
        </p:nvSpPr>
        <p:spPr>
          <a:xfrm>
            <a:off x="9600580" y="1915318"/>
            <a:ext cx="7658720" cy="4607542"/>
          </a:xfrm>
          <a:custGeom>
            <a:avLst/>
            <a:gdLst/>
            <a:ahLst/>
            <a:cxnLst/>
            <a:rect l="l" t="t" r="r" b="b"/>
            <a:pathLst>
              <a:path w="7658720" h="4607542">
                <a:moveTo>
                  <a:pt x="0" y="0"/>
                </a:moveTo>
                <a:lnTo>
                  <a:pt x="7658720" y="0"/>
                </a:lnTo>
                <a:lnTo>
                  <a:pt x="7658720" y="4607542"/>
                </a:lnTo>
                <a:lnTo>
                  <a:pt x="0" y="4607542"/>
                </a:lnTo>
                <a:lnTo>
                  <a:pt x="0" y="0"/>
                </a:lnTo>
                <a:close/>
              </a:path>
            </a:pathLst>
          </a:custGeom>
          <a:blipFill>
            <a:blip r:embed="rId7"/>
            <a:stretch>
              <a:fillRect l="-1616" r="-5336"/>
            </a:stretch>
          </a:blipFill>
        </p:spPr>
        <p:txBody>
          <a:bodyPr/>
          <a:lstStyle/>
          <a:p>
            <a:endParaRPr lang="es-MX"/>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51401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983343" y="9731931"/>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1028700" y="-1708606"/>
            <a:ext cx="4436592" cy="4492354"/>
          </a:xfrm>
          <a:custGeom>
            <a:avLst/>
            <a:gdLst/>
            <a:ahLst/>
            <a:cxnLst/>
            <a:rect l="l" t="t" r="r" b="b"/>
            <a:pathLst>
              <a:path w="4436592" h="4492354">
                <a:moveTo>
                  <a:pt x="0" y="0"/>
                </a:moveTo>
                <a:lnTo>
                  <a:pt x="4436592" y="0"/>
                </a:lnTo>
                <a:lnTo>
                  <a:pt x="4436592" y="4492354"/>
                </a:lnTo>
                <a:lnTo>
                  <a:pt x="0" y="4492354"/>
                </a:lnTo>
                <a:lnTo>
                  <a:pt x="0" y="0"/>
                </a:lnTo>
                <a:close/>
              </a:path>
            </a:pathLst>
          </a:custGeom>
          <a:blipFill>
            <a:blip r:embed="rId2"/>
            <a:stretch>
              <a:fillRect l="-628" r="-628"/>
            </a:stretch>
          </a:blipFill>
        </p:spPr>
        <p:txBody>
          <a:bodyPr/>
          <a:lstStyle/>
          <a:p>
            <a:endParaRPr lang="es-MX"/>
          </a:p>
        </p:txBody>
      </p:sp>
      <p:sp>
        <p:nvSpPr>
          <p:cNvPr id="6" name="TextBox 6"/>
          <p:cNvSpPr txBox="1"/>
          <p:nvPr/>
        </p:nvSpPr>
        <p:spPr>
          <a:xfrm>
            <a:off x="9268551" y="-103225"/>
            <a:ext cx="14253346" cy="1256173"/>
          </a:xfrm>
          <a:prstGeom prst="rect">
            <a:avLst/>
          </a:prstGeom>
        </p:spPr>
        <p:txBody>
          <a:bodyPr lIns="0" tIns="0" rIns="0" bIns="0" rtlCol="0" anchor="t">
            <a:spAutoFit/>
          </a:bodyPr>
          <a:lstStyle/>
          <a:p>
            <a:pPr algn="ctr">
              <a:lnSpc>
                <a:spcPts val="10472"/>
              </a:lnSpc>
            </a:pPr>
            <a:r>
              <a:rPr lang="en-US" sz="6845" spc="-314">
                <a:solidFill>
                  <a:srgbClr val="FFFFFF"/>
                </a:solidFill>
                <a:latin typeface="Bebas Neue Cyrillic"/>
                <a:ea typeface="Bebas Neue Cyrillic"/>
                <a:cs typeface="Bebas Neue Cyrillic"/>
                <a:sym typeface="Bebas Neue Cyrillic"/>
              </a:rPr>
              <a:t>ficha técnica</a:t>
            </a:r>
          </a:p>
        </p:txBody>
      </p:sp>
      <p:pic>
        <p:nvPicPr>
          <p:cNvPr id="8" name="Imagen 7">
            <a:hlinkClick r:id="rId3" action="ppaction://hlinkfile"/>
            <a:extLst>
              <a:ext uri="{FF2B5EF4-FFF2-40B4-BE49-F238E27FC236}">
                <a16:creationId xmlns:a16="http://schemas.microsoft.com/office/drawing/2014/main" id="{7ADBF383-D1FB-2C5A-FF04-1C3B3B31CB44}"/>
              </a:ext>
            </a:extLst>
          </p:cNvPr>
          <p:cNvPicPr>
            <a:picLocks noChangeAspect="1"/>
          </p:cNvPicPr>
          <p:nvPr/>
        </p:nvPicPr>
        <p:blipFill>
          <a:blip r:embed="rId4"/>
          <a:stretch>
            <a:fillRect/>
          </a:stretch>
        </p:blipFill>
        <p:spPr>
          <a:xfrm>
            <a:off x="2447811" y="1446076"/>
            <a:ext cx="12944590" cy="765982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a:extLst>
            <a:ext uri="{FF2B5EF4-FFF2-40B4-BE49-F238E27FC236}">
              <a16:creationId xmlns:a16="http://schemas.microsoft.com/office/drawing/2014/main" id="{11993EAB-5CCA-DB67-5E2D-E7F4A2A9962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825842D-8E71-5918-76A7-3661458FD02C}"/>
              </a:ext>
            </a:extLst>
          </p:cNvPr>
          <p:cNvSpPr/>
          <p:nvPr/>
        </p:nvSpPr>
        <p:spPr>
          <a:xfrm>
            <a:off x="-146562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a:extLst>
              <a:ext uri="{FF2B5EF4-FFF2-40B4-BE49-F238E27FC236}">
                <a16:creationId xmlns:a16="http://schemas.microsoft.com/office/drawing/2014/main" id="{0448A2CA-9056-2569-1ECB-5DD235BCA662}"/>
              </a:ext>
            </a:extLst>
          </p:cNvPr>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a:extLst>
              <a:ext uri="{FF2B5EF4-FFF2-40B4-BE49-F238E27FC236}">
                <a16:creationId xmlns:a16="http://schemas.microsoft.com/office/drawing/2014/main" id="{3F619249-CE5F-6C21-B03E-D65C13295478}"/>
              </a:ext>
            </a:extLst>
          </p:cNvPr>
          <p:cNvSpPr/>
          <p:nvPr/>
        </p:nvSpPr>
        <p:spPr>
          <a:xfrm>
            <a:off x="301049" y="-1663684"/>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2"/>
            <a:stretch>
              <a:fillRect l="-628" r="-628"/>
            </a:stretch>
          </a:blipFill>
        </p:spPr>
        <p:txBody>
          <a:bodyPr/>
          <a:lstStyle/>
          <a:p>
            <a:endParaRPr lang="es-MX"/>
          </a:p>
        </p:txBody>
      </p:sp>
      <p:sp>
        <p:nvSpPr>
          <p:cNvPr id="5" name="TextBox 5">
            <a:extLst>
              <a:ext uri="{FF2B5EF4-FFF2-40B4-BE49-F238E27FC236}">
                <a16:creationId xmlns:a16="http://schemas.microsoft.com/office/drawing/2014/main" id="{38A16B1E-31FE-445D-E002-DCE5EF033D09}"/>
              </a:ext>
            </a:extLst>
          </p:cNvPr>
          <p:cNvSpPr txBox="1"/>
          <p:nvPr/>
        </p:nvSpPr>
        <p:spPr>
          <a:xfrm>
            <a:off x="654334" y="2197687"/>
            <a:ext cx="14227426" cy="5027539"/>
          </a:xfrm>
          <a:prstGeom prst="rect">
            <a:avLst/>
          </a:prstGeom>
        </p:spPr>
        <p:txBody>
          <a:bodyPr lIns="0" tIns="0" rIns="0" bIns="0" rtlCol="0" anchor="t">
            <a:spAutoFit/>
          </a:bodyPr>
          <a:lstStyle/>
          <a:p>
            <a:pPr algn="l">
              <a:lnSpc>
                <a:spcPts val="3611"/>
              </a:lnSpc>
            </a:pPr>
            <a:r>
              <a:rPr lang="en-US" sz="2935">
                <a:solidFill>
                  <a:srgbClr val="FFFFFF"/>
                </a:solidFill>
                <a:latin typeface="Sniglet"/>
                <a:ea typeface="Sniglet"/>
                <a:cs typeface="Sniglet"/>
                <a:sym typeface="Sniglet"/>
              </a:rPr>
              <a:t>1. El usuario descarga e instala la aplicación.</a:t>
            </a:r>
          </a:p>
          <a:p>
            <a:pPr algn="l">
              <a:lnSpc>
                <a:spcPts val="3611"/>
              </a:lnSpc>
            </a:pPr>
            <a:r>
              <a:rPr lang="en-US" sz="2935">
                <a:solidFill>
                  <a:srgbClr val="FFFFFF"/>
                </a:solidFill>
                <a:latin typeface="Sniglet"/>
                <a:ea typeface="Sniglet"/>
                <a:cs typeface="Sniglet"/>
                <a:sym typeface="Sniglet"/>
              </a:rPr>
              <a:t>2. El usuario abre la aplicación</a:t>
            </a:r>
          </a:p>
          <a:p>
            <a:pPr algn="l">
              <a:lnSpc>
                <a:spcPts val="3611"/>
              </a:lnSpc>
            </a:pPr>
            <a:r>
              <a:rPr lang="en-US" sz="2935">
                <a:solidFill>
                  <a:srgbClr val="FFFFFF"/>
                </a:solidFill>
                <a:latin typeface="Sniglet"/>
                <a:ea typeface="Sniglet"/>
                <a:cs typeface="Sniglet"/>
                <a:sym typeface="Sniglet"/>
              </a:rPr>
              <a:t>3. El usuario se registra en la app.</a:t>
            </a:r>
          </a:p>
          <a:p>
            <a:pPr algn="l">
              <a:lnSpc>
                <a:spcPts val="3611"/>
              </a:lnSpc>
            </a:pPr>
            <a:r>
              <a:rPr lang="en-US" sz="2935">
                <a:solidFill>
                  <a:srgbClr val="FFFFFF"/>
                </a:solidFill>
                <a:latin typeface="Sniglet"/>
                <a:ea typeface="Sniglet"/>
                <a:cs typeface="Sniglet"/>
                <a:sym typeface="Sniglet"/>
              </a:rPr>
              <a:t>4.  El usuario ingresa sus datos corporales por medio de un formulario brindado por la aplicación.</a:t>
            </a:r>
          </a:p>
          <a:p>
            <a:pPr algn="l">
              <a:lnSpc>
                <a:spcPts val="3611"/>
              </a:lnSpc>
            </a:pPr>
            <a:r>
              <a:rPr lang="en-US" sz="2935">
                <a:solidFill>
                  <a:srgbClr val="FFFFFF"/>
                </a:solidFill>
                <a:latin typeface="Sniglet"/>
                <a:ea typeface="Sniglet"/>
                <a:cs typeface="Sniglet"/>
                <a:sym typeface="Sniglet"/>
              </a:rPr>
              <a:t>5.  Gracias a la información ingresada el aplicativo hará una valoración y posteriormente hará un plan de ejercicios y hábitos para el usuario ajustados a su condición y tiempo disponible.</a:t>
            </a:r>
          </a:p>
          <a:p>
            <a:pPr algn="l">
              <a:lnSpc>
                <a:spcPts val="3611"/>
              </a:lnSpc>
            </a:pPr>
            <a:r>
              <a:rPr lang="en-US" sz="2935">
                <a:solidFill>
                  <a:srgbClr val="FFFFFF"/>
                </a:solidFill>
                <a:latin typeface="Sniglet"/>
                <a:ea typeface="Sniglet"/>
                <a:cs typeface="Sniglet"/>
                <a:sym typeface="Sniglet"/>
              </a:rPr>
              <a:t>6. El usuario pone en práctica la rutina generada por el sistema.</a:t>
            </a:r>
          </a:p>
          <a:p>
            <a:pPr algn="l">
              <a:lnSpc>
                <a:spcPts val="3611"/>
              </a:lnSpc>
            </a:pPr>
            <a:r>
              <a:rPr lang="en-US" sz="2935">
                <a:solidFill>
                  <a:srgbClr val="FFFFFF"/>
                </a:solidFill>
                <a:latin typeface="Sniglet"/>
                <a:ea typeface="Sniglet"/>
                <a:cs typeface="Sniglet"/>
                <a:sym typeface="Sniglet"/>
              </a:rPr>
              <a:t>7. El programa inicia el seguimiento al cumplimiento y compromiso del usuario.</a:t>
            </a:r>
          </a:p>
          <a:p>
            <a:pPr marL="0" lvl="0" indent="0" algn="l">
              <a:lnSpc>
                <a:spcPts val="3611"/>
              </a:lnSpc>
              <a:spcBef>
                <a:spcPct val="0"/>
              </a:spcBef>
            </a:pPr>
            <a:endParaRPr lang="en-US" sz="2935">
              <a:solidFill>
                <a:srgbClr val="FFFFFF"/>
              </a:solidFill>
              <a:latin typeface="Sniglet"/>
              <a:ea typeface="Sniglet"/>
              <a:cs typeface="Sniglet"/>
              <a:sym typeface="Sniglet"/>
            </a:endParaRPr>
          </a:p>
        </p:txBody>
      </p:sp>
      <p:sp>
        <p:nvSpPr>
          <p:cNvPr id="6" name="TextBox 6">
            <a:extLst>
              <a:ext uri="{FF2B5EF4-FFF2-40B4-BE49-F238E27FC236}">
                <a16:creationId xmlns:a16="http://schemas.microsoft.com/office/drawing/2014/main" id="{86630842-722E-62EA-C0E6-C5C1C27D0CF2}"/>
              </a:ext>
            </a:extLst>
          </p:cNvPr>
          <p:cNvSpPr txBox="1"/>
          <p:nvPr/>
        </p:nvSpPr>
        <p:spPr>
          <a:xfrm>
            <a:off x="14887723" y="-47625"/>
            <a:ext cx="10058255" cy="1028455"/>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Paso a  paso</a:t>
            </a:r>
          </a:p>
        </p:txBody>
      </p:sp>
    </p:spTree>
    <p:extLst>
      <p:ext uri="{BB962C8B-B14F-4D97-AF65-F5344CB8AC3E}">
        <p14:creationId xmlns:p14="http://schemas.microsoft.com/office/powerpoint/2010/main" val="2260594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749007" y="2402704"/>
            <a:ext cx="7325302" cy="520655"/>
          </a:xfrm>
          <a:prstGeom prst="rect">
            <a:avLst/>
          </a:prstGeom>
        </p:spPr>
        <p:txBody>
          <a:bodyPr lIns="0" tIns="0" rIns="0" bIns="0" rtlCol="0" anchor="t">
            <a:spAutoFit/>
          </a:bodyPr>
          <a:lstStyle/>
          <a:p>
            <a:pPr marL="0" lvl="0" indent="0" algn="l">
              <a:lnSpc>
                <a:spcPts val="4114"/>
              </a:lnSpc>
              <a:spcBef>
                <a:spcPct val="0"/>
              </a:spcBef>
            </a:pPr>
            <a:r>
              <a:rPr lang="en-US" sz="3345">
                <a:solidFill>
                  <a:srgbClr val="000000"/>
                </a:solidFill>
                <a:latin typeface="Sniglet"/>
                <a:ea typeface="Sniglet"/>
                <a:cs typeface="Sniglet"/>
                <a:sym typeface="Sniglet"/>
              </a:rPr>
              <a:t>No proporcionara consultas medicas.</a:t>
            </a:r>
          </a:p>
        </p:txBody>
      </p:sp>
      <p:sp>
        <p:nvSpPr>
          <p:cNvPr id="3" name="TextBox 3"/>
          <p:cNvSpPr txBox="1"/>
          <p:nvPr/>
        </p:nvSpPr>
        <p:spPr>
          <a:xfrm>
            <a:off x="2657702" y="6234158"/>
            <a:ext cx="12068139" cy="520655"/>
          </a:xfrm>
          <a:prstGeom prst="rect">
            <a:avLst/>
          </a:prstGeom>
        </p:spPr>
        <p:txBody>
          <a:bodyPr lIns="0" tIns="0" rIns="0" bIns="0" rtlCol="0" anchor="t">
            <a:spAutoFit/>
          </a:bodyPr>
          <a:lstStyle/>
          <a:p>
            <a:pPr marL="0" lvl="0" indent="0" algn="l">
              <a:lnSpc>
                <a:spcPts val="4114"/>
              </a:lnSpc>
              <a:spcBef>
                <a:spcPct val="0"/>
              </a:spcBef>
            </a:pPr>
            <a:r>
              <a:rPr lang="en-US" sz="3345">
                <a:solidFill>
                  <a:srgbClr val="000000"/>
                </a:solidFill>
                <a:latin typeface="Sniglet"/>
                <a:ea typeface="Sniglet"/>
                <a:cs typeface="Sniglet"/>
                <a:sym typeface="Sniglet"/>
              </a:rPr>
              <a:t>No dará recomendaciones sobre proteínas ni suplementos</a:t>
            </a:r>
          </a:p>
        </p:txBody>
      </p:sp>
      <p:sp>
        <p:nvSpPr>
          <p:cNvPr id="4" name="TextBox 4"/>
          <p:cNvSpPr txBox="1"/>
          <p:nvPr/>
        </p:nvSpPr>
        <p:spPr>
          <a:xfrm>
            <a:off x="2749007" y="4275910"/>
            <a:ext cx="9016521" cy="520655"/>
          </a:xfrm>
          <a:prstGeom prst="rect">
            <a:avLst/>
          </a:prstGeom>
        </p:spPr>
        <p:txBody>
          <a:bodyPr lIns="0" tIns="0" rIns="0" bIns="0" rtlCol="0" anchor="t">
            <a:spAutoFit/>
          </a:bodyPr>
          <a:lstStyle/>
          <a:p>
            <a:pPr marL="0" lvl="0" indent="0" algn="l">
              <a:lnSpc>
                <a:spcPts val="4114"/>
              </a:lnSpc>
              <a:spcBef>
                <a:spcPct val="0"/>
              </a:spcBef>
            </a:pPr>
            <a:r>
              <a:rPr lang="en-US" sz="3345">
                <a:solidFill>
                  <a:srgbClr val="000000"/>
                </a:solidFill>
                <a:latin typeface="Sniglet"/>
                <a:ea typeface="Sniglet"/>
                <a:cs typeface="Sniglet"/>
                <a:sym typeface="Sniglet"/>
              </a:rPr>
              <a:t>No se proporcionaran servicios de coaching</a:t>
            </a:r>
          </a:p>
        </p:txBody>
      </p:sp>
      <p:grpSp>
        <p:nvGrpSpPr>
          <p:cNvPr id="5" name="Group 5"/>
          <p:cNvGrpSpPr/>
          <p:nvPr/>
        </p:nvGrpSpPr>
        <p:grpSpPr>
          <a:xfrm>
            <a:off x="1273586" y="2001563"/>
            <a:ext cx="1178833" cy="1311247"/>
            <a:chOff x="687070" y="247650"/>
            <a:chExt cx="11148060" cy="12400280"/>
          </a:xfrm>
        </p:grpSpPr>
        <p:sp>
          <p:nvSpPr>
            <p:cNvPr id="6" name="Freeform 6"/>
            <p:cNvSpPr/>
            <p:nvPr/>
          </p:nvSpPr>
          <p:spPr>
            <a:xfrm>
              <a:off x="0" y="0"/>
              <a:ext cx="11148060" cy="12400280"/>
            </a:xfrm>
            <a:custGeom>
              <a:avLst/>
              <a:gdLst/>
              <a:ahLst/>
              <a:cxnLst/>
              <a:rect l="l" t="t" r="r" b="b"/>
              <a:pathLst>
                <a:path w="11148060" h="1240028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solidFill>
              <a:srgbClr val="00FFDA"/>
            </a:solidFill>
            <a:ln w="12700" cap="sq">
              <a:solidFill>
                <a:srgbClr val="000000"/>
              </a:solidFill>
              <a:prstDash val="solid"/>
              <a:miter/>
            </a:ln>
          </p:spPr>
          <p:txBody>
            <a:bodyPr/>
            <a:lstStyle/>
            <a:p>
              <a:endParaRPr lang="es-MX"/>
            </a:p>
          </p:txBody>
        </p:sp>
      </p:grpSp>
      <p:grpSp>
        <p:nvGrpSpPr>
          <p:cNvPr id="7" name="Group 7"/>
          <p:cNvGrpSpPr/>
          <p:nvPr/>
        </p:nvGrpSpPr>
        <p:grpSpPr>
          <a:xfrm>
            <a:off x="1315160" y="8083522"/>
            <a:ext cx="1178833" cy="1311247"/>
            <a:chOff x="687070" y="247650"/>
            <a:chExt cx="11148060" cy="12400280"/>
          </a:xfrm>
        </p:grpSpPr>
        <p:sp>
          <p:nvSpPr>
            <p:cNvPr id="8" name="Freeform 8"/>
            <p:cNvSpPr/>
            <p:nvPr/>
          </p:nvSpPr>
          <p:spPr>
            <a:xfrm>
              <a:off x="0" y="0"/>
              <a:ext cx="11148060" cy="12400280"/>
            </a:xfrm>
            <a:custGeom>
              <a:avLst/>
              <a:gdLst/>
              <a:ahLst/>
              <a:cxnLst/>
              <a:rect l="l" t="t" r="r" b="b"/>
              <a:pathLst>
                <a:path w="11148060" h="1240028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solidFill>
              <a:srgbClr val="00FFDA"/>
            </a:solidFill>
            <a:ln w="12700" cap="sq">
              <a:solidFill>
                <a:srgbClr val="000000"/>
              </a:solidFill>
              <a:prstDash val="solid"/>
              <a:miter/>
            </a:ln>
          </p:spPr>
          <p:txBody>
            <a:bodyPr/>
            <a:lstStyle/>
            <a:p>
              <a:endParaRPr lang="es-MX"/>
            </a:p>
          </p:txBody>
        </p:sp>
      </p:grpSp>
      <p:grpSp>
        <p:nvGrpSpPr>
          <p:cNvPr id="9" name="Group 9"/>
          <p:cNvGrpSpPr/>
          <p:nvPr/>
        </p:nvGrpSpPr>
        <p:grpSpPr>
          <a:xfrm>
            <a:off x="1294373" y="5953125"/>
            <a:ext cx="1178833" cy="1311247"/>
            <a:chOff x="687070" y="247650"/>
            <a:chExt cx="11148060" cy="12400280"/>
          </a:xfrm>
        </p:grpSpPr>
        <p:sp>
          <p:nvSpPr>
            <p:cNvPr id="10" name="Freeform 10"/>
            <p:cNvSpPr/>
            <p:nvPr/>
          </p:nvSpPr>
          <p:spPr>
            <a:xfrm>
              <a:off x="0" y="0"/>
              <a:ext cx="11148060" cy="12400280"/>
            </a:xfrm>
            <a:custGeom>
              <a:avLst/>
              <a:gdLst/>
              <a:ahLst/>
              <a:cxnLst/>
              <a:rect l="l" t="t" r="r" b="b"/>
              <a:pathLst>
                <a:path w="11148060" h="1240028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solidFill>
              <a:srgbClr val="00FFDA"/>
            </a:solidFill>
            <a:ln w="12700" cap="sq">
              <a:solidFill>
                <a:srgbClr val="000000"/>
              </a:solidFill>
              <a:prstDash val="solid"/>
              <a:miter/>
            </a:ln>
          </p:spPr>
          <p:txBody>
            <a:bodyPr/>
            <a:lstStyle/>
            <a:p>
              <a:endParaRPr lang="es-MX"/>
            </a:p>
          </p:txBody>
        </p:sp>
      </p:grpSp>
      <p:grpSp>
        <p:nvGrpSpPr>
          <p:cNvPr id="11" name="Group 11"/>
          <p:cNvGrpSpPr/>
          <p:nvPr/>
        </p:nvGrpSpPr>
        <p:grpSpPr>
          <a:xfrm>
            <a:off x="1273586" y="3832253"/>
            <a:ext cx="1178833" cy="1311247"/>
            <a:chOff x="687070" y="247650"/>
            <a:chExt cx="11148060" cy="12400280"/>
          </a:xfrm>
        </p:grpSpPr>
        <p:sp>
          <p:nvSpPr>
            <p:cNvPr id="12" name="Freeform 12"/>
            <p:cNvSpPr/>
            <p:nvPr/>
          </p:nvSpPr>
          <p:spPr>
            <a:xfrm>
              <a:off x="0" y="0"/>
              <a:ext cx="11148060" cy="12400280"/>
            </a:xfrm>
            <a:custGeom>
              <a:avLst/>
              <a:gdLst/>
              <a:ahLst/>
              <a:cxnLst/>
              <a:rect l="l" t="t" r="r" b="b"/>
              <a:pathLst>
                <a:path w="11148060" h="12400280">
                  <a:moveTo>
                    <a:pt x="9215120" y="1497330"/>
                  </a:moveTo>
                  <a:cubicBezTo>
                    <a:pt x="8773160" y="972820"/>
                    <a:pt x="8234680" y="508000"/>
                    <a:pt x="7590790" y="252730"/>
                  </a:cubicBezTo>
                  <a:cubicBezTo>
                    <a:pt x="7132320" y="71120"/>
                    <a:pt x="6633210" y="0"/>
                    <a:pt x="6139180" y="6350"/>
                  </a:cubicBezTo>
                  <a:cubicBezTo>
                    <a:pt x="4053840" y="36830"/>
                    <a:pt x="2157730" y="1490980"/>
                    <a:pt x="1289050" y="3346450"/>
                  </a:cubicBezTo>
                  <a:cubicBezTo>
                    <a:pt x="527050" y="4977130"/>
                    <a:pt x="0" y="7792720"/>
                    <a:pt x="680720" y="9457690"/>
                  </a:cubicBezTo>
                  <a:cubicBezTo>
                    <a:pt x="1360170" y="11122660"/>
                    <a:pt x="2499360" y="12005310"/>
                    <a:pt x="4248150" y="12081510"/>
                  </a:cubicBezTo>
                  <a:cubicBezTo>
                    <a:pt x="7001510" y="12400280"/>
                    <a:pt x="9088120" y="10502900"/>
                    <a:pt x="10118090" y="8309610"/>
                  </a:cubicBezTo>
                  <a:cubicBezTo>
                    <a:pt x="11148061" y="6116320"/>
                    <a:pt x="10782300" y="3361690"/>
                    <a:pt x="9215120" y="1497330"/>
                  </a:cubicBezTo>
                  <a:close/>
                </a:path>
              </a:pathLst>
            </a:custGeom>
            <a:solidFill>
              <a:srgbClr val="00FFDA"/>
            </a:solidFill>
            <a:ln w="12700" cap="sq">
              <a:solidFill>
                <a:srgbClr val="000000"/>
              </a:solidFill>
              <a:prstDash val="solid"/>
              <a:miter/>
            </a:ln>
          </p:spPr>
          <p:txBody>
            <a:bodyPr/>
            <a:lstStyle/>
            <a:p>
              <a:endParaRPr lang="es-MX"/>
            </a:p>
          </p:txBody>
        </p:sp>
      </p:grpSp>
      <p:sp>
        <p:nvSpPr>
          <p:cNvPr id="13" name="TextBox 13"/>
          <p:cNvSpPr txBox="1"/>
          <p:nvPr/>
        </p:nvSpPr>
        <p:spPr>
          <a:xfrm>
            <a:off x="1294373" y="2065819"/>
            <a:ext cx="1121306" cy="954661"/>
          </a:xfrm>
          <a:prstGeom prst="rect">
            <a:avLst/>
          </a:prstGeom>
        </p:spPr>
        <p:txBody>
          <a:bodyPr lIns="0" tIns="0" rIns="0" bIns="0" rtlCol="0" anchor="t">
            <a:spAutoFit/>
          </a:bodyPr>
          <a:lstStyle/>
          <a:p>
            <a:pPr marL="0" lvl="0" indent="0" algn="ctr">
              <a:lnSpc>
                <a:spcPts val="7223"/>
              </a:lnSpc>
              <a:spcBef>
                <a:spcPct val="0"/>
              </a:spcBef>
            </a:pPr>
            <a:r>
              <a:rPr lang="en-US" sz="4721" spc="-217">
                <a:solidFill>
                  <a:srgbClr val="000000"/>
                </a:solidFill>
                <a:latin typeface="Mango AC"/>
                <a:ea typeface="Mango AC"/>
                <a:cs typeface="Mango AC"/>
                <a:sym typeface="Mango AC"/>
              </a:rPr>
              <a:t>01</a:t>
            </a:r>
          </a:p>
        </p:txBody>
      </p:sp>
      <p:sp>
        <p:nvSpPr>
          <p:cNvPr id="14" name="TextBox 14"/>
          <p:cNvSpPr txBox="1"/>
          <p:nvPr/>
        </p:nvSpPr>
        <p:spPr>
          <a:xfrm>
            <a:off x="1335947" y="8147778"/>
            <a:ext cx="1121306" cy="954661"/>
          </a:xfrm>
          <a:prstGeom prst="rect">
            <a:avLst/>
          </a:prstGeom>
        </p:spPr>
        <p:txBody>
          <a:bodyPr lIns="0" tIns="0" rIns="0" bIns="0" rtlCol="0" anchor="t">
            <a:spAutoFit/>
          </a:bodyPr>
          <a:lstStyle/>
          <a:p>
            <a:pPr marL="0" lvl="0" indent="0" algn="ctr">
              <a:lnSpc>
                <a:spcPts val="7223"/>
              </a:lnSpc>
              <a:spcBef>
                <a:spcPct val="0"/>
              </a:spcBef>
            </a:pPr>
            <a:r>
              <a:rPr lang="en-US" sz="4721" spc="-217">
                <a:solidFill>
                  <a:srgbClr val="000000"/>
                </a:solidFill>
                <a:latin typeface="Mango AC"/>
                <a:ea typeface="Mango AC"/>
                <a:cs typeface="Mango AC"/>
                <a:sym typeface="Mango AC"/>
              </a:rPr>
              <a:t>04</a:t>
            </a:r>
          </a:p>
        </p:txBody>
      </p:sp>
      <p:sp>
        <p:nvSpPr>
          <p:cNvPr id="15" name="TextBox 15"/>
          <p:cNvSpPr txBox="1"/>
          <p:nvPr/>
        </p:nvSpPr>
        <p:spPr>
          <a:xfrm>
            <a:off x="1315160" y="6017381"/>
            <a:ext cx="1121306" cy="954661"/>
          </a:xfrm>
          <a:prstGeom prst="rect">
            <a:avLst/>
          </a:prstGeom>
        </p:spPr>
        <p:txBody>
          <a:bodyPr lIns="0" tIns="0" rIns="0" bIns="0" rtlCol="0" anchor="t">
            <a:spAutoFit/>
          </a:bodyPr>
          <a:lstStyle/>
          <a:p>
            <a:pPr marL="0" lvl="0" indent="0" algn="ctr">
              <a:lnSpc>
                <a:spcPts val="7223"/>
              </a:lnSpc>
              <a:spcBef>
                <a:spcPct val="0"/>
              </a:spcBef>
            </a:pPr>
            <a:r>
              <a:rPr lang="en-US" sz="4721" spc="-217">
                <a:solidFill>
                  <a:srgbClr val="000000"/>
                </a:solidFill>
                <a:latin typeface="Mango AC"/>
                <a:ea typeface="Mango AC"/>
                <a:cs typeface="Mango AC"/>
                <a:sym typeface="Mango AC"/>
              </a:rPr>
              <a:t>03</a:t>
            </a:r>
          </a:p>
        </p:txBody>
      </p:sp>
      <p:sp>
        <p:nvSpPr>
          <p:cNvPr id="16" name="TextBox 16"/>
          <p:cNvSpPr txBox="1"/>
          <p:nvPr/>
        </p:nvSpPr>
        <p:spPr>
          <a:xfrm>
            <a:off x="1294373" y="3896509"/>
            <a:ext cx="1121306" cy="954661"/>
          </a:xfrm>
          <a:prstGeom prst="rect">
            <a:avLst/>
          </a:prstGeom>
        </p:spPr>
        <p:txBody>
          <a:bodyPr lIns="0" tIns="0" rIns="0" bIns="0" rtlCol="0" anchor="t">
            <a:spAutoFit/>
          </a:bodyPr>
          <a:lstStyle/>
          <a:p>
            <a:pPr marL="0" lvl="0" indent="0" algn="ctr">
              <a:lnSpc>
                <a:spcPts val="7223"/>
              </a:lnSpc>
              <a:spcBef>
                <a:spcPct val="0"/>
              </a:spcBef>
            </a:pPr>
            <a:r>
              <a:rPr lang="en-US" sz="4721" spc="-217">
                <a:solidFill>
                  <a:srgbClr val="000000"/>
                </a:solidFill>
                <a:latin typeface="Mango AC"/>
                <a:ea typeface="Mango AC"/>
                <a:cs typeface="Mango AC"/>
                <a:sym typeface="Mango AC"/>
              </a:rPr>
              <a:t>02</a:t>
            </a:r>
          </a:p>
        </p:txBody>
      </p:sp>
      <p:sp>
        <p:nvSpPr>
          <p:cNvPr id="17" name="TextBox 17"/>
          <p:cNvSpPr txBox="1"/>
          <p:nvPr/>
        </p:nvSpPr>
        <p:spPr>
          <a:xfrm>
            <a:off x="2853824" y="8193088"/>
            <a:ext cx="14247867" cy="1035005"/>
          </a:xfrm>
          <a:prstGeom prst="rect">
            <a:avLst/>
          </a:prstGeom>
        </p:spPr>
        <p:txBody>
          <a:bodyPr lIns="0" tIns="0" rIns="0" bIns="0" rtlCol="0" anchor="t">
            <a:spAutoFit/>
          </a:bodyPr>
          <a:lstStyle/>
          <a:p>
            <a:pPr marL="0" lvl="0" indent="0" algn="l">
              <a:lnSpc>
                <a:spcPts val="4114"/>
              </a:lnSpc>
              <a:spcBef>
                <a:spcPct val="0"/>
              </a:spcBef>
            </a:pPr>
            <a:r>
              <a:rPr lang="en-US" sz="3345">
                <a:solidFill>
                  <a:srgbClr val="000000"/>
                </a:solidFill>
                <a:latin typeface="Sniglet"/>
                <a:ea typeface="Sniglet"/>
                <a:cs typeface="Sniglet"/>
                <a:sym typeface="Sniglet"/>
              </a:rPr>
              <a:t>Si el usuario no es sincero con su progreso, el aplicativo no cumpliría su función</a:t>
            </a:r>
          </a:p>
        </p:txBody>
      </p:sp>
      <p:sp>
        <p:nvSpPr>
          <p:cNvPr id="18" name="AutoShape 18"/>
          <p:cNvSpPr/>
          <p:nvPr/>
        </p:nvSpPr>
        <p:spPr>
          <a:xfrm>
            <a:off x="-1523816" y="1038225"/>
            <a:ext cx="20162241" cy="0"/>
          </a:xfrm>
          <a:prstGeom prst="line">
            <a:avLst/>
          </a:prstGeom>
          <a:ln w="19050" cap="flat">
            <a:solidFill>
              <a:srgbClr val="121212"/>
            </a:solidFill>
            <a:prstDash val="solid"/>
            <a:headEnd type="none" w="sm" len="sm"/>
            <a:tailEnd type="none" w="sm" len="sm"/>
          </a:ln>
        </p:spPr>
        <p:txBody>
          <a:bodyPr/>
          <a:lstStyle/>
          <a:p>
            <a:endParaRPr lang="es-MX"/>
          </a:p>
        </p:txBody>
      </p:sp>
      <p:sp>
        <p:nvSpPr>
          <p:cNvPr id="19" name="Freeform 19"/>
          <p:cNvSpPr/>
          <p:nvPr/>
        </p:nvSpPr>
        <p:spPr>
          <a:xfrm>
            <a:off x="1005554" y="-1543043"/>
            <a:ext cx="4200230" cy="4200230"/>
          </a:xfrm>
          <a:custGeom>
            <a:avLst/>
            <a:gdLst/>
            <a:ahLst/>
            <a:cxnLst/>
            <a:rect l="l" t="t" r="r" b="b"/>
            <a:pathLst>
              <a:path w="4200230" h="4200230">
                <a:moveTo>
                  <a:pt x="0" y="0"/>
                </a:moveTo>
                <a:lnTo>
                  <a:pt x="4200230" y="0"/>
                </a:lnTo>
                <a:lnTo>
                  <a:pt x="4200230" y="4200229"/>
                </a:lnTo>
                <a:lnTo>
                  <a:pt x="0" y="4200229"/>
                </a:lnTo>
                <a:lnTo>
                  <a:pt x="0" y="0"/>
                </a:lnTo>
                <a:close/>
              </a:path>
            </a:pathLst>
          </a:custGeom>
          <a:blipFill>
            <a:blip r:embed="rId2"/>
            <a:stretch>
              <a:fillRect/>
            </a:stretch>
          </a:blipFill>
        </p:spPr>
        <p:txBody>
          <a:bodyPr/>
          <a:lstStyle/>
          <a:p>
            <a:endParaRPr lang="es-MX"/>
          </a:p>
        </p:txBody>
      </p:sp>
      <p:sp>
        <p:nvSpPr>
          <p:cNvPr id="20" name="TextBox 20"/>
          <p:cNvSpPr txBox="1"/>
          <p:nvPr/>
        </p:nvSpPr>
        <p:spPr>
          <a:xfrm>
            <a:off x="11028462" y="-26813"/>
            <a:ext cx="7259538" cy="1065038"/>
          </a:xfrm>
          <a:prstGeom prst="rect">
            <a:avLst/>
          </a:prstGeom>
        </p:spPr>
        <p:txBody>
          <a:bodyPr lIns="0" tIns="0" rIns="0" bIns="0" rtlCol="0" anchor="t">
            <a:spAutoFit/>
          </a:bodyPr>
          <a:lstStyle/>
          <a:p>
            <a:pPr marL="0" lvl="0" indent="0" algn="ctr">
              <a:lnSpc>
                <a:spcPts val="8415"/>
              </a:lnSpc>
            </a:pPr>
            <a:r>
              <a:rPr lang="en-US" sz="6626" spc="-304">
                <a:solidFill>
                  <a:srgbClr val="000000"/>
                </a:solidFill>
                <a:latin typeface="Bebas Neue Cyrillic"/>
                <a:ea typeface="Bebas Neue Cyrillic"/>
                <a:cs typeface="Bebas Neue Cyrillic"/>
                <a:sym typeface="Bebas Neue Cyrillic"/>
              </a:rPr>
              <a:t>limitaciones del proyecto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extBox 2"/>
          <p:cNvSpPr txBox="1"/>
          <p:nvPr/>
        </p:nvSpPr>
        <p:spPr>
          <a:xfrm>
            <a:off x="2694075" y="3146721"/>
            <a:ext cx="12899849" cy="4010540"/>
          </a:xfrm>
          <a:prstGeom prst="rect">
            <a:avLst/>
          </a:prstGeom>
        </p:spPr>
        <p:txBody>
          <a:bodyPr lIns="0" tIns="0" rIns="0" bIns="0" rtlCol="0" anchor="t">
            <a:spAutoFit/>
          </a:bodyPr>
          <a:lstStyle/>
          <a:p>
            <a:pPr algn="ctr">
              <a:lnSpc>
                <a:spcPts val="30581"/>
              </a:lnSpc>
            </a:pPr>
            <a:r>
              <a:rPr lang="en-US" sz="28850" b="1">
                <a:solidFill>
                  <a:srgbClr val="FFFFFF"/>
                </a:solidFill>
                <a:latin typeface="Fontuna Bold"/>
                <a:ea typeface="Fontuna Bold"/>
                <a:cs typeface="Fontuna Bold"/>
                <a:sym typeface="Fontuna Bold"/>
              </a:rPr>
              <a:t>GRACIAS</a:t>
            </a:r>
          </a:p>
        </p:txBody>
      </p:sp>
      <p:sp>
        <p:nvSpPr>
          <p:cNvPr id="3" name="AutoShape 3"/>
          <p:cNvSpPr/>
          <p:nvPr/>
        </p:nvSpPr>
        <p:spPr>
          <a:xfrm>
            <a:off x="-1414694" y="1013884"/>
            <a:ext cx="18098098"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AutoShape 4"/>
          <p:cNvSpPr/>
          <p:nvPr/>
        </p:nvSpPr>
        <p:spPr>
          <a:xfrm>
            <a:off x="1673453" y="9506079"/>
            <a:ext cx="18243397" cy="28129"/>
          </a:xfrm>
          <a:prstGeom prst="line">
            <a:avLst/>
          </a:prstGeom>
          <a:ln w="19050" cap="flat">
            <a:solidFill>
              <a:srgbClr val="FFFFFF"/>
            </a:solidFill>
            <a:prstDash val="solid"/>
            <a:headEnd type="none" w="sm" len="sm"/>
            <a:tailEnd type="none" w="sm" len="sm"/>
          </a:ln>
        </p:spPr>
        <p:txBody>
          <a:bodyPr/>
          <a:lstStyle/>
          <a:p>
            <a:endParaRPr lang="es-MX"/>
          </a:p>
        </p:txBody>
      </p:sp>
      <p:sp>
        <p:nvSpPr>
          <p:cNvPr id="5" name="Freeform 5"/>
          <p:cNvSpPr/>
          <p:nvPr/>
        </p:nvSpPr>
        <p:spPr>
          <a:xfrm>
            <a:off x="16683404" y="725936"/>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740752" y="9218131"/>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4"/>
            <a:stretch>
              <a:fillRect l="-628" r="-628"/>
            </a:stretch>
          </a:blipFill>
        </p:spPr>
        <p:txBody>
          <a:bodyPr/>
          <a:lstStyle/>
          <a:p>
            <a:endParaRPr lang="es-MX"/>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514017" y="1098544"/>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749971" y="9534209"/>
            <a:ext cx="20666822"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TextBox 4"/>
          <p:cNvSpPr txBox="1"/>
          <p:nvPr/>
        </p:nvSpPr>
        <p:spPr>
          <a:xfrm>
            <a:off x="8307508" y="-148104"/>
            <a:ext cx="14253346" cy="1256173"/>
          </a:xfrm>
          <a:prstGeom prst="rect">
            <a:avLst/>
          </a:prstGeom>
        </p:spPr>
        <p:txBody>
          <a:bodyPr lIns="0" tIns="0" rIns="0" bIns="0" rtlCol="0" anchor="t">
            <a:spAutoFit/>
          </a:bodyPr>
          <a:lstStyle/>
          <a:p>
            <a:pPr algn="ctr">
              <a:lnSpc>
                <a:spcPts val="10472"/>
              </a:lnSpc>
            </a:pPr>
            <a:r>
              <a:rPr lang="en-US" sz="6845" spc="-314">
                <a:solidFill>
                  <a:srgbClr val="FFFFFF"/>
                </a:solidFill>
                <a:latin typeface="Bebas Neue Cyrillic"/>
                <a:ea typeface="Bebas Neue Cyrillic"/>
                <a:cs typeface="Bebas Neue Cyrillic"/>
                <a:sym typeface="Bebas Neue Cyrillic"/>
              </a:rPr>
              <a:t>Objetivos especificos</a:t>
            </a:r>
          </a:p>
        </p:txBody>
      </p:sp>
      <p:sp>
        <p:nvSpPr>
          <p:cNvPr id="5" name="Freeform 5"/>
          <p:cNvSpPr/>
          <p:nvPr/>
        </p:nvSpPr>
        <p:spPr>
          <a:xfrm>
            <a:off x="1892776"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6853930" y="3632194"/>
            <a:ext cx="4502094" cy="4420238"/>
          </a:xfrm>
          <a:custGeom>
            <a:avLst/>
            <a:gdLst/>
            <a:ahLst/>
            <a:cxnLst/>
            <a:rect l="l" t="t" r="r" b="b"/>
            <a:pathLst>
              <a:path w="4502094" h="4420238">
                <a:moveTo>
                  <a:pt x="0" y="0"/>
                </a:moveTo>
                <a:lnTo>
                  <a:pt x="4502094" y="0"/>
                </a:lnTo>
                <a:lnTo>
                  <a:pt x="4502094"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1893129"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TextBox 8"/>
          <p:cNvSpPr txBox="1"/>
          <p:nvPr/>
        </p:nvSpPr>
        <p:spPr>
          <a:xfrm>
            <a:off x="2102055" y="4910803"/>
            <a:ext cx="3885100" cy="1407688"/>
          </a:xfrm>
          <a:prstGeom prst="rect">
            <a:avLst/>
          </a:prstGeom>
        </p:spPr>
        <p:txBody>
          <a:bodyPr lIns="0" tIns="0" rIns="0" bIns="0" rtlCol="0" anchor="t">
            <a:spAutoFit/>
          </a:bodyPr>
          <a:lstStyle/>
          <a:p>
            <a:pPr marL="0" lvl="0" indent="0" algn="ctr">
              <a:lnSpc>
                <a:spcPts val="3724"/>
              </a:lnSpc>
              <a:spcBef>
                <a:spcPct val="0"/>
              </a:spcBef>
            </a:pPr>
            <a:r>
              <a:rPr lang="en-US" sz="3028">
                <a:solidFill>
                  <a:srgbClr val="000000"/>
                </a:solidFill>
                <a:latin typeface="Sniglet"/>
                <a:ea typeface="Sniglet"/>
                <a:cs typeface="Sniglet"/>
                <a:sym typeface="Sniglet"/>
              </a:rPr>
              <a:t>Diseñar un módulo para el seguimiento de rutinas de ejercicio</a:t>
            </a:r>
          </a:p>
        </p:txBody>
      </p:sp>
      <p:sp>
        <p:nvSpPr>
          <p:cNvPr id="9" name="TextBox 9"/>
          <p:cNvSpPr txBox="1"/>
          <p:nvPr/>
        </p:nvSpPr>
        <p:spPr>
          <a:xfrm>
            <a:off x="7370226" y="4661552"/>
            <a:ext cx="3469502" cy="2630505"/>
          </a:xfrm>
          <a:prstGeom prst="rect">
            <a:avLst/>
          </a:prstGeom>
        </p:spPr>
        <p:txBody>
          <a:bodyPr lIns="0" tIns="0" rIns="0" bIns="0" rtlCol="0" anchor="t">
            <a:spAutoFit/>
          </a:bodyPr>
          <a:lstStyle/>
          <a:p>
            <a:pPr algn="ctr">
              <a:lnSpc>
                <a:spcPts val="3491"/>
              </a:lnSpc>
            </a:pPr>
            <a:r>
              <a:rPr lang="en-US" sz="2838">
                <a:solidFill>
                  <a:srgbClr val="000000"/>
                </a:solidFill>
                <a:latin typeface="Sniglet"/>
                <a:ea typeface="Sniglet"/>
                <a:cs typeface="Sniglet"/>
                <a:sym typeface="Sniglet"/>
              </a:rPr>
              <a:t>Desarrollar un sistema de recomendaciones de dietas personalizadas</a:t>
            </a:r>
          </a:p>
          <a:p>
            <a:pPr marL="0" lvl="0" indent="0" algn="ctr">
              <a:lnSpc>
                <a:spcPts val="3491"/>
              </a:lnSpc>
              <a:spcBef>
                <a:spcPct val="0"/>
              </a:spcBef>
            </a:pPr>
            <a:endParaRPr lang="en-US" sz="2838">
              <a:solidFill>
                <a:srgbClr val="000000"/>
              </a:solidFill>
              <a:latin typeface="Sniglet"/>
              <a:ea typeface="Sniglet"/>
              <a:cs typeface="Sniglet"/>
              <a:sym typeface="Sniglet"/>
            </a:endParaRPr>
          </a:p>
        </p:txBody>
      </p:sp>
      <p:sp>
        <p:nvSpPr>
          <p:cNvPr id="10" name="TextBox 10"/>
          <p:cNvSpPr txBox="1"/>
          <p:nvPr/>
        </p:nvSpPr>
        <p:spPr>
          <a:xfrm>
            <a:off x="12460372" y="4642502"/>
            <a:ext cx="2973809" cy="2807934"/>
          </a:xfrm>
          <a:prstGeom prst="rect">
            <a:avLst/>
          </a:prstGeom>
        </p:spPr>
        <p:txBody>
          <a:bodyPr lIns="0" tIns="0" rIns="0" bIns="0" rtlCol="0" anchor="t">
            <a:spAutoFit/>
          </a:bodyPr>
          <a:lstStyle/>
          <a:p>
            <a:pPr algn="ctr">
              <a:lnSpc>
                <a:spcPts val="3701"/>
              </a:lnSpc>
            </a:pPr>
            <a:r>
              <a:rPr lang="en-US" sz="3009">
                <a:solidFill>
                  <a:srgbClr val="000000"/>
                </a:solidFill>
                <a:latin typeface="Sniglet"/>
                <a:ea typeface="Sniglet"/>
                <a:cs typeface="Sniglet"/>
                <a:sym typeface="Sniglet"/>
              </a:rPr>
              <a:t>Desarrollar recordatorios automáticos para pausas activas</a:t>
            </a:r>
          </a:p>
          <a:p>
            <a:pPr marL="0" lvl="0" indent="0" algn="ctr">
              <a:lnSpc>
                <a:spcPts val="3701"/>
              </a:lnSpc>
              <a:spcBef>
                <a:spcPct val="0"/>
              </a:spcBef>
            </a:pPr>
            <a:endParaRPr lang="en-US" sz="3009">
              <a:solidFill>
                <a:srgbClr val="000000"/>
              </a:solidFill>
              <a:latin typeface="Sniglet"/>
              <a:ea typeface="Sniglet"/>
              <a:cs typeface="Sniglet"/>
              <a:sym typeface="Sniglet"/>
            </a:endParaRPr>
          </a:p>
        </p:txBody>
      </p:sp>
      <p:sp>
        <p:nvSpPr>
          <p:cNvPr id="11" name="TextBox 11"/>
          <p:cNvSpPr txBox="1"/>
          <p:nvPr/>
        </p:nvSpPr>
        <p:spPr>
          <a:xfrm>
            <a:off x="3605950"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u="none" strike="noStrike" spc="-198">
                <a:solidFill>
                  <a:srgbClr val="000000"/>
                </a:solidFill>
                <a:latin typeface="Mango AC"/>
                <a:ea typeface="Mango AC"/>
                <a:cs typeface="Mango AC"/>
                <a:sym typeface="Mango AC"/>
              </a:rPr>
              <a:t>01</a:t>
            </a:r>
          </a:p>
        </p:txBody>
      </p:sp>
      <p:sp>
        <p:nvSpPr>
          <p:cNvPr id="12" name="TextBox 12"/>
          <p:cNvSpPr txBox="1"/>
          <p:nvPr/>
        </p:nvSpPr>
        <p:spPr>
          <a:xfrm>
            <a:off x="8567104"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02</a:t>
            </a:r>
          </a:p>
        </p:txBody>
      </p:sp>
      <p:sp>
        <p:nvSpPr>
          <p:cNvPr id="13" name="TextBox 13"/>
          <p:cNvSpPr txBox="1"/>
          <p:nvPr/>
        </p:nvSpPr>
        <p:spPr>
          <a:xfrm>
            <a:off x="13526996"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03</a:t>
            </a:r>
          </a:p>
        </p:txBody>
      </p:sp>
      <p:sp>
        <p:nvSpPr>
          <p:cNvPr id="14" name="Freeform 14"/>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4"/>
            <a:stretch>
              <a:fillRect l="-628" r="-628"/>
            </a:stretch>
          </a:blipFill>
        </p:spPr>
        <p:txBody>
          <a:bodyPr/>
          <a:lstStyle/>
          <a:p>
            <a:endParaRPr lang="es-MX"/>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514017" y="1038225"/>
            <a:ext cx="20162241" cy="0"/>
          </a:xfrm>
          <a:prstGeom prst="line">
            <a:avLst/>
          </a:prstGeom>
          <a:ln w="19050" cap="flat">
            <a:solidFill>
              <a:srgbClr val="121212"/>
            </a:solidFill>
            <a:prstDash val="solid"/>
            <a:headEnd type="none" w="sm" len="sm"/>
            <a:tailEnd type="none" w="sm" len="sm"/>
          </a:ln>
        </p:spPr>
        <p:txBody>
          <a:bodyPr/>
          <a:lstStyle/>
          <a:p>
            <a:endParaRPr lang="es-MX"/>
          </a:p>
        </p:txBody>
      </p:sp>
      <p:sp>
        <p:nvSpPr>
          <p:cNvPr id="3" name="AutoShape 3"/>
          <p:cNvSpPr/>
          <p:nvPr/>
        </p:nvSpPr>
        <p:spPr>
          <a:xfrm>
            <a:off x="-937121" y="9731931"/>
            <a:ext cx="20162241" cy="0"/>
          </a:xfrm>
          <a:prstGeom prst="line">
            <a:avLst/>
          </a:prstGeom>
          <a:ln w="19050" cap="flat">
            <a:solidFill>
              <a:srgbClr val="121212"/>
            </a:solidFill>
            <a:prstDash val="solid"/>
            <a:headEnd type="none" w="sm" len="sm"/>
            <a:tailEnd type="none" w="sm" len="sm"/>
          </a:ln>
        </p:spPr>
        <p:txBody>
          <a:bodyPr/>
          <a:lstStyle/>
          <a:p>
            <a:endParaRPr lang="es-MX"/>
          </a:p>
        </p:txBody>
      </p:sp>
      <p:sp>
        <p:nvSpPr>
          <p:cNvPr id="4" name="Freeform 4"/>
          <p:cNvSpPr/>
          <p:nvPr/>
        </p:nvSpPr>
        <p:spPr>
          <a:xfrm>
            <a:off x="1005554" y="-1543043"/>
            <a:ext cx="4200230" cy="4200230"/>
          </a:xfrm>
          <a:custGeom>
            <a:avLst/>
            <a:gdLst/>
            <a:ahLst/>
            <a:cxnLst/>
            <a:rect l="l" t="t" r="r" b="b"/>
            <a:pathLst>
              <a:path w="4200230" h="4200230">
                <a:moveTo>
                  <a:pt x="0" y="0"/>
                </a:moveTo>
                <a:lnTo>
                  <a:pt x="4200230" y="0"/>
                </a:lnTo>
                <a:lnTo>
                  <a:pt x="4200230" y="4200229"/>
                </a:lnTo>
                <a:lnTo>
                  <a:pt x="0" y="4200229"/>
                </a:lnTo>
                <a:lnTo>
                  <a:pt x="0" y="0"/>
                </a:lnTo>
                <a:close/>
              </a:path>
            </a:pathLst>
          </a:custGeom>
          <a:blipFill>
            <a:blip r:embed="rId2"/>
            <a:stretch>
              <a:fillRect/>
            </a:stretch>
          </a:blipFill>
        </p:spPr>
        <p:txBody>
          <a:bodyPr/>
          <a:lstStyle/>
          <a:p>
            <a:endParaRPr lang="es-MX"/>
          </a:p>
        </p:txBody>
      </p:sp>
      <p:sp>
        <p:nvSpPr>
          <p:cNvPr id="5" name="Freeform 5"/>
          <p:cNvSpPr/>
          <p:nvPr/>
        </p:nvSpPr>
        <p:spPr>
          <a:xfrm>
            <a:off x="1892776"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
        <p:nvSpPr>
          <p:cNvPr id="6" name="Freeform 6"/>
          <p:cNvSpPr/>
          <p:nvPr/>
        </p:nvSpPr>
        <p:spPr>
          <a:xfrm>
            <a:off x="6853930" y="3632194"/>
            <a:ext cx="4502094" cy="4420238"/>
          </a:xfrm>
          <a:custGeom>
            <a:avLst/>
            <a:gdLst/>
            <a:ahLst/>
            <a:cxnLst/>
            <a:rect l="l" t="t" r="r" b="b"/>
            <a:pathLst>
              <a:path w="4502094" h="4420238">
                <a:moveTo>
                  <a:pt x="0" y="0"/>
                </a:moveTo>
                <a:lnTo>
                  <a:pt x="4502094" y="0"/>
                </a:lnTo>
                <a:lnTo>
                  <a:pt x="4502094" y="4420238"/>
                </a:lnTo>
                <a:lnTo>
                  <a:pt x="0" y="44202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
        <p:nvSpPr>
          <p:cNvPr id="7" name="Freeform 7"/>
          <p:cNvSpPr/>
          <p:nvPr/>
        </p:nvSpPr>
        <p:spPr>
          <a:xfrm>
            <a:off x="11893129"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s-MX"/>
          </a:p>
        </p:txBody>
      </p:sp>
      <p:sp>
        <p:nvSpPr>
          <p:cNvPr id="8" name="TextBox 8"/>
          <p:cNvSpPr txBox="1"/>
          <p:nvPr/>
        </p:nvSpPr>
        <p:spPr>
          <a:xfrm>
            <a:off x="2423767" y="4996748"/>
            <a:ext cx="3398136" cy="2807863"/>
          </a:xfrm>
          <a:prstGeom prst="rect">
            <a:avLst/>
          </a:prstGeom>
        </p:spPr>
        <p:txBody>
          <a:bodyPr lIns="0" tIns="0" rIns="0" bIns="0" rtlCol="0" anchor="t">
            <a:spAutoFit/>
          </a:bodyPr>
          <a:lstStyle/>
          <a:p>
            <a:pPr algn="ctr">
              <a:lnSpc>
                <a:spcPts val="3724"/>
              </a:lnSpc>
            </a:pPr>
            <a:r>
              <a:rPr lang="en-US" sz="3028">
                <a:solidFill>
                  <a:srgbClr val="000000"/>
                </a:solidFill>
                <a:latin typeface="Sniglet"/>
                <a:ea typeface="Sniglet"/>
                <a:cs typeface="Sniglet"/>
                <a:sym typeface="Sniglet"/>
              </a:rPr>
              <a:t>Diseñar un módulo de recomendaciones para disminuir el estres</a:t>
            </a:r>
          </a:p>
          <a:p>
            <a:pPr marL="0" lvl="0" indent="0" algn="ctr">
              <a:lnSpc>
                <a:spcPts val="3724"/>
              </a:lnSpc>
              <a:spcBef>
                <a:spcPct val="0"/>
              </a:spcBef>
            </a:pPr>
            <a:endParaRPr lang="en-US" sz="3028">
              <a:solidFill>
                <a:srgbClr val="000000"/>
              </a:solidFill>
              <a:latin typeface="Sniglet"/>
              <a:ea typeface="Sniglet"/>
              <a:cs typeface="Sniglet"/>
              <a:sym typeface="Sniglet"/>
            </a:endParaRPr>
          </a:p>
        </p:txBody>
      </p:sp>
      <p:sp>
        <p:nvSpPr>
          <p:cNvPr id="9" name="TextBox 9"/>
          <p:cNvSpPr txBox="1"/>
          <p:nvPr/>
        </p:nvSpPr>
        <p:spPr>
          <a:xfrm>
            <a:off x="3605950"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04</a:t>
            </a:r>
          </a:p>
        </p:txBody>
      </p:sp>
      <p:sp>
        <p:nvSpPr>
          <p:cNvPr id="10" name="TextBox 10"/>
          <p:cNvSpPr txBox="1"/>
          <p:nvPr/>
        </p:nvSpPr>
        <p:spPr>
          <a:xfrm>
            <a:off x="8567104"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05</a:t>
            </a:r>
          </a:p>
        </p:txBody>
      </p:sp>
      <p:sp>
        <p:nvSpPr>
          <p:cNvPr id="11" name="TextBox 11"/>
          <p:cNvSpPr txBox="1"/>
          <p:nvPr/>
        </p:nvSpPr>
        <p:spPr>
          <a:xfrm>
            <a:off x="13526996"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06</a:t>
            </a:r>
          </a:p>
        </p:txBody>
      </p:sp>
      <p:sp>
        <p:nvSpPr>
          <p:cNvPr id="12" name="TextBox 12"/>
          <p:cNvSpPr txBox="1"/>
          <p:nvPr/>
        </p:nvSpPr>
        <p:spPr>
          <a:xfrm>
            <a:off x="12304980" y="4964918"/>
            <a:ext cx="3678394" cy="2341209"/>
          </a:xfrm>
          <a:prstGeom prst="rect">
            <a:avLst/>
          </a:prstGeom>
        </p:spPr>
        <p:txBody>
          <a:bodyPr lIns="0" tIns="0" rIns="0" bIns="0" rtlCol="0" anchor="t">
            <a:spAutoFit/>
          </a:bodyPr>
          <a:lstStyle/>
          <a:p>
            <a:pPr marL="0" lvl="0" indent="0" algn="ctr">
              <a:lnSpc>
                <a:spcPts val="3701"/>
              </a:lnSpc>
              <a:spcBef>
                <a:spcPct val="0"/>
              </a:spcBef>
            </a:pPr>
            <a:r>
              <a:rPr lang="en-US" sz="3009">
                <a:solidFill>
                  <a:srgbClr val="000000"/>
                </a:solidFill>
                <a:latin typeface="Sniglet"/>
                <a:ea typeface="Sniglet"/>
                <a:cs typeface="Sniglet"/>
                <a:sym typeface="Sniglet"/>
              </a:rPr>
              <a:t>proporcionar información de alta calidad , confiable y de utilidad para el usuario</a:t>
            </a:r>
          </a:p>
        </p:txBody>
      </p:sp>
      <p:sp>
        <p:nvSpPr>
          <p:cNvPr id="13" name="TextBox 13"/>
          <p:cNvSpPr txBox="1"/>
          <p:nvPr/>
        </p:nvSpPr>
        <p:spPr>
          <a:xfrm>
            <a:off x="7444932" y="4731591"/>
            <a:ext cx="3398136" cy="2807863"/>
          </a:xfrm>
          <a:prstGeom prst="rect">
            <a:avLst/>
          </a:prstGeom>
        </p:spPr>
        <p:txBody>
          <a:bodyPr lIns="0" tIns="0" rIns="0" bIns="0" rtlCol="0" anchor="t">
            <a:spAutoFit/>
          </a:bodyPr>
          <a:lstStyle/>
          <a:p>
            <a:pPr algn="ctr">
              <a:lnSpc>
                <a:spcPts val="3724"/>
              </a:lnSpc>
            </a:pPr>
            <a:r>
              <a:rPr lang="en-US" sz="3028">
                <a:solidFill>
                  <a:srgbClr val="000000"/>
                </a:solidFill>
                <a:latin typeface="Sniglet"/>
                <a:ea typeface="Sniglet"/>
                <a:cs typeface="Sniglet"/>
                <a:sym typeface="Sniglet"/>
              </a:rPr>
              <a:t>Incorporar un sistema de seguimiento y análisis del progreso</a:t>
            </a:r>
          </a:p>
          <a:p>
            <a:pPr marL="0" lvl="0" indent="0" algn="ctr">
              <a:lnSpc>
                <a:spcPts val="3724"/>
              </a:lnSpc>
              <a:spcBef>
                <a:spcPct val="0"/>
              </a:spcBef>
            </a:pPr>
            <a:endParaRPr lang="en-US" sz="3028">
              <a:solidFill>
                <a:srgbClr val="000000"/>
              </a:solidFill>
              <a:latin typeface="Sniglet"/>
              <a:ea typeface="Sniglet"/>
              <a:cs typeface="Sniglet"/>
              <a:sym typeface="Sniglet"/>
            </a:endParaRPr>
          </a:p>
        </p:txBody>
      </p:sp>
      <p:sp>
        <p:nvSpPr>
          <p:cNvPr id="14" name="TextBox 14"/>
          <p:cNvSpPr txBox="1"/>
          <p:nvPr/>
        </p:nvSpPr>
        <p:spPr>
          <a:xfrm>
            <a:off x="8282042" y="-43329"/>
            <a:ext cx="14253346" cy="1256173"/>
          </a:xfrm>
          <a:prstGeom prst="rect">
            <a:avLst/>
          </a:prstGeom>
        </p:spPr>
        <p:txBody>
          <a:bodyPr lIns="0" tIns="0" rIns="0" bIns="0" rtlCol="0" anchor="t">
            <a:spAutoFit/>
          </a:bodyPr>
          <a:lstStyle/>
          <a:p>
            <a:pPr algn="ctr">
              <a:lnSpc>
                <a:spcPts val="10472"/>
              </a:lnSpc>
            </a:pPr>
            <a:r>
              <a:rPr lang="en-US" sz="6845" spc="-314">
                <a:solidFill>
                  <a:srgbClr val="000000"/>
                </a:solidFill>
                <a:latin typeface="Bebas Neue Cyrillic"/>
                <a:ea typeface="Bebas Neue Cyrillic"/>
                <a:cs typeface="Bebas Neue Cyrillic"/>
                <a:sym typeface="Bebas Neue Cyrillic"/>
              </a:rPr>
              <a:t>Objetivos especificos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a:off x="-1514017" y="1038225"/>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a:off x="-983343" y="9731931"/>
            <a:ext cx="20162241"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Freeform 4"/>
          <p:cNvSpPr/>
          <p:nvPr/>
        </p:nvSpPr>
        <p:spPr>
          <a:xfrm>
            <a:off x="1892776"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5" name="Freeform 5"/>
          <p:cNvSpPr/>
          <p:nvPr/>
        </p:nvSpPr>
        <p:spPr>
          <a:xfrm>
            <a:off x="6853930" y="3632194"/>
            <a:ext cx="4502094" cy="4420238"/>
          </a:xfrm>
          <a:custGeom>
            <a:avLst/>
            <a:gdLst/>
            <a:ahLst/>
            <a:cxnLst/>
            <a:rect l="l" t="t" r="r" b="b"/>
            <a:pathLst>
              <a:path w="4502094" h="4420238">
                <a:moveTo>
                  <a:pt x="0" y="0"/>
                </a:moveTo>
                <a:lnTo>
                  <a:pt x="4502094" y="0"/>
                </a:lnTo>
                <a:lnTo>
                  <a:pt x="4502094"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11893129" y="3632194"/>
            <a:ext cx="4502094" cy="4420238"/>
          </a:xfrm>
          <a:custGeom>
            <a:avLst/>
            <a:gdLst/>
            <a:ahLst/>
            <a:cxnLst/>
            <a:rect l="l" t="t" r="r" b="b"/>
            <a:pathLst>
              <a:path w="4502094" h="4420238">
                <a:moveTo>
                  <a:pt x="0" y="0"/>
                </a:moveTo>
                <a:lnTo>
                  <a:pt x="4502095" y="0"/>
                </a:lnTo>
                <a:lnTo>
                  <a:pt x="4502095" y="4420238"/>
                </a:lnTo>
                <a:lnTo>
                  <a:pt x="0" y="44202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TextBox 7"/>
          <p:cNvSpPr txBox="1"/>
          <p:nvPr/>
        </p:nvSpPr>
        <p:spPr>
          <a:xfrm>
            <a:off x="2423767" y="4996748"/>
            <a:ext cx="3398136" cy="2341138"/>
          </a:xfrm>
          <a:prstGeom prst="rect">
            <a:avLst/>
          </a:prstGeom>
        </p:spPr>
        <p:txBody>
          <a:bodyPr lIns="0" tIns="0" rIns="0" bIns="0" rtlCol="0" anchor="t">
            <a:spAutoFit/>
          </a:bodyPr>
          <a:lstStyle/>
          <a:p>
            <a:pPr marL="0" lvl="0" indent="0" algn="ctr">
              <a:lnSpc>
                <a:spcPts val="3724"/>
              </a:lnSpc>
              <a:spcBef>
                <a:spcPct val="0"/>
              </a:spcBef>
            </a:pPr>
            <a:r>
              <a:rPr lang="en-US" sz="3028">
                <a:solidFill>
                  <a:srgbClr val="000000"/>
                </a:solidFill>
                <a:latin typeface="Sniglet"/>
                <a:ea typeface="Sniglet"/>
                <a:cs typeface="Sniglet"/>
                <a:sym typeface="Sniglet"/>
              </a:rPr>
              <a:t>Asegurar la integración de funcionalidades en una interfaz intuitiva</a:t>
            </a:r>
          </a:p>
        </p:txBody>
      </p:sp>
      <p:sp>
        <p:nvSpPr>
          <p:cNvPr id="8" name="TextBox 8"/>
          <p:cNvSpPr txBox="1"/>
          <p:nvPr/>
        </p:nvSpPr>
        <p:spPr>
          <a:xfrm>
            <a:off x="3605950"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07</a:t>
            </a:r>
          </a:p>
        </p:txBody>
      </p:sp>
      <p:sp>
        <p:nvSpPr>
          <p:cNvPr id="9" name="TextBox 9"/>
          <p:cNvSpPr txBox="1"/>
          <p:nvPr/>
        </p:nvSpPr>
        <p:spPr>
          <a:xfrm>
            <a:off x="8567104"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08</a:t>
            </a:r>
          </a:p>
        </p:txBody>
      </p:sp>
      <p:sp>
        <p:nvSpPr>
          <p:cNvPr id="10" name="TextBox 10"/>
          <p:cNvSpPr txBox="1"/>
          <p:nvPr/>
        </p:nvSpPr>
        <p:spPr>
          <a:xfrm>
            <a:off x="13526996" y="3573997"/>
            <a:ext cx="1075746" cy="860776"/>
          </a:xfrm>
          <a:prstGeom prst="rect">
            <a:avLst/>
          </a:prstGeom>
        </p:spPr>
        <p:txBody>
          <a:bodyPr lIns="0" tIns="0" rIns="0" bIns="0" rtlCol="0" anchor="t">
            <a:spAutoFit/>
          </a:bodyPr>
          <a:lstStyle/>
          <a:p>
            <a:pPr marL="0" lvl="0" indent="0" algn="ctr">
              <a:lnSpc>
                <a:spcPts val="6591"/>
              </a:lnSpc>
              <a:spcBef>
                <a:spcPct val="0"/>
              </a:spcBef>
            </a:pPr>
            <a:r>
              <a:rPr lang="en-US" sz="4308" spc="-198">
                <a:solidFill>
                  <a:srgbClr val="000000"/>
                </a:solidFill>
                <a:latin typeface="Mango AC"/>
                <a:ea typeface="Mango AC"/>
                <a:cs typeface="Mango AC"/>
                <a:sym typeface="Mango AC"/>
              </a:rPr>
              <a:t>09</a:t>
            </a:r>
          </a:p>
        </p:txBody>
      </p:sp>
      <p:sp>
        <p:nvSpPr>
          <p:cNvPr id="11" name="TextBox 11"/>
          <p:cNvSpPr txBox="1"/>
          <p:nvPr/>
        </p:nvSpPr>
        <p:spPr>
          <a:xfrm>
            <a:off x="12304980" y="4964918"/>
            <a:ext cx="3678394" cy="1874484"/>
          </a:xfrm>
          <a:prstGeom prst="rect">
            <a:avLst/>
          </a:prstGeom>
        </p:spPr>
        <p:txBody>
          <a:bodyPr lIns="0" tIns="0" rIns="0" bIns="0" rtlCol="0" anchor="t">
            <a:spAutoFit/>
          </a:bodyPr>
          <a:lstStyle/>
          <a:p>
            <a:pPr marL="0" lvl="0" indent="0" algn="ctr">
              <a:lnSpc>
                <a:spcPts val="3701"/>
              </a:lnSpc>
              <a:spcBef>
                <a:spcPct val="0"/>
              </a:spcBef>
            </a:pPr>
            <a:r>
              <a:rPr lang="en-US" sz="3009">
                <a:solidFill>
                  <a:srgbClr val="000000"/>
                </a:solidFill>
                <a:latin typeface="Sniglet"/>
                <a:ea typeface="Sniglet"/>
                <a:cs typeface="Sniglet"/>
                <a:sym typeface="Sniglet"/>
              </a:rPr>
              <a:t>Incorporar un sistema de notificaciones motivacionales</a:t>
            </a:r>
          </a:p>
        </p:txBody>
      </p:sp>
      <p:sp>
        <p:nvSpPr>
          <p:cNvPr id="12" name="TextBox 12"/>
          <p:cNvSpPr txBox="1"/>
          <p:nvPr/>
        </p:nvSpPr>
        <p:spPr>
          <a:xfrm>
            <a:off x="7444932" y="4996748"/>
            <a:ext cx="3398136" cy="2341138"/>
          </a:xfrm>
          <a:prstGeom prst="rect">
            <a:avLst/>
          </a:prstGeom>
        </p:spPr>
        <p:txBody>
          <a:bodyPr lIns="0" tIns="0" rIns="0" bIns="0" rtlCol="0" anchor="t">
            <a:spAutoFit/>
          </a:bodyPr>
          <a:lstStyle/>
          <a:p>
            <a:pPr algn="ctr">
              <a:lnSpc>
                <a:spcPts val="3724"/>
              </a:lnSpc>
            </a:pPr>
            <a:r>
              <a:rPr lang="en-US" sz="3028">
                <a:solidFill>
                  <a:srgbClr val="000000"/>
                </a:solidFill>
                <a:latin typeface="Sniglet"/>
                <a:ea typeface="Sniglet"/>
                <a:cs typeface="Sniglet"/>
                <a:sym typeface="Sniglet"/>
              </a:rPr>
              <a:t>Implementar un sistema de retroalimentación del usuario</a:t>
            </a:r>
          </a:p>
          <a:p>
            <a:pPr marL="0" lvl="0" indent="0" algn="ctr">
              <a:lnSpc>
                <a:spcPts val="3724"/>
              </a:lnSpc>
              <a:spcBef>
                <a:spcPct val="0"/>
              </a:spcBef>
            </a:pPr>
            <a:endParaRPr lang="en-US" sz="3028">
              <a:solidFill>
                <a:srgbClr val="000000"/>
              </a:solidFill>
              <a:latin typeface="Sniglet"/>
              <a:ea typeface="Sniglet"/>
              <a:cs typeface="Sniglet"/>
              <a:sym typeface="Sniglet"/>
            </a:endParaRPr>
          </a:p>
        </p:txBody>
      </p:sp>
      <p:sp>
        <p:nvSpPr>
          <p:cNvPr id="13" name="TextBox 13"/>
          <p:cNvSpPr txBox="1"/>
          <p:nvPr/>
        </p:nvSpPr>
        <p:spPr>
          <a:xfrm>
            <a:off x="8282042" y="-43329"/>
            <a:ext cx="14253346" cy="1256173"/>
          </a:xfrm>
          <a:prstGeom prst="rect">
            <a:avLst/>
          </a:prstGeom>
        </p:spPr>
        <p:txBody>
          <a:bodyPr lIns="0" tIns="0" rIns="0" bIns="0" rtlCol="0" anchor="t">
            <a:spAutoFit/>
          </a:bodyPr>
          <a:lstStyle/>
          <a:p>
            <a:pPr algn="ctr">
              <a:lnSpc>
                <a:spcPts val="10472"/>
              </a:lnSpc>
            </a:pPr>
            <a:r>
              <a:rPr lang="en-US" sz="6845" spc="-314">
                <a:solidFill>
                  <a:srgbClr val="FFFFFF"/>
                </a:solidFill>
                <a:latin typeface="Bebas Neue Cyrillic"/>
                <a:ea typeface="Bebas Neue Cyrillic"/>
                <a:cs typeface="Bebas Neue Cyrillic"/>
                <a:sym typeface="Bebas Neue Cyrillic"/>
              </a:rPr>
              <a:t>Objetivos especificos</a:t>
            </a:r>
          </a:p>
        </p:txBody>
      </p:sp>
      <p:sp>
        <p:nvSpPr>
          <p:cNvPr id="14" name="Freeform 14"/>
          <p:cNvSpPr/>
          <p:nvPr/>
        </p:nvSpPr>
        <p:spPr>
          <a:xfrm>
            <a:off x="1028700" y="-1708606"/>
            <a:ext cx="4436592" cy="4492354"/>
          </a:xfrm>
          <a:custGeom>
            <a:avLst/>
            <a:gdLst/>
            <a:ahLst/>
            <a:cxnLst/>
            <a:rect l="l" t="t" r="r" b="b"/>
            <a:pathLst>
              <a:path w="4436592" h="4492354">
                <a:moveTo>
                  <a:pt x="0" y="0"/>
                </a:moveTo>
                <a:lnTo>
                  <a:pt x="4436592" y="0"/>
                </a:lnTo>
                <a:lnTo>
                  <a:pt x="4436592" y="4492354"/>
                </a:lnTo>
                <a:lnTo>
                  <a:pt x="0" y="4492354"/>
                </a:lnTo>
                <a:lnTo>
                  <a:pt x="0" y="0"/>
                </a:lnTo>
                <a:close/>
              </a:path>
            </a:pathLst>
          </a:custGeom>
          <a:blipFill>
            <a:blip r:embed="rId4"/>
            <a:stretch>
              <a:fillRect l="-628" r="-628"/>
            </a:stretch>
          </a:blipFill>
        </p:spPr>
        <p:txBody>
          <a:bodyPr/>
          <a:lstStyle/>
          <a:p>
            <a:endParaRPr lang="es-MX"/>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TextBox 2"/>
          <p:cNvSpPr txBox="1"/>
          <p:nvPr/>
        </p:nvSpPr>
        <p:spPr>
          <a:xfrm>
            <a:off x="2694075" y="1795855"/>
            <a:ext cx="12899849" cy="6865268"/>
          </a:xfrm>
          <a:prstGeom prst="rect">
            <a:avLst/>
          </a:prstGeom>
        </p:spPr>
        <p:txBody>
          <a:bodyPr lIns="0" tIns="0" rIns="0" bIns="0" rtlCol="0" anchor="t">
            <a:spAutoFit/>
          </a:bodyPr>
          <a:lstStyle/>
          <a:p>
            <a:pPr algn="ctr">
              <a:lnSpc>
                <a:spcPts val="26554"/>
              </a:lnSpc>
            </a:pPr>
            <a:r>
              <a:rPr lang="en-US" sz="25051" b="1">
                <a:solidFill>
                  <a:srgbClr val="FFFFFF"/>
                </a:solidFill>
                <a:latin typeface="Fontuna Bold"/>
                <a:ea typeface="Fontuna Bold"/>
                <a:cs typeface="Fontuna Bold"/>
                <a:sym typeface="Fontuna Bold"/>
              </a:rPr>
              <a:t>PLANTEAMIENTO DEL PROBLEMA</a:t>
            </a:r>
          </a:p>
        </p:txBody>
      </p:sp>
      <p:sp>
        <p:nvSpPr>
          <p:cNvPr id="3" name="AutoShape 3"/>
          <p:cNvSpPr/>
          <p:nvPr/>
        </p:nvSpPr>
        <p:spPr>
          <a:xfrm>
            <a:off x="-1414694" y="1013884"/>
            <a:ext cx="18098098" cy="0"/>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AutoShape 4"/>
          <p:cNvSpPr/>
          <p:nvPr/>
        </p:nvSpPr>
        <p:spPr>
          <a:xfrm>
            <a:off x="1673453" y="9506079"/>
            <a:ext cx="18243397" cy="28129"/>
          </a:xfrm>
          <a:prstGeom prst="line">
            <a:avLst/>
          </a:prstGeom>
          <a:ln w="19050" cap="flat">
            <a:solidFill>
              <a:srgbClr val="FFFFFF"/>
            </a:solidFill>
            <a:prstDash val="solid"/>
            <a:headEnd type="none" w="sm" len="sm"/>
            <a:tailEnd type="none" w="sm" len="sm"/>
          </a:ln>
        </p:spPr>
        <p:txBody>
          <a:bodyPr/>
          <a:lstStyle/>
          <a:p>
            <a:endParaRPr lang="es-MX"/>
          </a:p>
        </p:txBody>
      </p:sp>
      <p:sp>
        <p:nvSpPr>
          <p:cNvPr id="5" name="Freeform 5"/>
          <p:cNvSpPr/>
          <p:nvPr/>
        </p:nvSpPr>
        <p:spPr>
          <a:xfrm>
            <a:off x="16683404" y="725936"/>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6" name="Freeform 6"/>
          <p:cNvSpPr/>
          <p:nvPr/>
        </p:nvSpPr>
        <p:spPr>
          <a:xfrm>
            <a:off x="740752" y="9218131"/>
            <a:ext cx="575896" cy="575896"/>
          </a:xfrm>
          <a:custGeom>
            <a:avLst/>
            <a:gdLst/>
            <a:ahLst/>
            <a:cxnLst/>
            <a:rect l="l" t="t" r="r" b="b"/>
            <a:pathLst>
              <a:path w="575896" h="575896">
                <a:moveTo>
                  <a:pt x="0" y="0"/>
                </a:moveTo>
                <a:lnTo>
                  <a:pt x="575896" y="0"/>
                </a:lnTo>
                <a:lnTo>
                  <a:pt x="575896" y="575897"/>
                </a:lnTo>
                <a:lnTo>
                  <a:pt x="0" y="5758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4"/>
            <a:stretch>
              <a:fillRect l="-628" r="-628"/>
            </a:stretch>
          </a:blipFill>
        </p:spPr>
        <p:txBody>
          <a:bodyPr/>
          <a:lstStyle/>
          <a:p>
            <a:endParaRPr lang="es-MX"/>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15273" y="-25689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3" name="AutoShape 3"/>
          <p:cNvSpPr/>
          <p:nvPr/>
        </p:nvSpPr>
        <p:spPr>
          <a:xfrm flipV="1">
            <a:off x="17622538" y="-102452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4" name="AutoShape 4"/>
          <p:cNvSpPr/>
          <p:nvPr/>
        </p:nvSpPr>
        <p:spPr>
          <a:xfrm flipH="1">
            <a:off x="-921821" y="9390728"/>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5" name="AutoShape 5"/>
          <p:cNvSpPr/>
          <p:nvPr/>
        </p:nvSpPr>
        <p:spPr>
          <a:xfrm flipH="1">
            <a:off x="-921821" y="1038225"/>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6" name="Freeform 6"/>
          <p:cNvSpPr/>
          <p:nvPr/>
        </p:nvSpPr>
        <p:spPr>
          <a:xfrm>
            <a:off x="405132" y="9100448"/>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7312396" y="9080586"/>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Freeform 8"/>
          <p:cNvSpPr/>
          <p:nvPr/>
        </p:nvSpPr>
        <p:spPr>
          <a:xfrm>
            <a:off x="17322326" y="738014"/>
            <a:ext cx="600422" cy="600422"/>
          </a:xfrm>
          <a:custGeom>
            <a:avLst/>
            <a:gdLst/>
            <a:ahLst/>
            <a:cxnLst/>
            <a:rect l="l" t="t" r="r" b="b"/>
            <a:pathLst>
              <a:path w="600422" h="600422">
                <a:moveTo>
                  <a:pt x="0" y="0"/>
                </a:moveTo>
                <a:lnTo>
                  <a:pt x="600423" y="0"/>
                </a:lnTo>
                <a:lnTo>
                  <a:pt x="600423"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9" name="Freeform 9"/>
          <p:cNvSpPr/>
          <p:nvPr/>
        </p:nvSpPr>
        <p:spPr>
          <a:xfrm>
            <a:off x="428278" y="738014"/>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10" name="Freeform 10"/>
          <p:cNvSpPr/>
          <p:nvPr/>
        </p:nvSpPr>
        <p:spPr>
          <a:xfrm>
            <a:off x="705343" y="-1543043"/>
            <a:ext cx="4200230" cy="4200230"/>
          </a:xfrm>
          <a:custGeom>
            <a:avLst/>
            <a:gdLst/>
            <a:ahLst/>
            <a:cxnLst/>
            <a:rect l="l" t="t" r="r" b="b"/>
            <a:pathLst>
              <a:path w="4200230" h="4200230">
                <a:moveTo>
                  <a:pt x="0" y="0"/>
                </a:moveTo>
                <a:lnTo>
                  <a:pt x="4200229" y="0"/>
                </a:lnTo>
                <a:lnTo>
                  <a:pt x="4200229" y="4200229"/>
                </a:lnTo>
                <a:lnTo>
                  <a:pt x="0" y="4200229"/>
                </a:lnTo>
                <a:lnTo>
                  <a:pt x="0" y="0"/>
                </a:lnTo>
                <a:close/>
              </a:path>
            </a:pathLst>
          </a:custGeom>
          <a:blipFill>
            <a:blip r:embed="rId4"/>
            <a:stretch>
              <a:fillRect/>
            </a:stretch>
          </a:blipFill>
        </p:spPr>
        <p:txBody>
          <a:bodyPr/>
          <a:lstStyle/>
          <a:p>
            <a:endParaRPr lang="es-MX"/>
          </a:p>
        </p:txBody>
      </p:sp>
      <p:sp>
        <p:nvSpPr>
          <p:cNvPr id="11" name="Freeform 11"/>
          <p:cNvSpPr/>
          <p:nvPr/>
        </p:nvSpPr>
        <p:spPr>
          <a:xfrm>
            <a:off x="10936209" y="2271859"/>
            <a:ext cx="6024773" cy="6024773"/>
          </a:xfrm>
          <a:custGeom>
            <a:avLst/>
            <a:gdLst/>
            <a:ahLst/>
            <a:cxnLst/>
            <a:rect l="l" t="t" r="r" b="b"/>
            <a:pathLst>
              <a:path w="6024773" h="6024773">
                <a:moveTo>
                  <a:pt x="0" y="0"/>
                </a:moveTo>
                <a:lnTo>
                  <a:pt x="6024773" y="0"/>
                </a:lnTo>
                <a:lnTo>
                  <a:pt x="6024773" y="6024773"/>
                </a:lnTo>
                <a:lnTo>
                  <a:pt x="0" y="6024773"/>
                </a:lnTo>
                <a:lnTo>
                  <a:pt x="0" y="0"/>
                </a:lnTo>
                <a:close/>
              </a:path>
            </a:pathLst>
          </a:custGeom>
          <a:blipFill>
            <a:blip r:embed="rId5"/>
            <a:stretch>
              <a:fillRect/>
            </a:stretch>
          </a:blipFill>
        </p:spPr>
        <p:txBody>
          <a:bodyPr/>
          <a:lstStyle/>
          <a:p>
            <a:endParaRPr lang="es-MX"/>
          </a:p>
        </p:txBody>
      </p:sp>
      <p:sp>
        <p:nvSpPr>
          <p:cNvPr id="12" name="TextBox 12"/>
          <p:cNvSpPr txBox="1"/>
          <p:nvPr/>
        </p:nvSpPr>
        <p:spPr>
          <a:xfrm>
            <a:off x="9720566" y="-69429"/>
            <a:ext cx="8567434" cy="1107627"/>
          </a:xfrm>
          <a:prstGeom prst="rect">
            <a:avLst/>
          </a:prstGeom>
        </p:spPr>
        <p:txBody>
          <a:bodyPr lIns="0" tIns="0" rIns="0" bIns="0" rtlCol="0" anchor="t">
            <a:spAutoFit/>
          </a:bodyPr>
          <a:lstStyle/>
          <a:p>
            <a:pPr marL="0" lvl="0" indent="0" algn="ctr">
              <a:lnSpc>
                <a:spcPts val="9288"/>
              </a:lnSpc>
              <a:spcBef>
                <a:spcPct val="0"/>
              </a:spcBef>
            </a:pPr>
            <a:r>
              <a:rPr lang="en-US" sz="6070" spc="-279">
                <a:solidFill>
                  <a:srgbClr val="000000"/>
                </a:solidFill>
                <a:latin typeface="Bebas Neue Cyrillic"/>
                <a:ea typeface="Bebas Neue Cyrillic"/>
                <a:cs typeface="Bebas Neue Cyrillic"/>
                <a:sym typeface="Bebas Neue Cyrillic"/>
              </a:rPr>
              <a:t>situación a nivel mundial</a:t>
            </a:r>
          </a:p>
        </p:txBody>
      </p:sp>
      <p:sp>
        <p:nvSpPr>
          <p:cNvPr id="13" name="TextBox 13"/>
          <p:cNvSpPr txBox="1"/>
          <p:nvPr/>
        </p:nvSpPr>
        <p:spPr>
          <a:xfrm>
            <a:off x="1432192" y="3567433"/>
            <a:ext cx="9255479" cy="3275037"/>
          </a:xfrm>
          <a:prstGeom prst="rect">
            <a:avLst/>
          </a:prstGeom>
        </p:spPr>
        <p:txBody>
          <a:bodyPr lIns="0" tIns="0" rIns="0" bIns="0" rtlCol="0" anchor="t">
            <a:spAutoFit/>
          </a:bodyPr>
          <a:lstStyle/>
          <a:p>
            <a:pPr marL="0" lvl="0" indent="0" algn="just">
              <a:lnSpc>
                <a:spcPts val="3701"/>
              </a:lnSpc>
              <a:spcBef>
                <a:spcPct val="0"/>
              </a:spcBef>
            </a:pPr>
            <a:r>
              <a:rPr lang="en-US" sz="3009">
                <a:solidFill>
                  <a:srgbClr val="000000"/>
                </a:solidFill>
                <a:latin typeface="Sniglet"/>
                <a:ea typeface="Sniglet"/>
                <a:cs typeface="Sniglet"/>
                <a:sym typeface="Sniglet"/>
              </a:rPr>
              <a:t>Según estadísticas y estudios de la (OMS) Organización Mundial de la Salud, más de un cuarto de la población del mundo no realiza suficiente actividad física para mantenerse saludable. Esto es un problema significativo, ya que en la actualidad la falta de actividad física por el sedentarismo es uno de los principales factores de riesgo de mortalidad.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21212"/>
        </a:solidFill>
        <a:effectLst/>
      </p:bgPr>
    </p:bg>
    <p:spTree>
      <p:nvGrpSpPr>
        <p:cNvPr id="1" name=""/>
        <p:cNvGrpSpPr/>
        <p:nvPr/>
      </p:nvGrpSpPr>
      <p:grpSpPr>
        <a:xfrm>
          <a:off x="0" y="0"/>
          <a:ext cx="0" cy="0"/>
          <a:chOff x="0" y="0"/>
          <a:chExt cx="0" cy="0"/>
        </a:xfrm>
      </p:grpSpPr>
      <p:sp>
        <p:nvSpPr>
          <p:cNvPr id="2" name="AutoShape 2"/>
          <p:cNvSpPr/>
          <p:nvPr/>
        </p:nvSpPr>
        <p:spPr>
          <a:xfrm flipV="1">
            <a:off x="715273" y="-256895"/>
            <a:ext cx="0" cy="12148372"/>
          </a:xfrm>
          <a:prstGeom prst="line">
            <a:avLst/>
          </a:prstGeom>
          <a:ln w="19050" cap="flat">
            <a:solidFill>
              <a:srgbClr val="FFFFFF"/>
            </a:solidFill>
            <a:prstDash val="solid"/>
            <a:headEnd type="none" w="sm" len="sm"/>
            <a:tailEnd type="none" w="sm" len="sm"/>
          </a:ln>
        </p:spPr>
        <p:txBody>
          <a:bodyPr/>
          <a:lstStyle/>
          <a:p>
            <a:endParaRPr lang="es-MX"/>
          </a:p>
        </p:txBody>
      </p:sp>
      <p:sp>
        <p:nvSpPr>
          <p:cNvPr id="3" name="AutoShape 3"/>
          <p:cNvSpPr/>
          <p:nvPr/>
        </p:nvSpPr>
        <p:spPr>
          <a:xfrm flipV="1">
            <a:off x="17622538" y="-1024525"/>
            <a:ext cx="0" cy="12148372"/>
          </a:xfrm>
          <a:prstGeom prst="line">
            <a:avLst/>
          </a:prstGeom>
          <a:ln w="19050" cap="flat">
            <a:solidFill>
              <a:srgbClr val="FFFFFF"/>
            </a:solidFill>
            <a:prstDash val="solid"/>
            <a:headEnd type="none" w="sm" len="sm"/>
            <a:tailEnd type="none" w="sm" len="sm"/>
          </a:ln>
        </p:spPr>
        <p:txBody>
          <a:bodyPr/>
          <a:lstStyle/>
          <a:p>
            <a:endParaRPr lang="es-MX"/>
          </a:p>
        </p:txBody>
      </p:sp>
      <p:sp>
        <p:nvSpPr>
          <p:cNvPr id="4" name="AutoShape 4"/>
          <p:cNvSpPr/>
          <p:nvPr/>
        </p:nvSpPr>
        <p:spPr>
          <a:xfrm flipH="1">
            <a:off x="-921821" y="9390728"/>
            <a:ext cx="20077204" cy="0"/>
          </a:xfrm>
          <a:prstGeom prst="line">
            <a:avLst/>
          </a:prstGeom>
          <a:ln w="19050" cap="flat">
            <a:solidFill>
              <a:srgbClr val="FFFFFF"/>
            </a:solidFill>
            <a:prstDash val="solid"/>
            <a:headEnd type="none" w="sm" len="sm"/>
            <a:tailEnd type="none" w="sm" len="sm"/>
          </a:ln>
        </p:spPr>
        <p:txBody>
          <a:bodyPr/>
          <a:lstStyle/>
          <a:p>
            <a:endParaRPr lang="es-MX"/>
          </a:p>
        </p:txBody>
      </p:sp>
      <p:sp>
        <p:nvSpPr>
          <p:cNvPr id="5" name="AutoShape 5"/>
          <p:cNvSpPr/>
          <p:nvPr/>
        </p:nvSpPr>
        <p:spPr>
          <a:xfrm flipH="1">
            <a:off x="-894602" y="1117039"/>
            <a:ext cx="20077204" cy="0"/>
          </a:xfrm>
          <a:prstGeom prst="line">
            <a:avLst/>
          </a:prstGeom>
          <a:ln w="19050" cap="flat">
            <a:solidFill>
              <a:srgbClr val="FFFFFF"/>
            </a:solidFill>
            <a:prstDash val="solid"/>
            <a:headEnd type="none" w="sm" len="sm"/>
            <a:tailEnd type="none" w="sm" len="sm"/>
          </a:ln>
        </p:spPr>
        <p:txBody>
          <a:bodyPr/>
          <a:lstStyle/>
          <a:p>
            <a:endParaRPr lang="es-MX"/>
          </a:p>
        </p:txBody>
      </p:sp>
      <p:sp>
        <p:nvSpPr>
          <p:cNvPr id="6" name="Freeform 6"/>
          <p:cNvSpPr/>
          <p:nvPr/>
        </p:nvSpPr>
        <p:spPr>
          <a:xfrm>
            <a:off x="405132" y="9100448"/>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7312396" y="9080586"/>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Freeform 8"/>
          <p:cNvSpPr/>
          <p:nvPr/>
        </p:nvSpPr>
        <p:spPr>
          <a:xfrm>
            <a:off x="17322326" y="816827"/>
            <a:ext cx="600422" cy="600422"/>
          </a:xfrm>
          <a:custGeom>
            <a:avLst/>
            <a:gdLst/>
            <a:ahLst/>
            <a:cxnLst/>
            <a:rect l="l" t="t" r="r" b="b"/>
            <a:pathLst>
              <a:path w="600422" h="600422">
                <a:moveTo>
                  <a:pt x="0" y="0"/>
                </a:moveTo>
                <a:lnTo>
                  <a:pt x="600423" y="0"/>
                </a:lnTo>
                <a:lnTo>
                  <a:pt x="600423" y="600423"/>
                </a:lnTo>
                <a:lnTo>
                  <a:pt x="0" y="600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9" name="Freeform 9"/>
          <p:cNvSpPr/>
          <p:nvPr/>
        </p:nvSpPr>
        <p:spPr>
          <a:xfrm>
            <a:off x="405132" y="816827"/>
            <a:ext cx="600422" cy="600422"/>
          </a:xfrm>
          <a:custGeom>
            <a:avLst/>
            <a:gdLst/>
            <a:ahLst/>
            <a:cxnLst/>
            <a:rect l="l" t="t" r="r" b="b"/>
            <a:pathLst>
              <a:path w="600422" h="600422">
                <a:moveTo>
                  <a:pt x="0" y="0"/>
                </a:moveTo>
                <a:lnTo>
                  <a:pt x="600422" y="0"/>
                </a:lnTo>
                <a:lnTo>
                  <a:pt x="600422" y="600423"/>
                </a:lnTo>
                <a:lnTo>
                  <a:pt x="0" y="6004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10" name="TextBox 10"/>
          <p:cNvSpPr txBox="1"/>
          <p:nvPr/>
        </p:nvSpPr>
        <p:spPr>
          <a:xfrm>
            <a:off x="11088759" y="119237"/>
            <a:ext cx="10058255" cy="1028509"/>
          </a:xfrm>
          <a:prstGeom prst="rect">
            <a:avLst/>
          </a:prstGeom>
        </p:spPr>
        <p:txBody>
          <a:bodyPr lIns="0" tIns="0" rIns="0" bIns="0" rtlCol="0" anchor="t">
            <a:spAutoFit/>
          </a:bodyPr>
          <a:lstStyle/>
          <a:p>
            <a:pPr marL="0" lvl="0" indent="0" algn="l">
              <a:lnSpc>
                <a:spcPts val="8199"/>
              </a:lnSpc>
              <a:spcBef>
                <a:spcPct val="0"/>
              </a:spcBef>
            </a:pPr>
            <a:r>
              <a:rPr lang="en-US" sz="6456" spc="-296">
                <a:solidFill>
                  <a:srgbClr val="FFFFFF"/>
                </a:solidFill>
                <a:latin typeface="Bebas Neue Cyrillic"/>
                <a:ea typeface="Bebas Neue Cyrillic"/>
                <a:cs typeface="Bebas Neue Cyrillic"/>
                <a:sym typeface="Bebas Neue Cyrillic"/>
              </a:rPr>
              <a:t>situación a nivel laboral</a:t>
            </a:r>
          </a:p>
        </p:txBody>
      </p:sp>
      <p:sp>
        <p:nvSpPr>
          <p:cNvPr id="11" name="TextBox 11"/>
          <p:cNvSpPr txBox="1"/>
          <p:nvPr/>
        </p:nvSpPr>
        <p:spPr>
          <a:xfrm>
            <a:off x="7396620" y="3300396"/>
            <a:ext cx="9422970" cy="3607169"/>
          </a:xfrm>
          <a:prstGeom prst="rect">
            <a:avLst/>
          </a:prstGeom>
        </p:spPr>
        <p:txBody>
          <a:bodyPr lIns="0" tIns="0" rIns="0" bIns="0" rtlCol="0" anchor="t">
            <a:spAutoFit/>
          </a:bodyPr>
          <a:lstStyle/>
          <a:p>
            <a:pPr marL="0" lvl="0" indent="0" algn="just">
              <a:lnSpc>
                <a:spcPts val="4103"/>
              </a:lnSpc>
              <a:spcBef>
                <a:spcPct val="0"/>
              </a:spcBef>
            </a:pPr>
            <a:r>
              <a:rPr lang="en-US" sz="3335">
                <a:solidFill>
                  <a:srgbClr val="FFFFFF"/>
                </a:solidFill>
                <a:latin typeface="Sniglet"/>
                <a:ea typeface="Sniglet"/>
                <a:cs typeface="Sniglet"/>
                <a:sym typeface="Sniglet"/>
              </a:rPr>
              <a:t>Un estudio publicado en Occupational Health Psychology muestra cómo el sedentarismo y el estrés laboral pueden reducir el rendimiento y generar problemas de salud física y mental en estudiantes y trabajadores. Esta evidencia es crucial para entender cómo estas condiciones impactan a personas jóvenes y activas.</a:t>
            </a:r>
          </a:p>
        </p:txBody>
      </p:sp>
      <p:sp>
        <p:nvSpPr>
          <p:cNvPr id="12" name="Freeform 12"/>
          <p:cNvSpPr/>
          <p:nvPr/>
        </p:nvSpPr>
        <p:spPr>
          <a:xfrm>
            <a:off x="1548871" y="2869920"/>
            <a:ext cx="5023677" cy="4767926"/>
          </a:xfrm>
          <a:custGeom>
            <a:avLst/>
            <a:gdLst/>
            <a:ahLst/>
            <a:cxnLst/>
            <a:rect l="l" t="t" r="r" b="b"/>
            <a:pathLst>
              <a:path w="5023677" h="4767926">
                <a:moveTo>
                  <a:pt x="0" y="0"/>
                </a:moveTo>
                <a:lnTo>
                  <a:pt x="5023676" y="0"/>
                </a:lnTo>
                <a:lnTo>
                  <a:pt x="5023676" y="4767926"/>
                </a:lnTo>
                <a:lnTo>
                  <a:pt x="0" y="476792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MX"/>
          </a:p>
        </p:txBody>
      </p:sp>
      <p:sp>
        <p:nvSpPr>
          <p:cNvPr id="13" name="Freeform 13"/>
          <p:cNvSpPr/>
          <p:nvPr/>
        </p:nvSpPr>
        <p:spPr>
          <a:xfrm>
            <a:off x="705343" y="-1708606"/>
            <a:ext cx="4436592" cy="4492354"/>
          </a:xfrm>
          <a:custGeom>
            <a:avLst/>
            <a:gdLst/>
            <a:ahLst/>
            <a:cxnLst/>
            <a:rect l="l" t="t" r="r" b="b"/>
            <a:pathLst>
              <a:path w="4436592" h="4492354">
                <a:moveTo>
                  <a:pt x="0" y="0"/>
                </a:moveTo>
                <a:lnTo>
                  <a:pt x="4436591" y="0"/>
                </a:lnTo>
                <a:lnTo>
                  <a:pt x="4436591" y="4492354"/>
                </a:lnTo>
                <a:lnTo>
                  <a:pt x="0" y="4492354"/>
                </a:lnTo>
                <a:lnTo>
                  <a:pt x="0" y="0"/>
                </a:lnTo>
                <a:close/>
              </a:path>
            </a:pathLst>
          </a:custGeom>
          <a:blipFill>
            <a:blip r:embed="rId6"/>
            <a:stretch>
              <a:fillRect l="-628" r="-628"/>
            </a:stretch>
          </a:blipFill>
        </p:spPr>
        <p:txBody>
          <a:bodyPr/>
          <a:lstStyle/>
          <a:p>
            <a:endParaRPr lang="es-MX"/>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715273" y="-25689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3" name="AutoShape 3"/>
          <p:cNvSpPr/>
          <p:nvPr/>
        </p:nvSpPr>
        <p:spPr>
          <a:xfrm flipV="1">
            <a:off x="17622538" y="-1024525"/>
            <a:ext cx="0" cy="12148372"/>
          </a:xfrm>
          <a:prstGeom prst="line">
            <a:avLst/>
          </a:prstGeom>
          <a:ln w="19050" cap="flat">
            <a:solidFill>
              <a:srgbClr val="121212"/>
            </a:solidFill>
            <a:prstDash val="solid"/>
            <a:headEnd type="none" w="sm" len="sm"/>
            <a:tailEnd type="none" w="sm" len="sm"/>
          </a:ln>
        </p:spPr>
        <p:txBody>
          <a:bodyPr/>
          <a:lstStyle/>
          <a:p>
            <a:endParaRPr lang="es-MX"/>
          </a:p>
        </p:txBody>
      </p:sp>
      <p:sp>
        <p:nvSpPr>
          <p:cNvPr id="4" name="AutoShape 4"/>
          <p:cNvSpPr/>
          <p:nvPr/>
        </p:nvSpPr>
        <p:spPr>
          <a:xfrm flipH="1">
            <a:off x="-921821" y="9390728"/>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5" name="AutoShape 5"/>
          <p:cNvSpPr/>
          <p:nvPr/>
        </p:nvSpPr>
        <p:spPr>
          <a:xfrm flipH="1">
            <a:off x="-921821" y="1038225"/>
            <a:ext cx="20077204" cy="0"/>
          </a:xfrm>
          <a:prstGeom prst="line">
            <a:avLst/>
          </a:prstGeom>
          <a:ln w="19050" cap="flat">
            <a:solidFill>
              <a:srgbClr val="121212"/>
            </a:solidFill>
            <a:prstDash val="solid"/>
            <a:headEnd type="none" w="sm" len="sm"/>
            <a:tailEnd type="none" w="sm" len="sm"/>
          </a:ln>
        </p:spPr>
        <p:txBody>
          <a:bodyPr/>
          <a:lstStyle/>
          <a:p>
            <a:endParaRPr lang="es-MX"/>
          </a:p>
        </p:txBody>
      </p:sp>
      <p:sp>
        <p:nvSpPr>
          <p:cNvPr id="6" name="Freeform 6"/>
          <p:cNvSpPr/>
          <p:nvPr/>
        </p:nvSpPr>
        <p:spPr>
          <a:xfrm>
            <a:off x="405132" y="9100448"/>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7" name="Freeform 7"/>
          <p:cNvSpPr/>
          <p:nvPr/>
        </p:nvSpPr>
        <p:spPr>
          <a:xfrm>
            <a:off x="17312396" y="9080586"/>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8" name="Freeform 8"/>
          <p:cNvSpPr/>
          <p:nvPr/>
        </p:nvSpPr>
        <p:spPr>
          <a:xfrm>
            <a:off x="17322326" y="738014"/>
            <a:ext cx="600422" cy="600422"/>
          </a:xfrm>
          <a:custGeom>
            <a:avLst/>
            <a:gdLst/>
            <a:ahLst/>
            <a:cxnLst/>
            <a:rect l="l" t="t" r="r" b="b"/>
            <a:pathLst>
              <a:path w="600422" h="600422">
                <a:moveTo>
                  <a:pt x="0" y="0"/>
                </a:moveTo>
                <a:lnTo>
                  <a:pt x="600423" y="0"/>
                </a:lnTo>
                <a:lnTo>
                  <a:pt x="600423"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9" name="Freeform 9"/>
          <p:cNvSpPr/>
          <p:nvPr/>
        </p:nvSpPr>
        <p:spPr>
          <a:xfrm>
            <a:off x="428278" y="738014"/>
            <a:ext cx="600422" cy="600422"/>
          </a:xfrm>
          <a:custGeom>
            <a:avLst/>
            <a:gdLst/>
            <a:ahLst/>
            <a:cxnLst/>
            <a:rect l="l" t="t" r="r" b="b"/>
            <a:pathLst>
              <a:path w="600422" h="600422">
                <a:moveTo>
                  <a:pt x="0" y="0"/>
                </a:moveTo>
                <a:lnTo>
                  <a:pt x="600422" y="0"/>
                </a:lnTo>
                <a:lnTo>
                  <a:pt x="600422" y="600422"/>
                </a:lnTo>
                <a:lnTo>
                  <a:pt x="0" y="6004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MX"/>
          </a:p>
        </p:txBody>
      </p:sp>
      <p:sp>
        <p:nvSpPr>
          <p:cNvPr id="10" name="Freeform 10"/>
          <p:cNvSpPr/>
          <p:nvPr/>
        </p:nvSpPr>
        <p:spPr>
          <a:xfrm>
            <a:off x="705343" y="-1543043"/>
            <a:ext cx="4200230" cy="4200230"/>
          </a:xfrm>
          <a:custGeom>
            <a:avLst/>
            <a:gdLst/>
            <a:ahLst/>
            <a:cxnLst/>
            <a:rect l="l" t="t" r="r" b="b"/>
            <a:pathLst>
              <a:path w="4200230" h="4200230">
                <a:moveTo>
                  <a:pt x="0" y="0"/>
                </a:moveTo>
                <a:lnTo>
                  <a:pt x="4200229" y="0"/>
                </a:lnTo>
                <a:lnTo>
                  <a:pt x="4200229" y="4200229"/>
                </a:lnTo>
                <a:lnTo>
                  <a:pt x="0" y="4200229"/>
                </a:lnTo>
                <a:lnTo>
                  <a:pt x="0" y="0"/>
                </a:lnTo>
                <a:close/>
              </a:path>
            </a:pathLst>
          </a:custGeom>
          <a:blipFill>
            <a:blip r:embed="rId4"/>
            <a:stretch>
              <a:fillRect/>
            </a:stretch>
          </a:blipFill>
        </p:spPr>
        <p:txBody>
          <a:bodyPr/>
          <a:lstStyle/>
          <a:p>
            <a:endParaRPr lang="es-MX"/>
          </a:p>
        </p:txBody>
      </p:sp>
      <p:sp>
        <p:nvSpPr>
          <p:cNvPr id="11" name="TextBox 11"/>
          <p:cNvSpPr txBox="1"/>
          <p:nvPr/>
        </p:nvSpPr>
        <p:spPr>
          <a:xfrm>
            <a:off x="9345384" y="-91992"/>
            <a:ext cx="8567434" cy="1107627"/>
          </a:xfrm>
          <a:prstGeom prst="rect">
            <a:avLst/>
          </a:prstGeom>
        </p:spPr>
        <p:txBody>
          <a:bodyPr lIns="0" tIns="0" rIns="0" bIns="0" rtlCol="0" anchor="t">
            <a:spAutoFit/>
          </a:bodyPr>
          <a:lstStyle/>
          <a:p>
            <a:pPr marL="0" lvl="0" indent="0" algn="ctr">
              <a:lnSpc>
                <a:spcPts val="9288"/>
              </a:lnSpc>
              <a:spcBef>
                <a:spcPct val="0"/>
              </a:spcBef>
            </a:pPr>
            <a:r>
              <a:rPr lang="en-US" sz="6070" spc="-279">
                <a:solidFill>
                  <a:srgbClr val="000000"/>
                </a:solidFill>
                <a:latin typeface="Bebas Neue Cyrillic"/>
                <a:ea typeface="Bebas Neue Cyrillic"/>
                <a:cs typeface="Bebas Neue Cyrillic"/>
                <a:sym typeface="Bebas Neue Cyrillic"/>
              </a:rPr>
              <a:t>consecuencias del sedentarismo</a:t>
            </a:r>
          </a:p>
        </p:txBody>
      </p:sp>
      <p:sp>
        <p:nvSpPr>
          <p:cNvPr id="12" name="TextBox 12"/>
          <p:cNvSpPr txBox="1"/>
          <p:nvPr/>
        </p:nvSpPr>
        <p:spPr>
          <a:xfrm>
            <a:off x="1765718" y="2186305"/>
            <a:ext cx="6279709" cy="1545660"/>
          </a:xfrm>
          <a:prstGeom prst="rect">
            <a:avLst/>
          </a:prstGeom>
        </p:spPr>
        <p:txBody>
          <a:bodyPr lIns="0" tIns="0" rIns="0" bIns="0" rtlCol="0" anchor="t">
            <a:spAutoFit/>
          </a:bodyPr>
          <a:lstStyle/>
          <a:p>
            <a:pPr marL="0" lvl="0" indent="0" algn="ctr">
              <a:lnSpc>
                <a:spcPts val="5831"/>
              </a:lnSpc>
            </a:pPr>
            <a:r>
              <a:rPr lang="en-US" sz="6626" spc="-304">
                <a:solidFill>
                  <a:srgbClr val="000000"/>
                </a:solidFill>
                <a:latin typeface="Bebas Neue Cyrillic"/>
                <a:ea typeface="Bebas Neue Cyrillic"/>
                <a:cs typeface="Bebas Neue Cyrillic"/>
                <a:sym typeface="Bebas Neue Cyrillic"/>
              </a:rPr>
              <a:t>estudio de The lancet (2016)</a:t>
            </a:r>
          </a:p>
        </p:txBody>
      </p:sp>
      <p:sp>
        <p:nvSpPr>
          <p:cNvPr id="13" name="TextBox 13"/>
          <p:cNvSpPr txBox="1"/>
          <p:nvPr/>
        </p:nvSpPr>
        <p:spPr>
          <a:xfrm>
            <a:off x="10836698" y="2186305"/>
            <a:ext cx="5584806" cy="1545714"/>
          </a:xfrm>
          <a:prstGeom prst="rect">
            <a:avLst/>
          </a:prstGeom>
        </p:spPr>
        <p:txBody>
          <a:bodyPr lIns="0" tIns="0" rIns="0" bIns="0" rtlCol="0" anchor="t">
            <a:spAutoFit/>
          </a:bodyPr>
          <a:lstStyle/>
          <a:p>
            <a:pPr marL="0" lvl="0" indent="0" algn="ctr">
              <a:lnSpc>
                <a:spcPts val="5831"/>
              </a:lnSpc>
            </a:pPr>
            <a:r>
              <a:rPr lang="en-US" sz="6626" spc="-304">
                <a:solidFill>
                  <a:srgbClr val="000000"/>
                </a:solidFill>
                <a:latin typeface="Bebas Neue Cyrillic"/>
                <a:ea typeface="Bebas Neue Cyrillic"/>
                <a:cs typeface="Bebas Neue Cyrillic"/>
                <a:sym typeface="Bebas Neue Cyrillic"/>
              </a:rPr>
              <a:t>JAMA Psychiatry (2020)</a:t>
            </a:r>
          </a:p>
        </p:txBody>
      </p:sp>
      <p:sp>
        <p:nvSpPr>
          <p:cNvPr id="14" name="TextBox 14"/>
          <p:cNvSpPr txBox="1"/>
          <p:nvPr/>
        </p:nvSpPr>
        <p:spPr>
          <a:xfrm>
            <a:off x="1438187" y="4083380"/>
            <a:ext cx="6934770" cy="3092765"/>
          </a:xfrm>
          <a:prstGeom prst="rect">
            <a:avLst/>
          </a:prstGeom>
        </p:spPr>
        <p:txBody>
          <a:bodyPr lIns="0" tIns="0" rIns="0" bIns="0" rtlCol="0" anchor="t">
            <a:spAutoFit/>
          </a:bodyPr>
          <a:lstStyle/>
          <a:p>
            <a:pPr marL="0" lvl="0" indent="0" algn="just">
              <a:lnSpc>
                <a:spcPts val="4103"/>
              </a:lnSpc>
              <a:spcBef>
                <a:spcPct val="0"/>
              </a:spcBef>
            </a:pPr>
            <a:r>
              <a:rPr lang="en-US" sz="3335">
                <a:solidFill>
                  <a:srgbClr val="000000"/>
                </a:solidFill>
                <a:latin typeface="Sniglet"/>
                <a:ea typeface="Sniglet"/>
                <a:cs typeface="Sniglet"/>
                <a:sym typeface="Sniglet"/>
              </a:rPr>
              <a:t>La falta de actividad física es uno de los principales factores de riesgo para enfermedades crónicas no transmisibles como diabetes tipo II, enfermedades cardiovasculares y ciertos tipos de cáncer.</a:t>
            </a:r>
          </a:p>
        </p:txBody>
      </p:sp>
      <p:sp>
        <p:nvSpPr>
          <p:cNvPr id="15" name="TextBox 15"/>
          <p:cNvSpPr txBox="1"/>
          <p:nvPr/>
        </p:nvSpPr>
        <p:spPr>
          <a:xfrm>
            <a:off x="10161716" y="4083380"/>
            <a:ext cx="6934770" cy="3092765"/>
          </a:xfrm>
          <a:prstGeom prst="rect">
            <a:avLst/>
          </a:prstGeom>
        </p:spPr>
        <p:txBody>
          <a:bodyPr lIns="0" tIns="0" rIns="0" bIns="0" rtlCol="0" anchor="t">
            <a:spAutoFit/>
          </a:bodyPr>
          <a:lstStyle/>
          <a:p>
            <a:pPr algn="just">
              <a:lnSpc>
                <a:spcPts val="4103"/>
              </a:lnSpc>
            </a:pPr>
            <a:r>
              <a:rPr lang="en-US" sz="3335">
                <a:solidFill>
                  <a:srgbClr val="000000"/>
                </a:solidFill>
                <a:latin typeface="Sniglet"/>
                <a:ea typeface="Sniglet"/>
                <a:cs typeface="Sniglet"/>
                <a:sym typeface="Sniglet"/>
              </a:rPr>
              <a:t>El sedentarismo tiene un impacto negativo en la salud mental, al estar vinculado con mayores niveles de depresión y ansiedad, especialmente en adultos jóvenes.</a:t>
            </a:r>
          </a:p>
          <a:p>
            <a:pPr marL="0" lvl="0" indent="0" algn="just">
              <a:lnSpc>
                <a:spcPts val="4103"/>
              </a:lnSpc>
              <a:spcBef>
                <a:spcPct val="0"/>
              </a:spcBef>
            </a:pPr>
            <a:endParaRPr lang="en-US" sz="3335">
              <a:solidFill>
                <a:srgbClr val="000000"/>
              </a:solidFill>
              <a:latin typeface="Sniglet"/>
              <a:ea typeface="Sniglet"/>
              <a:cs typeface="Sniglet"/>
              <a:sym typeface="Snigle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TotalTime>
  <Words>789</Words>
  <Application>Microsoft Office PowerPoint</Application>
  <PresentationFormat>Personalizado</PresentationFormat>
  <Paragraphs>95</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Mango AC</vt:lpstr>
      <vt:lpstr>Inter</vt:lpstr>
      <vt:lpstr>Arial</vt:lpstr>
      <vt:lpstr>Sniglet</vt:lpstr>
      <vt:lpstr>Calibri</vt:lpstr>
      <vt:lpstr>Bebas Neue Cyrillic</vt:lpstr>
      <vt:lpstr>Fontuna Bold</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MINDSET</dc:title>
  <dc:creator>Bryan</dc:creator>
  <cp:lastModifiedBy>Camilo Andres Perez Mendez</cp:lastModifiedBy>
  <cp:revision>4</cp:revision>
  <dcterms:created xsi:type="dcterms:W3CDTF">2006-08-16T00:00:00Z</dcterms:created>
  <dcterms:modified xsi:type="dcterms:W3CDTF">2024-11-20T11:07:49Z</dcterms:modified>
  <dc:identifier>DAGUKRikXD4</dc:identifier>
</cp:coreProperties>
</file>