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emf" ContentType="image/x-emf"/>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9"/>
  </p:notesMasterIdLst>
  <p:sldIdLst>
    <p:sldId id="256" r:id="rId2"/>
    <p:sldId id="257" r:id="rId3"/>
    <p:sldId id="308" r:id="rId4"/>
    <p:sldId id="323" r:id="rId5"/>
    <p:sldId id="307" r:id="rId6"/>
    <p:sldId id="327" r:id="rId7"/>
    <p:sldId id="328" r:id="rId8"/>
    <p:sldId id="376" r:id="rId9"/>
    <p:sldId id="377" r:id="rId10"/>
    <p:sldId id="378" r:id="rId11"/>
    <p:sldId id="343" r:id="rId12"/>
    <p:sldId id="329" r:id="rId13"/>
    <p:sldId id="337" r:id="rId14"/>
    <p:sldId id="338" r:id="rId15"/>
    <p:sldId id="351" r:id="rId16"/>
    <p:sldId id="354" r:id="rId17"/>
    <p:sldId id="357" r:id="rId18"/>
    <p:sldId id="355" r:id="rId19"/>
    <p:sldId id="356" r:id="rId20"/>
    <p:sldId id="331" r:id="rId21"/>
    <p:sldId id="359" r:id="rId22"/>
    <p:sldId id="361" r:id="rId23"/>
    <p:sldId id="358" r:id="rId24"/>
    <p:sldId id="362" r:id="rId25"/>
    <p:sldId id="363" r:id="rId26"/>
    <p:sldId id="364" r:id="rId27"/>
    <p:sldId id="365" r:id="rId28"/>
    <p:sldId id="353" r:id="rId29"/>
    <p:sldId id="375" r:id="rId30"/>
    <p:sldId id="350" r:id="rId31"/>
    <p:sldId id="369" r:id="rId32"/>
    <p:sldId id="370" r:id="rId33"/>
    <p:sldId id="373" r:id="rId34"/>
    <p:sldId id="374" r:id="rId35"/>
    <p:sldId id="339" r:id="rId36"/>
    <p:sldId id="386" r:id="rId37"/>
    <p:sldId id="383" r:id="rId38"/>
    <p:sldId id="385" r:id="rId39"/>
    <p:sldId id="382" r:id="rId40"/>
    <p:sldId id="387" r:id="rId41"/>
    <p:sldId id="342" r:id="rId42"/>
    <p:sldId id="384" r:id="rId43"/>
    <p:sldId id="380" r:id="rId44"/>
    <p:sldId id="381" r:id="rId45"/>
    <p:sldId id="340" r:id="rId46"/>
    <p:sldId id="346" r:id="rId47"/>
    <p:sldId id="314" r:id="rId48"/>
    <p:sldId id="345" r:id="rId49"/>
    <p:sldId id="309" r:id="rId50"/>
    <p:sldId id="311" r:id="rId51"/>
    <p:sldId id="321" r:id="rId52"/>
    <p:sldId id="315" r:id="rId53"/>
    <p:sldId id="317" r:id="rId54"/>
    <p:sldId id="318" r:id="rId55"/>
    <p:sldId id="319" r:id="rId56"/>
    <p:sldId id="322" r:id="rId57"/>
    <p:sldId id="330" r:id="rId5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009F6E3-3C49-F640-9968-903843ED0966}">
          <p14:sldIdLst>
            <p14:sldId id="256"/>
            <p14:sldId id="257"/>
            <p14:sldId id="308"/>
            <p14:sldId id="323"/>
            <p14:sldId id="307"/>
            <p14:sldId id="327"/>
            <p14:sldId id="328"/>
            <p14:sldId id="376"/>
            <p14:sldId id="377"/>
            <p14:sldId id="378"/>
            <p14:sldId id="343"/>
            <p14:sldId id="329"/>
            <p14:sldId id="337"/>
            <p14:sldId id="338"/>
            <p14:sldId id="351"/>
            <p14:sldId id="354"/>
            <p14:sldId id="357"/>
            <p14:sldId id="355"/>
            <p14:sldId id="356"/>
            <p14:sldId id="331"/>
            <p14:sldId id="359"/>
            <p14:sldId id="361"/>
            <p14:sldId id="358"/>
            <p14:sldId id="362"/>
            <p14:sldId id="363"/>
            <p14:sldId id="364"/>
            <p14:sldId id="365"/>
            <p14:sldId id="353"/>
            <p14:sldId id="375"/>
            <p14:sldId id="350"/>
            <p14:sldId id="369"/>
            <p14:sldId id="370"/>
            <p14:sldId id="373"/>
            <p14:sldId id="374"/>
            <p14:sldId id="339"/>
            <p14:sldId id="386"/>
            <p14:sldId id="383"/>
            <p14:sldId id="385"/>
            <p14:sldId id="382"/>
            <p14:sldId id="387"/>
            <p14:sldId id="342"/>
            <p14:sldId id="384"/>
            <p14:sldId id="380"/>
            <p14:sldId id="381"/>
            <p14:sldId id="340"/>
            <p14:sldId id="346"/>
            <p14:sldId id="314"/>
            <p14:sldId id="345"/>
            <p14:sldId id="309"/>
            <p14:sldId id="311"/>
            <p14:sldId id="321"/>
            <p14:sldId id="315"/>
            <p14:sldId id="317"/>
            <p14:sldId id="318"/>
            <p14:sldId id="319"/>
            <p14:sldId id="322"/>
            <p14:sldId id="33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8678"/>
    <p:restoredTop sz="77746"/>
  </p:normalViewPr>
  <p:slideViewPr>
    <p:cSldViewPr snapToGrid="0" snapToObjects="1">
      <p:cViewPr>
        <p:scale>
          <a:sx n="74" d="100"/>
          <a:sy n="74" d="100"/>
        </p:scale>
        <p:origin x="608" y="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tableStyles" Target="tableStyles.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notesMaster" Target="notesMasters/notesMaster1.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presProps" Target="presProps.xml"/><Relationship Id="rId61" Type="http://schemas.openxmlformats.org/officeDocument/2006/relationships/viewProps" Target="viewProps.xml"/><Relationship Id="rId62" Type="http://schemas.openxmlformats.org/officeDocument/2006/relationships/theme" Target="theme/theme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8E57C98-52D9-9D49-A4E0-A36F13E19F71}" type="datetimeFigureOut">
              <a:rPr lang="en-US" smtClean="0"/>
              <a:t>1/28/17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97C819-D28F-B94F-A780-55E4287C168A}" type="slidenum">
              <a:rPr lang="en-US" smtClean="0"/>
              <a:t>‹#›</a:t>
            </a:fld>
            <a:endParaRPr lang="en-US"/>
          </a:p>
        </p:txBody>
      </p:sp>
    </p:spTree>
    <p:extLst>
      <p:ext uri="{BB962C8B-B14F-4D97-AF65-F5344CB8AC3E}">
        <p14:creationId xmlns:p14="http://schemas.microsoft.com/office/powerpoint/2010/main" val="8909764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97C819-D28F-B94F-A780-55E4287C168A}" type="slidenum">
              <a:rPr lang="en-US" smtClean="0"/>
              <a:t>1</a:t>
            </a:fld>
            <a:endParaRPr lang="en-US"/>
          </a:p>
        </p:txBody>
      </p:sp>
    </p:spTree>
    <p:extLst>
      <p:ext uri="{BB962C8B-B14F-4D97-AF65-F5344CB8AC3E}">
        <p14:creationId xmlns:p14="http://schemas.microsoft.com/office/powerpoint/2010/main" val="2382960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Ask what goes into case details?</a:t>
            </a:r>
          </a:p>
          <a:p>
            <a:r>
              <a:rPr lang="en-US" dirty="0" smtClean="0"/>
              <a:t>- Goal</a:t>
            </a:r>
            <a:r>
              <a:rPr lang="en-US" baseline="0" dirty="0" smtClean="0"/>
              <a:t> is to get class to name </a:t>
            </a:r>
            <a:r>
              <a:rPr lang="en-US" baseline="0" smtClean="0"/>
              <a:t>discrete features</a:t>
            </a:r>
            <a:endParaRPr lang="en-US" dirty="0"/>
          </a:p>
        </p:txBody>
      </p:sp>
      <p:sp>
        <p:nvSpPr>
          <p:cNvPr id="4" name="Slide Number Placeholder 3"/>
          <p:cNvSpPr>
            <a:spLocks noGrp="1"/>
          </p:cNvSpPr>
          <p:nvPr>
            <p:ph type="sldNum" sz="quarter" idx="10"/>
          </p:nvPr>
        </p:nvSpPr>
        <p:spPr/>
        <p:txBody>
          <a:bodyPr/>
          <a:lstStyle/>
          <a:p>
            <a:fld id="{1D5984C4-F11A-1543-9F4C-C2CEF3F8F86E}" type="slidenum">
              <a:rPr lang="en-US" smtClean="0"/>
              <a:t>10</a:t>
            </a:fld>
            <a:endParaRPr lang="en-US"/>
          </a:p>
        </p:txBody>
      </p:sp>
    </p:spTree>
    <p:extLst>
      <p:ext uri="{BB962C8B-B14F-4D97-AF65-F5344CB8AC3E}">
        <p14:creationId xmlns:p14="http://schemas.microsoft.com/office/powerpoint/2010/main" val="21103192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984C4-F11A-1543-9F4C-C2CEF3F8F86E}" type="slidenum">
              <a:rPr lang="en-US" smtClean="0"/>
              <a:t>11</a:t>
            </a:fld>
            <a:endParaRPr lang="en-US"/>
          </a:p>
        </p:txBody>
      </p:sp>
    </p:spTree>
    <p:extLst>
      <p:ext uri="{BB962C8B-B14F-4D97-AF65-F5344CB8AC3E}">
        <p14:creationId xmlns:p14="http://schemas.microsoft.com/office/powerpoint/2010/main" val="17749509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F97C819-D28F-B94F-A780-55E4287C168A}" type="slidenum">
              <a:rPr lang="en-US" smtClean="0"/>
              <a:t>12</a:t>
            </a:fld>
            <a:endParaRPr lang="en-US"/>
          </a:p>
        </p:txBody>
      </p:sp>
    </p:spTree>
    <p:extLst>
      <p:ext uri="{BB962C8B-B14F-4D97-AF65-F5344CB8AC3E}">
        <p14:creationId xmlns:p14="http://schemas.microsoft.com/office/powerpoint/2010/main" val="20683707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984C4-F11A-1543-9F4C-C2CEF3F8F86E}" type="slidenum">
              <a:rPr lang="en-US" smtClean="0"/>
              <a:t>13</a:t>
            </a:fld>
            <a:endParaRPr lang="en-US"/>
          </a:p>
        </p:txBody>
      </p:sp>
    </p:spTree>
    <p:extLst>
      <p:ext uri="{BB962C8B-B14F-4D97-AF65-F5344CB8AC3E}">
        <p14:creationId xmlns:p14="http://schemas.microsoft.com/office/powerpoint/2010/main" val="8103831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984C4-F11A-1543-9F4C-C2CEF3F8F86E}" type="slidenum">
              <a:rPr lang="en-US" smtClean="0"/>
              <a:t>14</a:t>
            </a:fld>
            <a:endParaRPr lang="en-US"/>
          </a:p>
        </p:txBody>
      </p:sp>
    </p:spTree>
    <p:extLst>
      <p:ext uri="{BB962C8B-B14F-4D97-AF65-F5344CB8AC3E}">
        <p14:creationId xmlns:p14="http://schemas.microsoft.com/office/powerpoint/2010/main" val="12680001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984C4-F11A-1543-9F4C-C2CEF3F8F86E}" type="slidenum">
              <a:rPr lang="en-US" smtClean="0"/>
              <a:t>15</a:t>
            </a:fld>
            <a:endParaRPr lang="en-US"/>
          </a:p>
        </p:txBody>
      </p:sp>
    </p:spTree>
    <p:extLst>
      <p:ext uri="{BB962C8B-B14F-4D97-AF65-F5344CB8AC3E}">
        <p14:creationId xmlns:p14="http://schemas.microsoft.com/office/powerpoint/2010/main" val="72330432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984C4-F11A-1543-9F4C-C2CEF3F8F86E}" type="slidenum">
              <a:rPr lang="en-US" smtClean="0"/>
              <a:t>16</a:t>
            </a:fld>
            <a:endParaRPr lang="en-US"/>
          </a:p>
        </p:txBody>
      </p:sp>
    </p:spTree>
    <p:extLst>
      <p:ext uri="{BB962C8B-B14F-4D97-AF65-F5344CB8AC3E}">
        <p14:creationId xmlns:p14="http://schemas.microsoft.com/office/powerpoint/2010/main" val="51024991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984C4-F11A-1543-9F4C-C2CEF3F8F86E}" type="slidenum">
              <a:rPr lang="en-US" smtClean="0"/>
              <a:t>17</a:t>
            </a:fld>
            <a:endParaRPr lang="en-US"/>
          </a:p>
        </p:txBody>
      </p:sp>
    </p:spTree>
    <p:extLst>
      <p:ext uri="{BB962C8B-B14F-4D97-AF65-F5344CB8AC3E}">
        <p14:creationId xmlns:p14="http://schemas.microsoft.com/office/powerpoint/2010/main" val="178198945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984C4-F11A-1543-9F4C-C2CEF3F8F86E}" type="slidenum">
              <a:rPr lang="en-US" smtClean="0"/>
              <a:t>18</a:t>
            </a:fld>
            <a:endParaRPr lang="en-US"/>
          </a:p>
        </p:txBody>
      </p:sp>
    </p:spTree>
    <p:extLst>
      <p:ext uri="{BB962C8B-B14F-4D97-AF65-F5344CB8AC3E}">
        <p14:creationId xmlns:p14="http://schemas.microsoft.com/office/powerpoint/2010/main" val="66527114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984C4-F11A-1543-9F4C-C2CEF3F8F86E}" type="slidenum">
              <a:rPr lang="en-US" smtClean="0"/>
              <a:t>19</a:t>
            </a:fld>
            <a:endParaRPr lang="en-US"/>
          </a:p>
        </p:txBody>
      </p:sp>
    </p:spTree>
    <p:extLst>
      <p:ext uri="{BB962C8B-B14F-4D97-AF65-F5344CB8AC3E}">
        <p14:creationId xmlns:p14="http://schemas.microsoft.com/office/powerpoint/2010/main" val="19933006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F97C819-D28F-B94F-A780-55E4287C168A}" type="slidenum">
              <a:rPr lang="en-US" smtClean="0"/>
              <a:t>2</a:t>
            </a:fld>
            <a:endParaRPr lang="en-US"/>
          </a:p>
        </p:txBody>
      </p:sp>
    </p:spTree>
    <p:extLst>
      <p:ext uri="{BB962C8B-B14F-4D97-AF65-F5344CB8AC3E}">
        <p14:creationId xmlns:p14="http://schemas.microsoft.com/office/powerpoint/2010/main" val="21323119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984C4-F11A-1543-9F4C-C2CEF3F8F86E}" type="slidenum">
              <a:rPr lang="en-US" smtClean="0"/>
              <a:t>20</a:t>
            </a:fld>
            <a:endParaRPr lang="en-US"/>
          </a:p>
        </p:txBody>
      </p:sp>
    </p:spTree>
    <p:extLst>
      <p:ext uri="{BB962C8B-B14F-4D97-AF65-F5344CB8AC3E}">
        <p14:creationId xmlns:p14="http://schemas.microsoft.com/office/powerpoint/2010/main" val="92959684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984C4-F11A-1543-9F4C-C2CEF3F8F86E}" type="slidenum">
              <a:rPr lang="en-US" smtClean="0"/>
              <a:t>21</a:t>
            </a:fld>
            <a:endParaRPr lang="en-US"/>
          </a:p>
        </p:txBody>
      </p:sp>
    </p:spTree>
    <p:extLst>
      <p:ext uri="{BB962C8B-B14F-4D97-AF65-F5344CB8AC3E}">
        <p14:creationId xmlns:p14="http://schemas.microsoft.com/office/powerpoint/2010/main" val="126962431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984C4-F11A-1543-9F4C-C2CEF3F8F86E}" type="slidenum">
              <a:rPr lang="en-US" smtClean="0"/>
              <a:t>22</a:t>
            </a:fld>
            <a:endParaRPr lang="en-US"/>
          </a:p>
        </p:txBody>
      </p:sp>
    </p:spTree>
    <p:extLst>
      <p:ext uri="{BB962C8B-B14F-4D97-AF65-F5344CB8AC3E}">
        <p14:creationId xmlns:p14="http://schemas.microsoft.com/office/powerpoint/2010/main" val="162116816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984C4-F11A-1543-9F4C-C2CEF3F8F86E}" type="slidenum">
              <a:rPr lang="en-US" smtClean="0"/>
              <a:t>23</a:t>
            </a:fld>
            <a:endParaRPr lang="en-US"/>
          </a:p>
        </p:txBody>
      </p:sp>
    </p:spTree>
    <p:extLst>
      <p:ext uri="{BB962C8B-B14F-4D97-AF65-F5344CB8AC3E}">
        <p14:creationId xmlns:p14="http://schemas.microsoft.com/office/powerpoint/2010/main" val="115843117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984C4-F11A-1543-9F4C-C2CEF3F8F86E}" type="slidenum">
              <a:rPr lang="en-US" smtClean="0"/>
              <a:t>24</a:t>
            </a:fld>
            <a:endParaRPr lang="en-US"/>
          </a:p>
        </p:txBody>
      </p:sp>
    </p:spTree>
    <p:extLst>
      <p:ext uri="{BB962C8B-B14F-4D97-AF65-F5344CB8AC3E}">
        <p14:creationId xmlns:p14="http://schemas.microsoft.com/office/powerpoint/2010/main" val="163020683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984C4-F11A-1543-9F4C-C2CEF3F8F86E}" type="slidenum">
              <a:rPr lang="en-US" smtClean="0"/>
              <a:t>25</a:t>
            </a:fld>
            <a:endParaRPr lang="en-US"/>
          </a:p>
        </p:txBody>
      </p:sp>
    </p:spTree>
    <p:extLst>
      <p:ext uri="{BB962C8B-B14F-4D97-AF65-F5344CB8AC3E}">
        <p14:creationId xmlns:p14="http://schemas.microsoft.com/office/powerpoint/2010/main" val="199276555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984C4-F11A-1543-9F4C-C2CEF3F8F86E}" type="slidenum">
              <a:rPr lang="en-US" smtClean="0"/>
              <a:t>26</a:t>
            </a:fld>
            <a:endParaRPr lang="en-US"/>
          </a:p>
        </p:txBody>
      </p:sp>
    </p:spTree>
    <p:extLst>
      <p:ext uri="{BB962C8B-B14F-4D97-AF65-F5344CB8AC3E}">
        <p14:creationId xmlns:p14="http://schemas.microsoft.com/office/powerpoint/2010/main" val="200225751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984C4-F11A-1543-9F4C-C2CEF3F8F86E}" type="slidenum">
              <a:rPr lang="en-US" smtClean="0"/>
              <a:t>27</a:t>
            </a:fld>
            <a:endParaRPr lang="en-US"/>
          </a:p>
        </p:txBody>
      </p:sp>
    </p:spTree>
    <p:extLst>
      <p:ext uri="{BB962C8B-B14F-4D97-AF65-F5344CB8AC3E}">
        <p14:creationId xmlns:p14="http://schemas.microsoft.com/office/powerpoint/2010/main" val="12883145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984C4-F11A-1543-9F4C-C2CEF3F8F86E}" type="slidenum">
              <a:rPr lang="en-US" smtClean="0"/>
              <a:t>28</a:t>
            </a:fld>
            <a:endParaRPr lang="en-US"/>
          </a:p>
        </p:txBody>
      </p:sp>
    </p:spTree>
    <p:extLst>
      <p:ext uri="{BB962C8B-B14F-4D97-AF65-F5344CB8AC3E}">
        <p14:creationId xmlns:p14="http://schemas.microsoft.com/office/powerpoint/2010/main" val="211495840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984C4-F11A-1543-9F4C-C2CEF3F8F86E}" type="slidenum">
              <a:rPr lang="en-US" smtClean="0"/>
              <a:t>29</a:t>
            </a:fld>
            <a:endParaRPr lang="en-US"/>
          </a:p>
        </p:txBody>
      </p:sp>
    </p:spTree>
    <p:extLst>
      <p:ext uri="{BB962C8B-B14F-4D97-AF65-F5344CB8AC3E}">
        <p14:creationId xmlns:p14="http://schemas.microsoft.com/office/powerpoint/2010/main" val="6895994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984C4-F11A-1543-9F4C-C2CEF3F8F86E}" type="slidenum">
              <a:rPr lang="en-US" smtClean="0"/>
              <a:t>3</a:t>
            </a:fld>
            <a:endParaRPr lang="en-US"/>
          </a:p>
        </p:txBody>
      </p:sp>
    </p:spTree>
    <p:extLst>
      <p:ext uri="{BB962C8B-B14F-4D97-AF65-F5344CB8AC3E}">
        <p14:creationId xmlns:p14="http://schemas.microsoft.com/office/powerpoint/2010/main" val="14254306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984C4-F11A-1543-9F4C-C2CEF3F8F86E}" type="slidenum">
              <a:rPr lang="en-US" smtClean="0"/>
              <a:t>30</a:t>
            </a:fld>
            <a:endParaRPr lang="en-US"/>
          </a:p>
        </p:txBody>
      </p:sp>
    </p:spTree>
    <p:extLst>
      <p:ext uri="{BB962C8B-B14F-4D97-AF65-F5344CB8AC3E}">
        <p14:creationId xmlns:p14="http://schemas.microsoft.com/office/powerpoint/2010/main" val="109308883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984C4-F11A-1543-9F4C-C2CEF3F8F86E}" type="slidenum">
              <a:rPr lang="en-US" smtClean="0"/>
              <a:t>31</a:t>
            </a:fld>
            <a:endParaRPr lang="en-US"/>
          </a:p>
        </p:txBody>
      </p:sp>
    </p:spTree>
    <p:extLst>
      <p:ext uri="{BB962C8B-B14F-4D97-AF65-F5344CB8AC3E}">
        <p14:creationId xmlns:p14="http://schemas.microsoft.com/office/powerpoint/2010/main" val="154779215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984C4-F11A-1543-9F4C-C2CEF3F8F86E}" type="slidenum">
              <a:rPr lang="en-US" smtClean="0"/>
              <a:t>32</a:t>
            </a:fld>
            <a:endParaRPr lang="en-US"/>
          </a:p>
        </p:txBody>
      </p:sp>
    </p:spTree>
    <p:extLst>
      <p:ext uri="{BB962C8B-B14F-4D97-AF65-F5344CB8AC3E}">
        <p14:creationId xmlns:p14="http://schemas.microsoft.com/office/powerpoint/2010/main" val="154659880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984C4-F11A-1543-9F4C-C2CEF3F8F86E}" type="slidenum">
              <a:rPr lang="en-US" smtClean="0"/>
              <a:t>33</a:t>
            </a:fld>
            <a:endParaRPr lang="en-US"/>
          </a:p>
        </p:txBody>
      </p:sp>
    </p:spTree>
    <p:extLst>
      <p:ext uri="{BB962C8B-B14F-4D97-AF65-F5344CB8AC3E}">
        <p14:creationId xmlns:p14="http://schemas.microsoft.com/office/powerpoint/2010/main" val="48323486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984C4-F11A-1543-9F4C-C2CEF3F8F86E}" type="slidenum">
              <a:rPr lang="en-US" smtClean="0"/>
              <a:t>34</a:t>
            </a:fld>
            <a:endParaRPr lang="en-US"/>
          </a:p>
        </p:txBody>
      </p:sp>
    </p:spTree>
    <p:extLst>
      <p:ext uri="{BB962C8B-B14F-4D97-AF65-F5344CB8AC3E}">
        <p14:creationId xmlns:p14="http://schemas.microsoft.com/office/powerpoint/2010/main" val="131178541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984C4-F11A-1543-9F4C-C2CEF3F8F86E}" type="slidenum">
              <a:rPr lang="en-US" smtClean="0"/>
              <a:t>35</a:t>
            </a:fld>
            <a:endParaRPr lang="en-US"/>
          </a:p>
        </p:txBody>
      </p:sp>
    </p:spTree>
    <p:extLst>
      <p:ext uri="{BB962C8B-B14F-4D97-AF65-F5344CB8AC3E}">
        <p14:creationId xmlns:p14="http://schemas.microsoft.com/office/powerpoint/2010/main" val="129365519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984C4-F11A-1543-9F4C-C2CEF3F8F86E}" type="slidenum">
              <a:rPr lang="en-US" smtClean="0"/>
              <a:t>36</a:t>
            </a:fld>
            <a:endParaRPr lang="en-US"/>
          </a:p>
        </p:txBody>
      </p:sp>
    </p:spTree>
    <p:extLst>
      <p:ext uri="{BB962C8B-B14F-4D97-AF65-F5344CB8AC3E}">
        <p14:creationId xmlns:p14="http://schemas.microsoft.com/office/powerpoint/2010/main" val="65609758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984C4-F11A-1543-9F4C-C2CEF3F8F86E}" type="slidenum">
              <a:rPr lang="en-US" smtClean="0"/>
              <a:t>37</a:t>
            </a:fld>
            <a:endParaRPr lang="en-US"/>
          </a:p>
        </p:txBody>
      </p:sp>
    </p:spTree>
    <p:extLst>
      <p:ext uri="{BB962C8B-B14F-4D97-AF65-F5344CB8AC3E}">
        <p14:creationId xmlns:p14="http://schemas.microsoft.com/office/powerpoint/2010/main" val="97668112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984C4-F11A-1543-9F4C-C2CEF3F8F86E}" type="slidenum">
              <a:rPr lang="en-US" smtClean="0"/>
              <a:t>38</a:t>
            </a:fld>
            <a:endParaRPr lang="en-US"/>
          </a:p>
        </p:txBody>
      </p:sp>
    </p:spTree>
    <p:extLst>
      <p:ext uri="{BB962C8B-B14F-4D97-AF65-F5344CB8AC3E}">
        <p14:creationId xmlns:p14="http://schemas.microsoft.com/office/powerpoint/2010/main" val="764296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984C4-F11A-1543-9F4C-C2CEF3F8F86E}" type="slidenum">
              <a:rPr lang="en-US" smtClean="0"/>
              <a:t>39</a:t>
            </a:fld>
            <a:endParaRPr lang="en-US"/>
          </a:p>
        </p:txBody>
      </p:sp>
    </p:spTree>
    <p:extLst>
      <p:ext uri="{BB962C8B-B14F-4D97-AF65-F5344CB8AC3E}">
        <p14:creationId xmlns:p14="http://schemas.microsoft.com/office/powerpoint/2010/main" val="16007807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984C4-F11A-1543-9F4C-C2CEF3F8F86E}" type="slidenum">
              <a:rPr lang="en-US" smtClean="0"/>
              <a:t>4</a:t>
            </a:fld>
            <a:endParaRPr lang="en-US"/>
          </a:p>
        </p:txBody>
      </p:sp>
    </p:spTree>
    <p:extLst>
      <p:ext uri="{BB962C8B-B14F-4D97-AF65-F5344CB8AC3E}">
        <p14:creationId xmlns:p14="http://schemas.microsoft.com/office/powerpoint/2010/main" val="131234994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984C4-F11A-1543-9F4C-C2CEF3F8F86E}" type="slidenum">
              <a:rPr lang="en-US" smtClean="0"/>
              <a:t>40</a:t>
            </a:fld>
            <a:endParaRPr lang="en-US"/>
          </a:p>
        </p:txBody>
      </p:sp>
    </p:spTree>
    <p:extLst>
      <p:ext uri="{BB962C8B-B14F-4D97-AF65-F5344CB8AC3E}">
        <p14:creationId xmlns:p14="http://schemas.microsoft.com/office/powerpoint/2010/main" val="47364588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984C4-F11A-1543-9F4C-C2CEF3F8F86E}" type="slidenum">
              <a:rPr lang="en-US" smtClean="0"/>
              <a:t>41</a:t>
            </a:fld>
            <a:endParaRPr lang="en-US"/>
          </a:p>
        </p:txBody>
      </p:sp>
    </p:spTree>
    <p:extLst>
      <p:ext uri="{BB962C8B-B14F-4D97-AF65-F5344CB8AC3E}">
        <p14:creationId xmlns:p14="http://schemas.microsoft.com/office/powerpoint/2010/main" val="79636690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984C4-F11A-1543-9F4C-C2CEF3F8F86E}" type="slidenum">
              <a:rPr lang="en-US" smtClean="0"/>
              <a:t>42</a:t>
            </a:fld>
            <a:endParaRPr lang="en-US"/>
          </a:p>
        </p:txBody>
      </p:sp>
    </p:spTree>
    <p:extLst>
      <p:ext uri="{BB962C8B-B14F-4D97-AF65-F5344CB8AC3E}">
        <p14:creationId xmlns:p14="http://schemas.microsoft.com/office/powerpoint/2010/main" val="61195913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984C4-F11A-1543-9F4C-C2CEF3F8F86E}" type="slidenum">
              <a:rPr lang="en-US" smtClean="0"/>
              <a:t>43</a:t>
            </a:fld>
            <a:endParaRPr lang="en-US"/>
          </a:p>
        </p:txBody>
      </p:sp>
    </p:spTree>
    <p:extLst>
      <p:ext uri="{BB962C8B-B14F-4D97-AF65-F5344CB8AC3E}">
        <p14:creationId xmlns:p14="http://schemas.microsoft.com/office/powerpoint/2010/main" val="120908504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984C4-F11A-1543-9F4C-C2CEF3F8F86E}" type="slidenum">
              <a:rPr lang="en-US" smtClean="0"/>
              <a:t>44</a:t>
            </a:fld>
            <a:endParaRPr lang="en-US"/>
          </a:p>
        </p:txBody>
      </p:sp>
    </p:spTree>
    <p:extLst>
      <p:ext uri="{BB962C8B-B14F-4D97-AF65-F5344CB8AC3E}">
        <p14:creationId xmlns:p14="http://schemas.microsoft.com/office/powerpoint/2010/main" val="75015918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984C4-F11A-1543-9F4C-C2CEF3F8F86E}" type="slidenum">
              <a:rPr lang="en-US" smtClean="0"/>
              <a:t>45</a:t>
            </a:fld>
            <a:endParaRPr lang="en-US"/>
          </a:p>
        </p:txBody>
      </p:sp>
    </p:spTree>
    <p:extLst>
      <p:ext uri="{BB962C8B-B14F-4D97-AF65-F5344CB8AC3E}">
        <p14:creationId xmlns:p14="http://schemas.microsoft.com/office/powerpoint/2010/main" val="84085877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984C4-F11A-1543-9F4C-C2CEF3F8F86E}" type="slidenum">
              <a:rPr lang="en-US" smtClean="0"/>
              <a:t>46</a:t>
            </a:fld>
            <a:endParaRPr lang="en-US"/>
          </a:p>
        </p:txBody>
      </p:sp>
    </p:spTree>
    <p:extLst>
      <p:ext uri="{BB962C8B-B14F-4D97-AF65-F5344CB8AC3E}">
        <p14:creationId xmlns:p14="http://schemas.microsoft.com/office/powerpoint/2010/main" val="179583416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984C4-F11A-1543-9F4C-C2CEF3F8F86E}" type="slidenum">
              <a:rPr lang="en-US" smtClean="0"/>
              <a:t>47</a:t>
            </a:fld>
            <a:endParaRPr lang="en-US"/>
          </a:p>
        </p:txBody>
      </p:sp>
    </p:spTree>
    <p:extLst>
      <p:ext uri="{BB962C8B-B14F-4D97-AF65-F5344CB8AC3E}">
        <p14:creationId xmlns:p14="http://schemas.microsoft.com/office/powerpoint/2010/main" val="158698313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984C4-F11A-1543-9F4C-C2CEF3F8F86E}" type="slidenum">
              <a:rPr lang="en-US" smtClean="0"/>
              <a:t>48</a:t>
            </a:fld>
            <a:endParaRPr lang="en-US"/>
          </a:p>
        </p:txBody>
      </p:sp>
    </p:spTree>
    <p:extLst>
      <p:ext uri="{BB962C8B-B14F-4D97-AF65-F5344CB8AC3E}">
        <p14:creationId xmlns:p14="http://schemas.microsoft.com/office/powerpoint/2010/main" val="101717255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984C4-F11A-1543-9F4C-C2CEF3F8F86E}" type="slidenum">
              <a:rPr lang="en-US" smtClean="0"/>
              <a:t>49</a:t>
            </a:fld>
            <a:endParaRPr lang="en-US"/>
          </a:p>
        </p:txBody>
      </p:sp>
    </p:spTree>
    <p:extLst>
      <p:ext uri="{BB962C8B-B14F-4D97-AF65-F5344CB8AC3E}">
        <p14:creationId xmlns:p14="http://schemas.microsoft.com/office/powerpoint/2010/main" val="16226500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984C4-F11A-1543-9F4C-C2CEF3F8F86E}" type="slidenum">
              <a:rPr lang="en-US" smtClean="0"/>
              <a:t>5</a:t>
            </a:fld>
            <a:endParaRPr lang="en-US"/>
          </a:p>
        </p:txBody>
      </p:sp>
    </p:spTree>
    <p:extLst>
      <p:ext uri="{BB962C8B-B14F-4D97-AF65-F5344CB8AC3E}">
        <p14:creationId xmlns:p14="http://schemas.microsoft.com/office/powerpoint/2010/main" val="194784249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984C4-F11A-1543-9F4C-C2CEF3F8F86E}" type="slidenum">
              <a:rPr lang="en-US" smtClean="0"/>
              <a:t>50</a:t>
            </a:fld>
            <a:endParaRPr lang="en-US"/>
          </a:p>
        </p:txBody>
      </p:sp>
    </p:spTree>
    <p:extLst>
      <p:ext uri="{BB962C8B-B14F-4D97-AF65-F5344CB8AC3E}">
        <p14:creationId xmlns:p14="http://schemas.microsoft.com/office/powerpoint/2010/main" val="19794136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984C4-F11A-1543-9F4C-C2CEF3F8F86E}" type="slidenum">
              <a:rPr lang="en-US" smtClean="0"/>
              <a:t>51</a:t>
            </a:fld>
            <a:endParaRPr lang="en-US"/>
          </a:p>
        </p:txBody>
      </p:sp>
    </p:spTree>
    <p:extLst>
      <p:ext uri="{BB962C8B-B14F-4D97-AF65-F5344CB8AC3E}">
        <p14:creationId xmlns:p14="http://schemas.microsoft.com/office/powerpoint/2010/main" val="100824033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984C4-F11A-1543-9F4C-C2CEF3F8F86E}" type="slidenum">
              <a:rPr lang="en-US" smtClean="0"/>
              <a:t>52</a:t>
            </a:fld>
            <a:endParaRPr lang="en-US"/>
          </a:p>
        </p:txBody>
      </p:sp>
    </p:spTree>
    <p:extLst>
      <p:ext uri="{BB962C8B-B14F-4D97-AF65-F5344CB8AC3E}">
        <p14:creationId xmlns:p14="http://schemas.microsoft.com/office/powerpoint/2010/main" val="16806896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984C4-F11A-1543-9F4C-C2CEF3F8F86E}" type="slidenum">
              <a:rPr lang="en-US" smtClean="0"/>
              <a:t>53</a:t>
            </a:fld>
            <a:endParaRPr lang="en-US"/>
          </a:p>
        </p:txBody>
      </p:sp>
    </p:spTree>
    <p:extLst>
      <p:ext uri="{BB962C8B-B14F-4D97-AF65-F5344CB8AC3E}">
        <p14:creationId xmlns:p14="http://schemas.microsoft.com/office/powerpoint/2010/main" val="93767393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984C4-F11A-1543-9F4C-C2CEF3F8F86E}" type="slidenum">
              <a:rPr lang="en-US" smtClean="0"/>
              <a:t>54</a:t>
            </a:fld>
            <a:endParaRPr lang="en-US"/>
          </a:p>
        </p:txBody>
      </p:sp>
    </p:spTree>
    <p:extLst>
      <p:ext uri="{BB962C8B-B14F-4D97-AF65-F5344CB8AC3E}">
        <p14:creationId xmlns:p14="http://schemas.microsoft.com/office/powerpoint/2010/main" val="450031625"/>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984C4-F11A-1543-9F4C-C2CEF3F8F86E}" type="slidenum">
              <a:rPr lang="en-US" smtClean="0"/>
              <a:t>55</a:t>
            </a:fld>
            <a:endParaRPr lang="en-US"/>
          </a:p>
        </p:txBody>
      </p:sp>
    </p:spTree>
    <p:extLst>
      <p:ext uri="{BB962C8B-B14F-4D97-AF65-F5344CB8AC3E}">
        <p14:creationId xmlns:p14="http://schemas.microsoft.com/office/powerpoint/2010/main" val="356326671"/>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984C4-F11A-1543-9F4C-C2CEF3F8F86E}" type="slidenum">
              <a:rPr lang="en-US" smtClean="0"/>
              <a:t>56</a:t>
            </a:fld>
            <a:endParaRPr lang="en-US"/>
          </a:p>
        </p:txBody>
      </p:sp>
    </p:spTree>
    <p:extLst>
      <p:ext uri="{BB962C8B-B14F-4D97-AF65-F5344CB8AC3E}">
        <p14:creationId xmlns:p14="http://schemas.microsoft.com/office/powerpoint/2010/main" val="707765235"/>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F97C819-D28F-B94F-A780-55E4287C168A}" type="slidenum">
              <a:rPr lang="en-US" smtClean="0"/>
              <a:t>57</a:t>
            </a:fld>
            <a:endParaRPr lang="en-US"/>
          </a:p>
        </p:txBody>
      </p:sp>
    </p:spTree>
    <p:extLst>
      <p:ext uri="{BB962C8B-B14F-4D97-AF65-F5344CB8AC3E}">
        <p14:creationId xmlns:p14="http://schemas.microsoft.com/office/powerpoint/2010/main" val="2780594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Ask what goes into case details?</a:t>
            </a:r>
          </a:p>
          <a:p>
            <a:r>
              <a:rPr lang="en-US" dirty="0" smtClean="0"/>
              <a:t>- Goal</a:t>
            </a:r>
            <a:r>
              <a:rPr lang="en-US" baseline="0" dirty="0" smtClean="0"/>
              <a:t> is to get class to name discrete features, but then make the point that data isn’t available in discrete features</a:t>
            </a:r>
            <a:endParaRPr lang="en-US" dirty="0"/>
          </a:p>
        </p:txBody>
      </p:sp>
      <p:sp>
        <p:nvSpPr>
          <p:cNvPr id="4" name="Slide Number Placeholder 3"/>
          <p:cNvSpPr>
            <a:spLocks noGrp="1"/>
          </p:cNvSpPr>
          <p:nvPr>
            <p:ph type="sldNum" sz="quarter" idx="10"/>
          </p:nvPr>
        </p:nvSpPr>
        <p:spPr/>
        <p:txBody>
          <a:bodyPr/>
          <a:lstStyle/>
          <a:p>
            <a:fld id="{1D5984C4-F11A-1543-9F4C-C2CEF3F8F86E}" type="slidenum">
              <a:rPr lang="en-US" smtClean="0"/>
              <a:t>6</a:t>
            </a:fld>
            <a:endParaRPr lang="en-US"/>
          </a:p>
        </p:txBody>
      </p:sp>
    </p:spTree>
    <p:extLst>
      <p:ext uri="{BB962C8B-B14F-4D97-AF65-F5344CB8AC3E}">
        <p14:creationId xmlns:p14="http://schemas.microsoft.com/office/powerpoint/2010/main" val="15216810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Issue:</a:t>
            </a:r>
            <a:r>
              <a:rPr lang="en-US" baseline="0" dirty="0" smtClean="0"/>
              <a:t> Manual extraction of information is not an option when problems are voluminous</a:t>
            </a:r>
            <a:endParaRPr lang="en-US" dirty="0"/>
          </a:p>
        </p:txBody>
      </p:sp>
      <p:sp>
        <p:nvSpPr>
          <p:cNvPr id="4" name="Slide Number Placeholder 3"/>
          <p:cNvSpPr>
            <a:spLocks noGrp="1"/>
          </p:cNvSpPr>
          <p:nvPr>
            <p:ph type="sldNum" sz="quarter" idx="10"/>
          </p:nvPr>
        </p:nvSpPr>
        <p:spPr/>
        <p:txBody>
          <a:bodyPr/>
          <a:lstStyle/>
          <a:p>
            <a:fld id="{1D5984C4-F11A-1543-9F4C-C2CEF3F8F86E}" type="slidenum">
              <a:rPr lang="en-US" smtClean="0"/>
              <a:t>7</a:t>
            </a:fld>
            <a:endParaRPr lang="en-US"/>
          </a:p>
        </p:txBody>
      </p:sp>
    </p:spTree>
    <p:extLst>
      <p:ext uri="{BB962C8B-B14F-4D97-AF65-F5344CB8AC3E}">
        <p14:creationId xmlns:p14="http://schemas.microsoft.com/office/powerpoint/2010/main" val="10391090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Ask what goes into case details?</a:t>
            </a:r>
          </a:p>
          <a:p>
            <a:r>
              <a:rPr lang="en-US" dirty="0" smtClean="0"/>
              <a:t>- Goal</a:t>
            </a:r>
            <a:r>
              <a:rPr lang="en-US" baseline="0" dirty="0" smtClean="0"/>
              <a:t> is to get class to name </a:t>
            </a:r>
            <a:r>
              <a:rPr lang="en-US" baseline="0" smtClean="0"/>
              <a:t>discrete features</a:t>
            </a:r>
            <a:endParaRPr lang="en-US" dirty="0"/>
          </a:p>
        </p:txBody>
      </p:sp>
      <p:sp>
        <p:nvSpPr>
          <p:cNvPr id="4" name="Slide Number Placeholder 3"/>
          <p:cNvSpPr>
            <a:spLocks noGrp="1"/>
          </p:cNvSpPr>
          <p:nvPr>
            <p:ph type="sldNum" sz="quarter" idx="10"/>
          </p:nvPr>
        </p:nvSpPr>
        <p:spPr/>
        <p:txBody>
          <a:bodyPr/>
          <a:lstStyle/>
          <a:p>
            <a:fld id="{1D5984C4-F11A-1543-9F4C-C2CEF3F8F86E}" type="slidenum">
              <a:rPr lang="en-US" smtClean="0"/>
              <a:t>8</a:t>
            </a:fld>
            <a:endParaRPr lang="en-US"/>
          </a:p>
        </p:txBody>
      </p:sp>
    </p:spTree>
    <p:extLst>
      <p:ext uri="{BB962C8B-B14F-4D97-AF65-F5344CB8AC3E}">
        <p14:creationId xmlns:p14="http://schemas.microsoft.com/office/powerpoint/2010/main" val="7105744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Ask what goes into case details?</a:t>
            </a:r>
          </a:p>
          <a:p>
            <a:r>
              <a:rPr lang="en-US" dirty="0" smtClean="0"/>
              <a:t>- Goal</a:t>
            </a:r>
            <a:r>
              <a:rPr lang="en-US" baseline="0" dirty="0" smtClean="0"/>
              <a:t> is to get class to name </a:t>
            </a:r>
            <a:r>
              <a:rPr lang="en-US" baseline="0" smtClean="0"/>
              <a:t>discrete features</a:t>
            </a:r>
            <a:endParaRPr lang="en-US" dirty="0"/>
          </a:p>
        </p:txBody>
      </p:sp>
      <p:sp>
        <p:nvSpPr>
          <p:cNvPr id="4" name="Slide Number Placeholder 3"/>
          <p:cNvSpPr>
            <a:spLocks noGrp="1"/>
          </p:cNvSpPr>
          <p:nvPr>
            <p:ph type="sldNum" sz="quarter" idx="10"/>
          </p:nvPr>
        </p:nvSpPr>
        <p:spPr/>
        <p:txBody>
          <a:bodyPr/>
          <a:lstStyle/>
          <a:p>
            <a:fld id="{1D5984C4-F11A-1543-9F4C-C2CEF3F8F86E}" type="slidenum">
              <a:rPr lang="en-US" smtClean="0"/>
              <a:t>9</a:t>
            </a:fld>
            <a:endParaRPr lang="en-US"/>
          </a:p>
        </p:txBody>
      </p:sp>
    </p:spTree>
    <p:extLst>
      <p:ext uri="{BB962C8B-B14F-4D97-AF65-F5344CB8AC3E}">
        <p14:creationId xmlns:p14="http://schemas.microsoft.com/office/powerpoint/2010/main" val="19253527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06D3CA2-0BB0-B649-A9F8-D66E4291C7D9}" type="datetime1">
              <a:rPr lang="en-US" smtClean="0"/>
              <a:t>1/28/17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8F4109-7BBC-ED48-834E-F2794D8279DA}" type="slidenum">
              <a:rPr lang="en-US" smtClean="0"/>
              <a:t>‹#›</a:t>
            </a:fld>
            <a:endParaRPr lang="en-US"/>
          </a:p>
        </p:txBody>
      </p:sp>
    </p:spTree>
    <p:extLst>
      <p:ext uri="{BB962C8B-B14F-4D97-AF65-F5344CB8AC3E}">
        <p14:creationId xmlns:p14="http://schemas.microsoft.com/office/powerpoint/2010/main" val="11706013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089ADF2-A395-8242-9697-D2989F7B65A9}" type="datetime1">
              <a:rPr lang="en-US" smtClean="0"/>
              <a:t>1/28/17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8F4109-7BBC-ED48-834E-F2794D8279DA}" type="slidenum">
              <a:rPr lang="en-US" smtClean="0"/>
              <a:t>‹#›</a:t>
            </a:fld>
            <a:endParaRPr lang="en-US"/>
          </a:p>
        </p:txBody>
      </p:sp>
    </p:spTree>
    <p:extLst>
      <p:ext uri="{BB962C8B-B14F-4D97-AF65-F5344CB8AC3E}">
        <p14:creationId xmlns:p14="http://schemas.microsoft.com/office/powerpoint/2010/main" val="6187219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C83ADC2-C45F-D045-8886-0B262120C175}" type="datetime1">
              <a:rPr lang="en-US" smtClean="0"/>
              <a:t>1/28/17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8F4109-7BBC-ED48-834E-F2794D8279DA}" type="slidenum">
              <a:rPr lang="en-US" smtClean="0"/>
              <a:t>‹#›</a:t>
            </a:fld>
            <a:endParaRPr lang="en-US"/>
          </a:p>
        </p:txBody>
      </p:sp>
    </p:spTree>
    <p:extLst>
      <p:ext uri="{BB962C8B-B14F-4D97-AF65-F5344CB8AC3E}">
        <p14:creationId xmlns:p14="http://schemas.microsoft.com/office/powerpoint/2010/main" val="7434570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BLANK BLUE">
    <p:bg>
      <p:bgPr>
        <a:solidFill>
          <a:schemeClr val="bg1"/>
        </a:solidFill>
        <a:effectLst/>
      </p:bgPr>
    </p:bg>
    <p:spTree>
      <p:nvGrpSpPr>
        <p:cNvPr id="1" name=""/>
        <p:cNvGrpSpPr/>
        <p:nvPr/>
      </p:nvGrpSpPr>
      <p:grpSpPr>
        <a:xfrm>
          <a:off x="0" y="0"/>
          <a:ext cx="0" cy="0"/>
          <a:chOff x="0" y="0"/>
          <a:chExt cx="0" cy="0"/>
        </a:xfrm>
      </p:grpSpPr>
      <p:sp>
        <p:nvSpPr>
          <p:cNvPr id="32" name="Rectangle 31"/>
          <p:cNvSpPr/>
          <p:nvPr userDrawn="1"/>
        </p:nvSpPr>
        <p:spPr>
          <a:xfrm>
            <a:off x="-270753" y="6253324"/>
            <a:ext cx="12462753" cy="6046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7CA8F2E2-1E60-6344-958D-70C437E89490}" type="datetime1">
              <a:rPr lang="en-US" smtClean="0"/>
              <a:t>1/28/17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0819AE-02FA-3749-BFC2-030922A62D98}" type="slidenum">
              <a:rPr lang="en-US" smtClean="0"/>
              <a:t>‹#›</a:t>
            </a:fld>
            <a:endParaRPr lang="en-US"/>
          </a:p>
        </p:txBody>
      </p:sp>
    </p:spTree>
    <p:extLst>
      <p:ext uri="{BB962C8B-B14F-4D97-AF65-F5344CB8AC3E}">
        <p14:creationId xmlns:p14="http://schemas.microsoft.com/office/powerpoint/2010/main" val="7247076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AB5BD50-0439-7F48-8AEA-76B395A0E4C9}" type="datetime1">
              <a:rPr lang="en-US" smtClean="0"/>
              <a:t>1/28/17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8F4109-7BBC-ED48-834E-F2794D8279DA}" type="slidenum">
              <a:rPr lang="en-US" smtClean="0"/>
              <a:t>‹#›</a:t>
            </a:fld>
            <a:endParaRPr lang="en-US"/>
          </a:p>
        </p:txBody>
      </p:sp>
    </p:spTree>
    <p:extLst>
      <p:ext uri="{BB962C8B-B14F-4D97-AF65-F5344CB8AC3E}">
        <p14:creationId xmlns:p14="http://schemas.microsoft.com/office/powerpoint/2010/main" val="11990648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CD5C6F3-CEC4-EF4D-89AA-B32CB6F95133}" type="datetime1">
              <a:rPr lang="en-US" smtClean="0"/>
              <a:t>1/28/17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8F4109-7BBC-ED48-834E-F2794D8279DA}" type="slidenum">
              <a:rPr lang="en-US" smtClean="0"/>
              <a:t>‹#›</a:t>
            </a:fld>
            <a:endParaRPr lang="en-US"/>
          </a:p>
        </p:txBody>
      </p:sp>
    </p:spTree>
    <p:extLst>
      <p:ext uri="{BB962C8B-B14F-4D97-AF65-F5344CB8AC3E}">
        <p14:creationId xmlns:p14="http://schemas.microsoft.com/office/powerpoint/2010/main" val="6960039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F2A4230-1B89-8F4A-8BAA-6B15473F7992}" type="datetime1">
              <a:rPr lang="en-US" smtClean="0"/>
              <a:t>1/28/17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8F4109-7BBC-ED48-834E-F2794D8279DA}" type="slidenum">
              <a:rPr lang="en-US" smtClean="0"/>
              <a:t>‹#›</a:t>
            </a:fld>
            <a:endParaRPr lang="en-US"/>
          </a:p>
        </p:txBody>
      </p:sp>
    </p:spTree>
    <p:extLst>
      <p:ext uri="{BB962C8B-B14F-4D97-AF65-F5344CB8AC3E}">
        <p14:creationId xmlns:p14="http://schemas.microsoft.com/office/powerpoint/2010/main" val="3948111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24DE362-FEB8-A347-ACF9-C5B9E463437E}" type="datetime1">
              <a:rPr lang="en-US" smtClean="0"/>
              <a:t>1/28/17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68F4109-7BBC-ED48-834E-F2794D8279DA}" type="slidenum">
              <a:rPr lang="en-US" smtClean="0"/>
              <a:t>‹#›</a:t>
            </a:fld>
            <a:endParaRPr lang="en-US"/>
          </a:p>
        </p:txBody>
      </p:sp>
    </p:spTree>
    <p:extLst>
      <p:ext uri="{BB962C8B-B14F-4D97-AF65-F5344CB8AC3E}">
        <p14:creationId xmlns:p14="http://schemas.microsoft.com/office/powerpoint/2010/main" val="20144830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640E1E1-2838-E648-B599-CED978C58D57}" type="datetime1">
              <a:rPr lang="en-US" smtClean="0"/>
              <a:t>1/28/17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68F4109-7BBC-ED48-834E-F2794D8279DA}" type="slidenum">
              <a:rPr lang="en-US" smtClean="0"/>
              <a:t>‹#›</a:t>
            </a:fld>
            <a:endParaRPr lang="en-US"/>
          </a:p>
        </p:txBody>
      </p:sp>
    </p:spTree>
    <p:extLst>
      <p:ext uri="{BB962C8B-B14F-4D97-AF65-F5344CB8AC3E}">
        <p14:creationId xmlns:p14="http://schemas.microsoft.com/office/powerpoint/2010/main" val="1896612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7C3782A-D590-0942-B988-AA86E3207685}" type="datetime1">
              <a:rPr lang="en-US" smtClean="0"/>
              <a:t>1/28/17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68F4109-7BBC-ED48-834E-F2794D8279DA}" type="slidenum">
              <a:rPr lang="en-US" smtClean="0"/>
              <a:t>‹#›</a:t>
            </a:fld>
            <a:endParaRPr lang="en-US"/>
          </a:p>
        </p:txBody>
      </p:sp>
    </p:spTree>
    <p:extLst>
      <p:ext uri="{BB962C8B-B14F-4D97-AF65-F5344CB8AC3E}">
        <p14:creationId xmlns:p14="http://schemas.microsoft.com/office/powerpoint/2010/main" val="7707117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01BF516-BBBE-1345-9C48-A2A1202B5221}" type="datetime1">
              <a:rPr lang="en-US" smtClean="0"/>
              <a:t>1/28/17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8F4109-7BBC-ED48-834E-F2794D8279DA}" type="slidenum">
              <a:rPr lang="en-US" smtClean="0"/>
              <a:t>‹#›</a:t>
            </a:fld>
            <a:endParaRPr lang="en-US"/>
          </a:p>
        </p:txBody>
      </p:sp>
    </p:spTree>
    <p:extLst>
      <p:ext uri="{BB962C8B-B14F-4D97-AF65-F5344CB8AC3E}">
        <p14:creationId xmlns:p14="http://schemas.microsoft.com/office/powerpoint/2010/main" val="18780870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5207E6E-F1FB-1040-9727-8E1114EC23FC}" type="datetime1">
              <a:rPr lang="en-US" smtClean="0"/>
              <a:t>1/28/17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8F4109-7BBC-ED48-834E-F2794D8279DA}" type="slidenum">
              <a:rPr lang="en-US" smtClean="0"/>
              <a:t>‹#›</a:t>
            </a:fld>
            <a:endParaRPr lang="en-US"/>
          </a:p>
        </p:txBody>
      </p:sp>
    </p:spTree>
    <p:extLst>
      <p:ext uri="{BB962C8B-B14F-4D97-AF65-F5344CB8AC3E}">
        <p14:creationId xmlns:p14="http://schemas.microsoft.com/office/powerpoint/2010/main" val="129386792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A77C152-CA6F-FE47-BC89-E0C4C804A194}" type="datetime1">
              <a:rPr lang="en-US" smtClean="0"/>
              <a:t>1/28/17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8F4109-7BBC-ED48-834E-F2794D8279DA}" type="slidenum">
              <a:rPr lang="en-US" smtClean="0"/>
              <a:t>‹#›</a:t>
            </a:fld>
            <a:endParaRPr lang="en-US"/>
          </a:p>
        </p:txBody>
      </p:sp>
    </p:spTree>
    <p:extLst>
      <p:ext uri="{BB962C8B-B14F-4D97-AF65-F5344CB8AC3E}">
        <p14:creationId xmlns:p14="http://schemas.microsoft.com/office/powerpoint/2010/main" val="13996969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tif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6.xml"/><Relationship Id="rId3" Type="http://schemas.openxmlformats.org/officeDocument/2006/relationships/hyperlink" Target="file:///w"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3.xml"/><Relationship Id="rId3" Type="http://schemas.openxmlformats.org/officeDocument/2006/relationships/image" Target="../media/image4.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hyperlink" Target="https://www.ravellaw.com/opinions/2f75081b7aa9376053a07190a0a38559"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3.emf"/></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TextBox 6"/>
          <p:cNvSpPr txBox="1"/>
          <p:nvPr/>
        </p:nvSpPr>
        <p:spPr>
          <a:xfrm>
            <a:off x="0" y="3870077"/>
            <a:ext cx="12456160" cy="2215991"/>
          </a:xfrm>
          <a:prstGeom prst="rect">
            <a:avLst/>
          </a:prstGeom>
          <a:solidFill>
            <a:schemeClr val="bg1"/>
          </a:solidFill>
        </p:spPr>
        <p:txBody>
          <a:bodyPr wrap="square" rtlCol="0">
            <a:spAutoFit/>
          </a:bodyPr>
          <a:lstStyle/>
          <a:p>
            <a:pPr lvl="1"/>
            <a:endParaRPr lang="en-US" sz="13800" dirty="0">
              <a:ln w="0"/>
              <a:effectLst>
                <a:outerShdw blurRad="38100" dist="19050" dir="2700000" algn="tl" rotWithShape="0">
                  <a:schemeClr val="dk1">
                    <a:alpha val="40000"/>
                  </a:schemeClr>
                </a:outerShdw>
              </a:effectLst>
              <a:latin typeface="Avenir Book" charset="0"/>
              <a:ea typeface="Avenir Book" charset="0"/>
              <a:cs typeface="Avenir Book" charset="0"/>
            </a:endParaRPr>
          </a:p>
        </p:txBody>
      </p:sp>
      <p:sp>
        <p:nvSpPr>
          <p:cNvPr id="4" name="TextBox 3"/>
          <p:cNvSpPr txBox="1"/>
          <p:nvPr/>
        </p:nvSpPr>
        <p:spPr>
          <a:xfrm>
            <a:off x="2450882" y="4070132"/>
            <a:ext cx="9344878" cy="1877437"/>
          </a:xfrm>
          <a:prstGeom prst="rect">
            <a:avLst/>
          </a:prstGeom>
          <a:noFill/>
        </p:spPr>
        <p:txBody>
          <a:bodyPr wrap="square" rtlCol="0">
            <a:spAutoFit/>
          </a:bodyPr>
          <a:lstStyle/>
          <a:p>
            <a:r>
              <a:rPr lang="en-US" sz="3600" b="1" dirty="0" smtClean="0">
                <a:solidFill>
                  <a:schemeClr val="tx2"/>
                </a:solidFill>
                <a:latin typeface="Avenir Book" charset="0"/>
                <a:ea typeface="Avenir Book" charset="0"/>
                <a:cs typeface="Avenir Book" charset="0"/>
              </a:rPr>
              <a:t>Lecture 2: Data Manipulation</a:t>
            </a:r>
          </a:p>
          <a:p>
            <a:r>
              <a:rPr lang="en-US" sz="2000" dirty="0" smtClean="0">
                <a:solidFill>
                  <a:schemeClr val="tx2"/>
                </a:solidFill>
                <a:latin typeface="Avenir Book" charset="0"/>
                <a:ea typeface="Avenir Book" charset="0"/>
                <a:cs typeface="Avenir Book" charset="0"/>
              </a:rPr>
              <a:t>Intro to Data Science for Public Policy</a:t>
            </a:r>
          </a:p>
          <a:p>
            <a:r>
              <a:rPr lang="en-US" sz="2000" dirty="0" smtClean="0">
                <a:solidFill>
                  <a:schemeClr val="tx2"/>
                </a:solidFill>
                <a:latin typeface="Avenir Book" charset="0"/>
                <a:ea typeface="Avenir Book" charset="0"/>
                <a:cs typeface="Avenir Book" charset="0"/>
              </a:rPr>
              <a:t>Spring 2017</a:t>
            </a:r>
          </a:p>
          <a:p>
            <a:endParaRPr lang="en-US" sz="2000" dirty="0">
              <a:solidFill>
                <a:schemeClr val="tx2"/>
              </a:solidFill>
              <a:latin typeface="Avenir Book" charset="0"/>
              <a:ea typeface="Avenir Book" charset="0"/>
              <a:cs typeface="Avenir Book" charset="0"/>
            </a:endParaRPr>
          </a:p>
          <a:p>
            <a:r>
              <a:rPr lang="en-US" sz="2000" dirty="0" smtClean="0">
                <a:solidFill>
                  <a:schemeClr val="tx2"/>
                </a:solidFill>
                <a:latin typeface="Avenir Book" charset="0"/>
                <a:ea typeface="Avenir Book" charset="0"/>
                <a:cs typeface="Avenir Book" charset="0"/>
              </a:rPr>
              <a:t>Jeff Chen + Dan Hammer</a:t>
            </a:r>
            <a:endParaRPr lang="en-US" sz="2000" dirty="0">
              <a:solidFill>
                <a:schemeClr val="tx2"/>
              </a:solidFill>
              <a:latin typeface="Avenir Book" charset="0"/>
              <a:ea typeface="Avenir Book" charset="0"/>
              <a:cs typeface="Avenir Book" charset="0"/>
            </a:endParaRPr>
          </a:p>
        </p:txBody>
      </p:sp>
      <p:pic>
        <p:nvPicPr>
          <p:cNvPr id="5" name="Picture 4"/>
          <p:cNvPicPr>
            <a:picLocks noChangeAspect="1"/>
          </p:cNvPicPr>
          <p:nvPr/>
        </p:nvPicPr>
        <p:blipFill>
          <a:blip r:embed="rId3"/>
          <a:stretch>
            <a:fillRect/>
          </a:stretch>
        </p:blipFill>
        <p:spPr>
          <a:xfrm>
            <a:off x="806450" y="4155857"/>
            <a:ext cx="1644432" cy="1644432"/>
          </a:xfrm>
          <a:prstGeom prst="rect">
            <a:avLst/>
          </a:prstGeom>
        </p:spPr>
      </p:pic>
      <p:sp>
        <p:nvSpPr>
          <p:cNvPr id="6" name="Slide Number Placeholder 5"/>
          <p:cNvSpPr>
            <a:spLocks noGrp="1"/>
          </p:cNvSpPr>
          <p:nvPr>
            <p:ph type="sldNum" sz="quarter" idx="12"/>
          </p:nvPr>
        </p:nvSpPr>
        <p:spPr/>
        <p:txBody>
          <a:bodyPr/>
          <a:lstStyle/>
          <a:p>
            <a:fld id="{068F4109-7BBC-ED48-834E-F2794D8279DA}" type="slidenum">
              <a:rPr lang="en-US" smtClean="0"/>
              <a:t>1</a:t>
            </a:fld>
            <a:endParaRPr lang="en-US"/>
          </a:p>
        </p:txBody>
      </p:sp>
    </p:spTree>
    <p:extLst>
      <p:ext uri="{BB962C8B-B14F-4D97-AF65-F5344CB8AC3E}">
        <p14:creationId xmlns:p14="http://schemas.microsoft.com/office/powerpoint/2010/main" val="122281471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a:xfrm>
            <a:off x="8510270" y="6373821"/>
            <a:ext cx="2743200" cy="365125"/>
          </a:xfrm>
        </p:spPr>
        <p:txBody>
          <a:bodyPr/>
          <a:lstStyle/>
          <a:p>
            <a:fld id="{150819AE-02FA-3749-BFC2-030922A62D98}" type="slidenum">
              <a:rPr lang="en-US" smtClean="0"/>
              <a:t>10</a:t>
            </a:fld>
            <a:endParaRPr lang="en-US"/>
          </a:p>
        </p:txBody>
      </p:sp>
      <p:sp>
        <p:nvSpPr>
          <p:cNvPr id="6" name="Rectangle 5"/>
          <p:cNvSpPr/>
          <p:nvPr/>
        </p:nvSpPr>
        <p:spPr>
          <a:xfrm>
            <a:off x="361950" y="6317253"/>
            <a:ext cx="8953500" cy="461665"/>
          </a:xfrm>
          <a:prstGeom prst="rect">
            <a:avLst/>
          </a:prstGeom>
        </p:spPr>
        <p:txBody>
          <a:bodyPr wrap="square">
            <a:spAutoFit/>
          </a:bodyPr>
          <a:lstStyle/>
          <a:p>
            <a:pPr marL="17463" marR="0" lvl="0" indent="-17463" defTabSz="914400" eaLnBrk="1" fontAlgn="auto" latinLnBrk="0" hangingPunct="1">
              <a:lnSpc>
                <a:spcPct val="100000"/>
              </a:lnSpc>
              <a:spcBef>
                <a:spcPts val="0"/>
              </a:spcBef>
              <a:spcAft>
                <a:spcPts val="0"/>
              </a:spcAft>
              <a:buClrTx/>
              <a:buSzTx/>
              <a:buFont typeface="Arial" charset="0"/>
              <a:buNone/>
              <a:defRPr/>
            </a:pPr>
            <a:r>
              <a:rPr lang="en-US" sz="2400" dirty="0" smtClean="0">
                <a:solidFill>
                  <a:schemeClr val="bg1">
                    <a:lumMod val="50000"/>
                  </a:schemeClr>
                </a:solidFill>
                <a:latin typeface="Helvetica Neue Thin" charset="0"/>
                <a:ea typeface="Helvetica Neue Thin" charset="0"/>
                <a:cs typeface="Helvetica Neue Thin" charset="0"/>
              </a:rPr>
              <a:t>Motivation</a:t>
            </a:r>
            <a:endParaRPr lang="en-US" sz="2400" dirty="0">
              <a:solidFill>
                <a:schemeClr val="bg1">
                  <a:lumMod val="50000"/>
                </a:schemeClr>
              </a:solidFill>
              <a:latin typeface="Helvetica Neue Thin" charset="0"/>
              <a:ea typeface="Helvetica Neue Thin" charset="0"/>
              <a:cs typeface="Helvetica Neue Thin" charset="0"/>
            </a:endParaRPr>
          </a:p>
        </p:txBody>
      </p:sp>
      <p:sp>
        <p:nvSpPr>
          <p:cNvPr id="9" name="Rectangle 8"/>
          <p:cNvSpPr/>
          <p:nvPr/>
        </p:nvSpPr>
        <p:spPr>
          <a:xfrm>
            <a:off x="361950" y="418276"/>
            <a:ext cx="5816913" cy="461665"/>
          </a:xfrm>
          <a:prstGeom prst="rect">
            <a:avLst/>
          </a:prstGeom>
        </p:spPr>
        <p:txBody>
          <a:bodyPr wrap="none">
            <a:spAutoFit/>
          </a:bodyPr>
          <a:lstStyle/>
          <a:p>
            <a:r>
              <a:rPr lang="en-US" sz="2400" u="sng" dirty="0" smtClean="0">
                <a:solidFill>
                  <a:srgbClr val="000000"/>
                </a:solidFill>
                <a:latin typeface="Avenir Book" charset="0"/>
                <a:ea typeface="Avenir Book" charset="0"/>
                <a:cs typeface="Avenir Book" charset="0"/>
              </a:rPr>
              <a:t>Example (from similar but not exact data)</a:t>
            </a:r>
            <a:endParaRPr lang="en-US" sz="2400" dirty="0"/>
          </a:p>
        </p:txBody>
      </p:sp>
      <p:sp>
        <p:nvSpPr>
          <p:cNvPr id="10" name="Rectangle 9"/>
          <p:cNvSpPr/>
          <p:nvPr/>
        </p:nvSpPr>
        <p:spPr>
          <a:xfrm>
            <a:off x="3700130" y="5671618"/>
            <a:ext cx="8934061" cy="1187439"/>
          </a:xfrm>
          <a:prstGeom prst="rect">
            <a:avLst/>
          </a:prstGeom>
          <a:gradFill flip="none" rotWithShape="1">
            <a:gsLst>
              <a:gs pos="0">
                <a:schemeClr val="bg1">
                  <a:alpha val="60000"/>
                </a:schemeClr>
              </a:gs>
              <a:gs pos="100000">
                <a:schemeClr val="bg1">
                  <a:lumMod val="0"/>
                  <a:lumOff val="10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3355949" y="1663725"/>
            <a:ext cx="2614279" cy="5509200"/>
          </a:xfrm>
          <a:prstGeom prst="rect">
            <a:avLst/>
          </a:prstGeom>
        </p:spPr>
        <p:txBody>
          <a:bodyPr wrap="square">
            <a:spAutoFit/>
          </a:bodyPr>
          <a:lstStyle/>
          <a:p>
            <a:pPr marL="457200" indent="-457200">
              <a:buAutoNum type="arabicPeriod"/>
            </a:pPr>
            <a:r>
              <a:rPr lang="en-US" sz="1600" dirty="0" smtClean="0">
                <a:latin typeface="Avenir Book" charset="0"/>
                <a:ea typeface="Avenir Book" charset="0"/>
                <a:cs typeface="Avenir Book" charset="0"/>
              </a:rPr>
              <a:t>McDermott Case – Request for documents</a:t>
            </a:r>
          </a:p>
          <a:p>
            <a:pPr marL="457200" indent="-457200">
              <a:buFontTx/>
              <a:buAutoNum type="arabicPeriod"/>
            </a:pPr>
            <a:r>
              <a:rPr lang="en-US" sz="1600" dirty="0">
                <a:latin typeface="Avenir Book" charset="0"/>
                <a:ea typeface="Avenir Book" charset="0"/>
                <a:cs typeface="Avenir Book" charset="0"/>
              </a:rPr>
              <a:t>McDermott Case – </a:t>
            </a:r>
            <a:r>
              <a:rPr lang="en-US" sz="1600" dirty="0" smtClean="0">
                <a:latin typeface="Avenir Book" charset="0"/>
                <a:ea typeface="Avenir Book" charset="0"/>
                <a:cs typeface="Avenir Book" charset="0"/>
              </a:rPr>
              <a:t>Five results submitted</a:t>
            </a:r>
          </a:p>
          <a:p>
            <a:pPr marL="457200" indent="-457200">
              <a:buFontTx/>
              <a:buAutoNum type="arabicPeriod"/>
            </a:pPr>
            <a:r>
              <a:rPr lang="en-US" sz="1600" dirty="0" smtClean="0">
                <a:latin typeface="Avenir Book" charset="0"/>
                <a:ea typeface="Avenir Book" charset="0"/>
                <a:cs typeface="Avenir Book" charset="0"/>
              </a:rPr>
              <a:t>McDermott Case – New questions submitted</a:t>
            </a:r>
          </a:p>
          <a:p>
            <a:pPr marL="457200" indent="-457200">
              <a:buFontTx/>
              <a:buAutoNum type="arabicPeriod"/>
            </a:pPr>
            <a:r>
              <a:rPr lang="en-US" sz="1600" dirty="0" smtClean="0">
                <a:latin typeface="Avenir Book" charset="0"/>
                <a:ea typeface="Avenir Book" charset="0"/>
                <a:cs typeface="Avenir Book" charset="0"/>
              </a:rPr>
              <a:t>McDermott Case – Requests reviewed</a:t>
            </a:r>
            <a:endParaRPr lang="en-US" sz="1600" dirty="0">
              <a:latin typeface="Avenir Book" charset="0"/>
              <a:ea typeface="Avenir Book" charset="0"/>
              <a:cs typeface="Avenir Book" charset="0"/>
            </a:endParaRPr>
          </a:p>
          <a:p>
            <a:pPr marL="457200" indent="-457200">
              <a:buFontTx/>
              <a:buAutoNum type="arabicPeriod"/>
            </a:pPr>
            <a:r>
              <a:rPr lang="en-US" sz="1600" dirty="0">
                <a:latin typeface="Avenir Book" charset="0"/>
                <a:ea typeface="Avenir Book" charset="0"/>
                <a:cs typeface="Avenir Book" charset="0"/>
              </a:rPr>
              <a:t>McDermott Case – New questions submitted</a:t>
            </a:r>
          </a:p>
          <a:p>
            <a:pPr marL="457200" indent="-457200">
              <a:buFontTx/>
              <a:buAutoNum type="arabicPeriod"/>
            </a:pPr>
            <a:r>
              <a:rPr lang="en-US" sz="1600" dirty="0">
                <a:latin typeface="Avenir Book" charset="0"/>
                <a:ea typeface="Avenir Book" charset="0"/>
                <a:cs typeface="Avenir Book" charset="0"/>
              </a:rPr>
              <a:t>McDermott Case – </a:t>
            </a:r>
            <a:r>
              <a:rPr lang="en-US" sz="1600" dirty="0" smtClean="0">
                <a:latin typeface="Avenir Book" charset="0"/>
                <a:ea typeface="Avenir Book" charset="0"/>
                <a:cs typeface="Avenir Book" charset="0"/>
              </a:rPr>
              <a:t>Judge visit</a:t>
            </a:r>
          </a:p>
          <a:p>
            <a:pPr marL="457200" indent="-457200">
              <a:buFontTx/>
              <a:buAutoNum type="arabicPeriod"/>
            </a:pPr>
            <a:r>
              <a:rPr lang="en-US" sz="1600" dirty="0">
                <a:latin typeface="Avenir Book" charset="0"/>
                <a:ea typeface="Avenir Book" charset="0"/>
                <a:cs typeface="Avenir Book" charset="0"/>
              </a:rPr>
              <a:t>McDermott Case – </a:t>
            </a:r>
            <a:r>
              <a:rPr lang="en-US" sz="1600" dirty="0" smtClean="0">
                <a:latin typeface="Avenir Book" charset="0"/>
                <a:ea typeface="Avenir Book" charset="0"/>
                <a:cs typeface="Avenir Book" charset="0"/>
              </a:rPr>
              <a:t>Discovery session</a:t>
            </a:r>
            <a:endParaRPr lang="en-US" sz="1600" dirty="0">
              <a:latin typeface="Avenir Book" charset="0"/>
              <a:ea typeface="Avenir Book" charset="0"/>
              <a:cs typeface="Avenir Book" charset="0"/>
            </a:endParaRPr>
          </a:p>
          <a:p>
            <a:pPr marL="457200" indent="-457200">
              <a:buFontTx/>
              <a:buAutoNum type="arabicPeriod"/>
            </a:pPr>
            <a:endParaRPr lang="en-US" sz="1600" dirty="0">
              <a:latin typeface="Avenir Book" charset="0"/>
              <a:ea typeface="Avenir Book" charset="0"/>
              <a:cs typeface="Avenir Book" charset="0"/>
            </a:endParaRPr>
          </a:p>
          <a:p>
            <a:pPr marL="457200" indent="-457200">
              <a:buAutoNum type="arabicPeriod"/>
            </a:pPr>
            <a:endParaRPr lang="en-US" sz="1600" dirty="0" smtClean="0">
              <a:latin typeface="Avenir Book" charset="0"/>
              <a:ea typeface="Avenir Book" charset="0"/>
              <a:cs typeface="Avenir Book" charset="0"/>
            </a:endParaRPr>
          </a:p>
          <a:p>
            <a:endParaRPr lang="en-US" sz="1600" dirty="0">
              <a:latin typeface="Avenir Book" charset="0"/>
              <a:ea typeface="Avenir Book" charset="0"/>
              <a:cs typeface="Avenir Book" charset="0"/>
            </a:endParaRPr>
          </a:p>
          <a:p>
            <a:endParaRPr lang="en-US" sz="1600" dirty="0">
              <a:latin typeface="Avenir Book" charset="0"/>
              <a:ea typeface="Avenir Book" charset="0"/>
              <a:cs typeface="Avenir Book" charset="0"/>
            </a:endParaRPr>
          </a:p>
        </p:txBody>
      </p:sp>
      <p:sp>
        <p:nvSpPr>
          <p:cNvPr id="25" name="Rectangle 24"/>
          <p:cNvSpPr/>
          <p:nvPr/>
        </p:nvSpPr>
        <p:spPr>
          <a:xfrm>
            <a:off x="3355948" y="1046935"/>
            <a:ext cx="3318741" cy="461665"/>
          </a:xfrm>
          <a:prstGeom prst="rect">
            <a:avLst/>
          </a:prstGeom>
        </p:spPr>
        <p:txBody>
          <a:bodyPr wrap="square">
            <a:spAutoFit/>
          </a:bodyPr>
          <a:lstStyle/>
          <a:p>
            <a:r>
              <a:rPr lang="en-US" sz="2400" i="1" u="sng" dirty="0" smtClean="0">
                <a:solidFill>
                  <a:srgbClr val="00B0F0"/>
                </a:solidFill>
                <a:latin typeface="Avenir Book" charset="0"/>
                <a:ea typeface="Avenir Book" charset="0"/>
                <a:cs typeface="Avenir Book" charset="0"/>
              </a:rPr>
              <a:t>Logs: Activities</a:t>
            </a:r>
            <a:endParaRPr lang="en-US" sz="2400" i="1" u="sng" dirty="0">
              <a:solidFill>
                <a:srgbClr val="00B0F0"/>
              </a:solidFill>
              <a:latin typeface="Avenir Book" charset="0"/>
              <a:ea typeface="Avenir Book" charset="0"/>
              <a:cs typeface="Avenir Book" charset="0"/>
            </a:endParaRPr>
          </a:p>
        </p:txBody>
      </p:sp>
      <p:sp>
        <p:nvSpPr>
          <p:cNvPr id="26" name="TextBox 25"/>
          <p:cNvSpPr txBox="1"/>
          <p:nvPr/>
        </p:nvSpPr>
        <p:spPr>
          <a:xfrm>
            <a:off x="7080310" y="2768296"/>
            <a:ext cx="3767833" cy="369332"/>
          </a:xfrm>
          <a:prstGeom prst="rect">
            <a:avLst/>
          </a:prstGeom>
          <a:noFill/>
        </p:spPr>
        <p:txBody>
          <a:bodyPr wrap="square" rtlCol="0">
            <a:spAutoFit/>
          </a:bodyPr>
          <a:lstStyle/>
          <a:p>
            <a:r>
              <a:rPr lang="en-US" dirty="0" smtClean="0">
                <a:solidFill>
                  <a:srgbClr val="FF0000"/>
                </a:solidFill>
                <a:latin typeface="Avenir Book" charset="0"/>
                <a:ea typeface="Avenir Book" charset="0"/>
                <a:cs typeface="Avenir Book" charset="0"/>
              </a:rPr>
              <a:t># of activities on case = 7</a:t>
            </a:r>
            <a:endParaRPr lang="en-US" dirty="0">
              <a:solidFill>
                <a:srgbClr val="FF0000"/>
              </a:solidFill>
              <a:latin typeface="Avenir Book" charset="0"/>
              <a:ea typeface="Avenir Book" charset="0"/>
              <a:cs typeface="Avenir Book" charset="0"/>
            </a:endParaRPr>
          </a:p>
        </p:txBody>
      </p:sp>
      <p:sp>
        <p:nvSpPr>
          <p:cNvPr id="4" name="Right Brace 3"/>
          <p:cNvSpPr/>
          <p:nvPr/>
        </p:nvSpPr>
        <p:spPr>
          <a:xfrm>
            <a:off x="5970228" y="1530014"/>
            <a:ext cx="913651" cy="4574289"/>
          </a:xfrm>
          <a:prstGeom prst="rightBrace">
            <a:avLst>
              <a:gd name="adj1" fmla="val 8333"/>
              <a:gd name="adj2" fmla="val 31142"/>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2" name="TextBox 31"/>
          <p:cNvSpPr txBox="1"/>
          <p:nvPr/>
        </p:nvSpPr>
        <p:spPr>
          <a:xfrm>
            <a:off x="971734" y="5164137"/>
            <a:ext cx="2384214" cy="369332"/>
          </a:xfrm>
          <a:prstGeom prst="rect">
            <a:avLst/>
          </a:prstGeom>
          <a:noFill/>
        </p:spPr>
        <p:txBody>
          <a:bodyPr wrap="square" rtlCol="0">
            <a:spAutoFit/>
          </a:bodyPr>
          <a:lstStyle/>
          <a:p>
            <a:r>
              <a:rPr lang="en-US" dirty="0" smtClean="0">
                <a:solidFill>
                  <a:srgbClr val="FF0000"/>
                </a:solidFill>
                <a:latin typeface="Avenir Book" charset="0"/>
                <a:ea typeface="Avenir Book" charset="0"/>
                <a:cs typeface="Avenir Book" charset="0"/>
              </a:rPr>
              <a:t>Types of activities </a:t>
            </a:r>
            <a:endParaRPr lang="en-US" dirty="0">
              <a:solidFill>
                <a:srgbClr val="FF0000"/>
              </a:solidFill>
              <a:latin typeface="Avenir Book" charset="0"/>
              <a:ea typeface="Avenir Book" charset="0"/>
              <a:cs typeface="Avenir Book" charset="0"/>
            </a:endParaRPr>
          </a:p>
        </p:txBody>
      </p:sp>
      <p:sp>
        <p:nvSpPr>
          <p:cNvPr id="33" name="TextBox 32"/>
          <p:cNvSpPr txBox="1"/>
          <p:nvPr/>
        </p:nvSpPr>
        <p:spPr>
          <a:xfrm>
            <a:off x="971734" y="2523043"/>
            <a:ext cx="2384214" cy="369332"/>
          </a:xfrm>
          <a:prstGeom prst="rect">
            <a:avLst/>
          </a:prstGeom>
          <a:noFill/>
        </p:spPr>
        <p:txBody>
          <a:bodyPr wrap="square" rtlCol="0">
            <a:spAutoFit/>
          </a:bodyPr>
          <a:lstStyle/>
          <a:p>
            <a:r>
              <a:rPr lang="en-US" dirty="0" smtClean="0">
                <a:solidFill>
                  <a:srgbClr val="FF0000"/>
                </a:solidFill>
                <a:latin typeface="Avenir Book" charset="0"/>
                <a:ea typeface="Avenir Book" charset="0"/>
                <a:cs typeface="Avenir Book" charset="0"/>
              </a:rPr>
              <a:t>Intensity of research</a:t>
            </a:r>
            <a:endParaRPr lang="en-US" dirty="0">
              <a:solidFill>
                <a:srgbClr val="FF0000"/>
              </a:solidFill>
              <a:latin typeface="Avenir Book" charset="0"/>
              <a:ea typeface="Avenir Book" charset="0"/>
              <a:cs typeface="Avenir Book" charset="0"/>
            </a:endParaRPr>
          </a:p>
        </p:txBody>
      </p:sp>
    </p:spTree>
    <p:extLst>
      <p:ext uri="{BB962C8B-B14F-4D97-AF65-F5344CB8AC3E}">
        <p14:creationId xmlns:p14="http://schemas.microsoft.com/office/powerpoint/2010/main" val="167970386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a:xfrm>
            <a:off x="8510270" y="6373821"/>
            <a:ext cx="2743200" cy="365125"/>
          </a:xfrm>
        </p:spPr>
        <p:txBody>
          <a:bodyPr/>
          <a:lstStyle/>
          <a:p>
            <a:fld id="{150819AE-02FA-3749-BFC2-030922A62D98}" type="slidenum">
              <a:rPr lang="en-US" smtClean="0"/>
              <a:t>11</a:t>
            </a:fld>
            <a:endParaRPr lang="en-US"/>
          </a:p>
        </p:txBody>
      </p:sp>
      <p:sp>
        <p:nvSpPr>
          <p:cNvPr id="6" name="Rectangle 5"/>
          <p:cNvSpPr/>
          <p:nvPr/>
        </p:nvSpPr>
        <p:spPr>
          <a:xfrm>
            <a:off x="361950" y="6317253"/>
            <a:ext cx="8953500" cy="461665"/>
          </a:xfrm>
          <a:prstGeom prst="rect">
            <a:avLst/>
          </a:prstGeom>
        </p:spPr>
        <p:txBody>
          <a:bodyPr wrap="square">
            <a:spAutoFit/>
          </a:bodyPr>
          <a:lstStyle/>
          <a:p>
            <a:pPr marL="17463" marR="0" lvl="0" indent="-17463" defTabSz="914400" eaLnBrk="1" fontAlgn="auto" latinLnBrk="0" hangingPunct="1">
              <a:lnSpc>
                <a:spcPct val="100000"/>
              </a:lnSpc>
              <a:spcBef>
                <a:spcPts val="0"/>
              </a:spcBef>
              <a:spcAft>
                <a:spcPts val="0"/>
              </a:spcAft>
              <a:buClrTx/>
              <a:buSzTx/>
              <a:buFont typeface="Arial" charset="0"/>
              <a:buNone/>
              <a:defRPr/>
            </a:pPr>
            <a:r>
              <a:rPr lang="en-US" sz="2400" dirty="0" smtClean="0">
                <a:solidFill>
                  <a:schemeClr val="bg1">
                    <a:lumMod val="50000"/>
                  </a:schemeClr>
                </a:solidFill>
                <a:latin typeface="Helvetica Neue Thin" charset="0"/>
                <a:ea typeface="Helvetica Neue Thin" charset="0"/>
                <a:cs typeface="Helvetica Neue Thin" charset="0"/>
              </a:rPr>
              <a:t>Motivation</a:t>
            </a:r>
            <a:endParaRPr lang="en-US" sz="2400" dirty="0">
              <a:solidFill>
                <a:schemeClr val="bg1">
                  <a:lumMod val="50000"/>
                </a:schemeClr>
              </a:solidFill>
              <a:latin typeface="Helvetica Neue Thin" charset="0"/>
              <a:ea typeface="Helvetica Neue Thin" charset="0"/>
              <a:cs typeface="Helvetica Neue Thin" charset="0"/>
            </a:endParaRPr>
          </a:p>
        </p:txBody>
      </p:sp>
      <p:sp>
        <p:nvSpPr>
          <p:cNvPr id="7" name="Rectangle 6"/>
          <p:cNvSpPr/>
          <p:nvPr/>
        </p:nvSpPr>
        <p:spPr>
          <a:xfrm>
            <a:off x="1409700" y="1712941"/>
            <a:ext cx="10119154" cy="3416320"/>
          </a:xfrm>
          <a:prstGeom prst="rect">
            <a:avLst/>
          </a:prstGeom>
        </p:spPr>
        <p:txBody>
          <a:bodyPr wrap="square">
            <a:spAutoFit/>
          </a:bodyPr>
          <a:lstStyle/>
          <a:p>
            <a:r>
              <a:rPr lang="en-US" sz="4400" dirty="0" smtClean="0">
                <a:solidFill>
                  <a:schemeClr val="bg1">
                    <a:lumMod val="50000"/>
                  </a:schemeClr>
                </a:solidFill>
                <a:latin typeface="Helvetica Neue Thin" charset="0"/>
                <a:ea typeface="Helvetica Neue Thin" charset="0"/>
                <a:cs typeface="Helvetica Neue Thin" charset="0"/>
              </a:rPr>
              <a:t>To turn the data into usable information, we need to standardize values, extract concise information, transform values, and merge it together.</a:t>
            </a:r>
          </a:p>
          <a:p>
            <a:endParaRPr lang="en-US" sz="4000" dirty="0" smtClean="0">
              <a:solidFill>
                <a:schemeClr val="bg1">
                  <a:lumMod val="50000"/>
                </a:schemeClr>
              </a:solidFill>
              <a:latin typeface="Helvetica Neue Thin" charset="0"/>
              <a:ea typeface="Helvetica Neue Thin" charset="0"/>
              <a:cs typeface="Helvetica Neue Thin" charset="0"/>
            </a:endParaRPr>
          </a:p>
        </p:txBody>
      </p:sp>
    </p:spTree>
    <p:extLst>
      <p:ext uri="{BB962C8B-B14F-4D97-AF65-F5344CB8AC3E}">
        <p14:creationId xmlns:p14="http://schemas.microsoft.com/office/powerpoint/2010/main" val="26676821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774482"/>
            <a:ext cx="3028950" cy="707886"/>
          </a:xfrm>
          <a:prstGeom prst="rect">
            <a:avLst/>
          </a:prstGeom>
          <a:solidFill>
            <a:schemeClr val="accent5">
              <a:lumMod val="75000"/>
            </a:schemeClr>
          </a:solidFill>
        </p:spPr>
        <p:txBody>
          <a:bodyPr wrap="square" rtlCol="0">
            <a:spAutoFit/>
          </a:bodyPr>
          <a:lstStyle/>
          <a:p>
            <a:pPr lvl="1"/>
            <a:r>
              <a:rPr lang="en-US" sz="4000" dirty="0" smtClean="0">
                <a:solidFill>
                  <a:schemeClr val="bg1"/>
                </a:solidFill>
                <a:latin typeface="Avenir Book" charset="0"/>
                <a:ea typeface="Avenir Book" charset="0"/>
                <a:cs typeface="Avenir Book" charset="0"/>
              </a:rPr>
              <a:t>Roadmap</a:t>
            </a:r>
            <a:endParaRPr lang="en-US" sz="2800" dirty="0">
              <a:solidFill>
                <a:schemeClr val="bg1"/>
              </a:solidFill>
              <a:latin typeface="Avenir Book" charset="0"/>
              <a:ea typeface="Avenir Book" charset="0"/>
              <a:cs typeface="Avenir Book" charset="0"/>
            </a:endParaRPr>
          </a:p>
        </p:txBody>
      </p:sp>
      <p:sp>
        <p:nvSpPr>
          <p:cNvPr id="6" name="TextBox 5"/>
          <p:cNvSpPr txBox="1"/>
          <p:nvPr/>
        </p:nvSpPr>
        <p:spPr>
          <a:xfrm>
            <a:off x="1460282" y="1886823"/>
            <a:ext cx="9226768" cy="2862322"/>
          </a:xfrm>
          <a:prstGeom prst="rect">
            <a:avLst/>
          </a:prstGeom>
          <a:noFill/>
        </p:spPr>
        <p:txBody>
          <a:bodyPr wrap="square" rtlCol="0">
            <a:spAutoFit/>
          </a:bodyPr>
          <a:lstStyle/>
          <a:p>
            <a:pPr marL="571500" indent="-571500">
              <a:buFont typeface="Arial" charset="0"/>
              <a:buChar char="•"/>
            </a:pPr>
            <a:r>
              <a:rPr lang="en-US" sz="3600" dirty="0">
                <a:solidFill>
                  <a:schemeClr val="bg1">
                    <a:lumMod val="65000"/>
                  </a:schemeClr>
                </a:solidFill>
                <a:latin typeface="Avenir Book" charset="0"/>
                <a:ea typeface="Avenir Book" charset="0"/>
                <a:cs typeface="Avenir Book" charset="0"/>
              </a:rPr>
              <a:t>Motivating Story</a:t>
            </a:r>
          </a:p>
          <a:p>
            <a:pPr marL="571500" indent="-571500">
              <a:buFont typeface="Arial" charset="0"/>
              <a:buChar char="•"/>
            </a:pPr>
            <a:r>
              <a:rPr lang="en-US" sz="3600" dirty="0" smtClean="0">
                <a:solidFill>
                  <a:schemeClr val="accent1"/>
                </a:solidFill>
                <a:latin typeface="Avenir Book" charset="0"/>
                <a:ea typeface="Avenir Book" charset="0"/>
                <a:cs typeface="Avenir Book" charset="0"/>
              </a:rPr>
              <a:t>Data Manipulation Concepts</a:t>
            </a:r>
          </a:p>
          <a:p>
            <a:pPr marL="571500" indent="-571500">
              <a:buFont typeface="Arial" charset="0"/>
              <a:buChar char="•"/>
            </a:pPr>
            <a:r>
              <a:rPr lang="en-US" sz="3600" dirty="0" smtClean="0">
                <a:solidFill>
                  <a:schemeClr val="bg1">
                    <a:lumMod val="65000"/>
                  </a:schemeClr>
                </a:solidFill>
                <a:latin typeface="Avenir Book" charset="0"/>
                <a:ea typeface="Avenir Book" charset="0"/>
                <a:cs typeface="Avenir Book" charset="0"/>
              </a:rPr>
              <a:t>Code-along</a:t>
            </a:r>
          </a:p>
          <a:p>
            <a:pPr marL="571500" indent="-571500">
              <a:buFont typeface="Arial" charset="0"/>
              <a:buChar char="•"/>
            </a:pPr>
            <a:endParaRPr lang="en-US" sz="3600" dirty="0" smtClean="0">
              <a:solidFill>
                <a:schemeClr val="tx2"/>
              </a:solidFill>
              <a:latin typeface="Avenir Book" charset="0"/>
              <a:ea typeface="Avenir Book" charset="0"/>
              <a:cs typeface="Avenir Book" charset="0"/>
            </a:endParaRPr>
          </a:p>
          <a:p>
            <a:pPr marL="571500" indent="-571500">
              <a:buFont typeface="Arial" charset="0"/>
              <a:buChar char="•"/>
            </a:pPr>
            <a:endParaRPr lang="en-US" sz="3600" dirty="0" smtClean="0">
              <a:solidFill>
                <a:schemeClr val="tx2"/>
              </a:solidFill>
              <a:latin typeface="Avenir Book" charset="0"/>
              <a:ea typeface="Avenir Book" charset="0"/>
              <a:cs typeface="Avenir Book" charset="0"/>
            </a:endParaRPr>
          </a:p>
        </p:txBody>
      </p:sp>
      <p:sp>
        <p:nvSpPr>
          <p:cNvPr id="2" name="Slide Number Placeholder 1"/>
          <p:cNvSpPr>
            <a:spLocks noGrp="1"/>
          </p:cNvSpPr>
          <p:nvPr>
            <p:ph type="sldNum" sz="quarter" idx="12"/>
          </p:nvPr>
        </p:nvSpPr>
        <p:spPr/>
        <p:txBody>
          <a:bodyPr/>
          <a:lstStyle/>
          <a:p>
            <a:fld id="{068F4109-7BBC-ED48-834E-F2794D8279DA}" type="slidenum">
              <a:rPr lang="en-US" smtClean="0"/>
              <a:t>12</a:t>
            </a:fld>
            <a:endParaRPr lang="en-US"/>
          </a:p>
        </p:txBody>
      </p:sp>
      <p:sp>
        <p:nvSpPr>
          <p:cNvPr id="8" name="Rectangle 7"/>
          <p:cNvSpPr/>
          <p:nvPr/>
        </p:nvSpPr>
        <p:spPr>
          <a:xfrm>
            <a:off x="185753" y="6354246"/>
            <a:ext cx="5402697" cy="369332"/>
          </a:xfrm>
          <a:prstGeom prst="rect">
            <a:avLst/>
          </a:prstGeom>
        </p:spPr>
        <p:txBody>
          <a:bodyPr wrap="none">
            <a:spAutoFit/>
          </a:bodyPr>
          <a:lstStyle/>
          <a:p>
            <a:r>
              <a:rPr lang="en-US" dirty="0" smtClean="0">
                <a:solidFill>
                  <a:schemeClr val="bg1">
                    <a:lumMod val="75000"/>
                  </a:schemeClr>
                </a:solidFill>
                <a:latin typeface="Avenir Book" charset="0"/>
                <a:ea typeface="Avenir Book" charset="0"/>
                <a:cs typeface="Avenir Book" charset="0"/>
              </a:rPr>
              <a:t>Intro to Data Science for Public Policy</a:t>
            </a:r>
            <a:r>
              <a:rPr lang="en-US" smtClean="0">
                <a:solidFill>
                  <a:schemeClr val="bg1">
                    <a:lumMod val="75000"/>
                  </a:schemeClr>
                </a:solidFill>
                <a:latin typeface="Avenir Book" charset="0"/>
                <a:ea typeface="Avenir Book" charset="0"/>
                <a:cs typeface="Avenir Book" charset="0"/>
              </a:rPr>
              <a:t>, Spring 2017</a:t>
            </a:r>
            <a:endParaRPr lang="en-US" dirty="0">
              <a:solidFill>
                <a:schemeClr val="bg1">
                  <a:lumMod val="75000"/>
                </a:schemeClr>
              </a:solidFill>
            </a:endParaRPr>
          </a:p>
        </p:txBody>
      </p:sp>
    </p:spTree>
    <p:extLst>
      <p:ext uri="{BB962C8B-B14F-4D97-AF65-F5344CB8AC3E}">
        <p14:creationId xmlns:p14="http://schemas.microsoft.com/office/powerpoint/2010/main" val="51198238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a:xfrm>
            <a:off x="8510270" y="6373821"/>
            <a:ext cx="2743200" cy="365125"/>
          </a:xfrm>
        </p:spPr>
        <p:txBody>
          <a:bodyPr/>
          <a:lstStyle/>
          <a:p>
            <a:fld id="{150819AE-02FA-3749-BFC2-030922A62D98}" type="slidenum">
              <a:rPr lang="en-US" smtClean="0"/>
              <a:t>13</a:t>
            </a:fld>
            <a:endParaRPr lang="en-US"/>
          </a:p>
        </p:txBody>
      </p:sp>
      <p:sp>
        <p:nvSpPr>
          <p:cNvPr id="6" name="Rectangle 5"/>
          <p:cNvSpPr/>
          <p:nvPr/>
        </p:nvSpPr>
        <p:spPr>
          <a:xfrm>
            <a:off x="361950" y="6317253"/>
            <a:ext cx="8953500" cy="461665"/>
          </a:xfrm>
          <a:prstGeom prst="rect">
            <a:avLst/>
          </a:prstGeom>
        </p:spPr>
        <p:txBody>
          <a:bodyPr wrap="square">
            <a:spAutoFit/>
          </a:bodyPr>
          <a:lstStyle/>
          <a:p>
            <a:pPr marL="17463" marR="0" lvl="0" indent="-17463" defTabSz="914400" eaLnBrk="1" fontAlgn="auto" latinLnBrk="0" hangingPunct="1">
              <a:lnSpc>
                <a:spcPct val="100000"/>
              </a:lnSpc>
              <a:spcBef>
                <a:spcPts val="0"/>
              </a:spcBef>
              <a:spcAft>
                <a:spcPts val="0"/>
              </a:spcAft>
              <a:buClrTx/>
              <a:buSzTx/>
              <a:buFont typeface="Arial" charset="0"/>
              <a:buNone/>
              <a:defRPr/>
            </a:pPr>
            <a:r>
              <a:rPr lang="en-US" sz="2400" dirty="0" smtClean="0">
                <a:solidFill>
                  <a:schemeClr val="bg1">
                    <a:lumMod val="50000"/>
                  </a:schemeClr>
                </a:solidFill>
                <a:latin typeface="Helvetica Neue Thin" charset="0"/>
                <a:ea typeface="Helvetica Neue Thin" charset="0"/>
                <a:cs typeface="Helvetica Neue Thin" charset="0"/>
              </a:rPr>
              <a:t>ETL Overview</a:t>
            </a:r>
            <a:endParaRPr lang="en-US" sz="2400" dirty="0">
              <a:solidFill>
                <a:schemeClr val="bg1">
                  <a:lumMod val="50000"/>
                </a:schemeClr>
              </a:solidFill>
              <a:latin typeface="Helvetica Neue Thin" charset="0"/>
              <a:ea typeface="Helvetica Neue Thin" charset="0"/>
              <a:cs typeface="Helvetica Neue Thin" charset="0"/>
            </a:endParaRPr>
          </a:p>
        </p:txBody>
      </p:sp>
      <p:sp>
        <p:nvSpPr>
          <p:cNvPr id="7" name="Rectangle 6"/>
          <p:cNvSpPr/>
          <p:nvPr/>
        </p:nvSpPr>
        <p:spPr>
          <a:xfrm>
            <a:off x="1028700" y="496275"/>
            <a:ext cx="10782300" cy="923330"/>
          </a:xfrm>
          <a:prstGeom prst="rect">
            <a:avLst/>
          </a:prstGeom>
        </p:spPr>
        <p:txBody>
          <a:bodyPr wrap="square">
            <a:spAutoFit/>
          </a:bodyPr>
          <a:lstStyle/>
          <a:p>
            <a:r>
              <a:rPr lang="en-US" sz="5400" dirty="0" smtClean="0">
                <a:solidFill>
                  <a:srgbClr val="00B0F0"/>
                </a:solidFill>
                <a:latin typeface="Helvetica Neue Thin" charset="0"/>
                <a:ea typeface="Helvetica Neue Thin" charset="0"/>
                <a:cs typeface="Helvetica Neue Thin" charset="0"/>
              </a:rPr>
              <a:t>Extract-Transform-Load (ETL)</a:t>
            </a:r>
            <a:endParaRPr lang="en-US" sz="4800" dirty="0" smtClean="0">
              <a:solidFill>
                <a:srgbClr val="00B0F0"/>
              </a:solidFill>
              <a:latin typeface="Helvetica Neue Thin" charset="0"/>
              <a:ea typeface="Helvetica Neue Thin" charset="0"/>
              <a:cs typeface="Helvetica Neue Thin" charset="0"/>
            </a:endParaRPr>
          </a:p>
        </p:txBody>
      </p:sp>
      <p:sp>
        <p:nvSpPr>
          <p:cNvPr id="10" name="Rectangle 9"/>
          <p:cNvSpPr/>
          <p:nvPr/>
        </p:nvSpPr>
        <p:spPr>
          <a:xfrm>
            <a:off x="1409700" y="1794768"/>
            <a:ext cx="9843770" cy="4031873"/>
          </a:xfrm>
          <a:prstGeom prst="rect">
            <a:avLst/>
          </a:prstGeom>
        </p:spPr>
        <p:txBody>
          <a:bodyPr wrap="square">
            <a:spAutoFit/>
          </a:bodyPr>
          <a:lstStyle/>
          <a:p>
            <a:pPr marL="571500" indent="-571500">
              <a:buFont typeface="Arial" charset="0"/>
              <a:buChar char="•"/>
            </a:pPr>
            <a:r>
              <a:rPr lang="en-US" sz="3200" dirty="0" smtClean="0">
                <a:solidFill>
                  <a:srgbClr val="0070C0"/>
                </a:solidFill>
                <a:latin typeface="Helvetica Neue Thin" charset="0"/>
                <a:ea typeface="Helvetica Neue Thin" charset="0"/>
                <a:cs typeface="Helvetica Neue Thin" charset="0"/>
              </a:rPr>
              <a:t>Data is almost never provided in clean, usable form. ETL is the process that makes data usable.</a:t>
            </a:r>
          </a:p>
          <a:p>
            <a:pPr marL="571500" indent="-571500">
              <a:buFont typeface="Arial" charset="0"/>
              <a:buChar char="•"/>
            </a:pPr>
            <a:r>
              <a:rPr lang="en-US" sz="3200" b="1" dirty="0" smtClean="0">
                <a:solidFill>
                  <a:srgbClr val="0070C0"/>
                </a:solidFill>
                <a:latin typeface="Helvetica Neue Thin" charset="0"/>
                <a:ea typeface="Helvetica Neue Thin" charset="0"/>
                <a:cs typeface="Helvetica Neue Thin" charset="0"/>
              </a:rPr>
              <a:t>Extract</a:t>
            </a:r>
            <a:r>
              <a:rPr lang="en-US" sz="3200" dirty="0" smtClean="0">
                <a:solidFill>
                  <a:srgbClr val="0070C0"/>
                </a:solidFill>
                <a:latin typeface="Helvetica Neue Thin" charset="0"/>
                <a:ea typeface="Helvetica Neue Thin" charset="0"/>
                <a:cs typeface="Helvetica Neue Thin" charset="0"/>
              </a:rPr>
              <a:t> = obtain data from a database or multiple database of consistent or variable formats</a:t>
            </a:r>
          </a:p>
          <a:p>
            <a:pPr marL="571500" indent="-571500">
              <a:buFont typeface="Arial" charset="0"/>
              <a:buChar char="•"/>
            </a:pPr>
            <a:r>
              <a:rPr lang="en-US" sz="3200" b="1" dirty="0" smtClean="0">
                <a:solidFill>
                  <a:srgbClr val="0070C0"/>
                </a:solidFill>
                <a:latin typeface="Helvetica Neue Thin" charset="0"/>
                <a:ea typeface="Helvetica Neue Thin" charset="0"/>
                <a:cs typeface="Helvetica Neue Thin" charset="0"/>
              </a:rPr>
              <a:t>Transform</a:t>
            </a:r>
            <a:r>
              <a:rPr lang="en-US" sz="3200" dirty="0" smtClean="0">
                <a:solidFill>
                  <a:srgbClr val="0070C0"/>
                </a:solidFill>
                <a:latin typeface="Helvetica Neue Thin" charset="0"/>
                <a:ea typeface="Helvetica Neue Thin" charset="0"/>
                <a:cs typeface="Helvetica Neue Thin" charset="0"/>
              </a:rPr>
              <a:t> = data is transformed into a usable format for either storage, analysis or other use</a:t>
            </a:r>
          </a:p>
          <a:p>
            <a:pPr marL="571500" indent="-571500">
              <a:buFont typeface="Arial" charset="0"/>
              <a:buChar char="•"/>
            </a:pPr>
            <a:r>
              <a:rPr lang="en-US" sz="3200" b="1" dirty="0" smtClean="0">
                <a:solidFill>
                  <a:srgbClr val="0070C0"/>
                </a:solidFill>
                <a:latin typeface="Helvetica Neue Thin" charset="0"/>
                <a:ea typeface="Helvetica Neue Thin" charset="0"/>
                <a:cs typeface="Helvetica Neue Thin" charset="0"/>
              </a:rPr>
              <a:t>Load</a:t>
            </a:r>
            <a:r>
              <a:rPr lang="en-US" sz="3200" dirty="0" smtClean="0">
                <a:solidFill>
                  <a:srgbClr val="0070C0"/>
                </a:solidFill>
                <a:latin typeface="Helvetica Neue Thin" charset="0"/>
                <a:ea typeface="Helvetica Neue Thin" charset="0"/>
                <a:cs typeface="Helvetica Neue Thin" charset="0"/>
              </a:rPr>
              <a:t> = the output of the transform stage gets loaded into a database, software, or algorithm for use</a:t>
            </a:r>
            <a:endParaRPr lang="en-US" sz="2800" dirty="0" smtClean="0">
              <a:solidFill>
                <a:srgbClr val="0070C0"/>
              </a:solidFill>
              <a:latin typeface="Helvetica Neue Thin" charset="0"/>
              <a:ea typeface="Helvetica Neue Thin" charset="0"/>
              <a:cs typeface="Helvetica Neue Thin" charset="0"/>
            </a:endParaRPr>
          </a:p>
        </p:txBody>
      </p:sp>
    </p:spTree>
    <p:extLst>
      <p:ext uri="{BB962C8B-B14F-4D97-AF65-F5344CB8AC3E}">
        <p14:creationId xmlns:p14="http://schemas.microsoft.com/office/powerpoint/2010/main" val="171591410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a:xfrm>
            <a:off x="8510270" y="6373821"/>
            <a:ext cx="2743200" cy="365125"/>
          </a:xfrm>
        </p:spPr>
        <p:txBody>
          <a:bodyPr/>
          <a:lstStyle/>
          <a:p>
            <a:fld id="{150819AE-02FA-3749-BFC2-030922A62D98}" type="slidenum">
              <a:rPr lang="en-US" smtClean="0"/>
              <a:t>14</a:t>
            </a:fld>
            <a:endParaRPr lang="en-US"/>
          </a:p>
        </p:txBody>
      </p:sp>
      <p:sp>
        <p:nvSpPr>
          <p:cNvPr id="6" name="Rectangle 5"/>
          <p:cNvSpPr/>
          <p:nvPr/>
        </p:nvSpPr>
        <p:spPr>
          <a:xfrm>
            <a:off x="361950" y="6317253"/>
            <a:ext cx="8953500" cy="461665"/>
          </a:xfrm>
          <a:prstGeom prst="rect">
            <a:avLst/>
          </a:prstGeom>
        </p:spPr>
        <p:txBody>
          <a:bodyPr wrap="square">
            <a:spAutoFit/>
          </a:bodyPr>
          <a:lstStyle/>
          <a:p>
            <a:pPr marL="17463" marR="0" lvl="0" indent="-17463" defTabSz="914400" eaLnBrk="1" fontAlgn="auto" latinLnBrk="0" hangingPunct="1">
              <a:lnSpc>
                <a:spcPct val="100000"/>
              </a:lnSpc>
              <a:spcBef>
                <a:spcPts val="0"/>
              </a:spcBef>
              <a:spcAft>
                <a:spcPts val="0"/>
              </a:spcAft>
              <a:buClrTx/>
              <a:buSzTx/>
              <a:buFont typeface="Arial" charset="0"/>
              <a:buNone/>
              <a:defRPr/>
            </a:pPr>
            <a:r>
              <a:rPr lang="en-US" sz="2400" dirty="0" smtClean="0">
                <a:solidFill>
                  <a:schemeClr val="bg1">
                    <a:lumMod val="50000"/>
                  </a:schemeClr>
                </a:solidFill>
                <a:latin typeface="Helvetica Neue Thin" charset="0"/>
                <a:ea typeface="Helvetica Neue Thin" charset="0"/>
                <a:cs typeface="Helvetica Neue Thin" charset="0"/>
              </a:rPr>
              <a:t>Data Manipulation</a:t>
            </a:r>
            <a:endParaRPr lang="en-US" sz="2400" dirty="0">
              <a:solidFill>
                <a:schemeClr val="bg1">
                  <a:lumMod val="50000"/>
                </a:schemeClr>
              </a:solidFill>
              <a:latin typeface="Helvetica Neue Thin" charset="0"/>
              <a:ea typeface="Helvetica Neue Thin" charset="0"/>
              <a:cs typeface="Helvetica Neue Thin" charset="0"/>
            </a:endParaRPr>
          </a:p>
        </p:txBody>
      </p:sp>
      <p:sp>
        <p:nvSpPr>
          <p:cNvPr id="7" name="Rectangle 6"/>
          <p:cNvSpPr/>
          <p:nvPr/>
        </p:nvSpPr>
        <p:spPr>
          <a:xfrm>
            <a:off x="1028700" y="496275"/>
            <a:ext cx="10782300" cy="923330"/>
          </a:xfrm>
          <a:prstGeom prst="rect">
            <a:avLst/>
          </a:prstGeom>
        </p:spPr>
        <p:txBody>
          <a:bodyPr wrap="square">
            <a:spAutoFit/>
          </a:bodyPr>
          <a:lstStyle/>
          <a:p>
            <a:r>
              <a:rPr lang="en-US" sz="5400" dirty="0" smtClean="0">
                <a:solidFill>
                  <a:srgbClr val="00B0F0"/>
                </a:solidFill>
                <a:latin typeface="Helvetica Neue Thin" charset="0"/>
                <a:ea typeface="Helvetica Neue Thin" charset="0"/>
                <a:cs typeface="Helvetica Neue Thin" charset="0"/>
              </a:rPr>
              <a:t>Extract-Transform-Load (ETL)</a:t>
            </a:r>
            <a:endParaRPr lang="en-US" sz="4800" dirty="0" smtClean="0">
              <a:solidFill>
                <a:srgbClr val="00B0F0"/>
              </a:solidFill>
              <a:latin typeface="Helvetica Neue Thin" charset="0"/>
              <a:ea typeface="Helvetica Neue Thin" charset="0"/>
              <a:cs typeface="Helvetica Neue Thin" charset="0"/>
            </a:endParaRPr>
          </a:p>
        </p:txBody>
      </p:sp>
      <p:sp>
        <p:nvSpPr>
          <p:cNvPr id="9" name="Rectangle 8"/>
          <p:cNvSpPr/>
          <p:nvPr/>
        </p:nvSpPr>
        <p:spPr>
          <a:xfrm>
            <a:off x="4533014" y="1947166"/>
            <a:ext cx="2673202" cy="584775"/>
          </a:xfrm>
          <a:prstGeom prst="rect">
            <a:avLst/>
          </a:prstGeom>
        </p:spPr>
        <p:txBody>
          <a:bodyPr wrap="square">
            <a:spAutoFit/>
          </a:bodyPr>
          <a:lstStyle/>
          <a:p>
            <a:r>
              <a:rPr lang="en-US" sz="3200" b="1" dirty="0" smtClean="0">
                <a:solidFill>
                  <a:srgbClr val="0070C0"/>
                </a:solidFill>
                <a:latin typeface="Helvetica Neue Thin" charset="0"/>
                <a:ea typeface="Helvetica Neue Thin" charset="0"/>
                <a:cs typeface="Helvetica Neue Thin" charset="0"/>
              </a:rPr>
              <a:t>Transform</a:t>
            </a:r>
            <a:endParaRPr lang="en-US" sz="3200" dirty="0" smtClean="0">
              <a:solidFill>
                <a:srgbClr val="0070C0"/>
              </a:solidFill>
              <a:latin typeface="Helvetica Neue Thin" charset="0"/>
              <a:ea typeface="Helvetica Neue Thin" charset="0"/>
              <a:cs typeface="Helvetica Neue Thin" charset="0"/>
            </a:endParaRPr>
          </a:p>
        </p:txBody>
      </p:sp>
      <p:sp>
        <p:nvSpPr>
          <p:cNvPr id="11" name="Rectangle 10"/>
          <p:cNvSpPr/>
          <p:nvPr/>
        </p:nvSpPr>
        <p:spPr>
          <a:xfrm>
            <a:off x="1562100" y="1947168"/>
            <a:ext cx="2673202" cy="584775"/>
          </a:xfrm>
          <a:prstGeom prst="rect">
            <a:avLst/>
          </a:prstGeom>
        </p:spPr>
        <p:txBody>
          <a:bodyPr wrap="square">
            <a:spAutoFit/>
          </a:bodyPr>
          <a:lstStyle/>
          <a:p>
            <a:r>
              <a:rPr lang="en-US" sz="3200" b="1" dirty="0" smtClean="0">
                <a:solidFill>
                  <a:srgbClr val="0070C0"/>
                </a:solidFill>
                <a:latin typeface="Helvetica Neue Thin" charset="0"/>
                <a:ea typeface="Helvetica Neue Thin" charset="0"/>
                <a:cs typeface="Helvetica Neue Thin" charset="0"/>
              </a:rPr>
              <a:t>Extract</a:t>
            </a:r>
            <a:endParaRPr lang="en-US" sz="3200" dirty="0" smtClean="0">
              <a:solidFill>
                <a:srgbClr val="0070C0"/>
              </a:solidFill>
              <a:latin typeface="Helvetica Neue Thin" charset="0"/>
              <a:ea typeface="Helvetica Neue Thin" charset="0"/>
              <a:cs typeface="Helvetica Neue Thin" charset="0"/>
            </a:endParaRPr>
          </a:p>
        </p:txBody>
      </p:sp>
      <p:sp>
        <p:nvSpPr>
          <p:cNvPr id="12" name="Rectangle 11"/>
          <p:cNvSpPr/>
          <p:nvPr/>
        </p:nvSpPr>
        <p:spPr>
          <a:xfrm>
            <a:off x="7978849" y="1947166"/>
            <a:ext cx="2673202" cy="584775"/>
          </a:xfrm>
          <a:prstGeom prst="rect">
            <a:avLst/>
          </a:prstGeom>
        </p:spPr>
        <p:txBody>
          <a:bodyPr wrap="square">
            <a:spAutoFit/>
          </a:bodyPr>
          <a:lstStyle/>
          <a:p>
            <a:r>
              <a:rPr lang="en-US" sz="3200" b="1" dirty="0" smtClean="0">
                <a:solidFill>
                  <a:srgbClr val="0070C0"/>
                </a:solidFill>
                <a:latin typeface="Helvetica Neue Thin" charset="0"/>
                <a:ea typeface="Helvetica Neue Thin" charset="0"/>
                <a:cs typeface="Helvetica Neue Thin" charset="0"/>
              </a:rPr>
              <a:t>Load</a:t>
            </a:r>
            <a:endParaRPr lang="en-US" sz="3200" dirty="0" smtClean="0">
              <a:solidFill>
                <a:srgbClr val="0070C0"/>
              </a:solidFill>
              <a:latin typeface="Helvetica Neue Thin" charset="0"/>
              <a:ea typeface="Helvetica Neue Thin" charset="0"/>
              <a:cs typeface="Helvetica Neue Thin" charset="0"/>
            </a:endParaRPr>
          </a:p>
        </p:txBody>
      </p:sp>
      <p:sp>
        <p:nvSpPr>
          <p:cNvPr id="13" name="Rectangle 12"/>
          <p:cNvSpPr/>
          <p:nvPr/>
        </p:nvSpPr>
        <p:spPr>
          <a:xfrm>
            <a:off x="1562100" y="2531941"/>
            <a:ext cx="1719943" cy="523220"/>
          </a:xfrm>
          <a:prstGeom prst="rect">
            <a:avLst/>
          </a:prstGeom>
        </p:spPr>
        <p:txBody>
          <a:bodyPr wrap="square">
            <a:spAutoFit/>
          </a:bodyPr>
          <a:lstStyle/>
          <a:p>
            <a:r>
              <a:rPr lang="en-US" sz="2800" dirty="0" smtClean="0">
                <a:solidFill>
                  <a:srgbClr val="0070C0"/>
                </a:solidFill>
                <a:latin typeface="Helvetica Neue Thin" charset="0"/>
                <a:ea typeface="Helvetica Neue Thin" charset="0"/>
                <a:cs typeface="Helvetica Neue Thin" charset="0"/>
              </a:rPr>
              <a:t>Subset</a:t>
            </a:r>
          </a:p>
        </p:txBody>
      </p:sp>
      <p:sp>
        <p:nvSpPr>
          <p:cNvPr id="14" name="Rectangle 13"/>
          <p:cNvSpPr/>
          <p:nvPr/>
        </p:nvSpPr>
        <p:spPr>
          <a:xfrm>
            <a:off x="4533014" y="2531941"/>
            <a:ext cx="3278942" cy="4154984"/>
          </a:xfrm>
          <a:prstGeom prst="rect">
            <a:avLst/>
          </a:prstGeom>
        </p:spPr>
        <p:txBody>
          <a:bodyPr wrap="square">
            <a:spAutoFit/>
          </a:bodyPr>
          <a:lstStyle/>
          <a:p>
            <a:r>
              <a:rPr lang="en-US" sz="2800" dirty="0" smtClean="0">
                <a:solidFill>
                  <a:srgbClr val="0070C0"/>
                </a:solidFill>
                <a:latin typeface="Helvetica Neue Thin" charset="0"/>
                <a:ea typeface="Helvetica Neue Thin" charset="0"/>
                <a:cs typeface="Helvetica Neue Thin" charset="0"/>
              </a:rPr>
              <a:t>Value</a:t>
            </a:r>
          </a:p>
          <a:p>
            <a:pPr marL="457200" indent="-457200">
              <a:buFont typeface="Arial" charset="0"/>
              <a:buChar char="•"/>
            </a:pPr>
            <a:r>
              <a:rPr lang="en-US" sz="2000" dirty="0" smtClean="0">
                <a:solidFill>
                  <a:srgbClr val="0070C0"/>
                </a:solidFill>
                <a:latin typeface="Helvetica Neue Thin" charset="0"/>
                <a:ea typeface="Helvetica Neue Thin" charset="0"/>
                <a:cs typeface="Helvetica Neue Thin" charset="0"/>
              </a:rPr>
              <a:t>Clean</a:t>
            </a:r>
          </a:p>
          <a:p>
            <a:pPr marL="457200" indent="-457200">
              <a:buFont typeface="Arial" charset="0"/>
              <a:buChar char="•"/>
            </a:pPr>
            <a:r>
              <a:rPr lang="en-US" sz="2000" dirty="0" smtClean="0">
                <a:solidFill>
                  <a:srgbClr val="0070C0"/>
                </a:solidFill>
                <a:latin typeface="Helvetica Neue Thin" charset="0"/>
                <a:ea typeface="Helvetica Neue Thin" charset="0"/>
                <a:cs typeface="Helvetica Neue Thin" charset="0"/>
              </a:rPr>
              <a:t>Reformat</a:t>
            </a:r>
          </a:p>
          <a:p>
            <a:pPr marL="457200" indent="-457200">
              <a:buFont typeface="Arial" charset="0"/>
              <a:buChar char="•"/>
            </a:pPr>
            <a:r>
              <a:rPr lang="en-US" sz="2000" dirty="0" smtClean="0">
                <a:solidFill>
                  <a:srgbClr val="0070C0"/>
                </a:solidFill>
                <a:latin typeface="Helvetica Neue Thin" charset="0"/>
                <a:ea typeface="Helvetica Neue Thin" charset="0"/>
                <a:cs typeface="Helvetica Neue Thin" charset="0"/>
              </a:rPr>
              <a:t>De-dupe</a:t>
            </a:r>
          </a:p>
          <a:p>
            <a:pPr marL="457200" indent="-457200">
              <a:buFont typeface="Arial" charset="0"/>
              <a:buChar char="•"/>
            </a:pPr>
            <a:r>
              <a:rPr lang="en-US" sz="2000" dirty="0" smtClean="0">
                <a:solidFill>
                  <a:srgbClr val="0070C0"/>
                </a:solidFill>
                <a:latin typeface="Helvetica Neue Thin" charset="0"/>
                <a:ea typeface="Helvetica Neue Thin" charset="0"/>
                <a:cs typeface="Helvetica Neue Thin" charset="0"/>
              </a:rPr>
              <a:t>Extract information</a:t>
            </a:r>
          </a:p>
          <a:p>
            <a:endParaRPr lang="en-US" sz="2800" dirty="0" smtClean="0">
              <a:solidFill>
                <a:srgbClr val="0070C0"/>
              </a:solidFill>
              <a:latin typeface="Helvetica Neue Thin" charset="0"/>
              <a:ea typeface="Helvetica Neue Thin" charset="0"/>
              <a:cs typeface="Helvetica Neue Thin" charset="0"/>
            </a:endParaRPr>
          </a:p>
          <a:p>
            <a:r>
              <a:rPr lang="en-US" sz="2800" dirty="0" smtClean="0">
                <a:solidFill>
                  <a:srgbClr val="0070C0"/>
                </a:solidFill>
                <a:latin typeface="Helvetica Neue Thin" charset="0"/>
                <a:ea typeface="Helvetica Neue Thin" charset="0"/>
                <a:cs typeface="Helvetica Neue Thin" charset="0"/>
              </a:rPr>
              <a:t>Structural</a:t>
            </a:r>
          </a:p>
          <a:p>
            <a:pPr marL="457200" indent="-457200">
              <a:buFont typeface="Arial" charset="0"/>
              <a:buChar char="•"/>
            </a:pPr>
            <a:r>
              <a:rPr lang="en-US" sz="2000" dirty="0" smtClean="0">
                <a:solidFill>
                  <a:srgbClr val="0070C0"/>
                </a:solidFill>
                <a:latin typeface="Helvetica Neue Thin" charset="0"/>
                <a:ea typeface="Helvetica Neue Thin" charset="0"/>
                <a:cs typeface="Helvetica Neue Thin" charset="0"/>
              </a:rPr>
              <a:t>Subset</a:t>
            </a:r>
          </a:p>
          <a:p>
            <a:pPr marL="457200" indent="-457200">
              <a:buFont typeface="Arial" charset="0"/>
              <a:buChar char="•"/>
            </a:pPr>
            <a:r>
              <a:rPr lang="en-US" sz="2000" dirty="0" smtClean="0">
                <a:solidFill>
                  <a:srgbClr val="0070C0"/>
                </a:solidFill>
                <a:latin typeface="Helvetica Neue Thin" charset="0"/>
                <a:ea typeface="Helvetica Neue Thin" charset="0"/>
                <a:cs typeface="Helvetica Neue Thin" charset="0"/>
              </a:rPr>
              <a:t>Order</a:t>
            </a:r>
          </a:p>
          <a:p>
            <a:pPr marL="457200" indent="-457200">
              <a:buFont typeface="Arial" charset="0"/>
              <a:buChar char="•"/>
            </a:pPr>
            <a:r>
              <a:rPr lang="en-US" sz="2000" dirty="0" smtClean="0">
                <a:solidFill>
                  <a:srgbClr val="0070C0"/>
                </a:solidFill>
                <a:latin typeface="Helvetica Neue Thin" charset="0"/>
                <a:ea typeface="Helvetica Neue Thin" charset="0"/>
                <a:cs typeface="Helvetica Neue Thin" charset="0"/>
              </a:rPr>
              <a:t>Collapse</a:t>
            </a:r>
          </a:p>
          <a:p>
            <a:pPr marL="457200" indent="-457200">
              <a:buFont typeface="Arial" charset="0"/>
              <a:buChar char="•"/>
            </a:pPr>
            <a:r>
              <a:rPr lang="en-US" sz="2000" dirty="0" smtClean="0">
                <a:solidFill>
                  <a:srgbClr val="0070C0"/>
                </a:solidFill>
                <a:latin typeface="Helvetica Neue Thin" charset="0"/>
                <a:ea typeface="Helvetica Neue Thin" charset="0"/>
                <a:cs typeface="Helvetica Neue Thin" charset="0"/>
              </a:rPr>
              <a:t>Reshape</a:t>
            </a:r>
          </a:p>
          <a:p>
            <a:pPr marL="457200" indent="-457200">
              <a:buFont typeface="Arial" charset="0"/>
              <a:buChar char="•"/>
            </a:pPr>
            <a:r>
              <a:rPr lang="en-US" sz="2000" dirty="0" smtClean="0">
                <a:solidFill>
                  <a:srgbClr val="0070C0"/>
                </a:solidFill>
                <a:latin typeface="Helvetica Neue Thin" charset="0"/>
                <a:ea typeface="Helvetica Neue Thin" charset="0"/>
                <a:cs typeface="Helvetica Neue Thin" charset="0"/>
              </a:rPr>
              <a:t>Merge</a:t>
            </a:r>
          </a:p>
        </p:txBody>
      </p:sp>
    </p:spTree>
    <p:extLst>
      <p:ext uri="{BB962C8B-B14F-4D97-AF65-F5344CB8AC3E}">
        <p14:creationId xmlns:p14="http://schemas.microsoft.com/office/powerpoint/2010/main" val="154574746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a:xfrm>
            <a:off x="8510270" y="6373821"/>
            <a:ext cx="2743200" cy="365125"/>
          </a:xfrm>
        </p:spPr>
        <p:txBody>
          <a:bodyPr/>
          <a:lstStyle/>
          <a:p>
            <a:fld id="{150819AE-02FA-3749-BFC2-030922A62D98}" type="slidenum">
              <a:rPr lang="en-US" smtClean="0"/>
              <a:t>15</a:t>
            </a:fld>
            <a:endParaRPr lang="en-US"/>
          </a:p>
        </p:txBody>
      </p:sp>
      <p:sp>
        <p:nvSpPr>
          <p:cNvPr id="6" name="Rectangle 5"/>
          <p:cNvSpPr/>
          <p:nvPr/>
        </p:nvSpPr>
        <p:spPr>
          <a:xfrm>
            <a:off x="361950" y="6317253"/>
            <a:ext cx="8953500" cy="461665"/>
          </a:xfrm>
          <a:prstGeom prst="rect">
            <a:avLst/>
          </a:prstGeom>
        </p:spPr>
        <p:txBody>
          <a:bodyPr wrap="square">
            <a:spAutoFit/>
          </a:bodyPr>
          <a:lstStyle/>
          <a:p>
            <a:pPr marL="17463" marR="0" lvl="0" indent="-17463" defTabSz="914400" eaLnBrk="1" fontAlgn="auto" latinLnBrk="0" hangingPunct="1">
              <a:lnSpc>
                <a:spcPct val="100000"/>
              </a:lnSpc>
              <a:spcBef>
                <a:spcPts val="0"/>
              </a:spcBef>
              <a:spcAft>
                <a:spcPts val="0"/>
              </a:spcAft>
              <a:buClrTx/>
              <a:buSzTx/>
              <a:buFont typeface="Arial" charset="0"/>
              <a:buNone/>
              <a:defRPr/>
            </a:pPr>
            <a:r>
              <a:rPr lang="en-US" sz="2400" dirty="0" smtClean="0">
                <a:solidFill>
                  <a:schemeClr val="bg1">
                    <a:lumMod val="50000"/>
                  </a:schemeClr>
                </a:solidFill>
                <a:latin typeface="Helvetica Neue Thin" charset="0"/>
                <a:ea typeface="Helvetica Neue Thin" charset="0"/>
                <a:cs typeface="Helvetica Neue Thin" charset="0"/>
              </a:rPr>
              <a:t>Data Manipulation</a:t>
            </a:r>
            <a:endParaRPr lang="en-US" sz="2400" dirty="0">
              <a:solidFill>
                <a:schemeClr val="bg1">
                  <a:lumMod val="50000"/>
                </a:schemeClr>
              </a:solidFill>
              <a:latin typeface="Helvetica Neue Thin" charset="0"/>
              <a:ea typeface="Helvetica Neue Thin" charset="0"/>
              <a:cs typeface="Helvetica Neue Thin" charset="0"/>
            </a:endParaRPr>
          </a:p>
        </p:txBody>
      </p:sp>
      <p:sp>
        <p:nvSpPr>
          <p:cNvPr id="7" name="Rectangle 6"/>
          <p:cNvSpPr/>
          <p:nvPr/>
        </p:nvSpPr>
        <p:spPr>
          <a:xfrm>
            <a:off x="-5943600" y="595129"/>
            <a:ext cx="10782300" cy="769441"/>
          </a:xfrm>
          <a:prstGeom prst="rect">
            <a:avLst/>
          </a:prstGeom>
          <a:solidFill>
            <a:srgbClr val="0070C0"/>
          </a:solidFill>
        </p:spPr>
        <p:txBody>
          <a:bodyPr wrap="square">
            <a:spAutoFit/>
          </a:bodyPr>
          <a:lstStyle/>
          <a:p>
            <a:pPr algn="r"/>
            <a:r>
              <a:rPr lang="en-US" sz="4400" dirty="0" smtClean="0">
                <a:solidFill>
                  <a:schemeClr val="bg1"/>
                </a:solidFill>
                <a:latin typeface="Avenir Book" charset="0"/>
                <a:ea typeface="Avenir Book" charset="0"/>
                <a:cs typeface="Avenir Book" charset="0"/>
              </a:rPr>
              <a:t>Extract/Subset</a:t>
            </a:r>
            <a:endParaRPr lang="en-US" sz="4000" dirty="0" smtClean="0">
              <a:solidFill>
                <a:schemeClr val="bg1"/>
              </a:solidFill>
              <a:latin typeface="Avenir Book" charset="0"/>
              <a:ea typeface="Avenir Book" charset="0"/>
              <a:cs typeface="Avenir Book" charset="0"/>
            </a:endParaRPr>
          </a:p>
        </p:txBody>
      </p:sp>
      <p:sp>
        <p:nvSpPr>
          <p:cNvPr id="8" name="Rectangle 7"/>
          <p:cNvSpPr/>
          <p:nvPr/>
        </p:nvSpPr>
        <p:spPr>
          <a:xfrm>
            <a:off x="1240820" y="2134011"/>
            <a:ext cx="3235570" cy="707886"/>
          </a:xfrm>
          <a:prstGeom prst="rect">
            <a:avLst/>
          </a:prstGeom>
        </p:spPr>
        <p:txBody>
          <a:bodyPr wrap="square">
            <a:spAutoFit/>
          </a:bodyPr>
          <a:lstStyle/>
          <a:p>
            <a:r>
              <a:rPr lang="en-US" sz="4000" smtClean="0">
                <a:solidFill>
                  <a:schemeClr val="accent1"/>
                </a:solidFill>
                <a:latin typeface="Helvetica Neue Thin" charset="0"/>
                <a:ea typeface="Helvetica Neue Thin" charset="0"/>
                <a:cs typeface="Helvetica Neue Thin" charset="0"/>
              </a:rPr>
              <a:t>Exercise!</a:t>
            </a:r>
            <a:endParaRPr lang="en-US" sz="4000" dirty="0" smtClean="0">
              <a:solidFill>
                <a:schemeClr val="accent1"/>
              </a:solidFill>
              <a:latin typeface="Helvetica Neue Thin" charset="0"/>
              <a:ea typeface="Helvetica Neue Thin" charset="0"/>
              <a:cs typeface="Helvetica Neue Thin" charset="0"/>
            </a:endParaRPr>
          </a:p>
        </p:txBody>
      </p:sp>
      <p:sp>
        <p:nvSpPr>
          <p:cNvPr id="9" name="Rectangle 8"/>
          <p:cNvSpPr/>
          <p:nvPr/>
        </p:nvSpPr>
        <p:spPr>
          <a:xfrm>
            <a:off x="-5943600" y="1364570"/>
            <a:ext cx="10782300" cy="461665"/>
          </a:xfrm>
          <a:prstGeom prst="rect">
            <a:avLst/>
          </a:prstGeom>
          <a:solidFill>
            <a:srgbClr val="00B0F0"/>
          </a:solidFill>
        </p:spPr>
        <p:txBody>
          <a:bodyPr wrap="square">
            <a:spAutoFit/>
          </a:bodyPr>
          <a:lstStyle/>
          <a:p>
            <a:pPr algn="r"/>
            <a:r>
              <a:rPr lang="en-US" sz="2400" dirty="0" smtClean="0">
                <a:solidFill>
                  <a:schemeClr val="bg1"/>
                </a:solidFill>
                <a:latin typeface="Avenir Book" charset="0"/>
                <a:ea typeface="Avenir Book" charset="0"/>
                <a:cs typeface="Avenir Book" charset="0"/>
              </a:rPr>
              <a:t>Data manipulation: Structural</a:t>
            </a:r>
            <a:endParaRPr lang="en-US" sz="2000" dirty="0" smtClean="0">
              <a:solidFill>
                <a:schemeClr val="bg1"/>
              </a:solidFill>
              <a:latin typeface="Avenir Book" charset="0"/>
              <a:ea typeface="Avenir Book" charset="0"/>
              <a:cs typeface="Avenir Book" charset="0"/>
            </a:endParaRPr>
          </a:p>
        </p:txBody>
      </p:sp>
    </p:spTree>
    <p:extLst>
      <p:ext uri="{BB962C8B-B14F-4D97-AF65-F5344CB8AC3E}">
        <p14:creationId xmlns:p14="http://schemas.microsoft.com/office/powerpoint/2010/main" val="196889979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a:xfrm>
            <a:off x="8510270" y="6373821"/>
            <a:ext cx="2743200" cy="365125"/>
          </a:xfrm>
        </p:spPr>
        <p:txBody>
          <a:bodyPr/>
          <a:lstStyle/>
          <a:p>
            <a:fld id="{150819AE-02FA-3749-BFC2-030922A62D98}" type="slidenum">
              <a:rPr lang="en-US" smtClean="0"/>
              <a:t>16</a:t>
            </a:fld>
            <a:endParaRPr lang="en-US"/>
          </a:p>
        </p:txBody>
      </p:sp>
      <p:sp>
        <p:nvSpPr>
          <p:cNvPr id="6" name="Rectangle 5"/>
          <p:cNvSpPr/>
          <p:nvPr/>
        </p:nvSpPr>
        <p:spPr>
          <a:xfrm>
            <a:off x="361950" y="6317253"/>
            <a:ext cx="8953500" cy="461665"/>
          </a:xfrm>
          <a:prstGeom prst="rect">
            <a:avLst/>
          </a:prstGeom>
        </p:spPr>
        <p:txBody>
          <a:bodyPr wrap="square">
            <a:spAutoFit/>
          </a:bodyPr>
          <a:lstStyle/>
          <a:p>
            <a:pPr marL="17463" marR="0" lvl="0" indent="-17463" defTabSz="914400" eaLnBrk="1" fontAlgn="auto" latinLnBrk="0" hangingPunct="1">
              <a:lnSpc>
                <a:spcPct val="100000"/>
              </a:lnSpc>
              <a:spcBef>
                <a:spcPts val="0"/>
              </a:spcBef>
              <a:spcAft>
                <a:spcPts val="0"/>
              </a:spcAft>
              <a:buClrTx/>
              <a:buSzTx/>
              <a:buFont typeface="Arial" charset="0"/>
              <a:buNone/>
              <a:defRPr/>
            </a:pPr>
            <a:r>
              <a:rPr lang="en-US" sz="2400" dirty="0" smtClean="0">
                <a:solidFill>
                  <a:schemeClr val="bg1">
                    <a:lumMod val="50000"/>
                  </a:schemeClr>
                </a:solidFill>
                <a:latin typeface="Helvetica Neue Thin" charset="0"/>
                <a:ea typeface="Helvetica Neue Thin" charset="0"/>
                <a:cs typeface="Helvetica Neue Thin" charset="0"/>
              </a:rPr>
              <a:t>Data Manipulation</a:t>
            </a:r>
            <a:endParaRPr lang="en-US" sz="2400" dirty="0">
              <a:solidFill>
                <a:schemeClr val="bg1">
                  <a:lumMod val="50000"/>
                </a:schemeClr>
              </a:solidFill>
              <a:latin typeface="Helvetica Neue Thin" charset="0"/>
              <a:ea typeface="Helvetica Neue Thin" charset="0"/>
              <a:cs typeface="Helvetica Neue Thin" charset="0"/>
            </a:endParaRPr>
          </a:p>
        </p:txBody>
      </p:sp>
      <p:sp>
        <p:nvSpPr>
          <p:cNvPr id="7" name="Rectangle 6"/>
          <p:cNvSpPr/>
          <p:nvPr/>
        </p:nvSpPr>
        <p:spPr>
          <a:xfrm>
            <a:off x="-5943600" y="595129"/>
            <a:ext cx="10782300" cy="769441"/>
          </a:xfrm>
          <a:prstGeom prst="rect">
            <a:avLst/>
          </a:prstGeom>
          <a:solidFill>
            <a:srgbClr val="0070C0"/>
          </a:solidFill>
        </p:spPr>
        <p:txBody>
          <a:bodyPr wrap="square">
            <a:spAutoFit/>
          </a:bodyPr>
          <a:lstStyle/>
          <a:p>
            <a:pPr algn="r"/>
            <a:r>
              <a:rPr lang="en-US" sz="4400" smtClean="0">
                <a:solidFill>
                  <a:schemeClr val="bg1"/>
                </a:solidFill>
                <a:latin typeface="Avenir Book" charset="0"/>
                <a:ea typeface="Avenir Book" charset="0"/>
                <a:cs typeface="Avenir Book" charset="0"/>
              </a:rPr>
              <a:t>Reformat/Clean</a:t>
            </a:r>
            <a:endParaRPr lang="en-US" sz="4000" dirty="0" smtClean="0">
              <a:solidFill>
                <a:schemeClr val="bg1"/>
              </a:solidFill>
              <a:latin typeface="Avenir Book" charset="0"/>
              <a:ea typeface="Avenir Book" charset="0"/>
              <a:cs typeface="Avenir Book" charset="0"/>
            </a:endParaRPr>
          </a:p>
        </p:txBody>
      </p:sp>
      <p:sp>
        <p:nvSpPr>
          <p:cNvPr id="9" name="Rectangle 8"/>
          <p:cNvSpPr/>
          <p:nvPr/>
        </p:nvSpPr>
        <p:spPr>
          <a:xfrm>
            <a:off x="-5943600" y="1364570"/>
            <a:ext cx="10782300" cy="461665"/>
          </a:xfrm>
          <a:prstGeom prst="rect">
            <a:avLst/>
          </a:prstGeom>
          <a:solidFill>
            <a:srgbClr val="00B0F0"/>
          </a:solidFill>
        </p:spPr>
        <p:txBody>
          <a:bodyPr wrap="square">
            <a:spAutoFit/>
          </a:bodyPr>
          <a:lstStyle/>
          <a:p>
            <a:pPr algn="r"/>
            <a:r>
              <a:rPr lang="en-US" sz="2400" dirty="0" smtClean="0">
                <a:solidFill>
                  <a:schemeClr val="bg1"/>
                </a:solidFill>
                <a:latin typeface="Avenir Book" charset="0"/>
                <a:ea typeface="Avenir Book" charset="0"/>
                <a:cs typeface="Avenir Book" charset="0"/>
              </a:rPr>
              <a:t>Data manipulation: Value</a:t>
            </a:r>
            <a:endParaRPr lang="en-US" sz="2000" dirty="0" smtClean="0">
              <a:solidFill>
                <a:schemeClr val="bg1"/>
              </a:solidFill>
              <a:latin typeface="Avenir Book" charset="0"/>
              <a:ea typeface="Avenir Book" charset="0"/>
              <a:cs typeface="Avenir Book" charset="0"/>
            </a:endParaRPr>
          </a:p>
        </p:txBody>
      </p:sp>
      <p:sp>
        <p:nvSpPr>
          <p:cNvPr id="12" name="Rectangle 11"/>
          <p:cNvSpPr/>
          <p:nvPr/>
        </p:nvSpPr>
        <p:spPr>
          <a:xfrm>
            <a:off x="1047959" y="2299480"/>
            <a:ext cx="10782300" cy="2123658"/>
          </a:xfrm>
          <a:prstGeom prst="rect">
            <a:avLst/>
          </a:prstGeom>
        </p:spPr>
        <p:txBody>
          <a:bodyPr wrap="square">
            <a:spAutoFit/>
          </a:bodyPr>
          <a:lstStyle/>
          <a:p>
            <a:pPr marL="571500" indent="-571500">
              <a:buFont typeface="Arial" charset="0"/>
              <a:buChar char="•"/>
            </a:pPr>
            <a:r>
              <a:rPr lang="en-US" sz="4400" dirty="0" smtClean="0">
                <a:solidFill>
                  <a:schemeClr val="accent1"/>
                </a:solidFill>
                <a:latin typeface="Helvetica Neue Thin" charset="0"/>
                <a:ea typeface="Helvetica Neue Thin" charset="0"/>
                <a:cs typeface="Helvetica Neue Thin" charset="0"/>
              </a:rPr>
              <a:t>Standardization </a:t>
            </a:r>
            <a:r>
              <a:rPr lang="en-US" sz="4400" dirty="0">
                <a:solidFill>
                  <a:schemeClr val="accent1"/>
                </a:solidFill>
                <a:latin typeface="Helvetica Neue Thin" charset="0"/>
                <a:ea typeface="Helvetica Neue Thin" charset="0"/>
                <a:cs typeface="Helvetica Neue Thin" charset="0"/>
              </a:rPr>
              <a:t>of </a:t>
            </a:r>
            <a:r>
              <a:rPr lang="en-US" sz="4400" dirty="0" smtClean="0">
                <a:solidFill>
                  <a:schemeClr val="accent1"/>
                </a:solidFill>
                <a:latin typeface="Helvetica Neue Thin" charset="0"/>
                <a:ea typeface="Helvetica Neue Thin" charset="0"/>
                <a:cs typeface="Helvetica Neue Thin" charset="0"/>
              </a:rPr>
              <a:t>values – get values to be consistent</a:t>
            </a:r>
          </a:p>
          <a:p>
            <a:pPr marL="571500" indent="-571500">
              <a:buFont typeface="Arial" charset="0"/>
              <a:buChar char="•"/>
            </a:pPr>
            <a:r>
              <a:rPr lang="en-US" sz="4400" dirty="0" smtClean="0">
                <a:solidFill>
                  <a:schemeClr val="accent1"/>
                </a:solidFill>
                <a:latin typeface="Helvetica Neue Thin" charset="0"/>
                <a:ea typeface="Helvetica Neue Thin" charset="0"/>
                <a:cs typeface="Helvetica Neue Thin" charset="0"/>
              </a:rPr>
              <a:t>Reformatting variables</a:t>
            </a:r>
            <a:endParaRPr lang="en-US" sz="4400" dirty="0">
              <a:solidFill>
                <a:schemeClr val="accent1"/>
              </a:solidFill>
              <a:latin typeface="Helvetica Neue Thin" charset="0"/>
              <a:ea typeface="Helvetica Neue Thin" charset="0"/>
              <a:cs typeface="Helvetica Neue Thin" charset="0"/>
            </a:endParaRPr>
          </a:p>
        </p:txBody>
      </p:sp>
    </p:spTree>
    <p:extLst>
      <p:ext uri="{BB962C8B-B14F-4D97-AF65-F5344CB8AC3E}">
        <p14:creationId xmlns:p14="http://schemas.microsoft.com/office/powerpoint/2010/main" val="81982301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a:xfrm>
            <a:off x="8510270" y="6373821"/>
            <a:ext cx="2743200" cy="365125"/>
          </a:xfrm>
        </p:spPr>
        <p:txBody>
          <a:bodyPr/>
          <a:lstStyle/>
          <a:p>
            <a:fld id="{150819AE-02FA-3749-BFC2-030922A62D98}" type="slidenum">
              <a:rPr lang="en-US" smtClean="0"/>
              <a:t>17</a:t>
            </a:fld>
            <a:endParaRPr lang="en-US"/>
          </a:p>
        </p:txBody>
      </p:sp>
      <p:sp>
        <p:nvSpPr>
          <p:cNvPr id="6" name="Rectangle 5"/>
          <p:cNvSpPr/>
          <p:nvPr/>
        </p:nvSpPr>
        <p:spPr>
          <a:xfrm>
            <a:off x="361950" y="6317253"/>
            <a:ext cx="8953500" cy="461665"/>
          </a:xfrm>
          <a:prstGeom prst="rect">
            <a:avLst/>
          </a:prstGeom>
        </p:spPr>
        <p:txBody>
          <a:bodyPr wrap="square">
            <a:spAutoFit/>
          </a:bodyPr>
          <a:lstStyle/>
          <a:p>
            <a:pPr marL="17463" marR="0" lvl="0" indent="-17463" defTabSz="914400" eaLnBrk="1" fontAlgn="auto" latinLnBrk="0" hangingPunct="1">
              <a:lnSpc>
                <a:spcPct val="100000"/>
              </a:lnSpc>
              <a:spcBef>
                <a:spcPts val="0"/>
              </a:spcBef>
              <a:spcAft>
                <a:spcPts val="0"/>
              </a:spcAft>
              <a:buClrTx/>
              <a:buSzTx/>
              <a:buFont typeface="Arial" charset="0"/>
              <a:buNone/>
              <a:defRPr/>
            </a:pPr>
            <a:r>
              <a:rPr lang="en-US" sz="2400" dirty="0" smtClean="0">
                <a:solidFill>
                  <a:schemeClr val="bg1">
                    <a:lumMod val="50000"/>
                  </a:schemeClr>
                </a:solidFill>
                <a:latin typeface="Helvetica Neue Thin" charset="0"/>
                <a:ea typeface="Helvetica Neue Thin" charset="0"/>
                <a:cs typeface="Helvetica Neue Thin" charset="0"/>
              </a:rPr>
              <a:t>Data Manipulation</a:t>
            </a:r>
            <a:endParaRPr lang="en-US" sz="2400" dirty="0">
              <a:solidFill>
                <a:schemeClr val="bg1">
                  <a:lumMod val="50000"/>
                </a:schemeClr>
              </a:solidFill>
              <a:latin typeface="Helvetica Neue Thin" charset="0"/>
              <a:ea typeface="Helvetica Neue Thin" charset="0"/>
              <a:cs typeface="Helvetica Neue Thin" charset="0"/>
            </a:endParaRPr>
          </a:p>
        </p:txBody>
      </p:sp>
      <p:sp>
        <p:nvSpPr>
          <p:cNvPr id="10" name="Rectangle 9"/>
          <p:cNvSpPr/>
          <p:nvPr/>
        </p:nvSpPr>
        <p:spPr>
          <a:xfrm>
            <a:off x="609600" y="3111447"/>
            <a:ext cx="10678886" cy="646331"/>
          </a:xfrm>
          <a:prstGeom prst="rect">
            <a:avLst/>
          </a:prstGeom>
          <a:solidFill>
            <a:schemeClr val="bg1">
              <a:lumMod val="95000"/>
            </a:schemeClr>
          </a:solidFill>
        </p:spPr>
        <p:txBody>
          <a:bodyPr wrap="square">
            <a:spAutoFit/>
          </a:bodyPr>
          <a:lstStyle/>
          <a:p>
            <a:pPr marL="571500" lvl="0" indent="-571500"/>
            <a:r>
              <a:rPr lang="en-US" sz="3600" dirty="0">
                <a:latin typeface="Courier New" charset="0"/>
                <a:ea typeface="Courier New" charset="0"/>
                <a:cs typeface="Courier New" charset="0"/>
              </a:rPr>
              <a:t>salary &lt;- c</a:t>
            </a:r>
            <a:r>
              <a:rPr lang="en-US" sz="3600" dirty="0" smtClean="0">
                <a:latin typeface="Courier New" charset="0"/>
                <a:ea typeface="Courier New" charset="0"/>
                <a:cs typeface="Courier New" charset="0"/>
              </a:rPr>
              <a:t>("$</a:t>
            </a:r>
            <a:r>
              <a:rPr lang="en-US" sz="3600">
                <a:latin typeface="Courier New" charset="0"/>
                <a:ea typeface="Courier New" charset="0"/>
                <a:cs typeface="Courier New" charset="0"/>
              </a:rPr>
              <a:t>100k </a:t>
            </a:r>
            <a:r>
              <a:rPr lang="en-US" sz="3600" smtClean="0">
                <a:latin typeface="Courier New" charset="0"/>
                <a:ea typeface="Courier New" charset="0"/>
                <a:cs typeface="Courier New" charset="0"/>
              </a:rPr>
              <a:t>","$10,000","</a:t>
            </a:r>
            <a:r>
              <a:rPr lang="en-US" sz="3600" dirty="0" smtClean="0">
                <a:latin typeface="Courier New" charset="0"/>
                <a:ea typeface="Courier New" charset="0"/>
                <a:cs typeface="Courier New" charset="0"/>
              </a:rPr>
              <a:t>None")</a:t>
            </a:r>
            <a:endParaRPr lang="en-US" sz="3600" dirty="0">
              <a:latin typeface="Courier New" charset="0"/>
              <a:ea typeface="Courier New" charset="0"/>
              <a:cs typeface="Courier New" charset="0"/>
            </a:endParaRPr>
          </a:p>
        </p:txBody>
      </p:sp>
      <p:sp>
        <p:nvSpPr>
          <p:cNvPr id="11" name="Rectangle 10"/>
          <p:cNvSpPr/>
          <p:nvPr/>
        </p:nvSpPr>
        <p:spPr>
          <a:xfrm>
            <a:off x="506186" y="2114898"/>
            <a:ext cx="10782300" cy="707886"/>
          </a:xfrm>
          <a:prstGeom prst="rect">
            <a:avLst/>
          </a:prstGeom>
        </p:spPr>
        <p:txBody>
          <a:bodyPr wrap="square">
            <a:spAutoFit/>
          </a:bodyPr>
          <a:lstStyle/>
          <a:p>
            <a:pPr marL="571500" marR="0" lvl="0" indent="-571500" defTabSz="914400" eaLnBrk="1" fontAlgn="auto" latinLnBrk="0" hangingPunct="1">
              <a:lnSpc>
                <a:spcPct val="100000"/>
              </a:lnSpc>
              <a:spcBef>
                <a:spcPts val="0"/>
              </a:spcBef>
              <a:spcAft>
                <a:spcPts val="0"/>
              </a:spcAft>
              <a:buClrTx/>
              <a:buSzTx/>
              <a:buFont typeface="Arial" charset="0"/>
              <a:buNone/>
              <a:tabLst/>
              <a:defRPr/>
            </a:pPr>
            <a:r>
              <a:rPr lang="en-US" sz="4000" dirty="0" smtClean="0">
                <a:solidFill>
                  <a:schemeClr val="bg1">
                    <a:lumMod val="50000"/>
                  </a:schemeClr>
                </a:solidFill>
                <a:latin typeface="Helvetica Neue Thin" charset="0"/>
                <a:ea typeface="Helvetica Neue Thin" charset="0"/>
                <a:cs typeface="Helvetica Neue Thin" charset="0"/>
              </a:rPr>
              <a:t>What’s wrong with this vector?</a:t>
            </a:r>
            <a:endParaRPr lang="en-US" sz="4000" dirty="0">
              <a:solidFill>
                <a:schemeClr val="bg1">
                  <a:lumMod val="50000"/>
                </a:schemeClr>
              </a:solidFill>
              <a:latin typeface="Helvetica Neue Thin" charset="0"/>
              <a:ea typeface="Helvetica Neue Thin" charset="0"/>
              <a:cs typeface="Helvetica Neue Thin" charset="0"/>
            </a:endParaRPr>
          </a:p>
        </p:txBody>
      </p:sp>
      <p:sp>
        <p:nvSpPr>
          <p:cNvPr id="8" name="Rectangle 7"/>
          <p:cNvSpPr/>
          <p:nvPr/>
        </p:nvSpPr>
        <p:spPr>
          <a:xfrm>
            <a:off x="-7673547" y="907943"/>
            <a:ext cx="12805986" cy="707886"/>
          </a:xfrm>
          <a:prstGeom prst="rect">
            <a:avLst/>
          </a:prstGeom>
          <a:solidFill>
            <a:srgbClr val="00B0F0"/>
          </a:solidFill>
        </p:spPr>
        <p:txBody>
          <a:bodyPr wrap="square">
            <a:spAutoFit/>
          </a:bodyPr>
          <a:lstStyle/>
          <a:p>
            <a:pPr algn="r"/>
            <a:r>
              <a:rPr lang="en-US" sz="4000" smtClean="0">
                <a:solidFill>
                  <a:schemeClr val="bg1"/>
                </a:solidFill>
                <a:latin typeface="Avenir Book" charset="0"/>
                <a:ea typeface="Avenir Book" charset="0"/>
                <a:cs typeface="Avenir Book" charset="0"/>
              </a:rPr>
              <a:t>Cleansing: Example</a:t>
            </a:r>
            <a:endParaRPr lang="en-US" sz="3600" dirty="0" smtClean="0">
              <a:solidFill>
                <a:schemeClr val="bg1"/>
              </a:solidFill>
              <a:latin typeface="Avenir Book" charset="0"/>
              <a:ea typeface="Avenir Book" charset="0"/>
              <a:cs typeface="Avenir Book" charset="0"/>
            </a:endParaRPr>
          </a:p>
        </p:txBody>
      </p:sp>
    </p:spTree>
    <p:extLst>
      <p:ext uri="{BB962C8B-B14F-4D97-AF65-F5344CB8AC3E}">
        <p14:creationId xmlns:p14="http://schemas.microsoft.com/office/powerpoint/2010/main" val="160570366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a:xfrm>
            <a:off x="8510270" y="6373821"/>
            <a:ext cx="2743200" cy="365125"/>
          </a:xfrm>
        </p:spPr>
        <p:txBody>
          <a:bodyPr/>
          <a:lstStyle/>
          <a:p>
            <a:fld id="{150819AE-02FA-3749-BFC2-030922A62D98}" type="slidenum">
              <a:rPr lang="en-US" smtClean="0"/>
              <a:t>18</a:t>
            </a:fld>
            <a:endParaRPr lang="en-US"/>
          </a:p>
        </p:txBody>
      </p:sp>
      <p:sp>
        <p:nvSpPr>
          <p:cNvPr id="6" name="Rectangle 5"/>
          <p:cNvSpPr/>
          <p:nvPr/>
        </p:nvSpPr>
        <p:spPr>
          <a:xfrm>
            <a:off x="361950" y="6317253"/>
            <a:ext cx="8953500" cy="461665"/>
          </a:xfrm>
          <a:prstGeom prst="rect">
            <a:avLst/>
          </a:prstGeom>
        </p:spPr>
        <p:txBody>
          <a:bodyPr wrap="square">
            <a:spAutoFit/>
          </a:bodyPr>
          <a:lstStyle/>
          <a:p>
            <a:pPr marL="17463" marR="0" lvl="0" indent="-17463" defTabSz="914400" eaLnBrk="1" fontAlgn="auto" latinLnBrk="0" hangingPunct="1">
              <a:lnSpc>
                <a:spcPct val="100000"/>
              </a:lnSpc>
              <a:spcBef>
                <a:spcPts val="0"/>
              </a:spcBef>
              <a:spcAft>
                <a:spcPts val="0"/>
              </a:spcAft>
              <a:buClrTx/>
              <a:buSzTx/>
              <a:buFont typeface="Arial" charset="0"/>
              <a:buNone/>
              <a:defRPr/>
            </a:pPr>
            <a:r>
              <a:rPr lang="en-US" sz="2400" dirty="0" smtClean="0">
                <a:solidFill>
                  <a:schemeClr val="bg1">
                    <a:lumMod val="50000"/>
                  </a:schemeClr>
                </a:solidFill>
                <a:latin typeface="Helvetica Neue Thin" charset="0"/>
                <a:ea typeface="Helvetica Neue Thin" charset="0"/>
                <a:cs typeface="Helvetica Neue Thin" charset="0"/>
              </a:rPr>
              <a:t>Data Manipulation</a:t>
            </a:r>
            <a:endParaRPr lang="en-US" sz="2400" dirty="0">
              <a:solidFill>
                <a:schemeClr val="bg1">
                  <a:lumMod val="50000"/>
                </a:schemeClr>
              </a:solidFill>
              <a:latin typeface="Helvetica Neue Thin" charset="0"/>
              <a:ea typeface="Helvetica Neue Thin" charset="0"/>
              <a:cs typeface="Helvetica Neue Thin" charset="0"/>
            </a:endParaRPr>
          </a:p>
        </p:txBody>
      </p:sp>
      <p:sp>
        <p:nvSpPr>
          <p:cNvPr id="10" name="Rectangle 9"/>
          <p:cNvSpPr/>
          <p:nvPr/>
        </p:nvSpPr>
        <p:spPr>
          <a:xfrm>
            <a:off x="609600" y="3111447"/>
            <a:ext cx="10678886" cy="646331"/>
          </a:xfrm>
          <a:prstGeom prst="rect">
            <a:avLst/>
          </a:prstGeom>
          <a:solidFill>
            <a:schemeClr val="bg1">
              <a:lumMod val="95000"/>
            </a:schemeClr>
          </a:solidFill>
        </p:spPr>
        <p:txBody>
          <a:bodyPr wrap="square">
            <a:spAutoFit/>
          </a:bodyPr>
          <a:lstStyle/>
          <a:p>
            <a:pPr marL="571500" lvl="0" indent="-571500"/>
            <a:r>
              <a:rPr lang="en-US" sz="3600" dirty="0">
                <a:latin typeface="Courier New" charset="0"/>
                <a:ea typeface="Courier New" charset="0"/>
                <a:cs typeface="Courier New" charset="0"/>
              </a:rPr>
              <a:t>salary &lt;- c</a:t>
            </a:r>
            <a:r>
              <a:rPr lang="en-US" sz="3600" dirty="0" smtClean="0">
                <a:latin typeface="Courier New" charset="0"/>
                <a:ea typeface="Courier New" charset="0"/>
                <a:cs typeface="Courier New" charset="0"/>
              </a:rPr>
              <a:t>("$</a:t>
            </a:r>
            <a:r>
              <a:rPr lang="en-US" sz="3600">
                <a:latin typeface="Courier New" charset="0"/>
                <a:ea typeface="Courier New" charset="0"/>
                <a:cs typeface="Courier New" charset="0"/>
              </a:rPr>
              <a:t>100k </a:t>
            </a:r>
            <a:r>
              <a:rPr lang="en-US" sz="3600" smtClean="0">
                <a:latin typeface="Courier New" charset="0"/>
                <a:ea typeface="Courier New" charset="0"/>
                <a:cs typeface="Courier New" charset="0"/>
              </a:rPr>
              <a:t>","$10,000","</a:t>
            </a:r>
            <a:r>
              <a:rPr lang="en-US" sz="3600" dirty="0" smtClean="0">
                <a:latin typeface="Courier New" charset="0"/>
                <a:ea typeface="Courier New" charset="0"/>
                <a:cs typeface="Courier New" charset="0"/>
              </a:rPr>
              <a:t>None")</a:t>
            </a:r>
            <a:endParaRPr lang="en-US" sz="3600" dirty="0">
              <a:latin typeface="Courier New" charset="0"/>
              <a:ea typeface="Courier New" charset="0"/>
              <a:cs typeface="Courier New" charset="0"/>
            </a:endParaRPr>
          </a:p>
        </p:txBody>
      </p:sp>
      <p:sp>
        <p:nvSpPr>
          <p:cNvPr id="11" name="Rectangle 10"/>
          <p:cNvSpPr/>
          <p:nvPr/>
        </p:nvSpPr>
        <p:spPr>
          <a:xfrm>
            <a:off x="506186" y="2114898"/>
            <a:ext cx="10782300" cy="707886"/>
          </a:xfrm>
          <a:prstGeom prst="rect">
            <a:avLst/>
          </a:prstGeom>
        </p:spPr>
        <p:txBody>
          <a:bodyPr wrap="square">
            <a:spAutoFit/>
          </a:bodyPr>
          <a:lstStyle/>
          <a:p>
            <a:pPr marL="571500" marR="0" lvl="0" indent="-571500" defTabSz="914400" eaLnBrk="1" fontAlgn="auto" latinLnBrk="0" hangingPunct="1">
              <a:lnSpc>
                <a:spcPct val="100000"/>
              </a:lnSpc>
              <a:spcBef>
                <a:spcPts val="0"/>
              </a:spcBef>
              <a:spcAft>
                <a:spcPts val="0"/>
              </a:spcAft>
              <a:buClrTx/>
              <a:buSzTx/>
              <a:buFont typeface="Arial" charset="0"/>
              <a:buNone/>
              <a:tabLst/>
              <a:defRPr/>
            </a:pPr>
            <a:r>
              <a:rPr lang="en-US" sz="4000" dirty="0" smtClean="0">
                <a:solidFill>
                  <a:schemeClr val="bg1">
                    <a:lumMod val="50000"/>
                  </a:schemeClr>
                </a:solidFill>
                <a:latin typeface="Helvetica Neue Thin" charset="0"/>
                <a:ea typeface="Helvetica Neue Thin" charset="0"/>
                <a:cs typeface="Helvetica Neue Thin" charset="0"/>
              </a:rPr>
              <a:t>What’s wrong with this vector?</a:t>
            </a:r>
            <a:endParaRPr lang="en-US" sz="4000" dirty="0">
              <a:solidFill>
                <a:schemeClr val="bg1">
                  <a:lumMod val="50000"/>
                </a:schemeClr>
              </a:solidFill>
              <a:latin typeface="Helvetica Neue Thin" charset="0"/>
              <a:ea typeface="Helvetica Neue Thin" charset="0"/>
              <a:cs typeface="Helvetica Neue Thin" charset="0"/>
            </a:endParaRPr>
          </a:p>
        </p:txBody>
      </p:sp>
      <p:sp>
        <p:nvSpPr>
          <p:cNvPr id="3" name="TextBox 2"/>
          <p:cNvSpPr txBox="1"/>
          <p:nvPr/>
        </p:nvSpPr>
        <p:spPr>
          <a:xfrm>
            <a:off x="3999090" y="4241974"/>
            <a:ext cx="1928181" cy="1015663"/>
          </a:xfrm>
          <a:prstGeom prst="rect">
            <a:avLst/>
          </a:prstGeom>
          <a:noFill/>
        </p:spPr>
        <p:txBody>
          <a:bodyPr wrap="square" rtlCol="0">
            <a:spAutoFit/>
          </a:bodyPr>
          <a:lstStyle/>
          <a:p>
            <a:pPr marL="342900" indent="-342900">
              <a:buFont typeface="Arial" charset="0"/>
              <a:buChar char="•"/>
            </a:pPr>
            <a:r>
              <a:rPr lang="en-US" sz="2000" dirty="0" smtClean="0">
                <a:latin typeface="Avenir Book" charset="0"/>
                <a:ea typeface="Avenir Book" charset="0"/>
                <a:cs typeface="Avenir Book" charset="0"/>
              </a:rPr>
              <a:t>Remove $</a:t>
            </a:r>
          </a:p>
          <a:p>
            <a:pPr marL="342900" indent="-342900">
              <a:buFont typeface="Arial" charset="0"/>
              <a:buChar char="•"/>
            </a:pPr>
            <a:r>
              <a:rPr lang="en-US" sz="2000" dirty="0" smtClean="0">
                <a:latin typeface="Avenir Book" charset="0"/>
                <a:ea typeface="Avenir Book" charset="0"/>
                <a:cs typeface="Avenir Book" charset="0"/>
              </a:rPr>
              <a:t>Replace k with 000</a:t>
            </a:r>
            <a:endParaRPr lang="en-US" sz="2000" dirty="0">
              <a:latin typeface="Avenir Book" charset="0"/>
              <a:ea typeface="Avenir Book" charset="0"/>
              <a:cs typeface="Avenir Book" charset="0"/>
            </a:endParaRPr>
          </a:p>
        </p:txBody>
      </p:sp>
      <p:sp>
        <p:nvSpPr>
          <p:cNvPr id="4" name="Right Brace 3"/>
          <p:cNvSpPr/>
          <p:nvPr/>
        </p:nvSpPr>
        <p:spPr>
          <a:xfrm rot="5400000">
            <a:off x="4792435" y="3152039"/>
            <a:ext cx="473529" cy="1427436"/>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Right Brace 11"/>
          <p:cNvSpPr/>
          <p:nvPr/>
        </p:nvSpPr>
        <p:spPr>
          <a:xfrm rot="5400000">
            <a:off x="7312478" y="3216433"/>
            <a:ext cx="473529" cy="1427436"/>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Right Brace 12"/>
          <p:cNvSpPr/>
          <p:nvPr/>
        </p:nvSpPr>
        <p:spPr>
          <a:xfrm rot="5400000">
            <a:off x="9925752" y="3280825"/>
            <a:ext cx="473529" cy="1427436"/>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 name="TextBox 13"/>
          <p:cNvSpPr txBox="1"/>
          <p:nvPr/>
        </p:nvSpPr>
        <p:spPr>
          <a:xfrm>
            <a:off x="6582089" y="4276859"/>
            <a:ext cx="1928181" cy="400110"/>
          </a:xfrm>
          <a:prstGeom prst="rect">
            <a:avLst/>
          </a:prstGeom>
          <a:noFill/>
        </p:spPr>
        <p:txBody>
          <a:bodyPr wrap="square" rtlCol="0">
            <a:spAutoFit/>
          </a:bodyPr>
          <a:lstStyle/>
          <a:p>
            <a:pPr marL="342900" indent="-342900">
              <a:buFont typeface="Arial" charset="0"/>
              <a:buChar char="•"/>
            </a:pPr>
            <a:r>
              <a:rPr lang="en-US" sz="2000" dirty="0" smtClean="0">
                <a:latin typeface="Avenir Book" charset="0"/>
                <a:ea typeface="Avenir Book" charset="0"/>
                <a:cs typeface="Avenir Book" charset="0"/>
              </a:rPr>
              <a:t>Remove $</a:t>
            </a:r>
          </a:p>
        </p:txBody>
      </p:sp>
      <p:sp>
        <p:nvSpPr>
          <p:cNvPr id="15" name="TextBox 14"/>
          <p:cNvSpPr txBox="1"/>
          <p:nvPr/>
        </p:nvSpPr>
        <p:spPr>
          <a:xfrm>
            <a:off x="9218182" y="4287876"/>
            <a:ext cx="1928181" cy="707886"/>
          </a:xfrm>
          <a:prstGeom prst="rect">
            <a:avLst/>
          </a:prstGeom>
          <a:noFill/>
        </p:spPr>
        <p:txBody>
          <a:bodyPr wrap="square" rtlCol="0">
            <a:spAutoFit/>
          </a:bodyPr>
          <a:lstStyle/>
          <a:p>
            <a:pPr marL="342900" indent="-342900">
              <a:buFont typeface="Arial" charset="0"/>
              <a:buChar char="•"/>
            </a:pPr>
            <a:r>
              <a:rPr lang="en-US" sz="2000" dirty="0" smtClean="0">
                <a:latin typeface="Avenir Book" charset="0"/>
                <a:ea typeface="Avenir Book" charset="0"/>
                <a:cs typeface="Avenir Book" charset="0"/>
              </a:rPr>
              <a:t>Replace with NA</a:t>
            </a:r>
          </a:p>
        </p:txBody>
      </p:sp>
      <p:sp>
        <p:nvSpPr>
          <p:cNvPr id="16" name="Right Brace 15"/>
          <p:cNvSpPr/>
          <p:nvPr/>
        </p:nvSpPr>
        <p:spPr>
          <a:xfrm rot="5400000">
            <a:off x="7290922" y="1886392"/>
            <a:ext cx="689502" cy="7021383"/>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TextBox 16"/>
          <p:cNvSpPr txBox="1"/>
          <p:nvPr/>
        </p:nvSpPr>
        <p:spPr>
          <a:xfrm>
            <a:off x="6085475" y="5798403"/>
            <a:ext cx="3132707" cy="400110"/>
          </a:xfrm>
          <a:prstGeom prst="rect">
            <a:avLst/>
          </a:prstGeom>
          <a:noFill/>
        </p:spPr>
        <p:txBody>
          <a:bodyPr wrap="square" rtlCol="0">
            <a:spAutoFit/>
          </a:bodyPr>
          <a:lstStyle/>
          <a:p>
            <a:pPr marL="342900" indent="-342900">
              <a:buFont typeface="Arial" charset="0"/>
              <a:buChar char="•"/>
            </a:pPr>
            <a:r>
              <a:rPr lang="en-US" sz="2000" dirty="0" smtClean="0">
                <a:latin typeface="Avenir Book" charset="0"/>
                <a:ea typeface="Avenir Book" charset="0"/>
                <a:cs typeface="Avenir Book" charset="0"/>
              </a:rPr>
              <a:t>Convert </a:t>
            </a:r>
            <a:r>
              <a:rPr lang="en-US" sz="2000" smtClean="0">
                <a:latin typeface="Avenir Book" charset="0"/>
                <a:ea typeface="Avenir Book" charset="0"/>
                <a:cs typeface="Avenir Book" charset="0"/>
              </a:rPr>
              <a:t>to numeric</a:t>
            </a:r>
            <a:endParaRPr lang="en-US" sz="2000" dirty="0" smtClean="0">
              <a:latin typeface="Avenir Book" charset="0"/>
              <a:ea typeface="Avenir Book" charset="0"/>
              <a:cs typeface="Avenir Book" charset="0"/>
            </a:endParaRPr>
          </a:p>
        </p:txBody>
      </p:sp>
      <p:sp>
        <p:nvSpPr>
          <p:cNvPr id="18" name="Rectangle 17"/>
          <p:cNvSpPr/>
          <p:nvPr/>
        </p:nvSpPr>
        <p:spPr>
          <a:xfrm>
            <a:off x="-7673547" y="907943"/>
            <a:ext cx="10782300" cy="707886"/>
          </a:xfrm>
          <a:prstGeom prst="rect">
            <a:avLst/>
          </a:prstGeom>
          <a:solidFill>
            <a:srgbClr val="00B0F0"/>
          </a:solidFill>
        </p:spPr>
        <p:txBody>
          <a:bodyPr wrap="square">
            <a:spAutoFit/>
          </a:bodyPr>
          <a:lstStyle/>
          <a:p>
            <a:pPr algn="r"/>
            <a:r>
              <a:rPr lang="en-US" sz="4000" dirty="0" smtClean="0">
                <a:solidFill>
                  <a:schemeClr val="bg1"/>
                </a:solidFill>
                <a:latin typeface="Avenir Book" charset="0"/>
                <a:ea typeface="Avenir Book" charset="0"/>
                <a:cs typeface="Avenir Book" charset="0"/>
              </a:rPr>
              <a:t>Cleansing</a:t>
            </a:r>
            <a:endParaRPr lang="en-US" sz="3600" dirty="0" smtClean="0">
              <a:solidFill>
                <a:schemeClr val="bg1"/>
              </a:solidFill>
              <a:latin typeface="Avenir Book" charset="0"/>
              <a:ea typeface="Avenir Book" charset="0"/>
              <a:cs typeface="Avenir Book" charset="0"/>
            </a:endParaRPr>
          </a:p>
        </p:txBody>
      </p:sp>
      <p:sp>
        <p:nvSpPr>
          <p:cNvPr id="19" name="Rectangle 18"/>
          <p:cNvSpPr/>
          <p:nvPr/>
        </p:nvSpPr>
        <p:spPr>
          <a:xfrm>
            <a:off x="-7673547" y="907943"/>
            <a:ext cx="12805986" cy="707886"/>
          </a:xfrm>
          <a:prstGeom prst="rect">
            <a:avLst/>
          </a:prstGeom>
          <a:solidFill>
            <a:srgbClr val="00B0F0"/>
          </a:solidFill>
        </p:spPr>
        <p:txBody>
          <a:bodyPr wrap="square">
            <a:spAutoFit/>
          </a:bodyPr>
          <a:lstStyle/>
          <a:p>
            <a:pPr algn="r"/>
            <a:r>
              <a:rPr lang="en-US" sz="4000" smtClean="0">
                <a:solidFill>
                  <a:schemeClr val="bg1"/>
                </a:solidFill>
                <a:latin typeface="Avenir Book" charset="0"/>
                <a:ea typeface="Avenir Book" charset="0"/>
                <a:cs typeface="Avenir Book" charset="0"/>
              </a:rPr>
              <a:t>Cleansing: Example</a:t>
            </a:r>
            <a:endParaRPr lang="en-US" sz="3600" dirty="0" smtClean="0">
              <a:solidFill>
                <a:schemeClr val="bg1"/>
              </a:solidFill>
              <a:latin typeface="Avenir Book" charset="0"/>
              <a:ea typeface="Avenir Book" charset="0"/>
              <a:cs typeface="Avenir Book" charset="0"/>
            </a:endParaRPr>
          </a:p>
        </p:txBody>
      </p:sp>
    </p:spTree>
    <p:extLst>
      <p:ext uri="{BB962C8B-B14F-4D97-AF65-F5344CB8AC3E}">
        <p14:creationId xmlns:p14="http://schemas.microsoft.com/office/powerpoint/2010/main" val="20677657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a:xfrm>
            <a:off x="8510270" y="6373821"/>
            <a:ext cx="2743200" cy="365125"/>
          </a:xfrm>
        </p:spPr>
        <p:txBody>
          <a:bodyPr/>
          <a:lstStyle/>
          <a:p>
            <a:fld id="{150819AE-02FA-3749-BFC2-030922A62D98}" type="slidenum">
              <a:rPr lang="en-US" smtClean="0"/>
              <a:t>19</a:t>
            </a:fld>
            <a:endParaRPr lang="en-US"/>
          </a:p>
        </p:txBody>
      </p:sp>
      <p:sp>
        <p:nvSpPr>
          <p:cNvPr id="6" name="Rectangle 5"/>
          <p:cNvSpPr/>
          <p:nvPr/>
        </p:nvSpPr>
        <p:spPr>
          <a:xfrm>
            <a:off x="361950" y="6317253"/>
            <a:ext cx="8953500" cy="461665"/>
          </a:xfrm>
          <a:prstGeom prst="rect">
            <a:avLst/>
          </a:prstGeom>
        </p:spPr>
        <p:txBody>
          <a:bodyPr wrap="square">
            <a:spAutoFit/>
          </a:bodyPr>
          <a:lstStyle/>
          <a:p>
            <a:pPr marL="17463" marR="0" lvl="0" indent="-17463" defTabSz="914400" eaLnBrk="1" fontAlgn="auto" latinLnBrk="0" hangingPunct="1">
              <a:lnSpc>
                <a:spcPct val="100000"/>
              </a:lnSpc>
              <a:spcBef>
                <a:spcPts val="0"/>
              </a:spcBef>
              <a:spcAft>
                <a:spcPts val="0"/>
              </a:spcAft>
              <a:buClrTx/>
              <a:buSzTx/>
              <a:buFont typeface="Arial" charset="0"/>
              <a:buNone/>
              <a:defRPr/>
            </a:pPr>
            <a:r>
              <a:rPr lang="en-US" sz="2400" dirty="0" smtClean="0">
                <a:solidFill>
                  <a:schemeClr val="bg1">
                    <a:lumMod val="50000"/>
                  </a:schemeClr>
                </a:solidFill>
                <a:latin typeface="Helvetica Neue Thin" charset="0"/>
                <a:ea typeface="Helvetica Neue Thin" charset="0"/>
                <a:cs typeface="Helvetica Neue Thin" charset="0"/>
              </a:rPr>
              <a:t>Data Manipulation</a:t>
            </a:r>
            <a:endParaRPr lang="en-US" sz="2400" dirty="0">
              <a:solidFill>
                <a:schemeClr val="bg1">
                  <a:lumMod val="50000"/>
                </a:schemeClr>
              </a:solidFill>
              <a:latin typeface="Helvetica Neue Thin" charset="0"/>
              <a:ea typeface="Helvetica Neue Thin" charset="0"/>
              <a:cs typeface="Helvetica Neue Thin" charset="0"/>
            </a:endParaRPr>
          </a:p>
        </p:txBody>
      </p:sp>
      <p:sp>
        <p:nvSpPr>
          <p:cNvPr id="10" name="Rectangle 9"/>
          <p:cNvSpPr/>
          <p:nvPr/>
        </p:nvSpPr>
        <p:spPr>
          <a:xfrm>
            <a:off x="609600" y="3111447"/>
            <a:ext cx="10678886" cy="646331"/>
          </a:xfrm>
          <a:prstGeom prst="rect">
            <a:avLst/>
          </a:prstGeom>
          <a:solidFill>
            <a:schemeClr val="bg1">
              <a:lumMod val="95000"/>
            </a:schemeClr>
          </a:solidFill>
        </p:spPr>
        <p:txBody>
          <a:bodyPr wrap="square">
            <a:spAutoFit/>
          </a:bodyPr>
          <a:lstStyle/>
          <a:p>
            <a:pPr marL="571500" lvl="0" indent="-571500"/>
            <a:r>
              <a:rPr lang="en-US" sz="3600" dirty="0">
                <a:latin typeface="Courier New" charset="0"/>
                <a:ea typeface="Courier New" charset="0"/>
                <a:cs typeface="Courier New" charset="0"/>
              </a:rPr>
              <a:t>salary &lt;- c</a:t>
            </a:r>
            <a:r>
              <a:rPr lang="en-US" sz="3600" dirty="0" smtClean="0">
                <a:latin typeface="Courier New" charset="0"/>
                <a:ea typeface="Courier New" charset="0"/>
                <a:cs typeface="Courier New" charset="0"/>
              </a:rPr>
              <a:t>("$</a:t>
            </a:r>
            <a:r>
              <a:rPr lang="en-US" sz="3600">
                <a:latin typeface="Courier New" charset="0"/>
                <a:ea typeface="Courier New" charset="0"/>
                <a:cs typeface="Courier New" charset="0"/>
              </a:rPr>
              <a:t>100k </a:t>
            </a:r>
            <a:r>
              <a:rPr lang="en-US" sz="3600" smtClean="0">
                <a:latin typeface="Courier New" charset="0"/>
                <a:ea typeface="Courier New" charset="0"/>
                <a:cs typeface="Courier New" charset="0"/>
              </a:rPr>
              <a:t>","$10,000","</a:t>
            </a:r>
            <a:r>
              <a:rPr lang="en-US" sz="3600" dirty="0" smtClean="0">
                <a:latin typeface="Courier New" charset="0"/>
                <a:ea typeface="Courier New" charset="0"/>
                <a:cs typeface="Courier New" charset="0"/>
              </a:rPr>
              <a:t>None")</a:t>
            </a:r>
            <a:endParaRPr lang="en-US" sz="3600" dirty="0">
              <a:latin typeface="Courier New" charset="0"/>
              <a:ea typeface="Courier New" charset="0"/>
              <a:cs typeface="Courier New" charset="0"/>
            </a:endParaRPr>
          </a:p>
        </p:txBody>
      </p:sp>
      <p:sp>
        <p:nvSpPr>
          <p:cNvPr id="11" name="Rectangle 10"/>
          <p:cNvSpPr/>
          <p:nvPr/>
        </p:nvSpPr>
        <p:spPr>
          <a:xfrm>
            <a:off x="506186" y="2114898"/>
            <a:ext cx="10782300" cy="707886"/>
          </a:xfrm>
          <a:prstGeom prst="rect">
            <a:avLst/>
          </a:prstGeom>
        </p:spPr>
        <p:txBody>
          <a:bodyPr wrap="square">
            <a:spAutoFit/>
          </a:bodyPr>
          <a:lstStyle/>
          <a:p>
            <a:pPr marL="571500" marR="0" lvl="0" indent="-571500" defTabSz="914400" eaLnBrk="1" fontAlgn="auto" latinLnBrk="0" hangingPunct="1">
              <a:lnSpc>
                <a:spcPct val="100000"/>
              </a:lnSpc>
              <a:spcBef>
                <a:spcPts val="0"/>
              </a:spcBef>
              <a:spcAft>
                <a:spcPts val="0"/>
              </a:spcAft>
              <a:buClrTx/>
              <a:buSzTx/>
              <a:buFont typeface="Arial" charset="0"/>
              <a:buNone/>
              <a:tabLst/>
              <a:defRPr/>
            </a:pPr>
            <a:r>
              <a:rPr lang="en-US" sz="4000" dirty="0" smtClean="0">
                <a:solidFill>
                  <a:schemeClr val="bg1">
                    <a:lumMod val="50000"/>
                  </a:schemeClr>
                </a:solidFill>
                <a:latin typeface="Helvetica Neue Thin" charset="0"/>
                <a:ea typeface="Helvetica Neue Thin" charset="0"/>
                <a:cs typeface="Helvetica Neue Thin" charset="0"/>
              </a:rPr>
              <a:t>What’s wrong with this vector?</a:t>
            </a:r>
            <a:endParaRPr lang="en-US" sz="4000" dirty="0">
              <a:solidFill>
                <a:schemeClr val="bg1">
                  <a:lumMod val="50000"/>
                </a:schemeClr>
              </a:solidFill>
              <a:latin typeface="Helvetica Neue Thin" charset="0"/>
              <a:ea typeface="Helvetica Neue Thin" charset="0"/>
              <a:cs typeface="Helvetica Neue Thin" charset="0"/>
            </a:endParaRPr>
          </a:p>
        </p:txBody>
      </p:sp>
      <p:sp>
        <p:nvSpPr>
          <p:cNvPr id="4" name="Right Brace 3"/>
          <p:cNvSpPr/>
          <p:nvPr/>
        </p:nvSpPr>
        <p:spPr>
          <a:xfrm rot="5400000">
            <a:off x="4792435" y="3152039"/>
            <a:ext cx="473529" cy="1427436"/>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Right Brace 11"/>
          <p:cNvSpPr/>
          <p:nvPr/>
        </p:nvSpPr>
        <p:spPr>
          <a:xfrm rot="5400000">
            <a:off x="7312478" y="3216433"/>
            <a:ext cx="473529" cy="1427436"/>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Right Brace 12"/>
          <p:cNvSpPr/>
          <p:nvPr/>
        </p:nvSpPr>
        <p:spPr>
          <a:xfrm rot="5400000">
            <a:off x="9925752" y="3280825"/>
            <a:ext cx="473529" cy="1427436"/>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 name="Right Brace 15"/>
          <p:cNvSpPr/>
          <p:nvPr/>
        </p:nvSpPr>
        <p:spPr>
          <a:xfrm rot="5400000">
            <a:off x="7290922" y="1886392"/>
            <a:ext cx="689502" cy="7021383"/>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Rectangle 17"/>
          <p:cNvSpPr/>
          <p:nvPr/>
        </p:nvSpPr>
        <p:spPr>
          <a:xfrm>
            <a:off x="4826552" y="4274264"/>
            <a:ext cx="6319813" cy="584775"/>
          </a:xfrm>
          <a:prstGeom prst="rect">
            <a:avLst/>
          </a:prstGeom>
          <a:solidFill>
            <a:schemeClr val="bg1">
              <a:lumMod val="95000"/>
            </a:schemeClr>
          </a:solidFill>
        </p:spPr>
        <p:txBody>
          <a:bodyPr wrap="square">
            <a:spAutoFit/>
          </a:bodyPr>
          <a:lstStyle/>
          <a:p>
            <a:pPr marL="571500" lvl="0" indent="-571500" algn="ctr"/>
            <a:r>
              <a:rPr lang="en-US" sz="3200" dirty="0" err="1">
                <a:latin typeface="Courier New" charset="0"/>
                <a:ea typeface="Courier New" charset="0"/>
                <a:cs typeface="Courier New" charset="0"/>
              </a:rPr>
              <a:t>g</a:t>
            </a:r>
            <a:r>
              <a:rPr lang="en-US" sz="3200" dirty="0" err="1" smtClean="0">
                <a:latin typeface="Courier New" charset="0"/>
                <a:ea typeface="Courier New" charset="0"/>
                <a:cs typeface="Courier New" charset="0"/>
              </a:rPr>
              <a:t>sub</a:t>
            </a:r>
            <a:r>
              <a:rPr lang="en-US" sz="3200" dirty="0" smtClean="0">
                <a:latin typeface="Courier New" charset="0"/>
                <a:ea typeface="Courier New" charset="0"/>
                <a:cs typeface="Courier New" charset="0"/>
              </a:rPr>
              <a:t>()</a:t>
            </a:r>
            <a:endParaRPr lang="en-US" sz="3200" dirty="0">
              <a:latin typeface="Courier New" charset="0"/>
              <a:ea typeface="Courier New" charset="0"/>
              <a:cs typeface="Courier New" charset="0"/>
            </a:endParaRPr>
          </a:p>
        </p:txBody>
      </p:sp>
      <p:sp>
        <p:nvSpPr>
          <p:cNvPr id="19" name="Rectangle 18"/>
          <p:cNvSpPr/>
          <p:nvPr/>
        </p:nvSpPr>
        <p:spPr>
          <a:xfrm>
            <a:off x="5949043" y="5792581"/>
            <a:ext cx="3548087" cy="523220"/>
          </a:xfrm>
          <a:prstGeom prst="rect">
            <a:avLst/>
          </a:prstGeom>
          <a:solidFill>
            <a:schemeClr val="bg1">
              <a:lumMod val="95000"/>
            </a:schemeClr>
          </a:solidFill>
        </p:spPr>
        <p:txBody>
          <a:bodyPr wrap="square">
            <a:spAutoFit/>
          </a:bodyPr>
          <a:lstStyle/>
          <a:p>
            <a:pPr marL="571500" lvl="0" indent="-571500" algn="ctr"/>
            <a:r>
              <a:rPr lang="en-US" sz="2800" dirty="0" err="1">
                <a:latin typeface="Courier New" charset="0"/>
                <a:ea typeface="Courier New" charset="0"/>
                <a:cs typeface="Courier New" charset="0"/>
              </a:rPr>
              <a:t>a</a:t>
            </a:r>
            <a:r>
              <a:rPr lang="en-US" sz="2800" dirty="0" err="1" smtClean="0">
                <a:latin typeface="Courier New" charset="0"/>
                <a:ea typeface="Courier New" charset="0"/>
                <a:cs typeface="Courier New" charset="0"/>
              </a:rPr>
              <a:t>s.numeric</a:t>
            </a:r>
            <a:r>
              <a:rPr lang="en-US" sz="2800" dirty="0" smtClean="0">
                <a:latin typeface="Courier New" charset="0"/>
                <a:ea typeface="Courier New" charset="0"/>
                <a:cs typeface="Courier New" charset="0"/>
              </a:rPr>
              <a:t>()</a:t>
            </a:r>
            <a:endParaRPr lang="en-US" sz="2800" dirty="0">
              <a:latin typeface="Courier New" charset="0"/>
              <a:ea typeface="Courier New" charset="0"/>
              <a:cs typeface="Courier New" charset="0"/>
            </a:endParaRPr>
          </a:p>
        </p:txBody>
      </p:sp>
      <p:sp>
        <p:nvSpPr>
          <p:cNvPr id="21" name="Rectangle 20"/>
          <p:cNvSpPr/>
          <p:nvPr/>
        </p:nvSpPr>
        <p:spPr>
          <a:xfrm>
            <a:off x="-7673547" y="907943"/>
            <a:ext cx="10782300" cy="707886"/>
          </a:xfrm>
          <a:prstGeom prst="rect">
            <a:avLst/>
          </a:prstGeom>
          <a:solidFill>
            <a:srgbClr val="00B0F0"/>
          </a:solidFill>
        </p:spPr>
        <p:txBody>
          <a:bodyPr wrap="square">
            <a:spAutoFit/>
          </a:bodyPr>
          <a:lstStyle/>
          <a:p>
            <a:pPr algn="r"/>
            <a:r>
              <a:rPr lang="en-US" sz="4000" dirty="0" smtClean="0">
                <a:solidFill>
                  <a:schemeClr val="bg1"/>
                </a:solidFill>
                <a:latin typeface="Avenir Book" charset="0"/>
                <a:ea typeface="Avenir Book" charset="0"/>
                <a:cs typeface="Avenir Book" charset="0"/>
              </a:rPr>
              <a:t>Cleansing</a:t>
            </a:r>
            <a:endParaRPr lang="en-US" sz="3600" dirty="0" smtClean="0">
              <a:solidFill>
                <a:schemeClr val="bg1"/>
              </a:solidFill>
              <a:latin typeface="Avenir Book" charset="0"/>
              <a:ea typeface="Avenir Book" charset="0"/>
              <a:cs typeface="Avenir Book" charset="0"/>
            </a:endParaRPr>
          </a:p>
        </p:txBody>
      </p:sp>
      <p:sp>
        <p:nvSpPr>
          <p:cNvPr id="22" name="Rectangle 21"/>
          <p:cNvSpPr/>
          <p:nvPr/>
        </p:nvSpPr>
        <p:spPr>
          <a:xfrm>
            <a:off x="-7673547" y="907943"/>
            <a:ext cx="12805986" cy="707886"/>
          </a:xfrm>
          <a:prstGeom prst="rect">
            <a:avLst/>
          </a:prstGeom>
          <a:solidFill>
            <a:srgbClr val="00B0F0"/>
          </a:solidFill>
        </p:spPr>
        <p:txBody>
          <a:bodyPr wrap="square">
            <a:spAutoFit/>
          </a:bodyPr>
          <a:lstStyle/>
          <a:p>
            <a:pPr algn="r"/>
            <a:r>
              <a:rPr lang="en-US" sz="4000" smtClean="0">
                <a:solidFill>
                  <a:schemeClr val="bg1"/>
                </a:solidFill>
                <a:latin typeface="Avenir Book" charset="0"/>
                <a:ea typeface="Avenir Book" charset="0"/>
                <a:cs typeface="Avenir Book" charset="0"/>
              </a:rPr>
              <a:t>Cleansing: Example</a:t>
            </a:r>
            <a:endParaRPr lang="en-US" sz="3600" dirty="0" smtClean="0">
              <a:solidFill>
                <a:schemeClr val="bg1"/>
              </a:solidFill>
              <a:latin typeface="Avenir Book" charset="0"/>
              <a:ea typeface="Avenir Book" charset="0"/>
              <a:cs typeface="Avenir Book" charset="0"/>
            </a:endParaRPr>
          </a:p>
        </p:txBody>
      </p:sp>
    </p:spTree>
    <p:extLst>
      <p:ext uri="{BB962C8B-B14F-4D97-AF65-F5344CB8AC3E}">
        <p14:creationId xmlns:p14="http://schemas.microsoft.com/office/powerpoint/2010/main" val="7627140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p:cNvSpPr txBox="1"/>
          <p:nvPr/>
        </p:nvSpPr>
        <p:spPr>
          <a:xfrm>
            <a:off x="0" y="774482"/>
            <a:ext cx="3028950" cy="707886"/>
          </a:xfrm>
          <a:prstGeom prst="rect">
            <a:avLst/>
          </a:prstGeom>
          <a:solidFill>
            <a:schemeClr val="accent5">
              <a:lumMod val="75000"/>
            </a:schemeClr>
          </a:solidFill>
        </p:spPr>
        <p:txBody>
          <a:bodyPr wrap="square" rtlCol="0">
            <a:spAutoFit/>
          </a:bodyPr>
          <a:lstStyle/>
          <a:p>
            <a:pPr lvl="1"/>
            <a:r>
              <a:rPr lang="en-US" sz="4000" dirty="0" smtClean="0">
                <a:solidFill>
                  <a:schemeClr val="bg1"/>
                </a:solidFill>
                <a:latin typeface="Avenir Book" charset="0"/>
                <a:ea typeface="Avenir Book" charset="0"/>
                <a:cs typeface="Avenir Book" charset="0"/>
              </a:rPr>
              <a:t>Roadmap</a:t>
            </a:r>
            <a:endParaRPr lang="en-US" sz="2800" dirty="0">
              <a:solidFill>
                <a:schemeClr val="bg1"/>
              </a:solidFill>
              <a:latin typeface="Avenir Book" charset="0"/>
              <a:ea typeface="Avenir Book" charset="0"/>
              <a:cs typeface="Avenir Book" charset="0"/>
            </a:endParaRPr>
          </a:p>
        </p:txBody>
      </p:sp>
      <p:sp>
        <p:nvSpPr>
          <p:cNvPr id="6" name="TextBox 5"/>
          <p:cNvSpPr txBox="1"/>
          <p:nvPr/>
        </p:nvSpPr>
        <p:spPr>
          <a:xfrm>
            <a:off x="1460282" y="1886823"/>
            <a:ext cx="9226768" cy="2862322"/>
          </a:xfrm>
          <a:prstGeom prst="rect">
            <a:avLst/>
          </a:prstGeom>
          <a:noFill/>
        </p:spPr>
        <p:txBody>
          <a:bodyPr wrap="square" rtlCol="0">
            <a:spAutoFit/>
          </a:bodyPr>
          <a:lstStyle/>
          <a:p>
            <a:pPr marL="571500" indent="-571500">
              <a:buFont typeface="Arial" charset="0"/>
              <a:buChar char="•"/>
            </a:pPr>
            <a:r>
              <a:rPr lang="en-US" sz="3600" b="1" dirty="0">
                <a:solidFill>
                  <a:schemeClr val="tx2"/>
                </a:solidFill>
                <a:latin typeface="Avenir Book" charset="0"/>
                <a:ea typeface="Avenir Book" charset="0"/>
                <a:cs typeface="Avenir Book" charset="0"/>
              </a:rPr>
              <a:t>Motivating </a:t>
            </a:r>
            <a:r>
              <a:rPr lang="en-US" sz="3600" b="1" dirty="0" smtClean="0">
                <a:solidFill>
                  <a:schemeClr val="tx2"/>
                </a:solidFill>
                <a:latin typeface="Avenir Book" charset="0"/>
                <a:ea typeface="Avenir Book" charset="0"/>
                <a:cs typeface="Avenir Book" charset="0"/>
              </a:rPr>
              <a:t>Story</a:t>
            </a:r>
          </a:p>
          <a:p>
            <a:pPr marL="571500" indent="-571500">
              <a:buFont typeface="Arial" charset="0"/>
              <a:buChar char="•"/>
            </a:pPr>
            <a:r>
              <a:rPr lang="en-US" sz="3600" dirty="0" smtClean="0">
                <a:solidFill>
                  <a:schemeClr val="bg1">
                    <a:lumMod val="65000"/>
                  </a:schemeClr>
                </a:solidFill>
                <a:latin typeface="Avenir Book" charset="0"/>
                <a:ea typeface="Avenir Book" charset="0"/>
                <a:cs typeface="Avenir Book" charset="0"/>
              </a:rPr>
              <a:t>Data Manipulation Concepts</a:t>
            </a:r>
          </a:p>
          <a:p>
            <a:pPr marL="571500" indent="-571500">
              <a:buFont typeface="Arial" charset="0"/>
              <a:buChar char="•"/>
            </a:pPr>
            <a:r>
              <a:rPr lang="en-US" sz="3600" dirty="0" smtClean="0">
                <a:solidFill>
                  <a:schemeClr val="bg1">
                    <a:lumMod val="65000"/>
                  </a:schemeClr>
                </a:solidFill>
                <a:latin typeface="Avenir Book" charset="0"/>
                <a:ea typeface="Avenir Book" charset="0"/>
                <a:cs typeface="Avenir Book" charset="0"/>
              </a:rPr>
              <a:t>Code-along</a:t>
            </a:r>
          </a:p>
          <a:p>
            <a:pPr marL="571500" indent="-571500">
              <a:buFont typeface="Arial" charset="0"/>
              <a:buChar char="•"/>
            </a:pPr>
            <a:endParaRPr lang="en-US" sz="3600" dirty="0" smtClean="0">
              <a:solidFill>
                <a:schemeClr val="tx2"/>
              </a:solidFill>
              <a:latin typeface="Avenir Book" charset="0"/>
              <a:ea typeface="Avenir Book" charset="0"/>
              <a:cs typeface="Avenir Book" charset="0"/>
            </a:endParaRPr>
          </a:p>
          <a:p>
            <a:pPr marL="571500" indent="-571500">
              <a:buFont typeface="Arial" charset="0"/>
              <a:buChar char="•"/>
            </a:pPr>
            <a:endParaRPr lang="en-US" sz="3600" dirty="0" smtClean="0">
              <a:solidFill>
                <a:schemeClr val="tx2"/>
              </a:solidFill>
              <a:latin typeface="Avenir Book" charset="0"/>
              <a:ea typeface="Avenir Book" charset="0"/>
              <a:cs typeface="Avenir Book" charset="0"/>
            </a:endParaRPr>
          </a:p>
        </p:txBody>
      </p:sp>
      <p:sp>
        <p:nvSpPr>
          <p:cNvPr id="2" name="Slide Number Placeholder 1"/>
          <p:cNvSpPr>
            <a:spLocks noGrp="1"/>
          </p:cNvSpPr>
          <p:nvPr>
            <p:ph type="sldNum" sz="quarter" idx="12"/>
          </p:nvPr>
        </p:nvSpPr>
        <p:spPr/>
        <p:txBody>
          <a:bodyPr/>
          <a:lstStyle/>
          <a:p>
            <a:fld id="{068F4109-7BBC-ED48-834E-F2794D8279DA}" type="slidenum">
              <a:rPr lang="en-US" smtClean="0"/>
              <a:t>2</a:t>
            </a:fld>
            <a:endParaRPr lang="en-US"/>
          </a:p>
        </p:txBody>
      </p:sp>
      <p:sp>
        <p:nvSpPr>
          <p:cNvPr id="8" name="Rectangle 7"/>
          <p:cNvSpPr/>
          <p:nvPr/>
        </p:nvSpPr>
        <p:spPr>
          <a:xfrm>
            <a:off x="185753" y="6354246"/>
            <a:ext cx="5402697" cy="369332"/>
          </a:xfrm>
          <a:prstGeom prst="rect">
            <a:avLst/>
          </a:prstGeom>
        </p:spPr>
        <p:txBody>
          <a:bodyPr wrap="none">
            <a:spAutoFit/>
          </a:bodyPr>
          <a:lstStyle/>
          <a:p>
            <a:r>
              <a:rPr lang="en-US" dirty="0" smtClean="0">
                <a:solidFill>
                  <a:schemeClr val="bg1">
                    <a:lumMod val="75000"/>
                  </a:schemeClr>
                </a:solidFill>
                <a:latin typeface="Avenir Book" charset="0"/>
                <a:ea typeface="Avenir Book" charset="0"/>
                <a:cs typeface="Avenir Book" charset="0"/>
              </a:rPr>
              <a:t>Intro to Data Science for Public Policy</a:t>
            </a:r>
            <a:r>
              <a:rPr lang="en-US" smtClean="0">
                <a:solidFill>
                  <a:schemeClr val="bg1">
                    <a:lumMod val="75000"/>
                  </a:schemeClr>
                </a:solidFill>
                <a:latin typeface="Avenir Book" charset="0"/>
                <a:ea typeface="Avenir Book" charset="0"/>
                <a:cs typeface="Avenir Book" charset="0"/>
              </a:rPr>
              <a:t>, Spring 2017</a:t>
            </a:r>
            <a:endParaRPr lang="en-US" dirty="0">
              <a:solidFill>
                <a:schemeClr val="bg1">
                  <a:lumMod val="75000"/>
                </a:schemeClr>
              </a:solidFill>
            </a:endParaRPr>
          </a:p>
        </p:txBody>
      </p:sp>
    </p:spTree>
    <p:extLst>
      <p:ext uri="{BB962C8B-B14F-4D97-AF65-F5344CB8AC3E}">
        <p14:creationId xmlns:p14="http://schemas.microsoft.com/office/powerpoint/2010/main" val="68179015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a:xfrm>
            <a:off x="8510270" y="6373821"/>
            <a:ext cx="2743200" cy="365125"/>
          </a:xfrm>
        </p:spPr>
        <p:txBody>
          <a:bodyPr/>
          <a:lstStyle/>
          <a:p>
            <a:fld id="{150819AE-02FA-3749-BFC2-030922A62D98}" type="slidenum">
              <a:rPr lang="en-US" smtClean="0"/>
              <a:t>20</a:t>
            </a:fld>
            <a:endParaRPr lang="en-US"/>
          </a:p>
        </p:txBody>
      </p:sp>
      <p:sp>
        <p:nvSpPr>
          <p:cNvPr id="6" name="Rectangle 5"/>
          <p:cNvSpPr/>
          <p:nvPr/>
        </p:nvSpPr>
        <p:spPr>
          <a:xfrm>
            <a:off x="361950" y="6317253"/>
            <a:ext cx="8953500" cy="461665"/>
          </a:xfrm>
          <a:prstGeom prst="rect">
            <a:avLst/>
          </a:prstGeom>
        </p:spPr>
        <p:txBody>
          <a:bodyPr wrap="square">
            <a:spAutoFit/>
          </a:bodyPr>
          <a:lstStyle/>
          <a:p>
            <a:pPr marL="17463" marR="0" lvl="0" indent="-17463" defTabSz="914400" eaLnBrk="1" fontAlgn="auto" latinLnBrk="0" hangingPunct="1">
              <a:lnSpc>
                <a:spcPct val="100000"/>
              </a:lnSpc>
              <a:spcBef>
                <a:spcPts val="0"/>
              </a:spcBef>
              <a:spcAft>
                <a:spcPts val="0"/>
              </a:spcAft>
              <a:buClrTx/>
              <a:buSzTx/>
              <a:buFont typeface="Arial" charset="0"/>
              <a:buNone/>
              <a:defRPr/>
            </a:pPr>
            <a:r>
              <a:rPr lang="en-US" sz="2400" dirty="0" smtClean="0">
                <a:solidFill>
                  <a:schemeClr val="bg1">
                    <a:lumMod val="50000"/>
                  </a:schemeClr>
                </a:solidFill>
                <a:latin typeface="Helvetica Neue Thin" charset="0"/>
                <a:ea typeface="Helvetica Neue Thin" charset="0"/>
                <a:cs typeface="Helvetica Neue Thin" charset="0"/>
              </a:rPr>
              <a:t>Data Manipulation</a:t>
            </a:r>
            <a:endParaRPr lang="en-US" sz="2400" dirty="0">
              <a:solidFill>
                <a:schemeClr val="bg1">
                  <a:lumMod val="50000"/>
                </a:schemeClr>
              </a:solidFill>
              <a:latin typeface="Helvetica Neue Thin" charset="0"/>
              <a:ea typeface="Helvetica Neue Thin" charset="0"/>
              <a:cs typeface="Helvetica Neue Thin" charset="0"/>
            </a:endParaRPr>
          </a:p>
        </p:txBody>
      </p:sp>
      <p:sp>
        <p:nvSpPr>
          <p:cNvPr id="7" name="Rectangle 6"/>
          <p:cNvSpPr/>
          <p:nvPr/>
        </p:nvSpPr>
        <p:spPr>
          <a:xfrm>
            <a:off x="-7673547" y="907943"/>
            <a:ext cx="10782300" cy="707886"/>
          </a:xfrm>
          <a:prstGeom prst="rect">
            <a:avLst/>
          </a:prstGeom>
          <a:solidFill>
            <a:srgbClr val="00B0F0"/>
          </a:solidFill>
        </p:spPr>
        <p:txBody>
          <a:bodyPr wrap="square">
            <a:spAutoFit/>
          </a:bodyPr>
          <a:lstStyle/>
          <a:p>
            <a:pPr algn="r"/>
            <a:r>
              <a:rPr lang="en-US" sz="4000" dirty="0" smtClean="0">
                <a:solidFill>
                  <a:schemeClr val="bg1"/>
                </a:solidFill>
                <a:latin typeface="Avenir Book" charset="0"/>
                <a:ea typeface="Avenir Book" charset="0"/>
                <a:cs typeface="Avenir Book" charset="0"/>
              </a:rPr>
              <a:t>Cleansing</a:t>
            </a:r>
            <a:endParaRPr lang="en-US" sz="3600" dirty="0" smtClean="0">
              <a:solidFill>
                <a:schemeClr val="bg1"/>
              </a:solidFill>
              <a:latin typeface="Avenir Book" charset="0"/>
              <a:ea typeface="Avenir Book" charset="0"/>
              <a:cs typeface="Avenir Book" charset="0"/>
            </a:endParaRPr>
          </a:p>
        </p:txBody>
      </p:sp>
      <p:sp>
        <p:nvSpPr>
          <p:cNvPr id="10" name="Rectangle 9"/>
          <p:cNvSpPr/>
          <p:nvPr/>
        </p:nvSpPr>
        <p:spPr>
          <a:xfrm>
            <a:off x="1217938" y="2086235"/>
            <a:ext cx="10035531" cy="584775"/>
          </a:xfrm>
          <a:prstGeom prst="rect">
            <a:avLst/>
          </a:prstGeom>
          <a:solidFill>
            <a:schemeClr val="bg1">
              <a:lumMod val="95000"/>
            </a:schemeClr>
          </a:solidFill>
        </p:spPr>
        <p:txBody>
          <a:bodyPr wrap="square">
            <a:spAutoFit/>
          </a:bodyPr>
          <a:lstStyle/>
          <a:p>
            <a:pPr marL="571500" lvl="0" indent="-571500" algn="ctr"/>
            <a:r>
              <a:rPr lang="en-US" sz="3200" dirty="0" err="1">
                <a:latin typeface="Courier New" charset="0"/>
                <a:ea typeface="Courier New" charset="0"/>
                <a:cs typeface="Courier New" charset="0"/>
              </a:rPr>
              <a:t>g</a:t>
            </a:r>
            <a:r>
              <a:rPr lang="en-US" sz="3200" dirty="0" err="1" smtClean="0">
                <a:latin typeface="Courier New" charset="0"/>
                <a:ea typeface="Courier New" charset="0"/>
                <a:cs typeface="Courier New" charset="0"/>
              </a:rPr>
              <a:t>sub</a:t>
            </a:r>
            <a:r>
              <a:rPr lang="en-US" sz="3200" dirty="0" smtClean="0">
                <a:latin typeface="Courier New" charset="0"/>
                <a:ea typeface="Courier New" charset="0"/>
                <a:cs typeface="Courier New" charset="0"/>
              </a:rPr>
              <a:t>("[pattern]", "[new pattern]", </a:t>
            </a:r>
            <a:r>
              <a:rPr lang="en-US" sz="3200" dirty="0" err="1" smtClean="0">
                <a:latin typeface="Courier New" charset="0"/>
                <a:ea typeface="Courier New" charset="0"/>
                <a:cs typeface="Courier New" charset="0"/>
              </a:rPr>
              <a:t>obj</a:t>
            </a:r>
            <a:r>
              <a:rPr lang="en-US" sz="3200" dirty="0" smtClean="0">
                <a:latin typeface="Courier New" charset="0"/>
                <a:ea typeface="Courier New" charset="0"/>
                <a:cs typeface="Courier New" charset="0"/>
              </a:rPr>
              <a:t>)</a:t>
            </a:r>
            <a:endParaRPr lang="en-US" sz="3200" dirty="0">
              <a:latin typeface="Courier New" charset="0"/>
              <a:ea typeface="Courier New" charset="0"/>
              <a:cs typeface="Courier New" charset="0"/>
            </a:endParaRPr>
          </a:p>
        </p:txBody>
      </p:sp>
      <p:sp>
        <p:nvSpPr>
          <p:cNvPr id="11" name="Rectangle 10"/>
          <p:cNvSpPr/>
          <p:nvPr/>
        </p:nvSpPr>
        <p:spPr>
          <a:xfrm>
            <a:off x="2530929" y="3141416"/>
            <a:ext cx="9301844" cy="1815882"/>
          </a:xfrm>
          <a:prstGeom prst="rect">
            <a:avLst/>
          </a:prstGeom>
        </p:spPr>
        <p:txBody>
          <a:bodyPr wrap="square">
            <a:spAutoFit/>
          </a:bodyPr>
          <a:lstStyle/>
          <a:p>
            <a:r>
              <a:rPr lang="en-US" sz="2800" b="1" u="sng" dirty="0" err="1" smtClean="0">
                <a:solidFill>
                  <a:srgbClr val="0070C0"/>
                </a:solidFill>
                <a:latin typeface="Helvetica Neue Thin" charset="0"/>
                <a:ea typeface="Helvetica Neue Thin" charset="0"/>
                <a:cs typeface="Helvetica Neue Thin" charset="0"/>
              </a:rPr>
              <a:t>gsub</a:t>
            </a:r>
            <a:r>
              <a:rPr lang="en-US" sz="2800" b="1" u="sng" dirty="0" smtClean="0">
                <a:solidFill>
                  <a:srgbClr val="0070C0"/>
                </a:solidFill>
                <a:latin typeface="Helvetica Neue Thin" charset="0"/>
                <a:ea typeface="Helvetica Neue Thin" charset="0"/>
                <a:cs typeface="Helvetica Neue Thin" charset="0"/>
              </a:rPr>
              <a:t>() = “find and replace”</a:t>
            </a:r>
          </a:p>
          <a:p>
            <a:pPr marL="457200" indent="-457200">
              <a:buFont typeface="Arial" charset="0"/>
              <a:buChar char="•"/>
            </a:pPr>
            <a:r>
              <a:rPr lang="en-US" sz="2800" dirty="0" smtClean="0">
                <a:solidFill>
                  <a:srgbClr val="0070C0"/>
                </a:solidFill>
                <a:latin typeface="Helvetica Neue Thin" charset="0"/>
                <a:ea typeface="Helvetica Neue Thin" charset="0"/>
                <a:cs typeface="Helvetica Neue Thin" charset="0"/>
              </a:rPr>
              <a:t>Pattern and new pattern are the find and replace text respectively</a:t>
            </a:r>
          </a:p>
          <a:p>
            <a:pPr marL="457200" indent="-457200">
              <a:buFont typeface="Arial" charset="0"/>
              <a:buChar char="•"/>
            </a:pPr>
            <a:r>
              <a:rPr lang="en-US" sz="2800" dirty="0" err="1" smtClean="0">
                <a:solidFill>
                  <a:srgbClr val="0070C0"/>
                </a:solidFill>
                <a:latin typeface="Helvetica Neue Thin" charset="0"/>
                <a:ea typeface="Helvetica Neue Thin" charset="0"/>
                <a:cs typeface="Helvetica Neue Thin" charset="0"/>
              </a:rPr>
              <a:t>obj</a:t>
            </a:r>
            <a:r>
              <a:rPr lang="en-US" sz="2800" dirty="0" smtClean="0">
                <a:solidFill>
                  <a:srgbClr val="0070C0"/>
                </a:solidFill>
                <a:latin typeface="Helvetica Neue Thin" charset="0"/>
                <a:ea typeface="Helvetica Neue Thin" charset="0"/>
                <a:cs typeface="Helvetica Neue Thin" charset="0"/>
              </a:rPr>
              <a:t> is an R-object</a:t>
            </a:r>
          </a:p>
        </p:txBody>
      </p:sp>
      <p:sp>
        <p:nvSpPr>
          <p:cNvPr id="12" name="Rectangle 11"/>
          <p:cNvSpPr/>
          <p:nvPr/>
        </p:nvSpPr>
        <p:spPr>
          <a:xfrm>
            <a:off x="-7673547" y="907943"/>
            <a:ext cx="12805986" cy="707886"/>
          </a:xfrm>
          <a:prstGeom prst="rect">
            <a:avLst/>
          </a:prstGeom>
          <a:solidFill>
            <a:srgbClr val="00B0F0"/>
          </a:solidFill>
        </p:spPr>
        <p:txBody>
          <a:bodyPr wrap="square">
            <a:spAutoFit/>
          </a:bodyPr>
          <a:lstStyle/>
          <a:p>
            <a:pPr algn="r"/>
            <a:r>
              <a:rPr lang="en-US" sz="4000" smtClean="0">
                <a:solidFill>
                  <a:schemeClr val="bg1"/>
                </a:solidFill>
                <a:latin typeface="Avenir Book" charset="0"/>
                <a:ea typeface="Avenir Book" charset="0"/>
                <a:cs typeface="Avenir Book" charset="0"/>
              </a:rPr>
              <a:t>Cleansing: Example</a:t>
            </a:r>
            <a:endParaRPr lang="en-US" sz="3600" dirty="0" smtClean="0">
              <a:solidFill>
                <a:schemeClr val="bg1"/>
              </a:solidFill>
              <a:latin typeface="Avenir Book" charset="0"/>
              <a:ea typeface="Avenir Book" charset="0"/>
              <a:cs typeface="Avenir Book" charset="0"/>
            </a:endParaRPr>
          </a:p>
        </p:txBody>
      </p:sp>
    </p:spTree>
    <p:extLst>
      <p:ext uri="{BB962C8B-B14F-4D97-AF65-F5344CB8AC3E}">
        <p14:creationId xmlns:p14="http://schemas.microsoft.com/office/powerpoint/2010/main" val="125772661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a:xfrm>
            <a:off x="8510270" y="6373821"/>
            <a:ext cx="2743200" cy="365125"/>
          </a:xfrm>
        </p:spPr>
        <p:txBody>
          <a:bodyPr/>
          <a:lstStyle/>
          <a:p>
            <a:fld id="{150819AE-02FA-3749-BFC2-030922A62D98}" type="slidenum">
              <a:rPr lang="en-US" smtClean="0"/>
              <a:t>21</a:t>
            </a:fld>
            <a:endParaRPr lang="en-US"/>
          </a:p>
        </p:txBody>
      </p:sp>
      <p:sp>
        <p:nvSpPr>
          <p:cNvPr id="6" name="Rectangle 5"/>
          <p:cNvSpPr/>
          <p:nvPr/>
        </p:nvSpPr>
        <p:spPr>
          <a:xfrm>
            <a:off x="361950" y="6317253"/>
            <a:ext cx="8953500" cy="461665"/>
          </a:xfrm>
          <a:prstGeom prst="rect">
            <a:avLst/>
          </a:prstGeom>
        </p:spPr>
        <p:txBody>
          <a:bodyPr wrap="square">
            <a:spAutoFit/>
          </a:bodyPr>
          <a:lstStyle/>
          <a:p>
            <a:pPr marL="17463" marR="0" lvl="0" indent="-17463" defTabSz="914400" eaLnBrk="1" fontAlgn="auto" latinLnBrk="0" hangingPunct="1">
              <a:lnSpc>
                <a:spcPct val="100000"/>
              </a:lnSpc>
              <a:spcBef>
                <a:spcPts val="0"/>
              </a:spcBef>
              <a:spcAft>
                <a:spcPts val="0"/>
              </a:spcAft>
              <a:buClrTx/>
              <a:buSzTx/>
              <a:buFont typeface="Arial" charset="0"/>
              <a:buNone/>
              <a:defRPr/>
            </a:pPr>
            <a:r>
              <a:rPr lang="en-US" sz="2400" dirty="0" smtClean="0">
                <a:solidFill>
                  <a:schemeClr val="bg1">
                    <a:lumMod val="50000"/>
                  </a:schemeClr>
                </a:solidFill>
                <a:latin typeface="Helvetica Neue Thin" charset="0"/>
                <a:ea typeface="Helvetica Neue Thin" charset="0"/>
                <a:cs typeface="Helvetica Neue Thin" charset="0"/>
              </a:rPr>
              <a:t>Data Manipulation</a:t>
            </a:r>
            <a:endParaRPr lang="en-US" sz="2400" dirty="0">
              <a:solidFill>
                <a:schemeClr val="bg1">
                  <a:lumMod val="50000"/>
                </a:schemeClr>
              </a:solidFill>
              <a:latin typeface="Helvetica Neue Thin" charset="0"/>
              <a:ea typeface="Helvetica Neue Thin" charset="0"/>
              <a:cs typeface="Helvetica Neue Thin" charset="0"/>
            </a:endParaRPr>
          </a:p>
        </p:txBody>
      </p:sp>
      <p:sp>
        <p:nvSpPr>
          <p:cNvPr id="10" name="Rectangle 9"/>
          <p:cNvSpPr/>
          <p:nvPr/>
        </p:nvSpPr>
        <p:spPr>
          <a:xfrm>
            <a:off x="574584" y="2055289"/>
            <a:ext cx="10678886" cy="1754326"/>
          </a:xfrm>
          <a:prstGeom prst="rect">
            <a:avLst/>
          </a:prstGeom>
          <a:solidFill>
            <a:schemeClr val="bg1">
              <a:lumMod val="95000"/>
            </a:schemeClr>
          </a:solidFill>
        </p:spPr>
        <p:txBody>
          <a:bodyPr wrap="square">
            <a:spAutoFit/>
          </a:bodyPr>
          <a:lstStyle/>
          <a:p>
            <a:pPr marL="571500" lvl="0" indent="-571500"/>
            <a:r>
              <a:rPr lang="en-US" sz="3600" dirty="0">
                <a:latin typeface="Courier New" charset="0"/>
                <a:ea typeface="Courier New" charset="0"/>
                <a:cs typeface="Courier New" charset="0"/>
              </a:rPr>
              <a:t>salary &lt;- c</a:t>
            </a:r>
            <a:r>
              <a:rPr lang="en-US" sz="3600" dirty="0" smtClean="0">
                <a:latin typeface="Courier New" charset="0"/>
                <a:ea typeface="Courier New" charset="0"/>
                <a:cs typeface="Courier New" charset="0"/>
              </a:rPr>
              <a:t>("$</a:t>
            </a:r>
            <a:r>
              <a:rPr lang="en-US" sz="3600" dirty="0">
                <a:latin typeface="Courier New" charset="0"/>
                <a:ea typeface="Courier New" charset="0"/>
                <a:cs typeface="Courier New" charset="0"/>
              </a:rPr>
              <a:t>100k </a:t>
            </a:r>
            <a:r>
              <a:rPr lang="en-US" sz="3600" dirty="0" smtClean="0">
                <a:latin typeface="Courier New" charset="0"/>
                <a:ea typeface="Courier New" charset="0"/>
                <a:cs typeface="Courier New" charset="0"/>
              </a:rPr>
              <a:t>","$10,000","None")</a:t>
            </a:r>
          </a:p>
          <a:p>
            <a:pPr marL="571500" lvl="0" indent="-571500"/>
            <a:r>
              <a:rPr lang="en-US" sz="3600" dirty="0">
                <a:latin typeface="Courier New" charset="0"/>
                <a:ea typeface="Courier New" charset="0"/>
                <a:cs typeface="Courier New" charset="0"/>
              </a:rPr>
              <a:t>s</a:t>
            </a:r>
            <a:r>
              <a:rPr lang="en-US" sz="3600" dirty="0" smtClean="0">
                <a:latin typeface="Courier New" charset="0"/>
                <a:ea typeface="Courier New" charset="0"/>
                <a:cs typeface="Courier New" charset="0"/>
              </a:rPr>
              <a:t>alary &lt;- </a:t>
            </a:r>
            <a:r>
              <a:rPr lang="en-US" sz="3600" dirty="0" err="1" smtClean="0">
                <a:latin typeface="Courier New" charset="0"/>
                <a:ea typeface="Courier New" charset="0"/>
                <a:cs typeface="Courier New" charset="0"/>
              </a:rPr>
              <a:t>gsub</a:t>
            </a:r>
            <a:r>
              <a:rPr lang="en-US" sz="3600" dirty="0" smtClean="0">
                <a:latin typeface="Courier New" charset="0"/>
                <a:ea typeface="Courier New" charset="0"/>
                <a:cs typeface="Courier New" charset="0"/>
              </a:rPr>
              <a:t>("k</a:t>
            </a:r>
            <a:r>
              <a:rPr lang="en-US" sz="3600" dirty="0">
                <a:latin typeface="Courier New" charset="0"/>
                <a:ea typeface="Courier New" charset="0"/>
                <a:cs typeface="Courier New" charset="0"/>
              </a:rPr>
              <a:t>"</a:t>
            </a:r>
            <a:r>
              <a:rPr lang="en-US" sz="3600" dirty="0" smtClean="0">
                <a:latin typeface="Courier New" charset="0"/>
                <a:ea typeface="Courier New" charset="0"/>
                <a:cs typeface="Courier New" charset="0"/>
              </a:rPr>
              <a:t>, </a:t>
            </a:r>
            <a:r>
              <a:rPr lang="en-US" sz="3600" dirty="0">
                <a:latin typeface="Courier New" charset="0"/>
                <a:ea typeface="Courier New" charset="0"/>
                <a:cs typeface="Courier New" charset="0"/>
              </a:rPr>
              <a:t>"</a:t>
            </a:r>
            <a:r>
              <a:rPr lang="en-US" sz="3600" dirty="0" smtClean="0">
                <a:latin typeface="Courier New" charset="0"/>
                <a:ea typeface="Courier New" charset="0"/>
                <a:cs typeface="Courier New" charset="0"/>
              </a:rPr>
              <a:t>000</a:t>
            </a:r>
            <a:r>
              <a:rPr lang="en-US" sz="3600" dirty="0">
                <a:latin typeface="Courier New" charset="0"/>
                <a:ea typeface="Courier New" charset="0"/>
                <a:cs typeface="Courier New" charset="0"/>
              </a:rPr>
              <a:t>"</a:t>
            </a:r>
            <a:r>
              <a:rPr lang="en-US" sz="3600" dirty="0" smtClean="0">
                <a:latin typeface="Courier New" charset="0"/>
                <a:ea typeface="Courier New" charset="0"/>
                <a:cs typeface="Courier New" charset="0"/>
              </a:rPr>
              <a:t>, salary)</a:t>
            </a:r>
          </a:p>
          <a:p>
            <a:pPr marL="571500" indent="-571500"/>
            <a:r>
              <a:rPr lang="en-US" sz="3600" dirty="0">
                <a:latin typeface="Courier New" charset="0"/>
                <a:ea typeface="Courier New" charset="0"/>
                <a:cs typeface="Courier New" charset="0"/>
              </a:rPr>
              <a:t>s</a:t>
            </a:r>
            <a:r>
              <a:rPr lang="en-US" sz="3600" dirty="0" smtClean="0">
                <a:latin typeface="Courier New" charset="0"/>
                <a:ea typeface="Courier New" charset="0"/>
                <a:cs typeface="Courier New" charset="0"/>
              </a:rPr>
              <a:t>alary &lt;- </a:t>
            </a:r>
            <a:r>
              <a:rPr lang="en-US" sz="3600" dirty="0" err="1" smtClean="0">
                <a:latin typeface="Courier New" charset="0"/>
                <a:ea typeface="Courier New" charset="0"/>
                <a:cs typeface="Courier New" charset="0"/>
              </a:rPr>
              <a:t>gsub</a:t>
            </a:r>
            <a:r>
              <a:rPr lang="en-US" sz="3600" dirty="0" smtClean="0">
                <a:latin typeface="Courier New" charset="0"/>
                <a:ea typeface="Courier New" charset="0"/>
                <a:cs typeface="Courier New" charset="0"/>
              </a:rPr>
              <a:t>(</a:t>
            </a:r>
            <a:r>
              <a:rPr lang="en-US" sz="3600" dirty="0">
                <a:latin typeface="Courier New" charset="0"/>
                <a:ea typeface="Courier New" charset="0"/>
                <a:cs typeface="Courier New" charset="0"/>
              </a:rPr>
              <a:t>"</a:t>
            </a:r>
            <a:r>
              <a:rPr lang="en-US" sz="3600" dirty="0" smtClean="0">
                <a:latin typeface="Courier New" charset="0"/>
                <a:ea typeface="Courier New" charset="0"/>
                <a:cs typeface="Courier New" charset="0"/>
              </a:rPr>
              <a:t>None", NA, </a:t>
            </a:r>
            <a:r>
              <a:rPr lang="en-US" sz="3600" dirty="0">
                <a:latin typeface="Courier New" charset="0"/>
                <a:ea typeface="Courier New" charset="0"/>
                <a:cs typeface="Courier New" charset="0"/>
              </a:rPr>
              <a:t>salary</a:t>
            </a:r>
            <a:r>
              <a:rPr lang="en-US" sz="3600" dirty="0" smtClean="0">
                <a:latin typeface="Courier New" charset="0"/>
                <a:ea typeface="Courier New" charset="0"/>
                <a:cs typeface="Courier New" charset="0"/>
              </a:rPr>
              <a:t>)</a:t>
            </a:r>
            <a:endParaRPr lang="en-US" sz="3600" dirty="0">
              <a:latin typeface="Courier New" charset="0"/>
              <a:ea typeface="Courier New" charset="0"/>
              <a:cs typeface="Courier New" charset="0"/>
            </a:endParaRPr>
          </a:p>
        </p:txBody>
      </p:sp>
      <p:sp>
        <p:nvSpPr>
          <p:cNvPr id="21" name="Rectangle 20"/>
          <p:cNvSpPr/>
          <p:nvPr/>
        </p:nvSpPr>
        <p:spPr>
          <a:xfrm>
            <a:off x="-7673547" y="907943"/>
            <a:ext cx="10782300" cy="707886"/>
          </a:xfrm>
          <a:prstGeom prst="rect">
            <a:avLst/>
          </a:prstGeom>
          <a:solidFill>
            <a:srgbClr val="00B0F0"/>
          </a:solidFill>
        </p:spPr>
        <p:txBody>
          <a:bodyPr wrap="square">
            <a:spAutoFit/>
          </a:bodyPr>
          <a:lstStyle/>
          <a:p>
            <a:pPr algn="r"/>
            <a:r>
              <a:rPr lang="en-US" sz="4000" dirty="0" smtClean="0">
                <a:solidFill>
                  <a:schemeClr val="bg1"/>
                </a:solidFill>
                <a:latin typeface="Avenir Book" charset="0"/>
                <a:ea typeface="Avenir Book" charset="0"/>
                <a:cs typeface="Avenir Book" charset="0"/>
              </a:rPr>
              <a:t>Cleansing</a:t>
            </a:r>
            <a:endParaRPr lang="en-US" sz="3600" dirty="0" smtClean="0">
              <a:solidFill>
                <a:schemeClr val="bg1"/>
              </a:solidFill>
              <a:latin typeface="Avenir Book" charset="0"/>
              <a:ea typeface="Avenir Book" charset="0"/>
              <a:cs typeface="Avenir Book" charset="0"/>
            </a:endParaRPr>
          </a:p>
        </p:txBody>
      </p:sp>
      <p:sp>
        <p:nvSpPr>
          <p:cNvPr id="14" name="Rectangle 13"/>
          <p:cNvSpPr/>
          <p:nvPr/>
        </p:nvSpPr>
        <p:spPr>
          <a:xfrm>
            <a:off x="574584" y="3973321"/>
            <a:ext cx="10782300" cy="707886"/>
          </a:xfrm>
          <a:prstGeom prst="rect">
            <a:avLst/>
          </a:prstGeom>
        </p:spPr>
        <p:txBody>
          <a:bodyPr wrap="square">
            <a:spAutoFit/>
          </a:bodyPr>
          <a:lstStyle/>
          <a:p>
            <a:pPr marL="571500" marR="0" lvl="0" indent="-571500" defTabSz="914400" eaLnBrk="1" fontAlgn="auto" latinLnBrk="0" hangingPunct="1">
              <a:lnSpc>
                <a:spcPct val="100000"/>
              </a:lnSpc>
              <a:spcBef>
                <a:spcPts val="0"/>
              </a:spcBef>
              <a:spcAft>
                <a:spcPts val="0"/>
              </a:spcAft>
              <a:buClrTx/>
              <a:buSzTx/>
              <a:buFont typeface="Arial" charset="0"/>
              <a:buNone/>
              <a:tabLst/>
              <a:defRPr/>
            </a:pPr>
            <a:r>
              <a:rPr lang="en-US" sz="4000" dirty="0" smtClean="0">
                <a:solidFill>
                  <a:schemeClr val="bg1">
                    <a:lumMod val="50000"/>
                  </a:schemeClr>
                </a:solidFill>
                <a:latin typeface="Helvetica Neue Thin" charset="0"/>
                <a:ea typeface="Helvetica Neue Thin" charset="0"/>
                <a:cs typeface="Helvetica Neue Thin" charset="0"/>
              </a:rPr>
              <a:t>How do we remove $?</a:t>
            </a:r>
            <a:endParaRPr lang="en-US" sz="4000" dirty="0">
              <a:solidFill>
                <a:schemeClr val="bg1">
                  <a:lumMod val="50000"/>
                </a:schemeClr>
              </a:solidFill>
              <a:latin typeface="Helvetica Neue Thin" charset="0"/>
              <a:ea typeface="Helvetica Neue Thin" charset="0"/>
              <a:cs typeface="Helvetica Neue Thin" charset="0"/>
            </a:endParaRPr>
          </a:p>
        </p:txBody>
      </p:sp>
      <p:sp>
        <p:nvSpPr>
          <p:cNvPr id="15" name="Rectangle 14"/>
          <p:cNvSpPr/>
          <p:nvPr/>
        </p:nvSpPr>
        <p:spPr>
          <a:xfrm>
            <a:off x="-7673547" y="907943"/>
            <a:ext cx="12805986" cy="707886"/>
          </a:xfrm>
          <a:prstGeom prst="rect">
            <a:avLst/>
          </a:prstGeom>
          <a:solidFill>
            <a:srgbClr val="00B0F0"/>
          </a:solidFill>
        </p:spPr>
        <p:txBody>
          <a:bodyPr wrap="square">
            <a:spAutoFit/>
          </a:bodyPr>
          <a:lstStyle/>
          <a:p>
            <a:pPr algn="r"/>
            <a:r>
              <a:rPr lang="en-US" sz="4000" smtClean="0">
                <a:solidFill>
                  <a:schemeClr val="bg1"/>
                </a:solidFill>
                <a:latin typeface="Avenir Book" charset="0"/>
                <a:ea typeface="Avenir Book" charset="0"/>
                <a:cs typeface="Avenir Book" charset="0"/>
              </a:rPr>
              <a:t>Cleansing: Example</a:t>
            </a:r>
            <a:endParaRPr lang="en-US" sz="3600" dirty="0" smtClean="0">
              <a:solidFill>
                <a:schemeClr val="bg1"/>
              </a:solidFill>
              <a:latin typeface="Avenir Book" charset="0"/>
              <a:ea typeface="Avenir Book" charset="0"/>
              <a:cs typeface="Avenir Book" charset="0"/>
            </a:endParaRPr>
          </a:p>
        </p:txBody>
      </p:sp>
    </p:spTree>
    <p:extLst>
      <p:ext uri="{BB962C8B-B14F-4D97-AF65-F5344CB8AC3E}">
        <p14:creationId xmlns:p14="http://schemas.microsoft.com/office/powerpoint/2010/main" val="192766156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a:xfrm>
            <a:off x="8510270" y="6373821"/>
            <a:ext cx="2743200" cy="365125"/>
          </a:xfrm>
        </p:spPr>
        <p:txBody>
          <a:bodyPr/>
          <a:lstStyle/>
          <a:p>
            <a:fld id="{150819AE-02FA-3749-BFC2-030922A62D98}" type="slidenum">
              <a:rPr lang="en-US" smtClean="0"/>
              <a:t>22</a:t>
            </a:fld>
            <a:endParaRPr lang="en-US"/>
          </a:p>
        </p:txBody>
      </p:sp>
      <p:sp>
        <p:nvSpPr>
          <p:cNvPr id="6" name="Rectangle 5"/>
          <p:cNvSpPr/>
          <p:nvPr/>
        </p:nvSpPr>
        <p:spPr>
          <a:xfrm>
            <a:off x="361950" y="6317253"/>
            <a:ext cx="8953500" cy="461665"/>
          </a:xfrm>
          <a:prstGeom prst="rect">
            <a:avLst/>
          </a:prstGeom>
        </p:spPr>
        <p:txBody>
          <a:bodyPr wrap="square">
            <a:spAutoFit/>
          </a:bodyPr>
          <a:lstStyle/>
          <a:p>
            <a:pPr marL="17463" marR="0" lvl="0" indent="-17463" defTabSz="914400" eaLnBrk="1" fontAlgn="auto" latinLnBrk="0" hangingPunct="1">
              <a:lnSpc>
                <a:spcPct val="100000"/>
              </a:lnSpc>
              <a:spcBef>
                <a:spcPts val="0"/>
              </a:spcBef>
              <a:spcAft>
                <a:spcPts val="0"/>
              </a:spcAft>
              <a:buClrTx/>
              <a:buSzTx/>
              <a:buFont typeface="Arial" charset="0"/>
              <a:buNone/>
              <a:defRPr/>
            </a:pPr>
            <a:r>
              <a:rPr lang="en-US" sz="2400" dirty="0" smtClean="0">
                <a:solidFill>
                  <a:schemeClr val="bg1">
                    <a:lumMod val="50000"/>
                  </a:schemeClr>
                </a:solidFill>
                <a:latin typeface="Helvetica Neue Thin" charset="0"/>
                <a:ea typeface="Helvetica Neue Thin" charset="0"/>
                <a:cs typeface="Helvetica Neue Thin" charset="0"/>
              </a:rPr>
              <a:t>Data Manipulation</a:t>
            </a:r>
            <a:endParaRPr lang="en-US" sz="2400" dirty="0">
              <a:solidFill>
                <a:schemeClr val="bg1">
                  <a:lumMod val="50000"/>
                </a:schemeClr>
              </a:solidFill>
              <a:latin typeface="Helvetica Neue Thin" charset="0"/>
              <a:ea typeface="Helvetica Neue Thin" charset="0"/>
              <a:cs typeface="Helvetica Neue Thin" charset="0"/>
            </a:endParaRPr>
          </a:p>
        </p:txBody>
      </p:sp>
      <p:sp>
        <p:nvSpPr>
          <p:cNvPr id="10" name="Rectangle 9"/>
          <p:cNvSpPr/>
          <p:nvPr/>
        </p:nvSpPr>
        <p:spPr>
          <a:xfrm>
            <a:off x="574584" y="2055289"/>
            <a:ext cx="10678886" cy="1754326"/>
          </a:xfrm>
          <a:prstGeom prst="rect">
            <a:avLst/>
          </a:prstGeom>
          <a:solidFill>
            <a:schemeClr val="bg1">
              <a:lumMod val="95000"/>
            </a:schemeClr>
          </a:solidFill>
        </p:spPr>
        <p:txBody>
          <a:bodyPr wrap="square">
            <a:spAutoFit/>
          </a:bodyPr>
          <a:lstStyle/>
          <a:p>
            <a:pPr marL="571500" lvl="0" indent="-571500"/>
            <a:r>
              <a:rPr lang="en-US" sz="3600" dirty="0">
                <a:latin typeface="Courier New" charset="0"/>
                <a:ea typeface="Courier New" charset="0"/>
                <a:cs typeface="Courier New" charset="0"/>
              </a:rPr>
              <a:t>salary &lt;- c</a:t>
            </a:r>
            <a:r>
              <a:rPr lang="en-US" sz="3600" dirty="0" smtClean="0">
                <a:latin typeface="Courier New" charset="0"/>
                <a:ea typeface="Courier New" charset="0"/>
                <a:cs typeface="Courier New" charset="0"/>
              </a:rPr>
              <a:t>("$</a:t>
            </a:r>
            <a:r>
              <a:rPr lang="en-US" sz="3600" dirty="0">
                <a:latin typeface="Courier New" charset="0"/>
                <a:ea typeface="Courier New" charset="0"/>
                <a:cs typeface="Courier New" charset="0"/>
              </a:rPr>
              <a:t>100k </a:t>
            </a:r>
            <a:r>
              <a:rPr lang="en-US" sz="3600" dirty="0" smtClean="0">
                <a:latin typeface="Courier New" charset="0"/>
                <a:ea typeface="Courier New" charset="0"/>
                <a:cs typeface="Courier New" charset="0"/>
              </a:rPr>
              <a:t>","$10,000","None")</a:t>
            </a:r>
          </a:p>
          <a:p>
            <a:pPr marL="571500" lvl="0" indent="-571500"/>
            <a:r>
              <a:rPr lang="en-US" sz="3600" dirty="0">
                <a:latin typeface="Courier New" charset="0"/>
                <a:ea typeface="Courier New" charset="0"/>
                <a:cs typeface="Courier New" charset="0"/>
              </a:rPr>
              <a:t>s</a:t>
            </a:r>
            <a:r>
              <a:rPr lang="en-US" sz="3600" dirty="0" smtClean="0">
                <a:latin typeface="Courier New" charset="0"/>
                <a:ea typeface="Courier New" charset="0"/>
                <a:cs typeface="Courier New" charset="0"/>
              </a:rPr>
              <a:t>alary &lt;- </a:t>
            </a:r>
            <a:r>
              <a:rPr lang="en-US" sz="3600" dirty="0" err="1" smtClean="0">
                <a:latin typeface="Courier New" charset="0"/>
                <a:ea typeface="Courier New" charset="0"/>
                <a:cs typeface="Courier New" charset="0"/>
              </a:rPr>
              <a:t>gsub</a:t>
            </a:r>
            <a:r>
              <a:rPr lang="en-US" sz="3600" dirty="0" smtClean="0">
                <a:latin typeface="Courier New" charset="0"/>
                <a:ea typeface="Courier New" charset="0"/>
                <a:cs typeface="Courier New" charset="0"/>
              </a:rPr>
              <a:t>("k</a:t>
            </a:r>
            <a:r>
              <a:rPr lang="en-US" sz="3600" dirty="0">
                <a:latin typeface="Courier New" charset="0"/>
                <a:ea typeface="Courier New" charset="0"/>
                <a:cs typeface="Courier New" charset="0"/>
              </a:rPr>
              <a:t>"</a:t>
            </a:r>
            <a:r>
              <a:rPr lang="en-US" sz="3600" dirty="0" smtClean="0">
                <a:latin typeface="Courier New" charset="0"/>
                <a:ea typeface="Courier New" charset="0"/>
                <a:cs typeface="Courier New" charset="0"/>
              </a:rPr>
              <a:t>, </a:t>
            </a:r>
            <a:r>
              <a:rPr lang="en-US" sz="3600" dirty="0">
                <a:latin typeface="Courier New" charset="0"/>
                <a:ea typeface="Courier New" charset="0"/>
                <a:cs typeface="Courier New" charset="0"/>
              </a:rPr>
              <a:t>"</a:t>
            </a:r>
            <a:r>
              <a:rPr lang="en-US" sz="3600" dirty="0" smtClean="0">
                <a:latin typeface="Courier New" charset="0"/>
                <a:ea typeface="Courier New" charset="0"/>
                <a:cs typeface="Courier New" charset="0"/>
              </a:rPr>
              <a:t>000</a:t>
            </a:r>
            <a:r>
              <a:rPr lang="en-US" sz="3600" dirty="0">
                <a:latin typeface="Courier New" charset="0"/>
                <a:ea typeface="Courier New" charset="0"/>
                <a:cs typeface="Courier New" charset="0"/>
              </a:rPr>
              <a:t>"</a:t>
            </a:r>
            <a:r>
              <a:rPr lang="en-US" sz="3600" dirty="0" smtClean="0">
                <a:latin typeface="Courier New" charset="0"/>
                <a:ea typeface="Courier New" charset="0"/>
                <a:cs typeface="Courier New" charset="0"/>
              </a:rPr>
              <a:t>, salary)</a:t>
            </a:r>
          </a:p>
          <a:p>
            <a:pPr marL="571500" indent="-571500"/>
            <a:r>
              <a:rPr lang="en-US" sz="3600" dirty="0">
                <a:latin typeface="Courier New" charset="0"/>
                <a:ea typeface="Courier New" charset="0"/>
                <a:cs typeface="Courier New" charset="0"/>
              </a:rPr>
              <a:t>s</a:t>
            </a:r>
            <a:r>
              <a:rPr lang="en-US" sz="3600" dirty="0" smtClean="0">
                <a:latin typeface="Courier New" charset="0"/>
                <a:ea typeface="Courier New" charset="0"/>
                <a:cs typeface="Courier New" charset="0"/>
              </a:rPr>
              <a:t>alary &lt;- </a:t>
            </a:r>
            <a:r>
              <a:rPr lang="en-US" sz="3600" dirty="0" err="1" smtClean="0">
                <a:latin typeface="Courier New" charset="0"/>
                <a:ea typeface="Courier New" charset="0"/>
                <a:cs typeface="Courier New" charset="0"/>
              </a:rPr>
              <a:t>gsub</a:t>
            </a:r>
            <a:r>
              <a:rPr lang="en-US" sz="3600" dirty="0" smtClean="0">
                <a:latin typeface="Courier New" charset="0"/>
                <a:ea typeface="Courier New" charset="0"/>
                <a:cs typeface="Courier New" charset="0"/>
              </a:rPr>
              <a:t>(</a:t>
            </a:r>
            <a:r>
              <a:rPr lang="en-US" sz="3600" dirty="0">
                <a:latin typeface="Courier New" charset="0"/>
                <a:ea typeface="Courier New" charset="0"/>
                <a:cs typeface="Courier New" charset="0"/>
              </a:rPr>
              <a:t>"</a:t>
            </a:r>
            <a:r>
              <a:rPr lang="en-US" sz="3600" dirty="0" smtClean="0">
                <a:latin typeface="Courier New" charset="0"/>
                <a:ea typeface="Courier New" charset="0"/>
                <a:cs typeface="Courier New" charset="0"/>
              </a:rPr>
              <a:t>None", NA, </a:t>
            </a:r>
            <a:r>
              <a:rPr lang="en-US" sz="3600" dirty="0">
                <a:latin typeface="Courier New" charset="0"/>
                <a:ea typeface="Courier New" charset="0"/>
                <a:cs typeface="Courier New" charset="0"/>
              </a:rPr>
              <a:t>salary</a:t>
            </a:r>
            <a:r>
              <a:rPr lang="en-US" sz="3600" dirty="0" smtClean="0">
                <a:latin typeface="Courier New" charset="0"/>
                <a:ea typeface="Courier New" charset="0"/>
                <a:cs typeface="Courier New" charset="0"/>
              </a:rPr>
              <a:t>)</a:t>
            </a:r>
            <a:endParaRPr lang="en-US" sz="3600" dirty="0">
              <a:latin typeface="Courier New" charset="0"/>
              <a:ea typeface="Courier New" charset="0"/>
              <a:cs typeface="Courier New" charset="0"/>
            </a:endParaRPr>
          </a:p>
        </p:txBody>
      </p:sp>
      <p:sp>
        <p:nvSpPr>
          <p:cNvPr id="21" name="Rectangle 20"/>
          <p:cNvSpPr/>
          <p:nvPr/>
        </p:nvSpPr>
        <p:spPr>
          <a:xfrm>
            <a:off x="-7673547" y="907943"/>
            <a:ext cx="10782300" cy="707886"/>
          </a:xfrm>
          <a:prstGeom prst="rect">
            <a:avLst/>
          </a:prstGeom>
          <a:solidFill>
            <a:srgbClr val="00B0F0"/>
          </a:solidFill>
        </p:spPr>
        <p:txBody>
          <a:bodyPr wrap="square">
            <a:spAutoFit/>
          </a:bodyPr>
          <a:lstStyle/>
          <a:p>
            <a:pPr algn="r"/>
            <a:r>
              <a:rPr lang="en-US" sz="4000" dirty="0" smtClean="0">
                <a:solidFill>
                  <a:schemeClr val="bg1"/>
                </a:solidFill>
                <a:latin typeface="Avenir Book" charset="0"/>
                <a:ea typeface="Avenir Book" charset="0"/>
                <a:cs typeface="Avenir Book" charset="0"/>
              </a:rPr>
              <a:t>Cleansing</a:t>
            </a:r>
            <a:endParaRPr lang="en-US" sz="3600" dirty="0" smtClean="0">
              <a:solidFill>
                <a:schemeClr val="bg1"/>
              </a:solidFill>
              <a:latin typeface="Avenir Book" charset="0"/>
              <a:ea typeface="Avenir Book" charset="0"/>
              <a:cs typeface="Avenir Book" charset="0"/>
            </a:endParaRPr>
          </a:p>
        </p:txBody>
      </p:sp>
      <p:sp>
        <p:nvSpPr>
          <p:cNvPr id="14" name="Rectangle 13"/>
          <p:cNvSpPr/>
          <p:nvPr/>
        </p:nvSpPr>
        <p:spPr>
          <a:xfrm>
            <a:off x="574584" y="3973321"/>
            <a:ext cx="10782300" cy="707886"/>
          </a:xfrm>
          <a:prstGeom prst="rect">
            <a:avLst/>
          </a:prstGeom>
        </p:spPr>
        <p:txBody>
          <a:bodyPr wrap="square">
            <a:spAutoFit/>
          </a:bodyPr>
          <a:lstStyle/>
          <a:p>
            <a:pPr marL="571500" marR="0" lvl="0" indent="-571500" defTabSz="914400" eaLnBrk="1" fontAlgn="auto" latinLnBrk="0" hangingPunct="1">
              <a:lnSpc>
                <a:spcPct val="100000"/>
              </a:lnSpc>
              <a:spcBef>
                <a:spcPts val="0"/>
              </a:spcBef>
              <a:spcAft>
                <a:spcPts val="0"/>
              </a:spcAft>
              <a:buClrTx/>
              <a:buSzTx/>
              <a:buFont typeface="Arial" charset="0"/>
              <a:buNone/>
              <a:tabLst/>
              <a:defRPr/>
            </a:pPr>
            <a:r>
              <a:rPr lang="en-US" sz="4000" dirty="0" smtClean="0">
                <a:solidFill>
                  <a:schemeClr val="bg1">
                    <a:lumMod val="50000"/>
                  </a:schemeClr>
                </a:solidFill>
                <a:latin typeface="Helvetica Neue Thin" charset="0"/>
                <a:ea typeface="Helvetica Neue Thin" charset="0"/>
                <a:cs typeface="Helvetica Neue Thin" charset="0"/>
              </a:rPr>
              <a:t>How do we remove $ and comma?</a:t>
            </a:r>
            <a:endParaRPr lang="en-US" sz="4000" dirty="0">
              <a:solidFill>
                <a:schemeClr val="bg1">
                  <a:lumMod val="50000"/>
                </a:schemeClr>
              </a:solidFill>
              <a:latin typeface="Helvetica Neue Thin" charset="0"/>
              <a:ea typeface="Helvetica Neue Thin" charset="0"/>
              <a:cs typeface="Helvetica Neue Thin" charset="0"/>
            </a:endParaRPr>
          </a:p>
        </p:txBody>
      </p:sp>
      <p:sp>
        <p:nvSpPr>
          <p:cNvPr id="7" name="Rectangle 6"/>
          <p:cNvSpPr/>
          <p:nvPr/>
        </p:nvSpPr>
        <p:spPr>
          <a:xfrm>
            <a:off x="574584" y="4844913"/>
            <a:ext cx="10678886" cy="1077218"/>
          </a:xfrm>
          <a:prstGeom prst="rect">
            <a:avLst/>
          </a:prstGeom>
          <a:solidFill>
            <a:schemeClr val="bg1">
              <a:lumMod val="95000"/>
            </a:schemeClr>
          </a:solidFill>
        </p:spPr>
        <p:txBody>
          <a:bodyPr wrap="square">
            <a:spAutoFit/>
          </a:bodyPr>
          <a:lstStyle/>
          <a:p>
            <a:pPr marL="571500" lvl="0" indent="-571500"/>
            <a:r>
              <a:rPr lang="en-US" sz="3200" dirty="0" err="1" smtClean="0">
                <a:latin typeface="Courier New" charset="0"/>
                <a:ea typeface="Courier New" charset="0"/>
                <a:cs typeface="Courier New" charset="0"/>
              </a:rPr>
              <a:t>gsub</a:t>
            </a:r>
            <a:r>
              <a:rPr lang="en-US" sz="3200" dirty="0" smtClean="0">
                <a:latin typeface="Courier New" charset="0"/>
                <a:ea typeface="Courier New" charset="0"/>
                <a:cs typeface="Courier New" charset="0"/>
              </a:rPr>
              <a:t>("[[:</a:t>
            </a:r>
            <a:r>
              <a:rPr lang="en-US" sz="3200" dirty="0" err="1" smtClean="0">
                <a:latin typeface="Courier New" charset="0"/>
                <a:ea typeface="Courier New" charset="0"/>
                <a:cs typeface="Courier New" charset="0"/>
              </a:rPr>
              <a:t>punct</a:t>
            </a:r>
            <a:r>
              <a:rPr lang="en-US" sz="3200" dirty="0" smtClean="0">
                <a:latin typeface="Courier New" charset="0"/>
                <a:ea typeface="Courier New" charset="0"/>
                <a:cs typeface="Courier New" charset="0"/>
              </a:rPr>
              <a:t>:]]","", salary)</a:t>
            </a:r>
          </a:p>
          <a:p>
            <a:pPr marL="571500" indent="-571500"/>
            <a:r>
              <a:rPr lang="en-US" sz="3200" dirty="0" err="1">
                <a:latin typeface="Courier New" charset="0"/>
                <a:ea typeface="Courier New" charset="0"/>
                <a:cs typeface="Courier New" charset="0"/>
              </a:rPr>
              <a:t>gsub</a:t>
            </a:r>
            <a:r>
              <a:rPr lang="en-US" sz="3200" dirty="0" smtClean="0">
                <a:latin typeface="Courier New" charset="0"/>
                <a:ea typeface="Courier New" charset="0"/>
                <a:cs typeface="Courier New" charset="0"/>
              </a:rPr>
              <a:t>("[$,]","", </a:t>
            </a:r>
            <a:r>
              <a:rPr lang="en-US" sz="3200" dirty="0">
                <a:latin typeface="Courier New" charset="0"/>
                <a:ea typeface="Courier New" charset="0"/>
                <a:cs typeface="Courier New" charset="0"/>
              </a:rPr>
              <a:t>salary</a:t>
            </a:r>
            <a:r>
              <a:rPr lang="en-US" sz="3200" dirty="0" smtClean="0">
                <a:latin typeface="Courier New" charset="0"/>
                <a:ea typeface="Courier New" charset="0"/>
                <a:cs typeface="Courier New" charset="0"/>
              </a:rPr>
              <a:t>)</a:t>
            </a:r>
            <a:endParaRPr lang="en-US" sz="3200" dirty="0">
              <a:latin typeface="Courier New" charset="0"/>
              <a:ea typeface="Courier New" charset="0"/>
              <a:cs typeface="Courier New" charset="0"/>
            </a:endParaRPr>
          </a:p>
        </p:txBody>
      </p:sp>
      <p:sp>
        <p:nvSpPr>
          <p:cNvPr id="8" name="Rectangle 7"/>
          <p:cNvSpPr/>
          <p:nvPr/>
        </p:nvSpPr>
        <p:spPr>
          <a:xfrm>
            <a:off x="-7673547" y="907943"/>
            <a:ext cx="12805986" cy="707886"/>
          </a:xfrm>
          <a:prstGeom prst="rect">
            <a:avLst/>
          </a:prstGeom>
          <a:solidFill>
            <a:srgbClr val="00B0F0"/>
          </a:solidFill>
        </p:spPr>
        <p:txBody>
          <a:bodyPr wrap="square">
            <a:spAutoFit/>
          </a:bodyPr>
          <a:lstStyle/>
          <a:p>
            <a:pPr algn="r"/>
            <a:r>
              <a:rPr lang="en-US" sz="4000" smtClean="0">
                <a:solidFill>
                  <a:schemeClr val="bg1"/>
                </a:solidFill>
                <a:latin typeface="Avenir Book" charset="0"/>
                <a:ea typeface="Avenir Book" charset="0"/>
                <a:cs typeface="Avenir Book" charset="0"/>
              </a:rPr>
              <a:t>Cleansing: Example</a:t>
            </a:r>
            <a:endParaRPr lang="en-US" sz="3600" dirty="0" smtClean="0">
              <a:solidFill>
                <a:schemeClr val="bg1"/>
              </a:solidFill>
              <a:latin typeface="Avenir Book" charset="0"/>
              <a:ea typeface="Avenir Book" charset="0"/>
              <a:cs typeface="Avenir Book" charset="0"/>
            </a:endParaRPr>
          </a:p>
        </p:txBody>
      </p:sp>
    </p:spTree>
    <p:extLst>
      <p:ext uri="{BB962C8B-B14F-4D97-AF65-F5344CB8AC3E}">
        <p14:creationId xmlns:p14="http://schemas.microsoft.com/office/powerpoint/2010/main" val="90958587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a:xfrm>
            <a:off x="8510270" y="6373821"/>
            <a:ext cx="2743200" cy="365125"/>
          </a:xfrm>
        </p:spPr>
        <p:txBody>
          <a:bodyPr/>
          <a:lstStyle/>
          <a:p>
            <a:fld id="{150819AE-02FA-3749-BFC2-030922A62D98}" type="slidenum">
              <a:rPr lang="en-US" smtClean="0"/>
              <a:t>23</a:t>
            </a:fld>
            <a:endParaRPr lang="en-US"/>
          </a:p>
        </p:txBody>
      </p:sp>
      <p:sp>
        <p:nvSpPr>
          <p:cNvPr id="6" name="Rectangle 5"/>
          <p:cNvSpPr/>
          <p:nvPr/>
        </p:nvSpPr>
        <p:spPr>
          <a:xfrm>
            <a:off x="361950" y="6317253"/>
            <a:ext cx="8953500" cy="461665"/>
          </a:xfrm>
          <a:prstGeom prst="rect">
            <a:avLst/>
          </a:prstGeom>
        </p:spPr>
        <p:txBody>
          <a:bodyPr wrap="square">
            <a:spAutoFit/>
          </a:bodyPr>
          <a:lstStyle/>
          <a:p>
            <a:pPr marL="17463" marR="0" lvl="0" indent="-17463" defTabSz="914400" eaLnBrk="1" fontAlgn="auto" latinLnBrk="0" hangingPunct="1">
              <a:lnSpc>
                <a:spcPct val="100000"/>
              </a:lnSpc>
              <a:spcBef>
                <a:spcPts val="0"/>
              </a:spcBef>
              <a:spcAft>
                <a:spcPts val="0"/>
              </a:spcAft>
              <a:buClrTx/>
              <a:buSzTx/>
              <a:buFont typeface="Arial" charset="0"/>
              <a:buNone/>
              <a:defRPr/>
            </a:pPr>
            <a:r>
              <a:rPr lang="en-US" sz="2400" dirty="0" smtClean="0">
                <a:solidFill>
                  <a:schemeClr val="bg1">
                    <a:lumMod val="50000"/>
                  </a:schemeClr>
                </a:solidFill>
                <a:latin typeface="Helvetica Neue Thin" charset="0"/>
                <a:ea typeface="Helvetica Neue Thin" charset="0"/>
                <a:cs typeface="Helvetica Neue Thin" charset="0"/>
              </a:rPr>
              <a:t>Data Manipulation</a:t>
            </a:r>
            <a:endParaRPr lang="en-US" sz="2400" dirty="0">
              <a:solidFill>
                <a:schemeClr val="bg1">
                  <a:lumMod val="50000"/>
                </a:schemeClr>
              </a:solidFill>
              <a:latin typeface="Helvetica Neue Thin" charset="0"/>
              <a:ea typeface="Helvetica Neue Thin" charset="0"/>
              <a:cs typeface="Helvetica Neue Thin" charset="0"/>
            </a:endParaRPr>
          </a:p>
        </p:txBody>
      </p:sp>
      <p:sp>
        <p:nvSpPr>
          <p:cNvPr id="7" name="Rectangle 6"/>
          <p:cNvSpPr/>
          <p:nvPr/>
        </p:nvSpPr>
        <p:spPr>
          <a:xfrm>
            <a:off x="-7673548" y="907943"/>
            <a:ext cx="14280825" cy="707886"/>
          </a:xfrm>
          <a:prstGeom prst="rect">
            <a:avLst/>
          </a:prstGeom>
          <a:solidFill>
            <a:srgbClr val="00B0F0"/>
          </a:solidFill>
        </p:spPr>
        <p:txBody>
          <a:bodyPr wrap="square">
            <a:spAutoFit/>
          </a:bodyPr>
          <a:lstStyle/>
          <a:p>
            <a:pPr algn="r"/>
            <a:r>
              <a:rPr lang="en-US" sz="4000" dirty="0" smtClean="0">
                <a:solidFill>
                  <a:schemeClr val="bg1"/>
                </a:solidFill>
                <a:latin typeface="Avenir Book" charset="0"/>
                <a:ea typeface="Avenir Book" charset="0"/>
                <a:cs typeface="Avenir Book" charset="0"/>
              </a:rPr>
              <a:t>Cleansing: Strings &amp; </a:t>
            </a:r>
            <a:r>
              <a:rPr lang="en-US" sz="4000" dirty="0" err="1" smtClean="0">
                <a:solidFill>
                  <a:schemeClr val="bg1"/>
                </a:solidFill>
                <a:latin typeface="Avenir Book" charset="0"/>
                <a:ea typeface="Avenir Book" charset="0"/>
                <a:cs typeface="Avenir Book" charset="0"/>
              </a:rPr>
              <a:t>RegEx</a:t>
            </a:r>
            <a:endParaRPr lang="en-US" sz="3600" dirty="0" smtClean="0">
              <a:solidFill>
                <a:schemeClr val="bg1"/>
              </a:solidFill>
              <a:latin typeface="Avenir Book" charset="0"/>
              <a:ea typeface="Avenir Book" charset="0"/>
              <a:cs typeface="Avenir Book" charset="0"/>
            </a:endParaRPr>
          </a:p>
        </p:txBody>
      </p:sp>
      <p:sp>
        <p:nvSpPr>
          <p:cNvPr id="8" name="Rectangle 7"/>
          <p:cNvSpPr/>
          <p:nvPr/>
        </p:nvSpPr>
        <p:spPr>
          <a:xfrm>
            <a:off x="672895" y="1952793"/>
            <a:ext cx="9842705" cy="1077218"/>
          </a:xfrm>
          <a:prstGeom prst="rect">
            <a:avLst/>
          </a:prstGeom>
        </p:spPr>
        <p:txBody>
          <a:bodyPr wrap="square">
            <a:spAutoFit/>
          </a:bodyPr>
          <a:lstStyle/>
          <a:p>
            <a:pPr marL="571500" marR="0" lvl="0" indent="-571500" defTabSz="914400" eaLnBrk="1" fontAlgn="auto" latinLnBrk="0" hangingPunct="1">
              <a:lnSpc>
                <a:spcPct val="100000"/>
              </a:lnSpc>
              <a:spcBef>
                <a:spcPts val="0"/>
              </a:spcBef>
              <a:spcAft>
                <a:spcPts val="0"/>
              </a:spcAft>
              <a:buClrTx/>
              <a:buSzTx/>
              <a:buFont typeface="Arial" charset="0"/>
              <a:buNone/>
              <a:tabLst/>
              <a:defRPr/>
            </a:pPr>
            <a:r>
              <a:rPr lang="en-US" sz="3200" b="1" dirty="0" smtClean="0">
                <a:solidFill>
                  <a:schemeClr val="bg1">
                    <a:lumMod val="50000"/>
                  </a:schemeClr>
                </a:solidFill>
                <a:latin typeface="Helvetica Neue Thin" charset="0"/>
                <a:ea typeface="Helvetica Neue Thin" charset="0"/>
                <a:cs typeface="Helvetica Neue Thin" charset="0"/>
              </a:rPr>
              <a:t>String methods</a:t>
            </a:r>
            <a:r>
              <a:rPr lang="en-US" sz="3200" dirty="0" smtClean="0">
                <a:solidFill>
                  <a:schemeClr val="bg1">
                    <a:lumMod val="50000"/>
                  </a:schemeClr>
                </a:solidFill>
                <a:latin typeface="Helvetica Neue Thin" charset="0"/>
                <a:ea typeface="Helvetica Neue Thin" charset="0"/>
                <a:cs typeface="Helvetica Neue Thin" charset="0"/>
              </a:rPr>
              <a:t>. Functions designed to manipulate and work with string values.</a:t>
            </a:r>
            <a:endParaRPr lang="en-US" sz="3200" dirty="0">
              <a:solidFill>
                <a:schemeClr val="bg1">
                  <a:lumMod val="50000"/>
                </a:schemeClr>
              </a:solidFill>
              <a:latin typeface="Helvetica Neue Thin" charset="0"/>
              <a:ea typeface="Helvetica Neue Thin" charset="0"/>
              <a:cs typeface="Helvetica Neue Thin" charset="0"/>
            </a:endParaRPr>
          </a:p>
        </p:txBody>
      </p:sp>
      <p:sp>
        <p:nvSpPr>
          <p:cNvPr id="9" name="Rectangle 8"/>
          <p:cNvSpPr/>
          <p:nvPr/>
        </p:nvSpPr>
        <p:spPr>
          <a:xfrm>
            <a:off x="790882" y="4568732"/>
            <a:ext cx="10196666" cy="1077218"/>
          </a:xfrm>
          <a:prstGeom prst="rect">
            <a:avLst/>
          </a:prstGeom>
        </p:spPr>
        <p:txBody>
          <a:bodyPr wrap="square">
            <a:spAutoFit/>
          </a:bodyPr>
          <a:lstStyle/>
          <a:p>
            <a:pPr marL="571500" marR="0" lvl="0" indent="-571500" defTabSz="914400" eaLnBrk="1" fontAlgn="auto" latinLnBrk="0" hangingPunct="1">
              <a:lnSpc>
                <a:spcPct val="100000"/>
              </a:lnSpc>
              <a:spcBef>
                <a:spcPts val="0"/>
              </a:spcBef>
              <a:spcAft>
                <a:spcPts val="0"/>
              </a:spcAft>
              <a:buClrTx/>
              <a:buSzTx/>
              <a:buFont typeface="Arial" charset="0"/>
              <a:buNone/>
              <a:tabLst/>
              <a:defRPr/>
            </a:pPr>
            <a:r>
              <a:rPr lang="en-US" sz="3200" b="1" dirty="0" smtClean="0">
                <a:solidFill>
                  <a:schemeClr val="bg1">
                    <a:lumMod val="50000"/>
                  </a:schemeClr>
                </a:solidFill>
                <a:latin typeface="Helvetica Neue Thin" charset="0"/>
                <a:ea typeface="Helvetica Neue Thin" charset="0"/>
                <a:cs typeface="Helvetica Neue Thin" charset="0"/>
              </a:rPr>
              <a:t>Regular Expressions (</a:t>
            </a:r>
            <a:r>
              <a:rPr lang="en-US" sz="3200" b="1" dirty="0" err="1" smtClean="0">
                <a:solidFill>
                  <a:schemeClr val="bg1">
                    <a:lumMod val="50000"/>
                  </a:schemeClr>
                </a:solidFill>
                <a:latin typeface="Helvetica Neue Thin" charset="0"/>
                <a:ea typeface="Helvetica Neue Thin" charset="0"/>
                <a:cs typeface="Helvetica Neue Thin" charset="0"/>
              </a:rPr>
              <a:t>RegEx</a:t>
            </a:r>
            <a:r>
              <a:rPr lang="en-US" sz="3200" b="1" dirty="0" smtClean="0">
                <a:solidFill>
                  <a:schemeClr val="bg1">
                    <a:lumMod val="50000"/>
                  </a:schemeClr>
                </a:solidFill>
                <a:latin typeface="Helvetica Neue Thin" charset="0"/>
                <a:ea typeface="Helvetica Neue Thin" charset="0"/>
                <a:cs typeface="Helvetica Neue Thin" charset="0"/>
              </a:rPr>
              <a:t>)</a:t>
            </a:r>
            <a:r>
              <a:rPr lang="en-US" sz="3200" dirty="0" smtClean="0">
                <a:solidFill>
                  <a:schemeClr val="bg1">
                    <a:lumMod val="50000"/>
                  </a:schemeClr>
                </a:solidFill>
                <a:latin typeface="Helvetica Neue Thin" charset="0"/>
                <a:ea typeface="Helvetica Neue Thin" charset="0"/>
                <a:cs typeface="Helvetica Neue Thin" charset="0"/>
              </a:rPr>
              <a:t>. Special characters that represent string patterns </a:t>
            </a:r>
            <a:endParaRPr lang="en-US" sz="3200" dirty="0">
              <a:solidFill>
                <a:schemeClr val="bg1">
                  <a:lumMod val="50000"/>
                </a:schemeClr>
              </a:solidFill>
              <a:latin typeface="Helvetica Neue Thin" charset="0"/>
              <a:ea typeface="Helvetica Neue Thin" charset="0"/>
              <a:cs typeface="Helvetica Neue Thin" charset="0"/>
            </a:endParaRPr>
          </a:p>
        </p:txBody>
      </p:sp>
      <p:sp>
        <p:nvSpPr>
          <p:cNvPr id="12" name="Rectangle 11"/>
          <p:cNvSpPr/>
          <p:nvPr/>
        </p:nvSpPr>
        <p:spPr>
          <a:xfrm>
            <a:off x="1681164" y="3635817"/>
            <a:ext cx="8200706" cy="523220"/>
          </a:xfrm>
          <a:prstGeom prst="rect">
            <a:avLst/>
          </a:prstGeom>
          <a:solidFill>
            <a:schemeClr val="bg1">
              <a:lumMod val="95000"/>
            </a:schemeClr>
          </a:solidFill>
        </p:spPr>
        <p:txBody>
          <a:bodyPr wrap="square">
            <a:spAutoFit/>
          </a:bodyPr>
          <a:lstStyle/>
          <a:p>
            <a:pPr marL="571500" lvl="0" indent="-571500"/>
            <a:r>
              <a:rPr lang="en-US" sz="2800" dirty="0" err="1" smtClean="0">
                <a:latin typeface="Courier New" charset="0"/>
                <a:ea typeface="Courier New" charset="0"/>
                <a:cs typeface="Courier New" charset="0"/>
              </a:rPr>
              <a:t>gsub</a:t>
            </a:r>
            <a:r>
              <a:rPr lang="en-US" sz="2800" dirty="0" smtClean="0">
                <a:latin typeface="Courier New" charset="0"/>
                <a:ea typeface="Courier New" charset="0"/>
                <a:cs typeface="Courier New" charset="0"/>
              </a:rPr>
              <a:t>("[[:</a:t>
            </a:r>
            <a:r>
              <a:rPr lang="en-US" sz="2800" dirty="0" err="1" smtClean="0">
                <a:latin typeface="Courier New" charset="0"/>
                <a:ea typeface="Courier New" charset="0"/>
                <a:cs typeface="Courier New" charset="0"/>
              </a:rPr>
              <a:t>punct</a:t>
            </a:r>
            <a:r>
              <a:rPr lang="en-US" sz="2800" dirty="0" smtClean="0">
                <a:latin typeface="Courier New" charset="0"/>
                <a:ea typeface="Courier New" charset="0"/>
                <a:cs typeface="Courier New" charset="0"/>
              </a:rPr>
              <a:t>:]]","", salary)</a:t>
            </a:r>
          </a:p>
        </p:txBody>
      </p:sp>
      <p:cxnSp>
        <p:nvCxnSpPr>
          <p:cNvPr id="13" name="Elbow Connector 12"/>
          <p:cNvCxnSpPr/>
          <p:nvPr/>
        </p:nvCxnSpPr>
        <p:spPr>
          <a:xfrm rot="16200000" flipH="1">
            <a:off x="1033862" y="2508169"/>
            <a:ext cx="1206420" cy="1179874"/>
          </a:xfrm>
          <a:prstGeom prst="bentConnector3">
            <a:avLst>
              <a:gd name="adj1" fmla="val 50000"/>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Elbow Connector 15"/>
          <p:cNvCxnSpPr/>
          <p:nvPr/>
        </p:nvCxnSpPr>
        <p:spPr>
          <a:xfrm rot="5400000" flipH="1" flipV="1">
            <a:off x="3963749" y="4363067"/>
            <a:ext cx="597072" cy="206482"/>
          </a:xfrm>
          <a:prstGeom prst="bentConnector3">
            <a:avLst>
              <a:gd name="adj1" fmla="val 50000"/>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015002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a:xfrm>
            <a:off x="8510270" y="6373821"/>
            <a:ext cx="2743200" cy="365125"/>
          </a:xfrm>
        </p:spPr>
        <p:txBody>
          <a:bodyPr/>
          <a:lstStyle/>
          <a:p>
            <a:fld id="{150819AE-02FA-3749-BFC2-030922A62D98}" type="slidenum">
              <a:rPr lang="en-US" smtClean="0"/>
              <a:t>24</a:t>
            </a:fld>
            <a:endParaRPr lang="en-US"/>
          </a:p>
        </p:txBody>
      </p:sp>
      <p:sp>
        <p:nvSpPr>
          <p:cNvPr id="6" name="Rectangle 5"/>
          <p:cNvSpPr/>
          <p:nvPr/>
        </p:nvSpPr>
        <p:spPr>
          <a:xfrm>
            <a:off x="361950" y="6317253"/>
            <a:ext cx="8953500" cy="461665"/>
          </a:xfrm>
          <a:prstGeom prst="rect">
            <a:avLst/>
          </a:prstGeom>
        </p:spPr>
        <p:txBody>
          <a:bodyPr wrap="square">
            <a:spAutoFit/>
          </a:bodyPr>
          <a:lstStyle/>
          <a:p>
            <a:pPr marL="17463" marR="0" lvl="0" indent="-17463" defTabSz="914400" eaLnBrk="1" fontAlgn="auto" latinLnBrk="0" hangingPunct="1">
              <a:lnSpc>
                <a:spcPct val="100000"/>
              </a:lnSpc>
              <a:spcBef>
                <a:spcPts val="0"/>
              </a:spcBef>
              <a:spcAft>
                <a:spcPts val="0"/>
              </a:spcAft>
              <a:buClrTx/>
              <a:buSzTx/>
              <a:buFont typeface="Arial" charset="0"/>
              <a:buNone/>
              <a:defRPr/>
            </a:pPr>
            <a:r>
              <a:rPr lang="en-US" sz="2400" dirty="0" smtClean="0">
                <a:solidFill>
                  <a:schemeClr val="bg1">
                    <a:lumMod val="50000"/>
                  </a:schemeClr>
                </a:solidFill>
                <a:latin typeface="Helvetica Neue Thin" charset="0"/>
                <a:ea typeface="Helvetica Neue Thin" charset="0"/>
                <a:cs typeface="Helvetica Neue Thin" charset="0"/>
              </a:rPr>
              <a:t>Data Manipulation</a:t>
            </a:r>
            <a:endParaRPr lang="en-US" sz="2400" dirty="0">
              <a:solidFill>
                <a:schemeClr val="bg1">
                  <a:lumMod val="50000"/>
                </a:schemeClr>
              </a:solidFill>
              <a:latin typeface="Helvetica Neue Thin" charset="0"/>
              <a:ea typeface="Helvetica Neue Thin" charset="0"/>
              <a:cs typeface="Helvetica Neue Thin" charset="0"/>
            </a:endParaRPr>
          </a:p>
        </p:txBody>
      </p:sp>
      <p:sp>
        <p:nvSpPr>
          <p:cNvPr id="8" name="Rectangle 7"/>
          <p:cNvSpPr/>
          <p:nvPr/>
        </p:nvSpPr>
        <p:spPr>
          <a:xfrm>
            <a:off x="672895" y="1697476"/>
            <a:ext cx="9842705" cy="954107"/>
          </a:xfrm>
          <a:prstGeom prst="rect">
            <a:avLst/>
          </a:prstGeom>
        </p:spPr>
        <p:txBody>
          <a:bodyPr wrap="square">
            <a:spAutoFit/>
          </a:bodyPr>
          <a:lstStyle/>
          <a:p>
            <a:pPr marL="571500" marR="0" lvl="0" indent="-571500" defTabSz="914400" eaLnBrk="1" fontAlgn="auto" latinLnBrk="0" hangingPunct="1">
              <a:lnSpc>
                <a:spcPct val="100000"/>
              </a:lnSpc>
              <a:spcBef>
                <a:spcPts val="0"/>
              </a:spcBef>
              <a:spcAft>
                <a:spcPts val="0"/>
              </a:spcAft>
              <a:buClrTx/>
              <a:buSzTx/>
              <a:buFont typeface="Arial" charset="0"/>
              <a:buNone/>
              <a:tabLst/>
              <a:defRPr/>
            </a:pPr>
            <a:r>
              <a:rPr lang="en-US" sz="2800" b="1" dirty="0" smtClean="0">
                <a:solidFill>
                  <a:schemeClr val="bg1">
                    <a:lumMod val="50000"/>
                  </a:schemeClr>
                </a:solidFill>
                <a:latin typeface="Helvetica Neue Thin" charset="0"/>
                <a:ea typeface="Helvetica Neue Thin" charset="0"/>
                <a:cs typeface="Helvetica Neue Thin" charset="0"/>
              </a:rPr>
              <a:t>String methods</a:t>
            </a:r>
            <a:r>
              <a:rPr lang="en-US" sz="2800" dirty="0" smtClean="0">
                <a:solidFill>
                  <a:schemeClr val="bg1">
                    <a:lumMod val="50000"/>
                  </a:schemeClr>
                </a:solidFill>
                <a:latin typeface="Helvetica Neue Thin" charset="0"/>
                <a:ea typeface="Helvetica Neue Thin" charset="0"/>
                <a:cs typeface="Helvetica Neue Thin" charset="0"/>
              </a:rPr>
              <a:t>. Functions designed to manipulate and work with string values.</a:t>
            </a:r>
            <a:endParaRPr lang="en-US" sz="2800" dirty="0">
              <a:solidFill>
                <a:schemeClr val="bg1">
                  <a:lumMod val="50000"/>
                </a:schemeClr>
              </a:solidFill>
              <a:latin typeface="Helvetica Neue Thin" charset="0"/>
              <a:ea typeface="Helvetica Neue Thin" charset="0"/>
              <a:cs typeface="Helvetica Neue Thin" charset="0"/>
            </a:endParaRPr>
          </a:p>
        </p:txBody>
      </p:sp>
      <p:sp>
        <p:nvSpPr>
          <p:cNvPr id="12" name="Rectangle 11"/>
          <p:cNvSpPr/>
          <p:nvPr/>
        </p:nvSpPr>
        <p:spPr>
          <a:xfrm>
            <a:off x="973242" y="2782421"/>
            <a:ext cx="3053068" cy="3108543"/>
          </a:xfrm>
          <a:prstGeom prst="rect">
            <a:avLst/>
          </a:prstGeom>
          <a:solidFill>
            <a:schemeClr val="bg1">
              <a:lumMod val="95000"/>
            </a:schemeClr>
          </a:solidFill>
        </p:spPr>
        <p:txBody>
          <a:bodyPr wrap="square">
            <a:spAutoFit/>
          </a:bodyPr>
          <a:lstStyle/>
          <a:p>
            <a:pPr marL="571500" lvl="0" indent="-571500"/>
            <a:r>
              <a:rPr lang="en-US" sz="2800" dirty="0" smtClean="0">
                <a:latin typeface="Courier New" charset="0"/>
                <a:ea typeface="Courier New" charset="0"/>
                <a:cs typeface="Courier New" charset="0"/>
              </a:rPr>
              <a:t>grep()</a:t>
            </a:r>
          </a:p>
          <a:p>
            <a:pPr marL="571500" lvl="0" indent="-571500"/>
            <a:r>
              <a:rPr lang="en-US" sz="2800" dirty="0" err="1" smtClean="0">
                <a:latin typeface="Courier New" charset="0"/>
                <a:ea typeface="Courier New" charset="0"/>
                <a:cs typeface="Courier New" charset="0"/>
              </a:rPr>
              <a:t>gsub</a:t>
            </a:r>
            <a:r>
              <a:rPr lang="en-US" sz="2800" dirty="0" smtClean="0">
                <a:latin typeface="Courier New" charset="0"/>
                <a:ea typeface="Courier New" charset="0"/>
                <a:cs typeface="Courier New" charset="0"/>
              </a:rPr>
              <a:t>()</a:t>
            </a:r>
          </a:p>
          <a:p>
            <a:pPr marL="571500" lvl="0" indent="-571500"/>
            <a:r>
              <a:rPr lang="en-US" sz="2800" dirty="0" err="1" smtClean="0">
                <a:latin typeface="Courier New" charset="0"/>
                <a:ea typeface="Courier New" charset="0"/>
                <a:cs typeface="Courier New" charset="0"/>
              </a:rPr>
              <a:t>regexpr</a:t>
            </a:r>
            <a:r>
              <a:rPr lang="en-US" sz="2800" dirty="0" smtClean="0">
                <a:latin typeface="Courier New" charset="0"/>
                <a:ea typeface="Courier New" charset="0"/>
                <a:cs typeface="Courier New" charset="0"/>
              </a:rPr>
              <a:t>()</a:t>
            </a:r>
          </a:p>
          <a:p>
            <a:pPr marL="571500" lvl="0" indent="-571500"/>
            <a:r>
              <a:rPr lang="en-US" sz="2800" dirty="0" err="1">
                <a:latin typeface="Courier New" charset="0"/>
                <a:ea typeface="Courier New" charset="0"/>
                <a:cs typeface="Courier New" charset="0"/>
              </a:rPr>
              <a:t>s</a:t>
            </a:r>
            <a:r>
              <a:rPr lang="en-US" sz="2800" dirty="0" err="1" smtClean="0">
                <a:latin typeface="Courier New" charset="0"/>
                <a:ea typeface="Courier New" charset="0"/>
                <a:cs typeface="Courier New" charset="0"/>
              </a:rPr>
              <a:t>ubstr</a:t>
            </a:r>
            <a:r>
              <a:rPr lang="en-US" sz="2800" dirty="0" smtClean="0">
                <a:latin typeface="Courier New" charset="0"/>
                <a:ea typeface="Courier New" charset="0"/>
                <a:cs typeface="Courier New" charset="0"/>
              </a:rPr>
              <a:t>()</a:t>
            </a:r>
          </a:p>
          <a:p>
            <a:pPr marL="571500" lvl="0" indent="-571500"/>
            <a:r>
              <a:rPr lang="en-US" sz="2800" dirty="0" err="1" smtClean="0">
                <a:latin typeface="Courier New" charset="0"/>
                <a:ea typeface="Courier New" charset="0"/>
                <a:cs typeface="Courier New" charset="0"/>
              </a:rPr>
              <a:t>regmatches</a:t>
            </a:r>
            <a:r>
              <a:rPr lang="en-US" sz="2800" dirty="0" smtClean="0">
                <a:latin typeface="Courier New" charset="0"/>
                <a:ea typeface="Courier New" charset="0"/>
                <a:cs typeface="Courier New" charset="0"/>
              </a:rPr>
              <a:t>()</a:t>
            </a:r>
          </a:p>
          <a:p>
            <a:pPr marL="571500" lvl="0" indent="-571500"/>
            <a:r>
              <a:rPr lang="en-US" sz="2800" dirty="0" err="1" smtClean="0">
                <a:latin typeface="Courier New" charset="0"/>
                <a:ea typeface="Courier New" charset="0"/>
                <a:cs typeface="Courier New" charset="0"/>
              </a:rPr>
              <a:t>trimws</a:t>
            </a:r>
            <a:r>
              <a:rPr lang="en-US" sz="2800" dirty="0" smtClean="0">
                <a:latin typeface="Courier New" charset="0"/>
                <a:ea typeface="Courier New" charset="0"/>
                <a:cs typeface="Courier New" charset="0"/>
              </a:rPr>
              <a:t>()</a:t>
            </a:r>
          </a:p>
          <a:p>
            <a:pPr marL="571500" lvl="0" indent="-571500"/>
            <a:r>
              <a:rPr lang="en-US" sz="2800" dirty="0" err="1" smtClean="0">
                <a:latin typeface="Courier New" charset="0"/>
                <a:ea typeface="Courier New" charset="0"/>
                <a:cs typeface="Courier New" charset="0"/>
              </a:rPr>
              <a:t>tolower</a:t>
            </a:r>
            <a:r>
              <a:rPr lang="en-US" sz="2800" dirty="0" smtClean="0">
                <a:latin typeface="Courier New" charset="0"/>
                <a:ea typeface="Courier New" charset="0"/>
                <a:cs typeface="Courier New" charset="0"/>
              </a:rPr>
              <a:t>()</a:t>
            </a:r>
          </a:p>
        </p:txBody>
      </p:sp>
      <p:sp>
        <p:nvSpPr>
          <p:cNvPr id="10" name="Rectangle 9"/>
          <p:cNvSpPr/>
          <p:nvPr/>
        </p:nvSpPr>
        <p:spPr>
          <a:xfrm>
            <a:off x="4237552" y="2782420"/>
            <a:ext cx="7575906" cy="3108543"/>
          </a:xfrm>
          <a:prstGeom prst="rect">
            <a:avLst/>
          </a:prstGeom>
          <a:solidFill>
            <a:schemeClr val="bg1"/>
          </a:solidFill>
        </p:spPr>
        <p:txBody>
          <a:bodyPr wrap="square">
            <a:spAutoFit/>
          </a:bodyPr>
          <a:lstStyle/>
          <a:p>
            <a:pPr marL="571500" lvl="0" indent="-571500"/>
            <a:r>
              <a:rPr lang="en-US" sz="2800" dirty="0" smtClean="0">
                <a:solidFill>
                  <a:schemeClr val="tx2"/>
                </a:solidFill>
                <a:latin typeface="Helvetica Neue Thin" charset="0"/>
                <a:ea typeface="Helvetica Neue Thin" charset="0"/>
                <a:cs typeface="Helvetica Neue Thin" charset="0"/>
              </a:rPr>
              <a:t>Returns index position for matched pattern.</a:t>
            </a:r>
          </a:p>
          <a:p>
            <a:pPr marL="571500" lvl="0" indent="-571500"/>
            <a:r>
              <a:rPr lang="en-US" sz="2800" dirty="0" smtClean="0">
                <a:solidFill>
                  <a:schemeClr val="tx2"/>
                </a:solidFill>
                <a:latin typeface="Helvetica Neue Thin" charset="0"/>
                <a:ea typeface="Helvetica Neue Thin" charset="0"/>
                <a:cs typeface="Helvetica Neue Thin" charset="0"/>
              </a:rPr>
              <a:t>Find and replace string.</a:t>
            </a:r>
          </a:p>
          <a:p>
            <a:pPr marL="571500" lvl="0" indent="-571500"/>
            <a:r>
              <a:rPr lang="en-US" sz="2800" dirty="0" smtClean="0">
                <a:solidFill>
                  <a:schemeClr val="tx2"/>
                </a:solidFill>
                <a:latin typeface="Helvetica Neue Thin" charset="0"/>
                <a:ea typeface="Helvetica Neue Thin" charset="0"/>
                <a:cs typeface="Helvetica Neue Thin" charset="0"/>
              </a:rPr>
              <a:t>Returns character position of match.</a:t>
            </a:r>
          </a:p>
          <a:p>
            <a:pPr marL="571500" lvl="0" indent="-571500"/>
            <a:r>
              <a:rPr lang="en-US" sz="2800" dirty="0" smtClean="0">
                <a:solidFill>
                  <a:schemeClr val="tx2"/>
                </a:solidFill>
                <a:latin typeface="Helvetica Neue Thin" charset="0"/>
                <a:ea typeface="Helvetica Neue Thin" charset="0"/>
                <a:cs typeface="Helvetica Neue Thin" charset="0"/>
              </a:rPr>
              <a:t>Extracts values based on character positions.</a:t>
            </a:r>
          </a:p>
          <a:p>
            <a:pPr marL="571500" lvl="0" indent="-571500"/>
            <a:r>
              <a:rPr lang="en-US" sz="2800" dirty="0" smtClean="0">
                <a:solidFill>
                  <a:schemeClr val="tx2"/>
                </a:solidFill>
                <a:latin typeface="Helvetica Neue Thin" charset="0"/>
                <a:ea typeface="Helvetica Neue Thin" charset="0"/>
                <a:cs typeface="Helvetica Neue Thin" charset="0"/>
              </a:rPr>
              <a:t>Extracts matched pattern.</a:t>
            </a:r>
          </a:p>
          <a:p>
            <a:pPr marL="571500" lvl="0" indent="-571500"/>
            <a:r>
              <a:rPr lang="en-US" sz="2800" dirty="0" smtClean="0">
                <a:solidFill>
                  <a:schemeClr val="tx2"/>
                </a:solidFill>
                <a:latin typeface="Helvetica Neue Thin" charset="0"/>
                <a:ea typeface="Helvetica Neue Thin" charset="0"/>
                <a:cs typeface="Helvetica Neue Thin" charset="0"/>
              </a:rPr>
              <a:t>Removes white space around strings.</a:t>
            </a:r>
          </a:p>
          <a:p>
            <a:pPr marL="571500" lvl="0" indent="-571500"/>
            <a:r>
              <a:rPr lang="en-US" sz="2800" dirty="0" smtClean="0">
                <a:solidFill>
                  <a:schemeClr val="tx2"/>
                </a:solidFill>
                <a:latin typeface="Helvetica Neue Thin" charset="0"/>
                <a:ea typeface="Helvetica Neue Thin" charset="0"/>
                <a:cs typeface="Helvetica Neue Thin" charset="0"/>
              </a:rPr>
              <a:t>Converts all characters to lower case.</a:t>
            </a:r>
          </a:p>
        </p:txBody>
      </p:sp>
      <p:sp>
        <p:nvSpPr>
          <p:cNvPr id="11" name="Rectangle 10"/>
          <p:cNvSpPr/>
          <p:nvPr/>
        </p:nvSpPr>
        <p:spPr>
          <a:xfrm>
            <a:off x="-7673548" y="907943"/>
            <a:ext cx="14280825" cy="707886"/>
          </a:xfrm>
          <a:prstGeom prst="rect">
            <a:avLst/>
          </a:prstGeom>
          <a:solidFill>
            <a:srgbClr val="00B0F0"/>
          </a:solidFill>
        </p:spPr>
        <p:txBody>
          <a:bodyPr wrap="square">
            <a:spAutoFit/>
          </a:bodyPr>
          <a:lstStyle/>
          <a:p>
            <a:pPr algn="r"/>
            <a:r>
              <a:rPr lang="en-US" sz="4000" dirty="0" smtClean="0">
                <a:solidFill>
                  <a:schemeClr val="bg1"/>
                </a:solidFill>
                <a:latin typeface="Avenir Book" charset="0"/>
                <a:ea typeface="Avenir Book" charset="0"/>
                <a:cs typeface="Avenir Book" charset="0"/>
              </a:rPr>
              <a:t>Cleansing: Strings &amp; </a:t>
            </a:r>
            <a:r>
              <a:rPr lang="en-US" sz="4000" dirty="0" err="1" smtClean="0">
                <a:solidFill>
                  <a:schemeClr val="bg1"/>
                </a:solidFill>
                <a:latin typeface="Avenir Book" charset="0"/>
                <a:ea typeface="Avenir Book" charset="0"/>
                <a:cs typeface="Avenir Book" charset="0"/>
              </a:rPr>
              <a:t>RegEx</a:t>
            </a:r>
            <a:endParaRPr lang="en-US" sz="3600" dirty="0" smtClean="0">
              <a:solidFill>
                <a:schemeClr val="bg1"/>
              </a:solidFill>
              <a:latin typeface="Avenir Book" charset="0"/>
              <a:ea typeface="Avenir Book" charset="0"/>
              <a:cs typeface="Avenir Book" charset="0"/>
            </a:endParaRPr>
          </a:p>
        </p:txBody>
      </p:sp>
    </p:spTree>
    <p:extLst>
      <p:ext uri="{BB962C8B-B14F-4D97-AF65-F5344CB8AC3E}">
        <p14:creationId xmlns:p14="http://schemas.microsoft.com/office/powerpoint/2010/main" val="29563633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a:xfrm>
            <a:off x="8510270" y="6373821"/>
            <a:ext cx="2743200" cy="365125"/>
          </a:xfrm>
        </p:spPr>
        <p:txBody>
          <a:bodyPr/>
          <a:lstStyle/>
          <a:p>
            <a:fld id="{150819AE-02FA-3749-BFC2-030922A62D98}" type="slidenum">
              <a:rPr lang="en-US" smtClean="0"/>
              <a:t>25</a:t>
            </a:fld>
            <a:endParaRPr lang="en-US"/>
          </a:p>
        </p:txBody>
      </p:sp>
      <p:sp>
        <p:nvSpPr>
          <p:cNvPr id="6" name="Rectangle 5"/>
          <p:cNvSpPr/>
          <p:nvPr/>
        </p:nvSpPr>
        <p:spPr>
          <a:xfrm>
            <a:off x="317345" y="6362670"/>
            <a:ext cx="8953500" cy="461665"/>
          </a:xfrm>
          <a:prstGeom prst="rect">
            <a:avLst/>
          </a:prstGeom>
        </p:spPr>
        <p:txBody>
          <a:bodyPr wrap="square">
            <a:spAutoFit/>
          </a:bodyPr>
          <a:lstStyle/>
          <a:p>
            <a:pPr marL="17463" marR="0" lvl="0" indent="-17463" defTabSz="914400" eaLnBrk="1" fontAlgn="auto" latinLnBrk="0" hangingPunct="1">
              <a:lnSpc>
                <a:spcPct val="100000"/>
              </a:lnSpc>
              <a:spcBef>
                <a:spcPts val="0"/>
              </a:spcBef>
              <a:spcAft>
                <a:spcPts val="0"/>
              </a:spcAft>
              <a:buClrTx/>
              <a:buSzTx/>
              <a:buFont typeface="Arial" charset="0"/>
              <a:buNone/>
              <a:defRPr/>
            </a:pPr>
            <a:r>
              <a:rPr lang="en-US" sz="2400" dirty="0" smtClean="0">
                <a:solidFill>
                  <a:schemeClr val="bg1">
                    <a:lumMod val="50000"/>
                  </a:schemeClr>
                </a:solidFill>
                <a:latin typeface="Helvetica Neue Thin" charset="0"/>
                <a:ea typeface="Helvetica Neue Thin" charset="0"/>
                <a:cs typeface="Helvetica Neue Thin" charset="0"/>
              </a:rPr>
              <a:t>Data Manipulation</a:t>
            </a:r>
            <a:endParaRPr lang="en-US" sz="2400" dirty="0">
              <a:solidFill>
                <a:schemeClr val="bg1">
                  <a:lumMod val="50000"/>
                </a:schemeClr>
              </a:solidFill>
              <a:latin typeface="Helvetica Neue Thin" charset="0"/>
              <a:ea typeface="Helvetica Neue Thin" charset="0"/>
              <a:cs typeface="Helvetica Neue Thin" charset="0"/>
            </a:endParaRPr>
          </a:p>
        </p:txBody>
      </p:sp>
      <p:sp>
        <p:nvSpPr>
          <p:cNvPr id="7" name="Rectangle 6"/>
          <p:cNvSpPr/>
          <p:nvPr/>
        </p:nvSpPr>
        <p:spPr>
          <a:xfrm>
            <a:off x="-7673547" y="907943"/>
            <a:ext cx="14148090" cy="707886"/>
          </a:xfrm>
          <a:prstGeom prst="rect">
            <a:avLst/>
          </a:prstGeom>
          <a:solidFill>
            <a:srgbClr val="00B0F0"/>
          </a:solidFill>
        </p:spPr>
        <p:txBody>
          <a:bodyPr wrap="square">
            <a:spAutoFit/>
          </a:bodyPr>
          <a:lstStyle/>
          <a:p>
            <a:pPr algn="r"/>
            <a:r>
              <a:rPr lang="en-US" sz="4000" dirty="0" smtClean="0">
                <a:solidFill>
                  <a:schemeClr val="bg1"/>
                </a:solidFill>
                <a:latin typeface="Avenir Book" charset="0"/>
                <a:ea typeface="Avenir Book" charset="0"/>
                <a:cs typeface="Avenir Book" charset="0"/>
              </a:rPr>
              <a:t>Cleansing</a:t>
            </a:r>
            <a:r>
              <a:rPr lang="en-US" sz="4000" smtClean="0">
                <a:solidFill>
                  <a:schemeClr val="bg1"/>
                </a:solidFill>
                <a:latin typeface="Avenir Book" charset="0"/>
                <a:ea typeface="Avenir Book" charset="0"/>
                <a:cs typeface="Avenir Book" charset="0"/>
              </a:rPr>
              <a:t>: String methods</a:t>
            </a:r>
            <a:endParaRPr lang="en-US" sz="3600" dirty="0" smtClean="0">
              <a:solidFill>
                <a:schemeClr val="bg1"/>
              </a:solidFill>
              <a:latin typeface="Avenir Book" charset="0"/>
              <a:ea typeface="Avenir Book" charset="0"/>
              <a:cs typeface="Avenir Book" charset="0"/>
            </a:endParaRPr>
          </a:p>
        </p:txBody>
      </p:sp>
      <p:sp>
        <p:nvSpPr>
          <p:cNvPr id="12" name="Rectangle 11"/>
          <p:cNvSpPr/>
          <p:nvPr/>
        </p:nvSpPr>
        <p:spPr>
          <a:xfrm>
            <a:off x="884751" y="2272485"/>
            <a:ext cx="10692733" cy="3108543"/>
          </a:xfrm>
          <a:prstGeom prst="rect">
            <a:avLst/>
          </a:prstGeom>
          <a:solidFill>
            <a:schemeClr val="bg1">
              <a:lumMod val="95000"/>
            </a:schemeClr>
          </a:solidFill>
        </p:spPr>
        <p:txBody>
          <a:bodyPr wrap="square">
            <a:spAutoFit/>
          </a:bodyPr>
          <a:lstStyle/>
          <a:p>
            <a:pPr marL="571500" lvl="0" indent="-571500"/>
            <a:r>
              <a:rPr lang="en-US" sz="2800" dirty="0" smtClean="0">
                <a:latin typeface="Courier New" charset="0"/>
                <a:ea typeface="Courier New" charset="0"/>
                <a:cs typeface="Courier New" charset="0"/>
              </a:rPr>
              <a:t>#examples</a:t>
            </a:r>
          </a:p>
          <a:p>
            <a:pPr marL="1028700" lvl="1" indent="-571500"/>
            <a:r>
              <a:rPr lang="en-US" sz="2800" dirty="0" smtClean="0">
                <a:latin typeface="Courier New" charset="0"/>
                <a:ea typeface="Courier New" charset="0"/>
                <a:cs typeface="Courier New" charset="0"/>
              </a:rPr>
              <a:t>x </a:t>
            </a:r>
            <a:r>
              <a:rPr lang="en-US" sz="2800" dirty="0">
                <a:latin typeface="Courier New" charset="0"/>
                <a:ea typeface="Courier New" charset="0"/>
                <a:cs typeface="Courier New" charset="0"/>
              </a:rPr>
              <a:t>&lt;- c("Where's </a:t>
            </a:r>
            <a:r>
              <a:rPr lang="en-US" sz="2800" dirty="0" err="1">
                <a:latin typeface="Courier New" charset="0"/>
                <a:ea typeface="Courier New" charset="0"/>
                <a:cs typeface="Courier New" charset="0"/>
              </a:rPr>
              <a:t>waldo</a:t>
            </a:r>
            <a:r>
              <a:rPr lang="en-US" sz="2800" dirty="0">
                <a:latin typeface="Courier New" charset="0"/>
                <a:ea typeface="Courier New" charset="0"/>
                <a:cs typeface="Courier New" charset="0"/>
              </a:rPr>
              <a:t>?","Not here</a:t>
            </a:r>
            <a:r>
              <a:rPr lang="en-US" sz="2800" dirty="0" smtClean="0">
                <a:latin typeface="Courier New" charset="0"/>
                <a:ea typeface="Courier New" charset="0"/>
                <a:cs typeface="Courier New" charset="0"/>
              </a:rPr>
              <a:t>")</a:t>
            </a:r>
          </a:p>
          <a:p>
            <a:pPr marL="1028700" lvl="1" indent="-571500"/>
            <a:r>
              <a:rPr lang="en-US" sz="2800" dirty="0" smtClean="0">
                <a:latin typeface="Courier New" charset="0"/>
                <a:ea typeface="Courier New" charset="0"/>
                <a:cs typeface="Courier New" charset="0"/>
              </a:rPr>
              <a:t>grep</a:t>
            </a:r>
            <a:r>
              <a:rPr lang="en-US" sz="2800" dirty="0">
                <a:latin typeface="Courier New" charset="0"/>
                <a:ea typeface="Courier New" charset="0"/>
                <a:cs typeface="Courier New" charset="0"/>
              </a:rPr>
              <a:t>("</a:t>
            </a:r>
            <a:r>
              <a:rPr lang="en-US" sz="2800" dirty="0" err="1">
                <a:latin typeface="Courier New" charset="0"/>
                <a:ea typeface="Courier New" charset="0"/>
                <a:cs typeface="Courier New" charset="0"/>
              </a:rPr>
              <a:t>waldo</a:t>
            </a:r>
            <a:r>
              <a:rPr lang="en-US" sz="2800" dirty="0">
                <a:latin typeface="Courier New" charset="0"/>
                <a:ea typeface="Courier New" charset="0"/>
                <a:cs typeface="Courier New" charset="0"/>
              </a:rPr>
              <a:t>",x</a:t>
            </a:r>
            <a:r>
              <a:rPr lang="en-US" sz="2800" dirty="0" smtClean="0">
                <a:latin typeface="Courier New" charset="0"/>
                <a:ea typeface="Courier New" charset="0"/>
                <a:cs typeface="Courier New" charset="0"/>
              </a:rPr>
              <a:t>)</a:t>
            </a:r>
          </a:p>
          <a:p>
            <a:pPr marL="1028700" lvl="1" indent="-571500"/>
            <a:r>
              <a:rPr lang="en-US" sz="2800" dirty="0" err="1" smtClean="0">
                <a:latin typeface="Courier New" charset="0"/>
                <a:ea typeface="Courier New" charset="0"/>
                <a:cs typeface="Courier New" charset="0"/>
              </a:rPr>
              <a:t>regexpr</a:t>
            </a:r>
            <a:r>
              <a:rPr lang="en-US" sz="2800" dirty="0">
                <a:latin typeface="Courier New" charset="0"/>
                <a:ea typeface="Courier New" charset="0"/>
                <a:cs typeface="Courier New" charset="0"/>
              </a:rPr>
              <a:t>("</a:t>
            </a:r>
            <a:r>
              <a:rPr lang="en-US" sz="2800" dirty="0" err="1">
                <a:latin typeface="Courier New" charset="0"/>
                <a:ea typeface="Courier New" charset="0"/>
                <a:cs typeface="Courier New" charset="0"/>
              </a:rPr>
              <a:t>waldo</a:t>
            </a:r>
            <a:r>
              <a:rPr lang="en-US" sz="2800" dirty="0">
                <a:latin typeface="Courier New" charset="0"/>
                <a:ea typeface="Courier New" charset="0"/>
                <a:cs typeface="Courier New" charset="0"/>
              </a:rPr>
              <a:t>",x</a:t>
            </a:r>
            <a:r>
              <a:rPr lang="en-US" sz="2800" dirty="0" smtClean="0">
                <a:latin typeface="Courier New" charset="0"/>
                <a:ea typeface="Courier New" charset="0"/>
                <a:cs typeface="Courier New" charset="0"/>
              </a:rPr>
              <a:t>)</a:t>
            </a:r>
          </a:p>
          <a:p>
            <a:pPr marL="1028700" lvl="1" indent="-571500"/>
            <a:r>
              <a:rPr lang="en-US" sz="2800" dirty="0" err="1" smtClean="0">
                <a:latin typeface="Courier New" charset="0"/>
                <a:ea typeface="Courier New" charset="0"/>
                <a:cs typeface="Courier New" charset="0"/>
              </a:rPr>
              <a:t>substr</a:t>
            </a:r>
            <a:r>
              <a:rPr lang="en-US" sz="2800" dirty="0" smtClean="0">
                <a:latin typeface="Courier New" charset="0"/>
                <a:ea typeface="Courier New" charset="0"/>
                <a:cs typeface="Courier New" charset="0"/>
              </a:rPr>
              <a:t>(x</a:t>
            </a:r>
            <a:r>
              <a:rPr lang="en-US" sz="2800" dirty="0">
                <a:latin typeface="Courier New" charset="0"/>
                <a:ea typeface="Courier New" charset="0"/>
                <a:cs typeface="Courier New" charset="0"/>
              </a:rPr>
              <a:t>, 8,14</a:t>
            </a:r>
            <a:r>
              <a:rPr lang="en-US" sz="2800" dirty="0" smtClean="0">
                <a:latin typeface="Courier New" charset="0"/>
                <a:ea typeface="Courier New" charset="0"/>
                <a:cs typeface="Courier New" charset="0"/>
              </a:rPr>
              <a:t>)</a:t>
            </a:r>
          </a:p>
          <a:p>
            <a:pPr marL="1028700" lvl="1" indent="-571500"/>
            <a:r>
              <a:rPr lang="en-US" sz="2800" dirty="0" err="1" smtClean="0">
                <a:latin typeface="Courier New" charset="0"/>
                <a:ea typeface="Courier New" charset="0"/>
                <a:cs typeface="Courier New" charset="0"/>
              </a:rPr>
              <a:t>regmatches</a:t>
            </a:r>
            <a:r>
              <a:rPr lang="en-US" sz="2800" dirty="0" smtClean="0">
                <a:latin typeface="Courier New" charset="0"/>
                <a:ea typeface="Courier New" charset="0"/>
                <a:cs typeface="Courier New" charset="0"/>
              </a:rPr>
              <a:t>(</a:t>
            </a:r>
            <a:r>
              <a:rPr lang="en-US" sz="2800" dirty="0" err="1" smtClean="0">
                <a:latin typeface="Courier New" charset="0"/>
                <a:ea typeface="Courier New" charset="0"/>
                <a:cs typeface="Courier New" charset="0"/>
              </a:rPr>
              <a:t>x,regexpr</a:t>
            </a:r>
            <a:r>
              <a:rPr lang="en-US" sz="2800" dirty="0">
                <a:latin typeface="Courier New" charset="0"/>
                <a:ea typeface="Courier New" charset="0"/>
                <a:cs typeface="Courier New" charset="0"/>
              </a:rPr>
              <a:t>("</a:t>
            </a:r>
            <a:r>
              <a:rPr lang="en-US" sz="2800" dirty="0" err="1">
                <a:latin typeface="Courier New" charset="0"/>
                <a:ea typeface="Courier New" charset="0"/>
                <a:cs typeface="Courier New" charset="0"/>
              </a:rPr>
              <a:t>waldo</a:t>
            </a:r>
            <a:r>
              <a:rPr lang="en-US" sz="2800" dirty="0">
                <a:latin typeface="Courier New" charset="0"/>
                <a:ea typeface="Courier New" charset="0"/>
                <a:cs typeface="Courier New" charset="0"/>
              </a:rPr>
              <a:t>",x</a:t>
            </a:r>
            <a:r>
              <a:rPr lang="en-US" sz="2800" dirty="0" smtClean="0">
                <a:latin typeface="Courier New" charset="0"/>
                <a:ea typeface="Courier New" charset="0"/>
                <a:cs typeface="Courier New" charset="0"/>
              </a:rPr>
              <a:t>))</a:t>
            </a:r>
          </a:p>
          <a:p>
            <a:pPr marL="1028700" lvl="1" indent="-571500"/>
            <a:r>
              <a:rPr lang="en-US" sz="2800" dirty="0" err="1" smtClean="0">
                <a:latin typeface="Courier New" charset="0"/>
                <a:ea typeface="Courier New" charset="0"/>
                <a:cs typeface="Courier New" charset="0"/>
              </a:rPr>
              <a:t>gsub</a:t>
            </a:r>
            <a:r>
              <a:rPr lang="en-US" sz="2800" dirty="0">
                <a:latin typeface="Courier New" charset="0"/>
                <a:ea typeface="Courier New" charset="0"/>
                <a:cs typeface="Courier New" charset="0"/>
              </a:rPr>
              <a:t>("Not here</a:t>
            </a:r>
            <a:r>
              <a:rPr lang="en-US" sz="2800" dirty="0" smtClean="0">
                <a:latin typeface="Courier New" charset="0"/>
                <a:ea typeface="Courier New" charset="0"/>
                <a:cs typeface="Courier New" charset="0"/>
              </a:rPr>
              <a:t>", "...</a:t>
            </a:r>
            <a:r>
              <a:rPr lang="en-US" sz="2800" dirty="0">
                <a:latin typeface="Courier New" charset="0"/>
                <a:ea typeface="Courier New" charset="0"/>
                <a:cs typeface="Courier New" charset="0"/>
              </a:rPr>
              <a:t>found </a:t>
            </a:r>
            <a:r>
              <a:rPr lang="en-US" sz="2800" dirty="0" err="1">
                <a:latin typeface="Courier New" charset="0"/>
                <a:ea typeface="Courier New" charset="0"/>
                <a:cs typeface="Courier New" charset="0"/>
              </a:rPr>
              <a:t>him!",x</a:t>
            </a:r>
            <a:r>
              <a:rPr lang="en-US" sz="2800" dirty="0">
                <a:latin typeface="Courier New" charset="0"/>
                <a:ea typeface="Courier New" charset="0"/>
                <a:cs typeface="Courier New" charset="0"/>
              </a:rPr>
              <a:t>)</a:t>
            </a:r>
            <a:endParaRPr lang="en-US" sz="2800" dirty="0" smtClean="0">
              <a:latin typeface="Courier New" charset="0"/>
              <a:ea typeface="Courier New" charset="0"/>
              <a:cs typeface="Courier New" charset="0"/>
            </a:endParaRPr>
          </a:p>
        </p:txBody>
      </p:sp>
    </p:spTree>
    <p:extLst>
      <p:ext uri="{BB962C8B-B14F-4D97-AF65-F5344CB8AC3E}">
        <p14:creationId xmlns:p14="http://schemas.microsoft.com/office/powerpoint/2010/main" val="111430059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a:xfrm>
            <a:off x="8510270" y="6373821"/>
            <a:ext cx="2743200" cy="365125"/>
          </a:xfrm>
        </p:spPr>
        <p:txBody>
          <a:bodyPr/>
          <a:lstStyle/>
          <a:p>
            <a:fld id="{150819AE-02FA-3749-BFC2-030922A62D98}" type="slidenum">
              <a:rPr lang="en-US" smtClean="0"/>
              <a:t>26</a:t>
            </a:fld>
            <a:endParaRPr lang="en-US"/>
          </a:p>
        </p:txBody>
      </p:sp>
      <p:sp>
        <p:nvSpPr>
          <p:cNvPr id="6" name="Rectangle 5"/>
          <p:cNvSpPr/>
          <p:nvPr/>
        </p:nvSpPr>
        <p:spPr>
          <a:xfrm>
            <a:off x="361950" y="6317253"/>
            <a:ext cx="8953500" cy="461665"/>
          </a:xfrm>
          <a:prstGeom prst="rect">
            <a:avLst/>
          </a:prstGeom>
        </p:spPr>
        <p:txBody>
          <a:bodyPr wrap="square">
            <a:spAutoFit/>
          </a:bodyPr>
          <a:lstStyle/>
          <a:p>
            <a:pPr marL="17463" marR="0" lvl="0" indent="-17463" defTabSz="914400" eaLnBrk="1" fontAlgn="auto" latinLnBrk="0" hangingPunct="1">
              <a:lnSpc>
                <a:spcPct val="100000"/>
              </a:lnSpc>
              <a:spcBef>
                <a:spcPts val="0"/>
              </a:spcBef>
              <a:spcAft>
                <a:spcPts val="0"/>
              </a:spcAft>
              <a:buClrTx/>
              <a:buSzTx/>
              <a:buFont typeface="Arial" charset="0"/>
              <a:buNone/>
              <a:defRPr/>
            </a:pPr>
            <a:r>
              <a:rPr lang="en-US" sz="2400" dirty="0" smtClean="0">
                <a:solidFill>
                  <a:schemeClr val="bg1">
                    <a:lumMod val="50000"/>
                  </a:schemeClr>
                </a:solidFill>
                <a:latin typeface="Helvetica Neue Thin" charset="0"/>
                <a:ea typeface="Helvetica Neue Thin" charset="0"/>
                <a:cs typeface="Helvetica Neue Thin" charset="0"/>
              </a:rPr>
              <a:t>Data Manipulation</a:t>
            </a:r>
            <a:endParaRPr lang="en-US" sz="2400" dirty="0">
              <a:solidFill>
                <a:schemeClr val="bg1">
                  <a:lumMod val="50000"/>
                </a:schemeClr>
              </a:solidFill>
              <a:latin typeface="Helvetica Neue Thin" charset="0"/>
              <a:ea typeface="Helvetica Neue Thin" charset="0"/>
              <a:cs typeface="Helvetica Neue Thin" charset="0"/>
            </a:endParaRPr>
          </a:p>
        </p:txBody>
      </p:sp>
      <p:sp>
        <p:nvSpPr>
          <p:cNvPr id="12" name="Rectangle 11"/>
          <p:cNvSpPr/>
          <p:nvPr/>
        </p:nvSpPr>
        <p:spPr>
          <a:xfrm>
            <a:off x="361950" y="1749269"/>
            <a:ext cx="906411" cy="830997"/>
          </a:xfrm>
          <a:prstGeom prst="rect">
            <a:avLst/>
          </a:prstGeom>
          <a:solidFill>
            <a:schemeClr val="bg1">
              <a:lumMod val="95000"/>
            </a:schemeClr>
          </a:solidFill>
        </p:spPr>
        <p:txBody>
          <a:bodyPr wrap="square">
            <a:spAutoFit/>
          </a:bodyPr>
          <a:lstStyle/>
          <a:p>
            <a:pPr marL="571500" lvl="0" indent="-571500"/>
            <a:r>
              <a:rPr lang="en-US" sz="2400" dirty="0" smtClean="0">
                <a:latin typeface="Courier New" charset="0"/>
                <a:ea typeface="Courier New" charset="0"/>
                <a:cs typeface="Courier New" charset="0"/>
              </a:rPr>
              <a:t>^ </a:t>
            </a:r>
          </a:p>
          <a:p>
            <a:pPr marL="571500" lvl="0" indent="-571500"/>
            <a:r>
              <a:rPr lang="en-US" sz="2400" dirty="0">
                <a:latin typeface="Courier New" charset="0"/>
                <a:ea typeface="Courier New" charset="0"/>
                <a:cs typeface="Courier New" charset="0"/>
              </a:rPr>
              <a:t>$</a:t>
            </a:r>
            <a:endParaRPr lang="en-US" sz="2400" dirty="0" smtClean="0">
              <a:latin typeface="Courier New" charset="0"/>
              <a:ea typeface="Courier New" charset="0"/>
              <a:cs typeface="Courier New" charset="0"/>
            </a:endParaRPr>
          </a:p>
        </p:txBody>
      </p:sp>
      <p:sp>
        <p:nvSpPr>
          <p:cNvPr id="11" name="Rectangle 10"/>
          <p:cNvSpPr/>
          <p:nvPr/>
        </p:nvSpPr>
        <p:spPr>
          <a:xfrm>
            <a:off x="-9576090" y="377002"/>
            <a:ext cx="14280825" cy="707886"/>
          </a:xfrm>
          <a:prstGeom prst="rect">
            <a:avLst/>
          </a:prstGeom>
          <a:solidFill>
            <a:srgbClr val="00B0F0"/>
          </a:solidFill>
        </p:spPr>
        <p:txBody>
          <a:bodyPr wrap="square">
            <a:spAutoFit/>
          </a:bodyPr>
          <a:lstStyle/>
          <a:p>
            <a:pPr algn="r"/>
            <a:r>
              <a:rPr lang="en-US" sz="4000" dirty="0" smtClean="0">
                <a:solidFill>
                  <a:schemeClr val="bg1"/>
                </a:solidFill>
                <a:latin typeface="Avenir Book" charset="0"/>
                <a:ea typeface="Avenir Book" charset="0"/>
                <a:cs typeface="Avenir Book" charset="0"/>
              </a:rPr>
              <a:t>Cleansing: </a:t>
            </a:r>
            <a:r>
              <a:rPr lang="en-US" sz="4000" dirty="0" err="1" smtClean="0">
                <a:solidFill>
                  <a:schemeClr val="bg1"/>
                </a:solidFill>
                <a:latin typeface="Avenir Book" charset="0"/>
                <a:ea typeface="Avenir Book" charset="0"/>
                <a:cs typeface="Avenir Book" charset="0"/>
              </a:rPr>
              <a:t>RegEx</a:t>
            </a:r>
            <a:endParaRPr lang="en-US" sz="3600" dirty="0" smtClean="0">
              <a:solidFill>
                <a:schemeClr val="bg1"/>
              </a:solidFill>
              <a:latin typeface="Avenir Book" charset="0"/>
              <a:ea typeface="Avenir Book" charset="0"/>
              <a:cs typeface="Avenir Book" charset="0"/>
            </a:endParaRPr>
          </a:p>
        </p:txBody>
      </p:sp>
      <p:sp>
        <p:nvSpPr>
          <p:cNvPr id="9" name="Rectangle 8"/>
          <p:cNvSpPr/>
          <p:nvPr/>
        </p:nvSpPr>
        <p:spPr>
          <a:xfrm>
            <a:off x="1268361" y="1749268"/>
            <a:ext cx="3170904" cy="830997"/>
          </a:xfrm>
          <a:prstGeom prst="rect">
            <a:avLst/>
          </a:prstGeom>
          <a:solidFill>
            <a:schemeClr val="bg1"/>
          </a:solidFill>
        </p:spPr>
        <p:txBody>
          <a:bodyPr wrap="square">
            <a:spAutoFit/>
          </a:bodyPr>
          <a:lstStyle/>
          <a:p>
            <a:pPr marL="571500" lvl="0" indent="-571500"/>
            <a:r>
              <a:rPr lang="en-US" sz="2400" dirty="0" smtClean="0">
                <a:solidFill>
                  <a:schemeClr val="tx2"/>
                </a:solidFill>
                <a:latin typeface="Helvetica Neue Thin" charset="0"/>
                <a:ea typeface="Helvetica Neue Thin" charset="0"/>
                <a:cs typeface="Helvetica Neue Thin" charset="0"/>
              </a:rPr>
              <a:t>Beginning of string</a:t>
            </a:r>
          </a:p>
          <a:p>
            <a:pPr marL="571500" lvl="0" indent="-571500"/>
            <a:r>
              <a:rPr lang="en-US" sz="2400" dirty="0" smtClean="0">
                <a:solidFill>
                  <a:schemeClr val="tx2"/>
                </a:solidFill>
                <a:latin typeface="Helvetica Neue Thin" charset="0"/>
                <a:ea typeface="Helvetica Neue Thin" charset="0"/>
                <a:cs typeface="Helvetica Neue Thin" charset="0"/>
              </a:rPr>
              <a:t>End of string</a:t>
            </a:r>
          </a:p>
        </p:txBody>
      </p:sp>
      <p:sp>
        <p:nvSpPr>
          <p:cNvPr id="13" name="Rectangle 12"/>
          <p:cNvSpPr/>
          <p:nvPr/>
        </p:nvSpPr>
        <p:spPr>
          <a:xfrm>
            <a:off x="361950" y="3127732"/>
            <a:ext cx="906411" cy="1200329"/>
          </a:xfrm>
          <a:prstGeom prst="rect">
            <a:avLst/>
          </a:prstGeom>
          <a:solidFill>
            <a:schemeClr val="bg1">
              <a:lumMod val="95000"/>
            </a:schemeClr>
          </a:solidFill>
        </p:spPr>
        <p:txBody>
          <a:bodyPr wrap="square">
            <a:spAutoFit/>
          </a:bodyPr>
          <a:lstStyle/>
          <a:p>
            <a:pPr marL="571500" lvl="0" indent="-571500"/>
            <a:r>
              <a:rPr lang="en-US" sz="2400" dirty="0" smtClean="0">
                <a:latin typeface="Courier New" charset="0"/>
                <a:ea typeface="Courier New" charset="0"/>
                <a:cs typeface="Courier New" charset="0"/>
              </a:rPr>
              <a:t>\\. </a:t>
            </a:r>
          </a:p>
          <a:p>
            <a:pPr marL="571500" lvl="0" indent="-571500"/>
            <a:r>
              <a:rPr lang="en-US" sz="2400" dirty="0" smtClean="0">
                <a:latin typeface="Courier New" charset="0"/>
                <a:ea typeface="Courier New" charset="0"/>
                <a:cs typeface="Courier New" charset="0"/>
              </a:rPr>
              <a:t>\\$</a:t>
            </a:r>
          </a:p>
          <a:p>
            <a:pPr marL="571500" lvl="0" indent="-571500"/>
            <a:r>
              <a:rPr lang="en-US" sz="2400" dirty="0" smtClean="0">
                <a:latin typeface="Courier New" charset="0"/>
                <a:ea typeface="Courier New" charset="0"/>
                <a:cs typeface="Courier New" charset="0"/>
              </a:rPr>
              <a:t>\\"</a:t>
            </a:r>
          </a:p>
        </p:txBody>
      </p:sp>
      <p:sp>
        <p:nvSpPr>
          <p:cNvPr id="14" name="Rectangle 13"/>
          <p:cNvSpPr/>
          <p:nvPr/>
        </p:nvSpPr>
        <p:spPr>
          <a:xfrm>
            <a:off x="1268361" y="3127731"/>
            <a:ext cx="3170904" cy="1200329"/>
          </a:xfrm>
          <a:prstGeom prst="rect">
            <a:avLst/>
          </a:prstGeom>
          <a:solidFill>
            <a:schemeClr val="bg1"/>
          </a:solidFill>
        </p:spPr>
        <p:txBody>
          <a:bodyPr wrap="square">
            <a:spAutoFit/>
          </a:bodyPr>
          <a:lstStyle/>
          <a:p>
            <a:pPr marL="571500" lvl="0" indent="-571500"/>
            <a:r>
              <a:rPr lang="en-US" sz="2400" dirty="0" smtClean="0">
                <a:solidFill>
                  <a:schemeClr val="tx2"/>
                </a:solidFill>
                <a:latin typeface="Helvetica Neue Thin" charset="0"/>
                <a:ea typeface="Helvetica Neue Thin" charset="0"/>
                <a:cs typeface="Helvetica Neue Thin" charset="0"/>
              </a:rPr>
              <a:t>period</a:t>
            </a:r>
          </a:p>
          <a:p>
            <a:pPr marL="571500" lvl="0" indent="-571500"/>
            <a:r>
              <a:rPr lang="en-US" sz="2400" dirty="0">
                <a:solidFill>
                  <a:schemeClr val="tx2"/>
                </a:solidFill>
                <a:latin typeface="Helvetica Neue Thin" charset="0"/>
                <a:ea typeface="Helvetica Neue Thin" charset="0"/>
                <a:cs typeface="Helvetica Neue Thin" charset="0"/>
              </a:rPr>
              <a:t>d</a:t>
            </a:r>
            <a:r>
              <a:rPr lang="en-US" sz="2400" dirty="0" smtClean="0">
                <a:solidFill>
                  <a:schemeClr val="tx2"/>
                </a:solidFill>
                <a:latin typeface="Helvetica Neue Thin" charset="0"/>
                <a:ea typeface="Helvetica Neue Thin" charset="0"/>
                <a:cs typeface="Helvetica Neue Thin" charset="0"/>
              </a:rPr>
              <a:t>ollar sign</a:t>
            </a:r>
          </a:p>
          <a:p>
            <a:pPr marL="571500" lvl="0" indent="-571500"/>
            <a:r>
              <a:rPr lang="en-US" sz="2400" dirty="0" smtClean="0">
                <a:solidFill>
                  <a:schemeClr val="tx2"/>
                </a:solidFill>
                <a:latin typeface="Helvetica Neue Thin" charset="0"/>
                <a:ea typeface="Helvetica Neue Thin" charset="0"/>
                <a:cs typeface="Helvetica Neue Thin" charset="0"/>
              </a:rPr>
              <a:t>quotation mark</a:t>
            </a:r>
          </a:p>
        </p:txBody>
      </p:sp>
      <p:sp>
        <p:nvSpPr>
          <p:cNvPr id="15" name="Rectangle 14"/>
          <p:cNvSpPr/>
          <p:nvPr/>
        </p:nvSpPr>
        <p:spPr>
          <a:xfrm>
            <a:off x="239368" y="1405473"/>
            <a:ext cx="3170904" cy="400110"/>
          </a:xfrm>
          <a:prstGeom prst="rect">
            <a:avLst/>
          </a:prstGeom>
          <a:noFill/>
        </p:spPr>
        <p:txBody>
          <a:bodyPr wrap="square">
            <a:spAutoFit/>
          </a:bodyPr>
          <a:lstStyle/>
          <a:p>
            <a:pPr marL="571500" lvl="0" indent="-571500"/>
            <a:r>
              <a:rPr lang="en-US" sz="2000" smtClean="0">
                <a:solidFill>
                  <a:schemeClr val="tx2"/>
                </a:solidFill>
                <a:latin typeface="Helvetica Neue Thin" charset="0"/>
                <a:ea typeface="Helvetica Neue Thin" charset="0"/>
                <a:cs typeface="Helvetica Neue Thin" charset="0"/>
              </a:rPr>
              <a:t>Positions</a:t>
            </a:r>
            <a:endParaRPr lang="en-US" sz="2000" dirty="0" smtClean="0">
              <a:solidFill>
                <a:schemeClr val="tx2"/>
              </a:solidFill>
              <a:latin typeface="Helvetica Neue Thin" charset="0"/>
              <a:ea typeface="Helvetica Neue Thin" charset="0"/>
              <a:cs typeface="Helvetica Neue Thin" charset="0"/>
            </a:endParaRPr>
          </a:p>
        </p:txBody>
      </p:sp>
      <p:sp>
        <p:nvSpPr>
          <p:cNvPr id="16" name="Rectangle 15"/>
          <p:cNvSpPr/>
          <p:nvPr/>
        </p:nvSpPr>
        <p:spPr>
          <a:xfrm>
            <a:off x="239368" y="2750830"/>
            <a:ext cx="3778450" cy="400110"/>
          </a:xfrm>
          <a:prstGeom prst="rect">
            <a:avLst/>
          </a:prstGeom>
          <a:noFill/>
        </p:spPr>
        <p:txBody>
          <a:bodyPr wrap="square">
            <a:spAutoFit/>
          </a:bodyPr>
          <a:lstStyle/>
          <a:p>
            <a:pPr marL="571500" lvl="0" indent="-571500"/>
            <a:r>
              <a:rPr lang="en-US" sz="2000" smtClean="0">
                <a:solidFill>
                  <a:schemeClr val="tx2"/>
                </a:solidFill>
                <a:latin typeface="Helvetica Neue Thin" charset="0"/>
                <a:ea typeface="Helvetica Neue Thin" charset="0"/>
                <a:cs typeface="Helvetica Neue Thin" charset="0"/>
              </a:rPr>
              <a:t>Examples of escaped </a:t>
            </a:r>
            <a:r>
              <a:rPr lang="en-US" sz="2000" dirty="0" smtClean="0">
                <a:solidFill>
                  <a:schemeClr val="tx2"/>
                </a:solidFill>
                <a:latin typeface="Helvetica Neue Thin" charset="0"/>
                <a:ea typeface="Helvetica Neue Thin" charset="0"/>
                <a:cs typeface="Helvetica Neue Thin" charset="0"/>
              </a:rPr>
              <a:t>characters</a:t>
            </a:r>
          </a:p>
        </p:txBody>
      </p:sp>
      <p:sp>
        <p:nvSpPr>
          <p:cNvPr id="17" name="Rectangle 16"/>
          <p:cNvSpPr/>
          <p:nvPr/>
        </p:nvSpPr>
        <p:spPr>
          <a:xfrm>
            <a:off x="4704734" y="1650405"/>
            <a:ext cx="5090638" cy="2677656"/>
          </a:xfrm>
          <a:prstGeom prst="rect">
            <a:avLst/>
          </a:prstGeom>
          <a:solidFill>
            <a:schemeClr val="bg1">
              <a:lumMod val="95000"/>
            </a:schemeClr>
          </a:solidFill>
        </p:spPr>
        <p:txBody>
          <a:bodyPr wrap="square">
            <a:spAutoFit/>
          </a:bodyPr>
          <a:lstStyle/>
          <a:p>
            <a:pPr marL="571500" lvl="0" indent="-571500"/>
            <a:r>
              <a:rPr lang="en-US" sz="2400" dirty="0" smtClean="0">
                <a:latin typeface="Courier New" charset="0"/>
                <a:ea typeface="Courier New" charset="0"/>
                <a:cs typeface="Courier New" charset="0"/>
              </a:rPr>
              <a:t>[[:</a:t>
            </a:r>
            <a:r>
              <a:rPr lang="en-US" sz="2400" dirty="0" err="1" smtClean="0">
                <a:latin typeface="Courier New" charset="0"/>
                <a:ea typeface="Courier New" charset="0"/>
                <a:cs typeface="Courier New" charset="0"/>
              </a:rPr>
              <a:t>punct</a:t>
            </a:r>
            <a:r>
              <a:rPr lang="en-US" sz="2400" dirty="0" smtClean="0">
                <a:latin typeface="Courier New" charset="0"/>
                <a:ea typeface="Courier New" charset="0"/>
                <a:cs typeface="Courier New" charset="0"/>
              </a:rPr>
              <a:t>:]]</a:t>
            </a:r>
          </a:p>
          <a:p>
            <a:pPr marL="571500" lvl="0" indent="-571500"/>
            <a:r>
              <a:rPr lang="en-US" sz="2400" dirty="0" smtClean="0">
                <a:latin typeface="Courier New" charset="0"/>
                <a:ea typeface="Courier New" charset="0"/>
                <a:cs typeface="Courier New" charset="0"/>
              </a:rPr>
              <a:t>[[:alpha:]] or </a:t>
            </a:r>
            <a:r>
              <a:rPr lang="pt-BR" sz="2400" dirty="0">
                <a:latin typeface="Courier New" charset="0"/>
                <a:ea typeface="Courier New" charset="0"/>
                <a:cs typeface="Courier New" charset="0"/>
              </a:rPr>
              <a:t>[a-</a:t>
            </a:r>
            <a:r>
              <a:rPr lang="pt-BR" sz="2400" dirty="0" err="1">
                <a:latin typeface="Courier New" charset="0"/>
                <a:ea typeface="Courier New" charset="0"/>
                <a:cs typeface="Courier New" charset="0"/>
              </a:rPr>
              <a:t>zA</a:t>
            </a:r>
            <a:r>
              <a:rPr lang="pt-BR" sz="2400" dirty="0">
                <a:latin typeface="Courier New" charset="0"/>
                <a:ea typeface="Courier New" charset="0"/>
                <a:cs typeface="Courier New" charset="0"/>
              </a:rPr>
              <a:t>-</a:t>
            </a:r>
            <a:r>
              <a:rPr lang="pt-BR" sz="2400" dirty="0" err="1">
                <a:latin typeface="Courier New" charset="0"/>
                <a:ea typeface="Courier New" charset="0"/>
                <a:cs typeface="Courier New" charset="0"/>
              </a:rPr>
              <a:t>Z</a:t>
            </a:r>
            <a:r>
              <a:rPr lang="pt-BR" sz="2400" dirty="0">
                <a:latin typeface="Courier New" charset="0"/>
                <a:ea typeface="Courier New" charset="0"/>
                <a:cs typeface="Courier New" charset="0"/>
              </a:rPr>
              <a:t>]</a:t>
            </a:r>
            <a:endParaRPr lang="en-US" sz="2400" dirty="0" smtClean="0">
              <a:latin typeface="Courier New" charset="0"/>
              <a:ea typeface="Courier New" charset="0"/>
              <a:cs typeface="Courier New" charset="0"/>
            </a:endParaRPr>
          </a:p>
          <a:p>
            <a:pPr marL="571500" lvl="0" indent="-571500"/>
            <a:r>
              <a:rPr lang="en-US" sz="2400" dirty="0" smtClean="0">
                <a:latin typeface="Courier New" charset="0"/>
                <a:ea typeface="Courier New" charset="0"/>
                <a:cs typeface="Courier New" charset="0"/>
              </a:rPr>
              <a:t>[[:digit:]] or \\d</a:t>
            </a:r>
          </a:p>
          <a:p>
            <a:pPr marL="571500" lvl="0" indent="-571500"/>
            <a:r>
              <a:rPr lang="en-US" sz="2400" dirty="0" smtClean="0">
                <a:latin typeface="Courier New" charset="0"/>
                <a:ea typeface="Courier New" charset="0"/>
                <a:cs typeface="Courier New" charset="0"/>
              </a:rPr>
              <a:t>[[:</a:t>
            </a:r>
            <a:r>
              <a:rPr lang="en-US" sz="2400" dirty="0" err="1" smtClean="0">
                <a:latin typeface="Courier New" charset="0"/>
                <a:ea typeface="Courier New" charset="0"/>
                <a:cs typeface="Courier New" charset="0"/>
              </a:rPr>
              <a:t>alnum</a:t>
            </a:r>
            <a:r>
              <a:rPr lang="en-US" sz="2400" dirty="0" smtClean="0">
                <a:latin typeface="Courier New" charset="0"/>
                <a:ea typeface="Courier New" charset="0"/>
                <a:cs typeface="Courier New" charset="0"/>
              </a:rPr>
              <a:t>:]] or </a:t>
            </a:r>
            <a:r>
              <a:rPr lang="pt-BR" sz="2400" dirty="0">
                <a:latin typeface="Courier New" charset="0"/>
                <a:ea typeface="Courier New" charset="0"/>
                <a:cs typeface="Courier New" charset="0"/>
              </a:rPr>
              <a:t>[a-zA-Z0-9]</a:t>
            </a:r>
            <a:endParaRPr lang="en-US" sz="2400" dirty="0" smtClean="0">
              <a:latin typeface="Courier New" charset="0"/>
              <a:ea typeface="Courier New" charset="0"/>
              <a:cs typeface="Courier New" charset="0"/>
            </a:endParaRPr>
          </a:p>
          <a:p>
            <a:pPr marL="571500" lvl="0" indent="-571500"/>
            <a:r>
              <a:rPr lang="en-US" sz="2400" dirty="0" smtClean="0">
                <a:latin typeface="Courier New" charset="0"/>
                <a:ea typeface="Courier New" charset="0"/>
                <a:cs typeface="Courier New" charset="0"/>
              </a:rPr>
              <a:t>[[:space:]] or \\s</a:t>
            </a:r>
          </a:p>
          <a:p>
            <a:pPr marL="571500" lvl="0" indent="-571500"/>
            <a:r>
              <a:rPr lang="en-US" sz="2400" dirty="0" smtClean="0">
                <a:latin typeface="Courier New" charset="0"/>
                <a:ea typeface="Courier New" charset="0"/>
                <a:cs typeface="Courier New" charset="0"/>
                <a:hlinkClick r:id="rId3" action="ppaction://hlinkfile"/>
              </a:rPr>
              <a:t>\\w</a:t>
            </a:r>
            <a:r>
              <a:rPr lang="en-US" sz="2400" dirty="0" smtClean="0">
                <a:latin typeface="Courier New" charset="0"/>
                <a:ea typeface="Courier New" charset="0"/>
                <a:cs typeface="Courier New" charset="0"/>
              </a:rPr>
              <a:t> </a:t>
            </a:r>
          </a:p>
          <a:p>
            <a:pPr marL="571500" lvl="0" indent="-571500"/>
            <a:r>
              <a:rPr lang="en-US" sz="2400" dirty="0" smtClean="0">
                <a:latin typeface="Courier New" charset="0"/>
                <a:ea typeface="Courier New" charset="0"/>
                <a:cs typeface="Courier New" charset="0"/>
              </a:rPr>
              <a:t>\\W</a:t>
            </a:r>
          </a:p>
        </p:txBody>
      </p:sp>
      <p:sp>
        <p:nvSpPr>
          <p:cNvPr id="18" name="Rectangle 17"/>
          <p:cNvSpPr/>
          <p:nvPr/>
        </p:nvSpPr>
        <p:spPr>
          <a:xfrm>
            <a:off x="9795372" y="1650404"/>
            <a:ext cx="2396628" cy="2677656"/>
          </a:xfrm>
          <a:prstGeom prst="rect">
            <a:avLst/>
          </a:prstGeom>
          <a:solidFill>
            <a:schemeClr val="bg1"/>
          </a:solidFill>
        </p:spPr>
        <p:txBody>
          <a:bodyPr wrap="square">
            <a:spAutoFit/>
          </a:bodyPr>
          <a:lstStyle/>
          <a:p>
            <a:pPr marL="571500" lvl="0" indent="-571500"/>
            <a:r>
              <a:rPr lang="en-US" sz="2400" dirty="0" smtClean="0">
                <a:solidFill>
                  <a:schemeClr val="tx2"/>
                </a:solidFill>
                <a:latin typeface="Helvetica Neue Thin" charset="0"/>
                <a:ea typeface="Helvetica Neue Thin" charset="0"/>
                <a:cs typeface="Helvetica Neue Thin" charset="0"/>
              </a:rPr>
              <a:t>punctuation</a:t>
            </a:r>
          </a:p>
          <a:p>
            <a:pPr marL="571500" lvl="0" indent="-571500"/>
            <a:r>
              <a:rPr lang="en-US" sz="2400" dirty="0" smtClean="0">
                <a:solidFill>
                  <a:schemeClr val="tx2"/>
                </a:solidFill>
                <a:latin typeface="Helvetica Neue Thin" charset="0"/>
                <a:ea typeface="Helvetica Neue Thin" charset="0"/>
                <a:cs typeface="Helvetica Neue Thin" charset="0"/>
              </a:rPr>
              <a:t>alphabetic </a:t>
            </a:r>
          </a:p>
          <a:p>
            <a:pPr marL="571500" lvl="0" indent="-571500"/>
            <a:r>
              <a:rPr lang="en-US" sz="2400" dirty="0" smtClean="0">
                <a:solidFill>
                  <a:schemeClr val="tx2"/>
                </a:solidFill>
                <a:latin typeface="Helvetica Neue Thin" charset="0"/>
                <a:ea typeface="Helvetica Neue Thin" charset="0"/>
                <a:cs typeface="Helvetica Neue Thin" charset="0"/>
              </a:rPr>
              <a:t>numbers</a:t>
            </a:r>
            <a:endParaRPr lang="en-US" sz="2400" dirty="0">
              <a:solidFill>
                <a:schemeClr val="tx2"/>
              </a:solidFill>
              <a:latin typeface="Helvetica Neue Thin" charset="0"/>
              <a:ea typeface="Helvetica Neue Thin" charset="0"/>
              <a:cs typeface="Helvetica Neue Thin" charset="0"/>
            </a:endParaRPr>
          </a:p>
          <a:p>
            <a:pPr marL="571500" lvl="0" indent="-571500"/>
            <a:r>
              <a:rPr lang="en-US" sz="2400" dirty="0" smtClean="0">
                <a:solidFill>
                  <a:schemeClr val="tx2"/>
                </a:solidFill>
                <a:latin typeface="Helvetica Neue Thin" charset="0"/>
                <a:ea typeface="Helvetica Neue Thin" charset="0"/>
                <a:cs typeface="Helvetica Neue Thin" charset="0"/>
              </a:rPr>
              <a:t>alphanumeric</a:t>
            </a:r>
          </a:p>
          <a:p>
            <a:pPr marL="571500" lvl="0" indent="-571500"/>
            <a:r>
              <a:rPr lang="en-US" sz="2400" dirty="0" smtClean="0">
                <a:solidFill>
                  <a:schemeClr val="tx2"/>
                </a:solidFill>
                <a:latin typeface="Helvetica Neue Thin" charset="0"/>
                <a:ea typeface="Helvetica Neue Thin" charset="0"/>
                <a:cs typeface="Helvetica Neue Thin" charset="0"/>
              </a:rPr>
              <a:t>spaces</a:t>
            </a:r>
          </a:p>
          <a:p>
            <a:pPr marL="571500" lvl="0" indent="-571500"/>
            <a:r>
              <a:rPr lang="en-US" sz="2400" dirty="0">
                <a:solidFill>
                  <a:schemeClr val="tx2"/>
                </a:solidFill>
                <a:latin typeface="Helvetica Neue Thin" charset="0"/>
                <a:ea typeface="Helvetica Neue Thin" charset="0"/>
                <a:cs typeface="Helvetica Neue Thin" charset="0"/>
              </a:rPr>
              <a:t>w</a:t>
            </a:r>
            <a:r>
              <a:rPr lang="en-US" sz="2400" dirty="0" smtClean="0">
                <a:solidFill>
                  <a:schemeClr val="tx2"/>
                </a:solidFill>
                <a:latin typeface="Helvetica Neue Thin" charset="0"/>
                <a:ea typeface="Helvetica Neue Thin" charset="0"/>
                <a:cs typeface="Helvetica Neue Thin" charset="0"/>
              </a:rPr>
              <a:t>ord characters</a:t>
            </a:r>
          </a:p>
          <a:p>
            <a:pPr marL="571500" lvl="0" indent="-571500"/>
            <a:r>
              <a:rPr lang="en-US" sz="2400" dirty="0" smtClean="0">
                <a:solidFill>
                  <a:schemeClr val="tx2"/>
                </a:solidFill>
                <a:latin typeface="Helvetica Neue Thin" charset="0"/>
                <a:ea typeface="Helvetica Neue Thin" charset="0"/>
                <a:cs typeface="Helvetica Neue Thin" charset="0"/>
              </a:rPr>
              <a:t>Not word</a:t>
            </a:r>
          </a:p>
        </p:txBody>
      </p:sp>
      <p:sp>
        <p:nvSpPr>
          <p:cNvPr id="19" name="Rectangle 18"/>
          <p:cNvSpPr/>
          <p:nvPr/>
        </p:nvSpPr>
        <p:spPr>
          <a:xfrm>
            <a:off x="4609099" y="1250293"/>
            <a:ext cx="6141265" cy="400110"/>
          </a:xfrm>
          <a:prstGeom prst="rect">
            <a:avLst/>
          </a:prstGeom>
          <a:noFill/>
        </p:spPr>
        <p:txBody>
          <a:bodyPr wrap="square">
            <a:spAutoFit/>
          </a:bodyPr>
          <a:lstStyle/>
          <a:p>
            <a:pPr marL="571500" lvl="0" indent="-571500"/>
            <a:r>
              <a:rPr lang="en-US" sz="2000" dirty="0" smtClean="0">
                <a:solidFill>
                  <a:schemeClr val="tx2"/>
                </a:solidFill>
                <a:latin typeface="Helvetica Neue Thin" charset="0"/>
                <a:ea typeface="Helvetica Neue Thin" charset="0"/>
                <a:cs typeface="Helvetica Neue Thin" charset="0"/>
              </a:rPr>
              <a:t>Extended character classes for R </a:t>
            </a:r>
          </a:p>
        </p:txBody>
      </p:sp>
      <p:sp>
        <p:nvSpPr>
          <p:cNvPr id="20" name="Rectangle 19"/>
          <p:cNvSpPr/>
          <p:nvPr/>
        </p:nvSpPr>
        <p:spPr>
          <a:xfrm>
            <a:off x="361950" y="4842596"/>
            <a:ext cx="906411" cy="830997"/>
          </a:xfrm>
          <a:prstGeom prst="rect">
            <a:avLst/>
          </a:prstGeom>
          <a:solidFill>
            <a:schemeClr val="bg1">
              <a:lumMod val="95000"/>
            </a:schemeClr>
          </a:solidFill>
        </p:spPr>
        <p:txBody>
          <a:bodyPr wrap="square">
            <a:spAutoFit/>
          </a:bodyPr>
          <a:lstStyle/>
          <a:p>
            <a:pPr marL="571500" lvl="0" indent="-571500"/>
            <a:r>
              <a:rPr lang="en-US" sz="2400" dirty="0">
                <a:latin typeface="Courier New" charset="0"/>
                <a:ea typeface="Courier New" charset="0"/>
                <a:cs typeface="Courier New" charset="0"/>
              </a:rPr>
              <a:t>*</a:t>
            </a:r>
            <a:r>
              <a:rPr lang="en-US" sz="2400" dirty="0" smtClean="0">
                <a:latin typeface="Courier New" charset="0"/>
                <a:ea typeface="Courier New" charset="0"/>
                <a:cs typeface="Courier New" charset="0"/>
              </a:rPr>
              <a:t> </a:t>
            </a:r>
          </a:p>
          <a:p>
            <a:pPr marL="571500" lvl="0" indent="-571500"/>
            <a:r>
              <a:rPr lang="en-US" sz="2400" dirty="0" smtClean="0">
                <a:latin typeface="Courier New" charset="0"/>
                <a:ea typeface="Courier New" charset="0"/>
                <a:cs typeface="Courier New" charset="0"/>
              </a:rPr>
              <a:t>{n}</a:t>
            </a:r>
          </a:p>
        </p:txBody>
      </p:sp>
      <p:sp>
        <p:nvSpPr>
          <p:cNvPr id="21" name="Rectangle 20"/>
          <p:cNvSpPr/>
          <p:nvPr/>
        </p:nvSpPr>
        <p:spPr>
          <a:xfrm>
            <a:off x="1268360" y="4842595"/>
            <a:ext cx="3655331" cy="830997"/>
          </a:xfrm>
          <a:prstGeom prst="rect">
            <a:avLst/>
          </a:prstGeom>
          <a:solidFill>
            <a:schemeClr val="bg1"/>
          </a:solidFill>
        </p:spPr>
        <p:txBody>
          <a:bodyPr wrap="square">
            <a:spAutoFit/>
          </a:bodyPr>
          <a:lstStyle/>
          <a:p>
            <a:pPr marL="571500" lvl="0" indent="-571500"/>
            <a:r>
              <a:rPr lang="en-US" sz="2400" dirty="0" smtClean="0">
                <a:solidFill>
                  <a:schemeClr val="tx2"/>
                </a:solidFill>
                <a:latin typeface="Helvetica Neue Thin" charset="0"/>
                <a:ea typeface="Helvetica Neue Thin" charset="0"/>
                <a:cs typeface="Helvetica Neue Thin" charset="0"/>
              </a:rPr>
              <a:t>Wildcard, match at least 0</a:t>
            </a:r>
          </a:p>
          <a:p>
            <a:pPr marL="571500" lvl="0" indent="-571500"/>
            <a:r>
              <a:rPr lang="en-US" sz="2400" dirty="0" smtClean="0">
                <a:solidFill>
                  <a:schemeClr val="tx2"/>
                </a:solidFill>
                <a:latin typeface="Helvetica Neue Thin" charset="0"/>
                <a:ea typeface="Helvetica Neue Thin" charset="0"/>
                <a:cs typeface="Helvetica Neue Thin" charset="0"/>
              </a:rPr>
              <a:t>Match pattern n times</a:t>
            </a:r>
          </a:p>
        </p:txBody>
      </p:sp>
      <p:sp>
        <p:nvSpPr>
          <p:cNvPr id="22" name="Rectangle 21"/>
          <p:cNvSpPr/>
          <p:nvPr/>
        </p:nvSpPr>
        <p:spPr>
          <a:xfrm>
            <a:off x="239368" y="4465694"/>
            <a:ext cx="3170904" cy="400110"/>
          </a:xfrm>
          <a:prstGeom prst="rect">
            <a:avLst/>
          </a:prstGeom>
          <a:noFill/>
        </p:spPr>
        <p:txBody>
          <a:bodyPr wrap="square">
            <a:spAutoFit/>
          </a:bodyPr>
          <a:lstStyle/>
          <a:p>
            <a:pPr marL="571500" lvl="0" indent="-571500"/>
            <a:r>
              <a:rPr lang="en-US" sz="2000" dirty="0" smtClean="0">
                <a:solidFill>
                  <a:schemeClr val="tx2"/>
                </a:solidFill>
                <a:latin typeface="Helvetica Neue Thin" charset="0"/>
                <a:ea typeface="Helvetica Neue Thin" charset="0"/>
                <a:cs typeface="Helvetica Neue Thin" charset="0"/>
              </a:rPr>
              <a:t>Quantifiers</a:t>
            </a:r>
          </a:p>
        </p:txBody>
      </p:sp>
      <p:sp>
        <p:nvSpPr>
          <p:cNvPr id="3" name="Rectangle 2"/>
          <p:cNvSpPr/>
          <p:nvPr/>
        </p:nvSpPr>
        <p:spPr>
          <a:xfrm>
            <a:off x="5157470" y="4611762"/>
            <a:ext cx="6096000" cy="646331"/>
          </a:xfrm>
          <a:prstGeom prst="rect">
            <a:avLst/>
          </a:prstGeom>
        </p:spPr>
        <p:txBody>
          <a:bodyPr>
            <a:spAutoFit/>
          </a:bodyPr>
          <a:lstStyle/>
          <a:p>
            <a:r>
              <a:rPr lang="en-US" dirty="0" smtClean="0">
                <a:solidFill>
                  <a:schemeClr val="bg1">
                    <a:lumMod val="50000"/>
                  </a:schemeClr>
                </a:solidFill>
                <a:latin typeface="Avenir Book" charset="0"/>
                <a:ea typeface="Avenir Book" charset="0"/>
                <a:cs typeface="Avenir Book" charset="0"/>
              </a:rPr>
              <a:t>More on this at: https</a:t>
            </a:r>
            <a:r>
              <a:rPr lang="en-US" dirty="0">
                <a:solidFill>
                  <a:schemeClr val="bg1">
                    <a:lumMod val="50000"/>
                  </a:schemeClr>
                </a:solidFill>
                <a:latin typeface="Avenir Book" charset="0"/>
                <a:ea typeface="Avenir Book" charset="0"/>
                <a:cs typeface="Avenir Book" charset="0"/>
              </a:rPr>
              <a:t>://</a:t>
            </a:r>
            <a:r>
              <a:rPr lang="en-US" dirty="0" err="1">
                <a:solidFill>
                  <a:schemeClr val="bg1">
                    <a:lumMod val="50000"/>
                  </a:schemeClr>
                </a:solidFill>
                <a:latin typeface="Avenir Book" charset="0"/>
                <a:ea typeface="Avenir Book" charset="0"/>
                <a:cs typeface="Avenir Book" charset="0"/>
              </a:rPr>
              <a:t>stat.ethz.ch</a:t>
            </a:r>
            <a:r>
              <a:rPr lang="en-US" dirty="0">
                <a:solidFill>
                  <a:schemeClr val="bg1">
                    <a:lumMod val="50000"/>
                  </a:schemeClr>
                </a:solidFill>
                <a:latin typeface="Avenir Book" charset="0"/>
                <a:ea typeface="Avenir Book" charset="0"/>
                <a:cs typeface="Avenir Book" charset="0"/>
              </a:rPr>
              <a:t>/R-manual/R-</a:t>
            </a:r>
            <a:r>
              <a:rPr lang="en-US" dirty="0" err="1">
                <a:solidFill>
                  <a:schemeClr val="bg1">
                    <a:lumMod val="50000"/>
                  </a:schemeClr>
                </a:solidFill>
                <a:latin typeface="Avenir Book" charset="0"/>
                <a:ea typeface="Avenir Book" charset="0"/>
                <a:cs typeface="Avenir Book" charset="0"/>
              </a:rPr>
              <a:t>devel</a:t>
            </a:r>
            <a:r>
              <a:rPr lang="en-US" dirty="0">
                <a:solidFill>
                  <a:schemeClr val="bg1">
                    <a:lumMod val="50000"/>
                  </a:schemeClr>
                </a:solidFill>
                <a:latin typeface="Avenir Book" charset="0"/>
                <a:ea typeface="Avenir Book" charset="0"/>
                <a:cs typeface="Avenir Book" charset="0"/>
              </a:rPr>
              <a:t>/library/base/html/</a:t>
            </a:r>
            <a:r>
              <a:rPr lang="en-US" dirty="0" err="1">
                <a:solidFill>
                  <a:schemeClr val="bg1">
                    <a:lumMod val="50000"/>
                  </a:schemeClr>
                </a:solidFill>
                <a:latin typeface="Avenir Book" charset="0"/>
                <a:ea typeface="Avenir Book" charset="0"/>
                <a:cs typeface="Avenir Book" charset="0"/>
              </a:rPr>
              <a:t>regex.html</a:t>
            </a:r>
            <a:endParaRPr lang="en-US" dirty="0">
              <a:solidFill>
                <a:schemeClr val="bg1">
                  <a:lumMod val="50000"/>
                </a:schemeClr>
              </a:solidFill>
              <a:latin typeface="Avenir Book" charset="0"/>
              <a:ea typeface="Avenir Book" charset="0"/>
              <a:cs typeface="Avenir Book" charset="0"/>
            </a:endParaRPr>
          </a:p>
        </p:txBody>
      </p:sp>
    </p:spTree>
    <p:extLst>
      <p:ext uri="{BB962C8B-B14F-4D97-AF65-F5344CB8AC3E}">
        <p14:creationId xmlns:p14="http://schemas.microsoft.com/office/powerpoint/2010/main" val="163242136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a:xfrm>
            <a:off x="8510270" y="6373821"/>
            <a:ext cx="2743200" cy="365125"/>
          </a:xfrm>
        </p:spPr>
        <p:txBody>
          <a:bodyPr/>
          <a:lstStyle/>
          <a:p>
            <a:fld id="{150819AE-02FA-3749-BFC2-030922A62D98}" type="slidenum">
              <a:rPr lang="en-US" smtClean="0"/>
              <a:t>27</a:t>
            </a:fld>
            <a:endParaRPr lang="en-US"/>
          </a:p>
        </p:txBody>
      </p:sp>
      <p:sp>
        <p:nvSpPr>
          <p:cNvPr id="6" name="Rectangle 5"/>
          <p:cNvSpPr/>
          <p:nvPr/>
        </p:nvSpPr>
        <p:spPr>
          <a:xfrm>
            <a:off x="361950" y="6317253"/>
            <a:ext cx="8953500" cy="461665"/>
          </a:xfrm>
          <a:prstGeom prst="rect">
            <a:avLst/>
          </a:prstGeom>
        </p:spPr>
        <p:txBody>
          <a:bodyPr wrap="square">
            <a:spAutoFit/>
          </a:bodyPr>
          <a:lstStyle/>
          <a:p>
            <a:pPr marL="17463" marR="0" lvl="0" indent="-17463" defTabSz="914400" eaLnBrk="1" fontAlgn="auto" latinLnBrk="0" hangingPunct="1">
              <a:lnSpc>
                <a:spcPct val="100000"/>
              </a:lnSpc>
              <a:spcBef>
                <a:spcPts val="0"/>
              </a:spcBef>
              <a:spcAft>
                <a:spcPts val="0"/>
              </a:spcAft>
              <a:buClrTx/>
              <a:buSzTx/>
              <a:buFont typeface="Arial" charset="0"/>
              <a:buNone/>
              <a:defRPr/>
            </a:pPr>
            <a:r>
              <a:rPr lang="en-US" sz="2400" dirty="0" smtClean="0">
                <a:solidFill>
                  <a:schemeClr val="bg1">
                    <a:lumMod val="50000"/>
                  </a:schemeClr>
                </a:solidFill>
                <a:latin typeface="Helvetica Neue Thin" charset="0"/>
                <a:ea typeface="Helvetica Neue Thin" charset="0"/>
                <a:cs typeface="Helvetica Neue Thin" charset="0"/>
              </a:rPr>
              <a:t>Data Manipulation</a:t>
            </a:r>
            <a:endParaRPr lang="en-US" sz="2400" dirty="0">
              <a:solidFill>
                <a:schemeClr val="bg1">
                  <a:lumMod val="50000"/>
                </a:schemeClr>
              </a:solidFill>
              <a:latin typeface="Helvetica Neue Thin" charset="0"/>
              <a:ea typeface="Helvetica Neue Thin" charset="0"/>
              <a:cs typeface="Helvetica Neue Thin" charset="0"/>
            </a:endParaRPr>
          </a:p>
        </p:txBody>
      </p:sp>
      <p:sp>
        <p:nvSpPr>
          <p:cNvPr id="7" name="Rectangle 6"/>
          <p:cNvSpPr/>
          <p:nvPr/>
        </p:nvSpPr>
        <p:spPr>
          <a:xfrm>
            <a:off x="-7673547" y="907943"/>
            <a:ext cx="14148090" cy="707886"/>
          </a:xfrm>
          <a:prstGeom prst="rect">
            <a:avLst/>
          </a:prstGeom>
          <a:solidFill>
            <a:srgbClr val="00B0F0"/>
          </a:solidFill>
        </p:spPr>
        <p:txBody>
          <a:bodyPr wrap="square">
            <a:spAutoFit/>
          </a:bodyPr>
          <a:lstStyle/>
          <a:p>
            <a:pPr algn="r"/>
            <a:r>
              <a:rPr lang="en-US" sz="4000" dirty="0" smtClean="0">
                <a:solidFill>
                  <a:schemeClr val="bg1"/>
                </a:solidFill>
                <a:latin typeface="Avenir Book" charset="0"/>
                <a:ea typeface="Avenir Book" charset="0"/>
                <a:cs typeface="Avenir Book" charset="0"/>
              </a:rPr>
              <a:t>Cleansing: String methods</a:t>
            </a:r>
            <a:endParaRPr lang="en-US" sz="3600" dirty="0" smtClean="0">
              <a:solidFill>
                <a:schemeClr val="bg1"/>
              </a:solidFill>
              <a:latin typeface="Avenir Book" charset="0"/>
              <a:ea typeface="Avenir Book" charset="0"/>
              <a:cs typeface="Avenir Book" charset="0"/>
            </a:endParaRPr>
          </a:p>
        </p:txBody>
      </p:sp>
      <p:sp>
        <p:nvSpPr>
          <p:cNvPr id="12" name="Rectangle 11"/>
          <p:cNvSpPr/>
          <p:nvPr/>
        </p:nvSpPr>
        <p:spPr>
          <a:xfrm>
            <a:off x="884751" y="2272485"/>
            <a:ext cx="10692733" cy="954107"/>
          </a:xfrm>
          <a:prstGeom prst="rect">
            <a:avLst/>
          </a:prstGeom>
          <a:solidFill>
            <a:schemeClr val="bg1">
              <a:lumMod val="95000"/>
            </a:schemeClr>
          </a:solidFill>
        </p:spPr>
        <p:txBody>
          <a:bodyPr wrap="square">
            <a:spAutoFit/>
          </a:bodyPr>
          <a:lstStyle/>
          <a:p>
            <a:pPr marL="571500" lvl="0" indent="-571500"/>
            <a:r>
              <a:rPr lang="en-US" sz="2800" dirty="0" smtClean="0">
                <a:latin typeface="Courier New" charset="0"/>
                <a:ea typeface="Courier New" charset="0"/>
                <a:cs typeface="Courier New" charset="0"/>
              </a:rPr>
              <a:t>#Censor the phone number and the time</a:t>
            </a:r>
          </a:p>
          <a:p>
            <a:pPr marL="571500" lvl="0" indent="-571500"/>
            <a:r>
              <a:rPr lang="en-US" sz="2800" dirty="0" smtClean="0">
                <a:latin typeface="Courier New" charset="0"/>
                <a:ea typeface="Courier New" charset="0"/>
                <a:cs typeface="Courier New" charset="0"/>
              </a:rPr>
              <a:t>a &lt;- ”Please call me at 212-353-4213 at 12pm"</a:t>
            </a:r>
          </a:p>
        </p:txBody>
      </p:sp>
    </p:spTree>
    <p:extLst>
      <p:ext uri="{BB962C8B-B14F-4D97-AF65-F5344CB8AC3E}">
        <p14:creationId xmlns:p14="http://schemas.microsoft.com/office/powerpoint/2010/main" val="201320171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a:xfrm>
            <a:off x="8510270" y="6373821"/>
            <a:ext cx="2743200" cy="365125"/>
          </a:xfrm>
        </p:spPr>
        <p:txBody>
          <a:bodyPr/>
          <a:lstStyle/>
          <a:p>
            <a:fld id="{150819AE-02FA-3749-BFC2-030922A62D98}" type="slidenum">
              <a:rPr lang="en-US" smtClean="0"/>
              <a:t>28</a:t>
            </a:fld>
            <a:endParaRPr lang="en-US"/>
          </a:p>
        </p:txBody>
      </p:sp>
      <p:sp>
        <p:nvSpPr>
          <p:cNvPr id="6" name="Rectangle 5"/>
          <p:cNvSpPr/>
          <p:nvPr/>
        </p:nvSpPr>
        <p:spPr>
          <a:xfrm>
            <a:off x="361950" y="6317253"/>
            <a:ext cx="8953500" cy="461665"/>
          </a:xfrm>
          <a:prstGeom prst="rect">
            <a:avLst/>
          </a:prstGeom>
        </p:spPr>
        <p:txBody>
          <a:bodyPr wrap="square">
            <a:spAutoFit/>
          </a:bodyPr>
          <a:lstStyle/>
          <a:p>
            <a:pPr marL="17463" marR="0" lvl="0" indent="-17463" defTabSz="914400" eaLnBrk="1" fontAlgn="auto" latinLnBrk="0" hangingPunct="1">
              <a:lnSpc>
                <a:spcPct val="100000"/>
              </a:lnSpc>
              <a:spcBef>
                <a:spcPts val="0"/>
              </a:spcBef>
              <a:spcAft>
                <a:spcPts val="0"/>
              </a:spcAft>
              <a:buClrTx/>
              <a:buSzTx/>
              <a:buFont typeface="Arial" charset="0"/>
              <a:buNone/>
              <a:defRPr/>
            </a:pPr>
            <a:r>
              <a:rPr lang="en-US" sz="2400" dirty="0" smtClean="0">
                <a:solidFill>
                  <a:schemeClr val="bg1">
                    <a:lumMod val="50000"/>
                  </a:schemeClr>
                </a:solidFill>
                <a:latin typeface="Helvetica Neue Thin" charset="0"/>
                <a:ea typeface="Helvetica Neue Thin" charset="0"/>
                <a:cs typeface="Helvetica Neue Thin" charset="0"/>
              </a:rPr>
              <a:t>Data Manipulation</a:t>
            </a:r>
            <a:endParaRPr lang="en-US" sz="2400" dirty="0">
              <a:solidFill>
                <a:schemeClr val="bg1">
                  <a:lumMod val="50000"/>
                </a:schemeClr>
              </a:solidFill>
              <a:latin typeface="Helvetica Neue Thin" charset="0"/>
              <a:ea typeface="Helvetica Neue Thin" charset="0"/>
              <a:cs typeface="Helvetica Neue Thin" charset="0"/>
            </a:endParaRPr>
          </a:p>
        </p:txBody>
      </p:sp>
      <p:sp>
        <p:nvSpPr>
          <p:cNvPr id="7" name="Rectangle 6"/>
          <p:cNvSpPr/>
          <p:nvPr/>
        </p:nvSpPr>
        <p:spPr>
          <a:xfrm>
            <a:off x="-5943600" y="595129"/>
            <a:ext cx="10782300" cy="769441"/>
          </a:xfrm>
          <a:prstGeom prst="rect">
            <a:avLst/>
          </a:prstGeom>
          <a:solidFill>
            <a:srgbClr val="0070C0"/>
          </a:solidFill>
        </p:spPr>
        <p:txBody>
          <a:bodyPr wrap="square">
            <a:spAutoFit/>
          </a:bodyPr>
          <a:lstStyle/>
          <a:p>
            <a:pPr algn="r"/>
            <a:r>
              <a:rPr lang="en-US" sz="4400" dirty="0" smtClean="0">
                <a:solidFill>
                  <a:schemeClr val="bg1"/>
                </a:solidFill>
                <a:latin typeface="Avenir Book" charset="0"/>
                <a:ea typeface="Avenir Book" charset="0"/>
                <a:cs typeface="Avenir Book" charset="0"/>
              </a:rPr>
              <a:t>De-duplication</a:t>
            </a:r>
            <a:endParaRPr lang="en-US" sz="4000" dirty="0" smtClean="0">
              <a:solidFill>
                <a:schemeClr val="bg1"/>
              </a:solidFill>
              <a:latin typeface="Avenir Book" charset="0"/>
              <a:ea typeface="Avenir Book" charset="0"/>
              <a:cs typeface="Avenir Book" charset="0"/>
            </a:endParaRPr>
          </a:p>
        </p:txBody>
      </p:sp>
      <p:sp>
        <p:nvSpPr>
          <p:cNvPr id="8" name="Rectangle 7"/>
          <p:cNvSpPr/>
          <p:nvPr/>
        </p:nvSpPr>
        <p:spPr>
          <a:xfrm>
            <a:off x="1603130" y="2210955"/>
            <a:ext cx="9650340" cy="2985433"/>
          </a:xfrm>
          <a:prstGeom prst="rect">
            <a:avLst/>
          </a:prstGeom>
        </p:spPr>
        <p:txBody>
          <a:bodyPr wrap="square">
            <a:spAutoFit/>
          </a:bodyPr>
          <a:lstStyle/>
          <a:p>
            <a:pPr marL="571500" indent="-571500">
              <a:buFont typeface="Arial" charset="0"/>
              <a:buChar char="•"/>
            </a:pPr>
            <a:r>
              <a:rPr lang="en-US" sz="4000" dirty="0" smtClean="0">
                <a:solidFill>
                  <a:schemeClr val="accent1"/>
                </a:solidFill>
                <a:latin typeface="Helvetica Neue Thin" charset="0"/>
                <a:ea typeface="Helvetica Neue Thin" charset="0"/>
                <a:cs typeface="Helvetica Neue Thin" charset="0"/>
              </a:rPr>
              <a:t>De-duplication ensures that certain records are not over-represented.</a:t>
            </a:r>
          </a:p>
          <a:p>
            <a:pPr marL="571500" indent="-571500">
              <a:buFont typeface="Arial" charset="0"/>
              <a:buChar char="•"/>
            </a:pPr>
            <a:r>
              <a:rPr lang="en-US" sz="3600" dirty="0" smtClean="0">
                <a:solidFill>
                  <a:schemeClr val="accent1"/>
                </a:solidFill>
                <a:latin typeface="Helvetica Neue Thin" charset="0"/>
                <a:ea typeface="Helvetica Neue Thin" charset="0"/>
                <a:cs typeface="Helvetica Neue Thin" charset="0"/>
              </a:rPr>
              <a:t>Ensures more accurate count of unique records and minimizes erroneous ‘</a:t>
            </a:r>
            <a:r>
              <a:rPr lang="en-US" sz="3600" dirty="0" err="1" smtClean="0">
                <a:solidFill>
                  <a:schemeClr val="accent1"/>
                </a:solidFill>
                <a:latin typeface="Helvetica Neue Thin" charset="0"/>
                <a:ea typeface="Helvetica Neue Thin" charset="0"/>
                <a:cs typeface="Helvetica Neue Thin" charset="0"/>
              </a:rPr>
              <a:t>cartesian</a:t>
            </a:r>
            <a:r>
              <a:rPr lang="en-US" sz="3600" dirty="0" smtClean="0">
                <a:solidFill>
                  <a:schemeClr val="accent1"/>
                </a:solidFill>
                <a:latin typeface="Helvetica Neue Thin" charset="0"/>
                <a:ea typeface="Helvetica Neue Thin" charset="0"/>
                <a:cs typeface="Helvetica Neue Thin" charset="0"/>
              </a:rPr>
              <a:t> product’ matches during merging</a:t>
            </a:r>
          </a:p>
        </p:txBody>
      </p:sp>
      <p:sp>
        <p:nvSpPr>
          <p:cNvPr id="9" name="Rectangle 8"/>
          <p:cNvSpPr/>
          <p:nvPr/>
        </p:nvSpPr>
        <p:spPr>
          <a:xfrm>
            <a:off x="-5943600" y="1364570"/>
            <a:ext cx="10782300" cy="461665"/>
          </a:xfrm>
          <a:prstGeom prst="rect">
            <a:avLst/>
          </a:prstGeom>
          <a:solidFill>
            <a:srgbClr val="00B0F0"/>
          </a:solidFill>
        </p:spPr>
        <p:txBody>
          <a:bodyPr wrap="square">
            <a:spAutoFit/>
          </a:bodyPr>
          <a:lstStyle/>
          <a:p>
            <a:pPr algn="r"/>
            <a:r>
              <a:rPr lang="en-US" sz="2400" dirty="0" smtClean="0">
                <a:solidFill>
                  <a:schemeClr val="bg1"/>
                </a:solidFill>
                <a:latin typeface="Avenir Book" charset="0"/>
                <a:ea typeface="Avenir Book" charset="0"/>
                <a:cs typeface="Avenir Book" charset="0"/>
              </a:rPr>
              <a:t>Data manipulation</a:t>
            </a:r>
            <a:endParaRPr lang="en-US" sz="2000" dirty="0" smtClean="0">
              <a:solidFill>
                <a:schemeClr val="bg1"/>
              </a:solidFill>
              <a:latin typeface="Avenir Book" charset="0"/>
              <a:ea typeface="Avenir Book" charset="0"/>
              <a:cs typeface="Avenir Book" charset="0"/>
            </a:endParaRPr>
          </a:p>
        </p:txBody>
      </p:sp>
    </p:spTree>
    <p:extLst>
      <p:ext uri="{BB962C8B-B14F-4D97-AF65-F5344CB8AC3E}">
        <p14:creationId xmlns:p14="http://schemas.microsoft.com/office/powerpoint/2010/main" val="72255533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a:xfrm>
            <a:off x="8510270" y="6373821"/>
            <a:ext cx="2743200" cy="365125"/>
          </a:xfrm>
        </p:spPr>
        <p:txBody>
          <a:bodyPr/>
          <a:lstStyle/>
          <a:p>
            <a:fld id="{150819AE-02FA-3749-BFC2-030922A62D98}" type="slidenum">
              <a:rPr lang="en-US" smtClean="0"/>
              <a:t>29</a:t>
            </a:fld>
            <a:endParaRPr lang="en-US"/>
          </a:p>
        </p:txBody>
      </p:sp>
      <p:sp>
        <p:nvSpPr>
          <p:cNvPr id="6" name="Rectangle 5"/>
          <p:cNvSpPr/>
          <p:nvPr/>
        </p:nvSpPr>
        <p:spPr>
          <a:xfrm>
            <a:off x="295973" y="6373821"/>
            <a:ext cx="8953500" cy="461665"/>
          </a:xfrm>
          <a:prstGeom prst="rect">
            <a:avLst/>
          </a:prstGeom>
        </p:spPr>
        <p:txBody>
          <a:bodyPr wrap="square">
            <a:spAutoFit/>
          </a:bodyPr>
          <a:lstStyle/>
          <a:p>
            <a:pPr marL="17463" marR="0" lvl="0" indent="-17463" defTabSz="914400" eaLnBrk="1" fontAlgn="auto" latinLnBrk="0" hangingPunct="1">
              <a:lnSpc>
                <a:spcPct val="100000"/>
              </a:lnSpc>
              <a:spcBef>
                <a:spcPts val="0"/>
              </a:spcBef>
              <a:spcAft>
                <a:spcPts val="0"/>
              </a:spcAft>
              <a:buClrTx/>
              <a:buSzTx/>
              <a:buFont typeface="Arial" charset="0"/>
              <a:buNone/>
              <a:defRPr/>
            </a:pPr>
            <a:r>
              <a:rPr lang="en-US" sz="2400" dirty="0" smtClean="0">
                <a:solidFill>
                  <a:schemeClr val="bg1">
                    <a:lumMod val="50000"/>
                  </a:schemeClr>
                </a:solidFill>
                <a:latin typeface="Helvetica Neue Thin" charset="0"/>
                <a:ea typeface="Helvetica Neue Thin" charset="0"/>
                <a:cs typeface="Helvetica Neue Thin" charset="0"/>
              </a:rPr>
              <a:t>Data Manipulation</a:t>
            </a:r>
            <a:endParaRPr lang="en-US" sz="2400" dirty="0">
              <a:solidFill>
                <a:schemeClr val="bg1">
                  <a:lumMod val="50000"/>
                </a:schemeClr>
              </a:solidFill>
              <a:latin typeface="Helvetica Neue Thin" charset="0"/>
              <a:ea typeface="Helvetica Neue Thin" charset="0"/>
              <a:cs typeface="Helvetica Neue Thin" charset="0"/>
            </a:endParaRPr>
          </a:p>
        </p:txBody>
      </p:sp>
      <p:sp>
        <p:nvSpPr>
          <p:cNvPr id="7" name="Rectangle 6"/>
          <p:cNvSpPr/>
          <p:nvPr/>
        </p:nvSpPr>
        <p:spPr>
          <a:xfrm>
            <a:off x="-7673547" y="907943"/>
            <a:ext cx="12446270" cy="707886"/>
          </a:xfrm>
          <a:prstGeom prst="rect">
            <a:avLst/>
          </a:prstGeom>
          <a:solidFill>
            <a:srgbClr val="00B0F0"/>
          </a:solidFill>
        </p:spPr>
        <p:txBody>
          <a:bodyPr wrap="square">
            <a:spAutoFit/>
          </a:bodyPr>
          <a:lstStyle/>
          <a:p>
            <a:pPr algn="r"/>
            <a:r>
              <a:rPr lang="en-US" sz="4000" dirty="0" smtClean="0">
                <a:solidFill>
                  <a:schemeClr val="bg1"/>
                </a:solidFill>
                <a:latin typeface="Avenir Book" charset="0"/>
                <a:ea typeface="Avenir Book" charset="0"/>
                <a:cs typeface="Avenir Book" charset="0"/>
              </a:rPr>
              <a:t>De-Dupe Method</a:t>
            </a:r>
            <a:endParaRPr lang="en-US" sz="3600" dirty="0" smtClean="0">
              <a:solidFill>
                <a:schemeClr val="bg1"/>
              </a:solidFill>
              <a:latin typeface="Avenir Book" charset="0"/>
              <a:ea typeface="Avenir Book" charset="0"/>
              <a:cs typeface="Avenir Book" charset="0"/>
            </a:endParaRPr>
          </a:p>
        </p:txBody>
      </p:sp>
      <p:sp>
        <p:nvSpPr>
          <p:cNvPr id="9" name="Rectangle 8"/>
          <p:cNvSpPr/>
          <p:nvPr/>
        </p:nvSpPr>
        <p:spPr>
          <a:xfrm>
            <a:off x="1339360" y="1797142"/>
            <a:ext cx="10286583" cy="523220"/>
          </a:xfrm>
          <a:prstGeom prst="rect">
            <a:avLst/>
          </a:prstGeom>
          <a:solidFill>
            <a:schemeClr val="bg1">
              <a:lumMod val="95000"/>
            </a:schemeClr>
          </a:solidFill>
        </p:spPr>
        <p:txBody>
          <a:bodyPr wrap="square">
            <a:spAutoFit/>
          </a:bodyPr>
          <a:lstStyle/>
          <a:p>
            <a:pPr marL="571500" indent="-571500"/>
            <a:r>
              <a:rPr lang="en-US" sz="2800" dirty="0">
                <a:latin typeface="Courier New" charset="0"/>
                <a:ea typeface="Courier New" charset="0"/>
                <a:cs typeface="Courier New" charset="0"/>
              </a:rPr>
              <a:t>duplicated(</a:t>
            </a:r>
            <a:r>
              <a:rPr lang="en-US" sz="2800" dirty="0" err="1">
                <a:latin typeface="Courier New" charset="0"/>
                <a:ea typeface="Courier New" charset="0"/>
                <a:cs typeface="Courier New" charset="0"/>
              </a:rPr>
              <a:t>obj</a:t>
            </a:r>
            <a:r>
              <a:rPr lang="en-US" sz="2800" dirty="0">
                <a:latin typeface="Courier New" charset="0"/>
                <a:ea typeface="Courier New" charset="0"/>
                <a:cs typeface="Courier New" charset="0"/>
              </a:rPr>
              <a:t>)</a:t>
            </a:r>
          </a:p>
        </p:txBody>
      </p:sp>
      <p:sp>
        <p:nvSpPr>
          <p:cNvPr id="10" name="Rectangle 9"/>
          <p:cNvSpPr/>
          <p:nvPr/>
        </p:nvSpPr>
        <p:spPr>
          <a:xfrm>
            <a:off x="2030186" y="2563232"/>
            <a:ext cx="9595757" cy="954107"/>
          </a:xfrm>
          <a:prstGeom prst="rect">
            <a:avLst/>
          </a:prstGeom>
        </p:spPr>
        <p:txBody>
          <a:bodyPr wrap="square">
            <a:spAutoFit/>
          </a:bodyPr>
          <a:lstStyle/>
          <a:p>
            <a:r>
              <a:rPr lang="en-US" sz="2800" dirty="0" smtClean="0">
                <a:solidFill>
                  <a:srgbClr val="0070C0"/>
                </a:solidFill>
                <a:latin typeface="Helvetica Neue Thin" charset="0"/>
                <a:ea typeface="Helvetica Neue Thin" charset="0"/>
                <a:cs typeface="Helvetica Neue Thin" charset="0"/>
              </a:rPr>
              <a:t>Accepts an R-object (e.g. </a:t>
            </a:r>
            <a:r>
              <a:rPr lang="en-US" sz="2800" dirty="0" err="1" smtClean="0">
                <a:solidFill>
                  <a:srgbClr val="0070C0"/>
                </a:solidFill>
                <a:latin typeface="Helvetica Neue Thin" charset="0"/>
                <a:ea typeface="Helvetica Neue Thin" charset="0"/>
                <a:cs typeface="Helvetica Neue Thin" charset="0"/>
              </a:rPr>
              <a:t>dataframe</a:t>
            </a:r>
            <a:r>
              <a:rPr lang="en-US" sz="2800" dirty="0" smtClean="0">
                <a:solidFill>
                  <a:srgbClr val="0070C0"/>
                </a:solidFill>
                <a:latin typeface="Helvetica Neue Thin" charset="0"/>
                <a:ea typeface="Helvetica Neue Thin" charset="0"/>
                <a:cs typeface="Helvetica Neue Thin" charset="0"/>
              </a:rPr>
              <a:t>, vector), returns </a:t>
            </a:r>
            <a:r>
              <a:rPr lang="en-US" sz="2800" dirty="0" err="1" smtClean="0">
                <a:solidFill>
                  <a:srgbClr val="0070C0"/>
                </a:solidFill>
                <a:latin typeface="Helvetica Neue Thin" charset="0"/>
                <a:ea typeface="Helvetica Neue Thin" charset="0"/>
                <a:cs typeface="Helvetica Neue Thin" charset="0"/>
              </a:rPr>
              <a:t>boolean</a:t>
            </a:r>
            <a:r>
              <a:rPr lang="en-US" sz="2800" dirty="0" smtClean="0">
                <a:solidFill>
                  <a:srgbClr val="0070C0"/>
                </a:solidFill>
                <a:latin typeface="Helvetica Neue Thin" charset="0"/>
                <a:ea typeface="Helvetica Neue Thin" charset="0"/>
                <a:cs typeface="Helvetica Neue Thin" charset="0"/>
              </a:rPr>
              <a:t> vector indicating if a record is a duplicate.</a:t>
            </a:r>
            <a:endParaRPr lang="en-US" sz="2400" dirty="0" smtClean="0">
              <a:solidFill>
                <a:srgbClr val="0070C0"/>
              </a:solidFill>
              <a:latin typeface="Helvetica Neue Thin" charset="0"/>
              <a:ea typeface="Helvetica Neue Thin" charset="0"/>
              <a:cs typeface="Helvetica Neue Thin" charset="0"/>
            </a:endParaRPr>
          </a:p>
        </p:txBody>
      </p:sp>
      <p:sp>
        <p:nvSpPr>
          <p:cNvPr id="11" name="Rectangle 10"/>
          <p:cNvSpPr/>
          <p:nvPr/>
        </p:nvSpPr>
        <p:spPr>
          <a:xfrm>
            <a:off x="1339360" y="4038699"/>
            <a:ext cx="10286583" cy="1815882"/>
          </a:xfrm>
          <a:prstGeom prst="rect">
            <a:avLst/>
          </a:prstGeom>
          <a:solidFill>
            <a:schemeClr val="bg1">
              <a:lumMod val="95000"/>
            </a:schemeClr>
          </a:solidFill>
        </p:spPr>
        <p:txBody>
          <a:bodyPr wrap="square">
            <a:spAutoFit/>
          </a:bodyPr>
          <a:lstStyle/>
          <a:p>
            <a:pPr marL="571500" indent="-571500"/>
            <a:r>
              <a:rPr lang="en-US" sz="2800" dirty="0" smtClean="0">
                <a:latin typeface="Courier New" charset="0"/>
                <a:ea typeface="Courier New" charset="0"/>
                <a:cs typeface="Courier New" charset="0"/>
              </a:rPr>
              <a:t>#example</a:t>
            </a:r>
          </a:p>
          <a:p>
            <a:pPr marL="1028700" lvl="1" indent="-571500"/>
            <a:r>
              <a:rPr lang="en-US" sz="2800" dirty="0" err="1">
                <a:latin typeface="Courier New" charset="0"/>
                <a:ea typeface="Courier New" charset="0"/>
                <a:cs typeface="Courier New" charset="0"/>
              </a:rPr>
              <a:t>v</a:t>
            </a:r>
            <a:r>
              <a:rPr lang="en-US" sz="2800" dirty="0" err="1" smtClean="0">
                <a:latin typeface="Courier New" charset="0"/>
                <a:ea typeface="Courier New" charset="0"/>
                <a:cs typeface="Courier New" charset="0"/>
              </a:rPr>
              <a:t>ec</a:t>
            </a:r>
            <a:r>
              <a:rPr lang="en-US" sz="2800" dirty="0" smtClean="0">
                <a:latin typeface="Courier New" charset="0"/>
                <a:ea typeface="Courier New" charset="0"/>
                <a:cs typeface="Courier New" charset="0"/>
              </a:rPr>
              <a:t> &lt;- c(1, 2, 3, 4, 1, 2, 3, 4)</a:t>
            </a:r>
          </a:p>
          <a:p>
            <a:pPr marL="1028700" lvl="1" indent="-571500"/>
            <a:r>
              <a:rPr lang="en-US" sz="2800" dirty="0">
                <a:latin typeface="Courier New" charset="0"/>
                <a:ea typeface="Courier New" charset="0"/>
                <a:cs typeface="Courier New" charset="0"/>
              </a:rPr>
              <a:t>d</a:t>
            </a:r>
            <a:r>
              <a:rPr lang="en-US" sz="2800" dirty="0" smtClean="0">
                <a:latin typeface="Courier New" charset="0"/>
                <a:ea typeface="Courier New" charset="0"/>
                <a:cs typeface="Courier New" charset="0"/>
              </a:rPr>
              <a:t>uplicated(</a:t>
            </a:r>
            <a:r>
              <a:rPr lang="en-US" sz="2800" dirty="0" err="1" smtClean="0">
                <a:latin typeface="Courier New" charset="0"/>
                <a:ea typeface="Courier New" charset="0"/>
                <a:cs typeface="Courier New" charset="0"/>
              </a:rPr>
              <a:t>vec</a:t>
            </a:r>
            <a:r>
              <a:rPr lang="en-US" sz="2800" dirty="0" smtClean="0">
                <a:latin typeface="Courier New" charset="0"/>
                <a:ea typeface="Courier New" charset="0"/>
                <a:cs typeface="Courier New" charset="0"/>
              </a:rPr>
              <a:t>)</a:t>
            </a:r>
          </a:p>
          <a:p>
            <a:pPr marL="1028700" lvl="1" indent="-571500"/>
            <a:r>
              <a:rPr lang="en-US" sz="2800" dirty="0" err="1">
                <a:latin typeface="Courier New" charset="0"/>
                <a:ea typeface="Courier New" charset="0"/>
                <a:cs typeface="Courier New" charset="0"/>
              </a:rPr>
              <a:t>v</a:t>
            </a:r>
            <a:r>
              <a:rPr lang="en-US" sz="2800" dirty="0" err="1" smtClean="0">
                <a:latin typeface="Courier New" charset="0"/>
                <a:ea typeface="Courier New" charset="0"/>
                <a:cs typeface="Courier New" charset="0"/>
              </a:rPr>
              <a:t>ec</a:t>
            </a:r>
            <a:r>
              <a:rPr lang="en-US" sz="2800" dirty="0" smtClean="0">
                <a:latin typeface="Courier New" charset="0"/>
                <a:ea typeface="Courier New" charset="0"/>
                <a:cs typeface="Courier New" charset="0"/>
              </a:rPr>
              <a:t>[!duplicated(</a:t>
            </a:r>
            <a:r>
              <a:rPr lang="en-US" sz="2800" dirty="0" err="1" smtClean="0">
                <a:latin typeface="Courier New" charset="0"/>
                <a:ea typeface="Courier New" charset="0"/>
                <a:cs typeface="Courier New" charset="0"/>
              </a:rPr>
              <a:t>vec</a:t>
            </a:r>
            <a:r>
              <a:rPr lang="en-US" sz="2800" dirty="0" smtClean="0">
                <a:latin typeface="Courier New" charset="0"/>
                <a:ea typeface="Courier New" charset="0"/>
                <a:cs typeface="Courier New" charset="0"/>
              </a:rPr>
              <a:t>)]</a:t>
            </a:r>
            <a:endParaRPr lang="en-US" sz="2800" dirty="0">
              <a:latin typeface="Courier New" charset="0"/>
              <a:ea typeface="Courier New" charset="0"/>
              <a:cs typeface="Courier New" charset="0"/>
            </a:endParaRPr>
          </a:p>
        </p:txBody>
      </p:sp>
    </p:spTree>
    <p:extLst>
      <p:ext uri="{BB962C8B-B14F-4D97-AF65-F5344CB8AC3E}">
        <p14:creationId xmlns:p14="http://schemas.microsoft.com/office/powerpoint/2010/main" val="122334134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a:xfrm>
            <a:off x="8510270" y="6373821"/>
            <a:ext cx="2743200" cy="365125"/>
          </a:xfrm>
        </p:spPr>
        <p:txBody>
          <a:bodyPr/>
          <a:lstStyle/>
          <a:p>
            <a:fld id="{150819AE-02FA-3749-BFC2-030922A62D98}" type="slidenum">
              <a:rPr lang="en-US" smtClean="0"/>
              <a:t>3</a:t>
            </a:fld>
            <a:endParaRPr lang="en-US"/>
          </a:p>
        </p:txBody>
      </p:sp>
      <p:sp>
        <p:nvSpPr>
          <p:cNvPr id="15" name="Rectangle 14"/>
          <p:cNvSpPr/>
          <p:nvPr/>
        </p:nvSpPr>
        <p:spPr>
          <a:xfrm>
            <a:off x="756852" y="2429634"/>
            <a:ext cx="10782300" cy="2554545"/>
          </a:xfrm>
          <a:prstGeom prst="rect">
            <a:avLst/>
          </a:prstGeom>
        </p:spPr>
        <p:txBody>
          <a:bodyPr wrap="square">
            <a:spAutoFit/>
          </a:bodyPr>
          <a:lstStyle/>
          <a:p>
            <a:pPr algn="ctr"/>
            <a:r>
              <a:rPr lang="en-US" sz="8000" dirty="0" smtClean="0">
                <a:solidFill>
                  <a:srgbClr val="00B0F0"/>
                </a:solidFill>
                <a:latin typeface="Helvetica Neue Thin" charset="0"/>
                <a:ea typeface="Helvetica Neue Thin" charset="0"/>
                <a:cs typeface="Helvetica Neue Thin" charset="0"/>
              </a:rPr>
              <a:t>$560.9 million</a:t>
            </a:r>
          </a:p>
          <a:p>
            <a:pPr algn="ctr"/>
            <a:r>
              <a:rPr lang="en-US" sz="4800" i="1" dirty="0">
                <a:solidFill>
                  <a:srgbClr val="00B0F0"/>
                </a:solidFill>
                <a:latin typeface="Helvetica Neue Thin" charset="0"/>
                <a:ea typeface="Helvetica Neue Thin" charset="0"/>
                <a:cs typeface="Helvetica Neue Thin" charset="0"/>
              </a:rPr>
              <a:t>l</a:t>
            </a:r>
            <a:r>
              <a:rPr lang="en-US" sz="4800" i="1" dirty="0" smtClean="0">
                <a:solidFill>
                  <a:srgbClr val="00B0F0"/>
                </a:solidFill>
                <a:latin typeface="Helvetica Neue Thin" charset="0"/>
                <a:ea typeface="Helvetica Neue Thin" charset="0"/>
                <a:cs typeface="Helvetica Neue Thin" charset="0"/>
              </a:rPr>
              <a:t>awsuit payouts </a:t>
            </a:r>
          </a:p>
          <a:p>
            <a:pPr algn="ctr"/>
            <a:r>
              <a:rPr lang="en-US" sz="3200" dirty="0" smtClean="0">
                <a:solidFill>
                  <a:schemeClr val="bg1">
                    <a:lumMod val="65000"/>
                  </a:schemeClr>
                </a:solidFill>
                <a:latin typeface="Helvetica Neue Thin" charset="0"/>
                <a:ea typeface="Helvetica Neue Thin" charset="0"/>
                <a:cs typeface="Helvetica Neue Thin" charset="0"/>
              </a:rPr>
              <a:t>New York City, 2011</a:t>
            </a:r>
            <a:endParaRPr lang="en-US" sz="7200" dirty="0" smtClean="0">
              <a:solidFill>
                <a:schemeClr val="bg1">
                  <a:lumMod val="65000"/>
                </a:schemeClr>
              </a:solidFill>
              <a:latin typeface="Helvetica Neue Thin" charset="0"/>
              <a:ea typeface="Helvetica Neue Thin" charset="0"/>
              <a:cs typeface="Helvetica Neue Thin" charset="0"/>
            </a:endParaRPr>
          </a:p>
        </p:txBody>
      </p:sp>
      <p:sp>
        <p:nvSpPr>
          <p:cNvPr id="16" name="Rectangle 15"/>
          <p:cNvSpPr/>
          <p:nvPr/>
        </p:nvSpPr>
        <p:spPr>
          <a:xfrm>
            <a:off x="361950" y="6317253"/>
            <a:ext cx="8953500" cy="461665"/>
          </a:xfrm>
          <a:prstGeom prst="rect">
            <a:avLst/>
          </a:prstGeom>
        </p:spPr>
        <p:txBody>
          <a:bodyPr wrap="square">
            <a:spAutoFit/>
          </a:bodyPr>
          <a:lstStyle/>
          <a:p>
            <a:pPr marL="17463" marR="0" lvl="0" indent="-17463" defTabSz="914400" eaLnBrk="1" fontAlgn="auto" latinLnBrk="0" hangingPunct="1">
              <a:lnSpc>
                <a:spcPct val="100000"/>
              </a:lnSpc>
              <a:spcBef>
                <a:spcPts val="0"/>
              </a:spcBef>
              <a:spcAft>
                <a:spcPts val="0"/>
              </a:spcAft>
              <a:buClrTx/>
              <a:buSzTx/>
              <a:buFont typeface="Arial" charset="0"/>
              <a:buNone/>
              <a:defRPr/>
            </a:pPr>
            <a:r>
              <a:rPr lang="en-US" sz="2400" smtClean="0">
                <a:solidFill>
                  <a:schemeClr val="bg1">
                    <a:lumMod val="50000"/>
                  </a:schemeClr>
                </a:solidFill>
                <a:latin typeface="Helvetica Neue Thin" charset="0"/>
                <a:ea typeface="Helvetica Neue Thin" charset="0"/>
                <a:cs typeface="Helvetica Neue Thin" charset="0"/>
              </a:rPr>
              <a:t>Motivation</a:t>
            </a:r>
            <a:endParaRPr lang="en-US" sz="2400" dirty="0">
              <a:solidFill>
                <a:schemeClr val="bg1">
                  <a:lumMod val="50000"/>
                </a:schemeClr>
              </a:solidFill>
              <a:latin typeface="Helvetica Neue Thin" charset="0"/>
              <a:ea typeface="Helvetica Neue Thin" charset="0"/>
              <a:cs typeface="Helvetica Neue Thin" charset="0"/>
            </a:endParaRPr>
          </a:p>
        </p:txBody>
      </p:sp>
      <p:sp>
        <p:nvSpPr>
          <p:cNvPr id="17" name="Rectangle 16"/>
          <p:cNvSpPr/>
          <p:nvPr/>
        </p:nvSpPr>
        <p:spPr>
          <a:xfrm>
            <a:off x="-7176187" y="604118"/>
            <a:ext cx="10782300" cy="769441"/>
          </a:xfrm>
          <a:prstGeom prst="rect">
            <a:avLst/>
          </a:prstGeom>
          <a:solidFill>
            <a:srgbClr val="00B0F0"/>
          </a:solidFill>
        </p:spPr>
        <p:txBody>
          <a:bodyPr wrap="square">
            <a:spAutoFit/>
          </a:bodyPr>
          <a:lstStyle/>
          <a:p>
            <a:pPr algn="r"/>
            <a:r>
              <a:rPr lang="en-US" sz="4400" dirty="0" smtClean="0">
                <a:solidFill>
                  <a:schemeClr val="bg1"/>
                </a:solidFill>
                <a:latin typeface="Helvetica Neue Thin" charset="0"/>
                <a:ea typeface="Helvetica Neue Thin" charset="0"/>
                <a:cs typeface="Helvetica Neue Thin" charset="0"/>
              </a:rPr>
              <a:t>Motivation</a:t>
            </a:r>
            <a:endParaRPr lang="en-US" sz="4000" dirty="0" smtClean="0">
              <a:solidFill>
                <a:schemeClr val="bg1"/>
              </a:solidFill>
              <a:latin typeface="Helvetica Neue Thin" charset="0"/>
              <a:ea typeface="Helvetica Neue Thin" charset="0"/>
              <a:cs typeface="Helvetica Neue Thin" charset="0"/>
            </a:endParaRPr>
          </a:p>
        </p:txBody>
      </p:sp>
    </p:spTree>
    <p:extLst>
      <p:ext uri="{BB962C8B-B14F-4D97-AF65-F5344CB8AC3E}">
        <p14:creationId xmlns:p14="http://schemas.microsoft.com/office/powerpoint/2010/main" val="211631547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a:xfrm>
            <a:off x="8510270" y="6373821"/>
            <a:ext cx="2743200" cy="365125"/>
          </a:xfrm>
        </p:spPr>
        <p:txBody>
          <a:bodyPr/>
          <a:lstStyle/>
          <a:p>
            <a:fld id="{150819AE-02FA-3749-BFC2-030922A62D98}" type="slidenum">
              <a:rPr lang="en-US" smtClean="0"/>
              <a:t>30</a:t>
            </a:fld>
            <a:endParaRPr lang="en-US"/>
          </a:p>
        </p:txBody>
      </p:sp>
      <p:sp>
        <p:nvSpPr>
          <p:cNvPr id="6" name="Rectangle 5"/>
          <p:cNvSpPr/>
          <p:nvPr/>
        </p:nvSpPr>
        <p:spPr>
          <a:xfrm>
            <a:off x="361950" y="6317253"/>
            <a:ext cx="8953500" cy="461665"/>
          </a:xfrm>
          <a:prstGeom prst="rect">
            <a:avLst/>
          </a:prstGeom>
        </p:spPr>
        <p:txBody>
          <a:bodyPr wrap="square">
            <a:spAutoFit/>
          </a:bodyPr>
          <a:lstStyle/>
          <a:p>
            <a:pPr marL="17463" marR="0" lvl="0" indent="-17463" defTabSz="914400" eaLnBrk="1" fontAlgn="auto" latinLnBrk="0" hangingPunct="1">
              <a:lnSpc>
                <a:spcPct val="100000"/>
              </a:lnSpc>
              <a:spcBef>
                <a:spcPts val="0"/>
              </a:spcBef>
              <a:spcAft>
                <a:spcPts val="0"/>
              </a:spcAft>
              <a:buClrTx/>
              <a:buSzTx/>
              <a:buFont typeface="Arial" charset="0"/>
              <a:buNone/>
              <a:defRPr/>
            </a:pPr>
            <a:r>
              <a:rPr lang="en-US" sz="2400" dirty="0" smtClean="0">
                <a:solidFill>
                  <a:schemeClr val="bg1">
                    <a:lumMod val="50000"/>
                  </a:schemeClr>
                </a:solidFill>
                <a:latin typeface="Helvetica Neue Thin" charset="0"/>
                <a:ea typeface="Helvetica Neue Thin" charset="0"/>
                <a:cs typeface="Helvetica Neue Thin" charset="0"/>
              </a:rPr>
              <a:t>Data Manipulation</a:t>
            </a:r>
            <a:endParaRPr lang="en-US" sz="2400" dirty="0">
              <a:solidFill>
                <a:schemeClr val="bg1">
                  <a:lumMod val="50000"/>
                </a:schemeClr>
              </a:solidFill>
              <a:latin typeface="Helvetica Neue Thin" charset="0"/>
              <a:ea typeface="Helvetica Neue Thin" charset="0"/>
              <a:cs typeface="Helvetica Neue Thin" charset="0"/>
            </a:endParaRPr>
          </a:p>
        </p:txBody>
      </p:sp>
      <p:sp>
        <p:nvSpPr>
          <p:cNvPr id="7" name="Rectangle 6"/>
          <p:cNvSpPr/>
          <p:nvPr/>
        </p:nvSpPr>
        <p:spPr>
          <a:xfrm>
            <a:off x="-5943600" y="595129"/>
            <a:ext cx="10782300" cy="769441"/>
          </a:xfrm>
          <a:prstGeom prst="rect">
            <a:avLst/>
          </a:prstGeom>
          <a:solidFill>
            <a:srgbClr val="0070C0"/>
          </a:solidFill>
        </p:spPr>
        <p:txBody>
          <a:bodyPr wrap="square">
            <a:spAutoFit/>
          </a:bodyPr>
          <a:lstStyle/>
          <a:p>
            <a:pPr algn="r"/>
            <a:r>
              <a:rPr lang="en-US" sz="4400" dirty="0" smtClean="0">
                <a:solidFill>
                  <a:schemeClr val="bg1"/>
                </a:solidFill>
                <a:latin typeface="Avenir Book" charset="0"/>
                <a:ea typeface="Avenir Book" charset="0"/>
                <a:cs typeface="Avenir Book" charset="0"/>
              </a:rPr>
              <a:t>Parsing</a:t>
            </a:r>
            <a:endParaRPr lang="en-US" sz="4000" dirty="0" smtClean="0">
              <a:solidFill>
                <a:schemeClr val="bg1"/>
              </a:solidFill>
              <a:latin typeface="Avenir Book" charset="0"/>
              <a:ea typeface="Avenir Book" charset="0"/>
              <a:cs typeface="Avenir Book" charset="0"/>
            </a:endParaRPr>
          </a:p>
        </p:txBody>
      </p:sp>
      <p:sp>
        <p:nvSpPr>
          <p:cNvPr id="8" name="Rectangle 7"/>
          <p:cNvSpPr/>
          <p:nvPr/>
        </p:nvSpPr>
        <p:spPr>
          <a:xfrm>
            <a:off x="1603130" y="2210955"/>
            <a:ext cx="10782300" cy="646331"/>
          </a:xfrm>
          <a:prstGeom prst="rect">
            <a:avLst/>
          </a:prstGeom>
        </p:spPr>
        <p:txBody>
          <a:bodyPr wrap="square">
            <a:spAutoFit/>
          </a:bodyPr>
          <a:lstStyle/>
          <a:p>
            <a:r>
              <a:rPr lang="en-US" sz="3600" dirty="0" smtClean="0">
                <a:solidFill>
                  <a:schemeClr val="accent1"/>
                </a:solidFill>
                <a:latin typeface="Helvetica Neue Thin" charset="0"/>
                <a:ea typeface="Helvetica Neue Thin" charset="0"/>
                <a:cs typeface="Helvetica Neue Thin" charset="0"/>
              </a:rPr>
              <a:t>Data can be stored in nested formats:</a:t>
            </a:r>
            <a:endParaRPr lang="en-US" sz="3200" dirty="0" smtClean="0">
              <a:solidFill>
                <a:schemeClr val="accent1"/>
              </a:solidFill>
              <a:latin typeface="Helvetica Neue Thin" charset="0"/>
              <a:ea typeface="Helvetica Neue Thin" charset="0"/>
              <a:cs typeface="Helvetica Neue Thin" charset="0"/>
            </a:endParaRPr>
          </a:p>
        </p:txBody>
      </p:sp>
      <p:sp>
        <p:nvSpPr>
          <p:cNvPr id="9" name="Rectangle 8"/>
          <p:cNvSpPr/>
          <p:nvPr/>
        </p:nvSpPr>
        <p:spPr>
          <a:xfrm>
            <a:off x="-5943600" y="1364570"/>
            <a:ext cx="10782300" cy="461665"/>
          </a:xfrm>
          <a:prstGeom prst="rect">
            <a:avLst/>
          </a:prstGeom>
          <a:solidFill>
            <a:srgbClr val="00B0F0"/>
          </a:solidFill>
        </p:spPr>
        <p:txBody>
          <a:bodyPr wrap="square">
            <a:spAutoFit/>
          </a:bodyPr>
          <a:lstStyle/>
          <a:p>
            <a:pPr algn="r"/>
            <a:r>
              <a:rPr lang="en-US" sz="2400" dirty="0" smtClean="0">
                <a:solidFill>
                  <a:schemeClr val="bg1"/>
                </a:solidFill>
                <a:latin typeface="Avenir Book" charset="0"/>
                <a:ea typeface="Avenir Book" charset="0"/>
                <a:cs typeface="Avenir Book" charset="0"/>
              </a:rPr>
              <a:t>Data manipulation</a:t>
            </a:r>
            <a:endParaRPr lang="en-US" sz="2000" dirty="0" smtClean="0">
              <a:solidFill>
                <a:schemeClr val="bg1"/>
              </a:solidFill>
              <a:latin typeface="Avenir Book" charset="0"/>
              <a:ea typeface="Avenir Book" charset="0"/>
              <a:cs typeface="Avenir Book" charset="0"/>
            </a:endParaRPr>
          </a:p>
        </p:txBody>
      </p:sp>
      <p:sp>
        <p:nvSpPr>
          <p:cNvPr id="10" name="Rectangle 9"/>
          <p:cNvSpPr/>
          <p:nvPr/>
        </p:nvSpPr>
        <p:spPr>
          <a:xfrm>
            <a:off x="2205296" y="2997755"/>
            <a:ext cx="7585475" cy="523220"/>
          </a:xfrm>
          <a:prstGeom prst="rect">
            <a:avLst/>
          </a:prstGeom>
          <a:solidFill>
            <a:schemeClr val="bg1">
              <a:lumMod val="95000"/>
            </a:schemeClr>
          </a:solidFill>
        </p:spPr>
        <p:txBody>
          <a:bodyPr wrap="square">
            <a:spAutoFit/>
          </a:bodyPr>
          <a:lstStyle/>
          <a:p>
            <a:pPr marL="571500" lvl="0" indent="-571500"/>
            <a:r>
              <a:rPr lang="en-US" sz="2800" dirty="0">
                <a:latin typeface="Courier New" charset="0"/>
                <a:ea typeface="Courier New" charset="0"/>
                <a:cs typeface="Courier New" charset="0"/>
              </a:rPr>
              <a:t>a</a:t>
            </a:r>
            <a:r>
              <a:rPr lang="en-US" sz="2800" dirty="0" smtClean="0">
                <a:latin typeface="Courier New" charset="0"/>
                <a:ea typeface="Courier New" charset="0"/>
                <a:cs typeface="Courier New" charset="0"/>
              </a:rPr>
              <a:t> &lt;- "1,2,4,10"</a:t>
            </a:r>
          </a:p>
        </p:txBody>
      </p:sp>
      <p:sp>
        <p:nvSpPr>
          <p:cNvPr id="11" name="Rectangle 10"/>
          <p:cNvSpPr/>
          <p:nvPr/>
        </p:nvSpPr>
        <p:spPr>
          <a:xfrm>
            <a:off x="1603129" y="3881877"/>
            <a:ext cx="11560779" cy="646331"/>
          </a:xfrm>
          <a:prstGeom prst="rect">
            <a:avLst/>
          </a:prstGeom>
        </p:spPr>
        <p:txBody>
          <a:bodyPr wrap="square">
            <a:spAutoFit/>
          </a:bodyPr>
          <a:lstStyle/>
          <a:p>
            <a:r>
              <a:rPr lang="en-US" sz="3600" dirty="0" smtClean="0">
                <a:solidFill>
                  <a:schemeClr val="accent1"/>
                </a:solidFill>
                <a:latin typeface="Helvetica Neue Thin" charset="0"/>
                <a:ea typeface="Helvetica Neue Thin" charset="0"/>
                <a:cs typeface="Helvetica Neue Thin" charset="0"/>
              </a:rPr>
              <a:t>And data that is delimited in any way can be parsed:</a:t>
            </a:r>
            <a:endParaRPr lang="en-US" sz="3200" dirty="0" smtClean="0">
              <a:solidFill>
                <a:schemeClr val="accent1"/>
              </a:solidFill>
              <a:latin typeface="Helvetica Neue Thin" charset="0"/>
              <a:ea typeface="Helvetica Neue Thin" charset="0"/>
              <a:cs typeface="Helvetica Neue Thin" charset="0"/>
            </a:endParaRPr>
          </a:p>
        </p:txBody>
      </p:sp>
      <p:sp>
        <p:nvSpPr>
          <p:cNvPr id="12" name="Rectangle 11"/>
          <p:cNvSpPr/>
          <p:nvPr/>
        </p:nvSpPr>
        <p:spPr>
          <a:xfrm>
            <a:off x="2200216" y="4781813"/>
            <a:ext cx="7585475" cy="954107"/>
          </a:xfrm>
          <a:prstGeom prst="rect">
            <a:avLst/>
          </a:prstGeom>
          <a:solidFill>
            <a:schemeClr val="bg1">
              <a:lumMod val="95000"/>
            </a:schemeClr>
          </a:solidFill>
        </p:spPr>
        <p:txBody>
          <a:bodyPr wrap="square">
            <a:spAutoFit/>
          </a:bodyPr>
          <a:lstStyle/>
          <a:p>
            <a:pPr marL="571500" lvl="0" indent="-571500"/>
            <a:r>
              <a:rPr lang="en-US" sz="2800" dirty="0" smtClean="0">
                <a:latin typeface="Courier New" charset="0"/>
                <a:ea typeface="Courier New" charset="0"/>
                <a:cs typeface="Courier New" charset="0"/>
              </a:rPr>
              <a:t>b &lt;- "duck, duck, goose</a:t>
            </a:r>
            <a:r>
              <a:rPr lang="en-US" sz="2800" dirty="0">
                <a:latin typeface="Courier New" charset="0"/>
                <a:ea typeface="Courier New" charset="0"/>
                <a:cs typeface="Courier New" charset="0"/>
              </a:rPr>
              <a:t>"</a:t>
            </a:r>
            <a:endParaRPr lang="en-US" sz="2800" dirty="0" smtClean="0">
              <a:latin typeface="Courier New" charset="0"/>
              <a:ea typeface="Courier New" charset="0"/>
              <a:cs typeface="Courier New" charset="0"/>
            </a:endParaRPr>
          </a:p>
          <a:p>
            <a:pPr marL="571500" lvl="0" indent="-571500"/>
            <a:r>
              <a:rPr lang="en-US" sz="2800" dirty="0">
                <a:latin typeface="Courier New" charset="0"/>
                <a:ea typeface="Courier New" charset="0"/>
                <a:cs typeface="Courier New" charset="0"/>
              </a:rPr>
              <a:t>c</a:t>
            </a:r>
            <a:r>
              <a:rPr lang="en-US" sz="2800" dirty="0" smtClean="0">
                <a:latin typeface="Courier New" charset="0"/>
                <a:ea typeface="Courier New" charset="0"/>
                <a:cs typeface="Courier New" charset="0"/>
              </a:rPr>
              <a:t> &lt;- "The Dow is up!"</a:t>
            </a:r>
          </a:p>
        </p:txBody>
      </p:sp>
    </p:spTree>
    <p:extLst>
      <p:ext uri="{BB962C8B-B14F-4D97-AF65-F5344CB8AC3E}">
        <p14:creationId xmlns:p14="http://schemas.microsoft.com/office/powerpoint/2010/main" val="207280138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a:xfrm>
            <a:off x="8510270" y="6373821"/>
            <a:ext cx="2743200" cy="365125"/>
          </a:xfrm>
        </p:spPr>
        <p:txBody>
          <a:bodyPr/>
          <a:lstStyle/>
          <a:p>
            <a:fld id="{150819AE-02FA-3749-BFC2-030922A62D98}" type="slidenum">
              <a:rPr lang="en-US" smtClean="0"/>
              <a:t>31</a:t>
            </a:fld>
            <a:endParaRPr lang="en-US"/>
          </a:p>
        </p:txBody>
      </p:sp>
      <p:sp>
        <p:nvSpPr>
          <p:cNvPr id="6" name="Rectangle 5"/>
          <p:cNvSpPr/>
          <p:nvPr/>
        </p:nvSpPr>
        <p:spPr>
          <a:xfrm>
            <a:off x="361950" y="6317253"/>
            <a:ext cx="8953500" cy="461665"/>
          </a:xfrm>
          <a:prstGeom prst="rect">
            <a:avLst/>
          </a:prstGeom>
        </p:spPr>
        <p:txBody>
          <a:bodyPr wrap="square">
            <a:spAutoFit/>
          </a:bodyPr>
          <a:lstStyle/>
          <a:p>
            <a:pPr marL="17463" marR="0" lvl="0" indent="-17463" defTabSz="914400" eaLnBrk="1" fontAlgn="auto" latinLnBrk="0" hangingPunct="1">
              <a:lnSpc>
                <a:spcPct val="100000"/>
              </a:lnSpc>
              <a:spcBef>
                <a:spcPts val="0"/>
              </a:spcBef>
              <a:spcAft>
                <a:spcPts val="0"/>
              </a:spcAft>
              <a:buClrTx/>
              <a:buSzTx/>
              <a:buFont typeface="Arial" charset="0"/>
              <a:buNone/>
              <a:defRPr/>
            </a:pPr>
            <a:r>
              <a:rPr lang="en-US" sz="2400" dirty="0" smtClean="0">
                <a:solidFill>
                  <a:schemeClr val="bg1">
                    <a:lumMod val="50000"/>
                  </a:schemeClr>
                </a:solidFill>
                <a:latin typeface="Helvetica Neue Thin" charset="0"/>
                <a:ea typeface="Helvetica Neue Thin" charset="0"/>
                <a:cs typeface="Helvetica Neue Thin" charset="0"/>
              </a:rPr>
              <a:t>Data Manipulation</a:t>
            </a:r>
            <a:endParaRPr lang="en-US" sz="2400" dirty="0">
              <a:solidFill>
                <a:schemeClr val="bg1">
                  <a:lumMod val="50000"/>
                </a:schemeClr>
              </a:solidFill>
              <a:latin typeface="Helvetica Neue Thin" charset="0"/>
              <a:ea typeface="Helvetica Neue Thin" charset="0"/>
              <a:cs typeface="Helvetica Neue Thin" charset="0"/>
            </a:endParaRPr>
          </a:p>
        </p:txBody>
      </p:sp>
      <p:sp>
        <p:nvSpPr>
          <p:cNvPr id="12" name="Rectangle 11"/>
          <p:cNvSpPr/>
          <p:nvPr/>
        </p:nvSpPr>
        <p:spPr>
          <a:xfrm>
            <a:off x="817124" y="2148976"/>
            <a:ext cx="4914603" cy="954107"/>
          </a:xfrm>
          <a:prstGeom prst="rect">
            <a:avLst/>
          </a:prstGeom>
          <a:solidFill>
            <a:schemeClr val="bg1">
              <a:lumMod val="95000"/>
            </a:schemeClr>
          </a:solidFill>
        </p:spPr>
        <p:txBody>
          <a:bodyPr wrap="square">
            <a:spAutoFit/>
          </a:bodyPr>
          <a:lstStyle/>
          <a:p>
            <a:pPr marL="571500" lvl="0" indent="-571500"/>
            <a:r>
              <a:rPr lang="en-US" sz="2800" dirty="0" err="1" smtClean="0">
                <a:latin typeface="Courier New" charset="0"/>
                <a:ea typeface="Courier New" charset="0"/>
                <a:cs typeface="Courier New" charset="0"/>
              </a:rPr>
              <a:t>strsplit</a:t>
            </a:r>
            <a:r>
              <a:rPr lang="en-US" sz="2800" dirty="0" smtClean="0">
                <a:latin typeface="Courier New" charset="0"/>
                <a:ea typeface="Courier New" charset="0"/>
                <a:cs typeface="Courier New" charset="0"/>
              </a:rPr>
              <a:t>(x, </a:t>
            </a:r>
            <a:r>
              <a:rPr lang="en-US" sz="2800" dirty="0" err="1" smtClean="0">
                <a:latin typeface="Courier New" charset="0"/>
                <a:ea typeface="Courier New" charset="0"/>
                <a:cs typeface="Courier New" charset="0"/>
              </a:rPr>
              <a:t>delim</a:t>
            </a:r>
            <a:r>
              <a:rPr lang="en-US" sz="2800" dirty="0" smtClean="0">
                <a:latin typeface="Courier New" charset="0"/>
                <a:ea typeface="Courier New" charset="0"/>
                <a:cs typeface="Courier New" charset="0"/>
              </a:rPr>
              <a:t>)</a:t>
            </a:r>
          </a:p>
          <a:p>
            <a:pPr marL="571500" lvl="0" indent="-571500"/>
            <a:r>
              <a:rPr lang="en-US" sz="2800" dirty="0" err="1" smtClean="0">
                <a:latin typeface="Courier New" charset="0"/>
                <a:ea typeface="Courier New" charset="0"/>
                <a:cs typeface="Courier New" charset="0"/>
              </a:rPr>
              <a:t>unlist</a:t>
            </a:r>
            <a:r>
              <a:rPr lang="en-US" sz="2800" dirty="0" smtClean="0">
                <a:latin typeface="Courier New" charset="0"/>
                <a:ea typeface="Courier New" charset="0"/>
                <a:cs typeface="Courier New" charset="0"/>
              </a:rPr>
              <a:t>(x)</a:t>
            </a:r>
          </a:p>
        </p:txBody>
      </p:sp>
      <p:sp>
        <p:nvSpPr>
          <p:cNvPr id="10" name="Rectangle 9"/>
          <p:cNvSpPr/>
          <p:nvPr/>
        </p:nvSpPr>
        <p:spPr>
          <a:xfrm>
            <a:off x="5731727" y="2136477"/>
            <a:ext cx="7575906" cy="954107"/>
          </a:xfrm>
          <a:prstGeom prst="rect">
            <a:avLst/>
          </a:prstGeom>
          <a:solidFill>
            <a:schemeClr val="bg1"/>
          </a:solidFill>
        </p:spPr>
        <p:txBody>
          <a:bodyPr wrap="square">
            <a:spAutoFit/>
          </a:bodyPr>
          <a:lstStyle/>
          <a:p>
            <a:pPr marL="571500" lvl="0" indent="-571500"/>
            <a:r>
              <a:rPr lang="en-US" sz="2800" dirty="0" smtClean="0">
                <a:solidFill>
                  <a:schemeClr val="tx2"/>
                </a:solidFill>
                <a:latin typeface="Helvetica Neue Thin" charset="0"/>
                <a:ea typeface="Helvetica Neue Thin" charset="0"/>
                <a:cs typeface="Helvetica Neue Thin" charset="0"/>
              </a:rPr>
              <a:t>Splits string based on delimiter.</a:t>
            </a:r>
          </a:p>
          <a:p>
            <a:pPr marL="571500" lvl="0" indent="-571500"/>
            <a:r>
              <a:rPr lang="en-US" sz="2800" dirty="0" smtClean="0">
                <a:solidFill>
                  <a:schemeClr val="tx2"/>
                </a:solidFill>
                <a:latin typeface="Helvetica Neue Thin" charset="0"/>
                <a:ea typeface="Helvetica Neue Thin" charset="0"/>
                <a:cs typeface="Helvetica Neue Thin" charset="0"/>
              </a:rPr>
              <a:t>Converts list object into vectors.</a:t>
            </a:r>
          </a:p>
        </p:txBody>
      </p:sp>
      <p:sp>
        <p:nvSpPr>
          <p:cNvPr id="11" name="Rectangle 10"/>
          <p:cNvSpPr/>
          <p:nvPr/>
        </p:nvSpPr>
        <p:spPr>
          <a:xfrm>
            <a:off x="-7673547" y="907943"/>
            <a:ext cx="10238328" cy="707886"/>
          </a:xfrm>
          <a:prstGeom prst="rect">
            <a:avLst/>
          </a:prstGeom>
          <a:solidFill>
            <a:srgbClr val="00B0F0"/>
          </a:solidFill>
        </p:spPr>
        <p:txBody>
          <a:bodyPr wrap="square">
            <a:spAutoFit/>
          </a:bodyPr>
          <a:lstStyle/>
          <a:p>
            <a:pPr algn="r"/>
            <a:r>
              <a:rPr lang="en-US" sz="4000" smtClean="0">
                <a:solidFill>
                  <a:schemeClr val="bg1"/>
                </a:solidFill>
                <a:latin typeface="Avenir Book" charset="0"/>
                <a:ea typeface="Avenir Book" charset="0"/>
                <a:cs typeface="Avenir Book" charset="0"/>
              </a:rPr>
              <a:t>Parsing</a:t>
            </a:r>
            <a:endParaRPr lang="en-US" sz="3600" dirty="0" smtClean="0">
              <a:solidFill>
                <a:schemeClr val="bg1"/>
              </a:solidFill>
              <a:latin typeface="Avenir Book" charset="0"/>
              <a:ea typeface="Avenir Book" charset="0"/>
              <a:cs typeface="Avenir Book" charset="0"/>
            </a:endParaRPr>
          </a:p>
        </p:txBody>
      </p:sp>
      <p:sp>
        <p:nvSpPr>
          <p:cNvPr id="9" name="Rectangle 8"/>
          <p:cNvSpPr/>
          <p:nvPr/>
        </p:nvSpPr>
        <p:spPr>
          <a:xfrm>
            <a:off x="817124" y="3724129"/>
            <a:ext cx="11047773" cy="1815882"/>
          </a:xfrm>
          <a:prstGeom prst="rect">
            <a:avLst/>
          </a:prstGeom>
          <a:solidFill>
            <a:schemeClr val="bg1">
              <a:lumMod val="95000"/>
            </a:schemeClr>
          </a:solidFill>
        </p:spPr>
        <p:txBody>
          <a:bodyPr wrap="square">
            <a:spAutoFit/>
          </a:bodyPr>
          <a:lstStyle/>
          <a:p>
            <a:pPr marL="571500" indent="-571500"/>
            <a:r>
              <a:rPr lang="en-US" sz="2800" dirty="0" smtClean="0">
                <a:latin typeface="Courier New" charset="0"/>
                <a:ea typeface="Courier New" charset="0"/>
                <a:cs typeface="Courier New" charset="0"/>
              </a:rPr>
              <a:t>#Convert following </a:t>
            </a:r>
            <a:r>
              <a:rPr lang="en-US" sz="2800" smtClean="0">
                <a:latin typeface="Courier New" charset="0"/>
                <a:ea typeface="Courier New" charset="0"/>
                <a:cs typeface="Courier New" charset="0"/>
              </a:rPr>
              <a:t>into three </a:t>
            </a:r>
            <a:r>
              <a:rPr lang="en-US" sz="2800" dirty="0" smtClean="0">
                <a:latin typeface="Courier New" charset="0"/>
                <a:ea typeface="Courier New" charset="0"/>
                <a:cs typeface="Courier New" charset="0"/>
              </a:rPr>
              <a:t>column matrix</a:t>
            </a:r>
          </a:p>
          <a:p>
            <a:pPr marL="571500" indent="-571500"/>
            <a:r>
              <a:rPr lang="en-US" sz="2800" dirty="0" smtClean="0">
                <a:latin typeface="Courier New" charset="0"/>
                <a:ea typeface="Courier New" charset="0"/>
                <a:cs typeface="Courier New" charset="0"/>
              </a:rPr>
              <a:t>	b </a:t>
            </a:r>
            <a:r>
              <a:rPr lang="en-US" sz="2800" dirty="0">
                <a:latin typeface="Courier New" charset="0"/>
                <a:ea typeface="Courier New" charset="0"/>
                <a:cs typeface="Courier New" charset="0"/>
              </a:rPr>
              <a:t>&lt;- "duck, duck, goose"</a:t>
            </a:r>
          </a:p>
          <a:p>
            <a:pPr marL="571500" lvl="0" indent="-571500"/>
            <a:r>
              <a:rPr lang="en-US" sz="2800" dirty="0" smtClean="0">
                <a:latin typeface="Courier New" charset="0"/>
                <a:ea typeface="Courier New" charset="0"/>
                <a:cs typeface="Courier New" charset="0"/>
              </a:rPr>
              <a:t>	c &lt;- </a:t>
            </a:r>
            <a:r>
              <a:rPr lang="en-US" sz="2800" dirty="0" err="1" smtClean="0">
                <a:latin typeface="Courier New" charset="0"/>
                <a:ea typeface="Courier New" charset="0"/>
                <a:cs typeface="Courier New" charset="0"/>
              </a:rPr>
              <a:t>strsplit</a:t>
            </a:r>
            <a:r>
              <a:rPr lang="en-US" sz="2800" dirty="0" smtClean="0">
                <a:latin typeface="Courier New" charset="0"/>
                <a:ea typeface="Courier New" charset="0"/>
                <a:cs typeface="Courier New" charset="0"/>
              </a:rPr>
              <a:t>(b, ",")</a:t>
            </a:r>
          </a:p>
          <a:p>
            <a:pPr marL="571500" lvl="0" indent="-571500"/>
            <a:r>
              <a:rPr lang="en-US" sz="2800" dirty="0" smtClean="0">
                <a:latin typeface="Courier New" charset="0"/>
                <a:ea typeface="Courier New" charset="0"/>
                <a:cs typeface="Courier New" charset="0"/>
              </a:rPr>
              <a:t>	matrix(</a:t>
            </a:r>
            <a:r>
              <a:rPr lang="en-US" sz="2800" dirty="0" err="1" smtClean="0">
                <a:latin typeface="Courier New" charset="0"/>
                <a:ea typeface="Courier New" charset="0"/>
                <a:cs typeface="Courier New" charset="0"/>
              </a:rPr>
              <a:t>trimws</a:t>
            </a:r>
            <a:r>
              <a:rPr lang="en-US" sz="2800" dirty="0" smtClean="0">
                <a:latin typeface="Courier New" charset="0"/>
                <a:ea typeface="Courier New" charset="0"/>
                <a:cs typeface="Courier New" charset="0"/>
              </a:rPr>
              <a:t>(</a:t>
            </a:r>
            <a:r>
              <a:rPr lang="en-US" sz="2800" dirty="0" err="1" smtClean="0">
                <a:latin typeface="Courier New" charset="0"/>
                <a:ea typeface="Courier New" charset="0"/>
                <a:cs typeface="Courier New" charset="0"/>
              </a:rPr>
              <a:t>unlist</a:t>
            </a:r>
            <a:r>
              <a:rPr lang="en-US" sz="2800" dirty="0" smtClean="0">
                <a:latin typeface="Courier New" charset="0"/>
                <a:ea typeface="Courier New" charset="0"/>
                <a:cs typeface="Courier New" charset="0"/>
              </a:rPr>
              <a:t>(c)), </a:t>
            </a:r>
            <a:r>
              <a:rPr lang="en-US" sz="2800" dirty="0" err="1" smtClean="0">
                <a:latin typeface="Courier New" charset="0"/>
                <a:ea typeface="Courier New" charset="0"/>
                <a:cs typeface="Courier New" charset="0"/>
              </a:rPr>
              <a:t>nrow</a:t>
            </a:r>
            <a:r>
              <a:rPr lang="en-US" sz="2800" dirty="0" smtClean="0">
                <a:latin typeface="Courier New" charset="0"/>
                <a:ea typeface="Courier New" charset="0"/>
                <a:cs typeface="Courier New" charset="0"/>
              </a:rPr>
              <a:t>=1, </a:t>
            </a:r>
            <a:r>
              <a:rPr lang="en-US" sz="2800" dirty="0" err="1" smtClean="0">
                <a:latin typeface="Courier New" charset="0"/>
                <a:ea typeface="Courier New" charset="0"/>
                <a:cs typeface="Courier New" charset="0"/>
              </a:rPr>
              <a:t>byrow</a:t>
            </a:r>
            <a:r>
              <a:rPr lang="en-US" sz="2800" dirty="0" smtClean="0">
                <a:latin typeface="Courier New" charset="0"/>
                <a:ea typeface="Courier New" charset="0"/>
                <a:cs typeface="Courier New" charset="0"/>
              </a:rPr>
              <a:t>=T)</a:t>
            </a:r>
          </a:p>
        </p:txBody>
      </p:sp>
    </p:spTree>
    <p:extLst>
      <p:ext uri="{BB962C8B-B14F-4D97-AF65-F5344CB8AC3E}">
        <p14:creationId xmlns:p14="http://schemas.microsoft.com/office/powerpoint/2010/main" val="75344269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a:xfrm>
            <a:off x="8510270" y="6373821"/>
            <a:ext cx="2743200" cy="365125"/>
          </a:xfrm>
        </p:spPr>
        <p:txBody>
          <a:bodyPr/>
          <a:lstStyle/>
          <a:p>
            <a:fld id="{150819AE-02FA-3749-BFC2-030922A62D98}" type="slidenum">
              <a:rPr lang="en-US" smtClean="0"/>
              <a:t>32</a:t>
            </a:fld>
            <a:endParaRPr lang="en-US"/>
          </a:p>
        </p:txBody>
      </p:sp>
      <p:sp>
        <p:nvSpPr>
          <p:cNvPr id="6" name="Rectangle 5"/>
          <p:cNvSpPr/>
          <p:nvPr/>
        </p:nvSpPr>
        <p:spPr>
          <a:xfrm>
            <a:off x="361950" y="6317253"/>
            <a:ext cx="8953500" cy="461665"/>
          </a:xfrm>
          <a:prstGeom prst="rect">
            <a:avLst/>
          </a:prstGeom>
        </p:spPr>
        <p:txBody>
          <a:bodyPr wrap="square">
            <a:spAutoFit/>
          </a:bodyPr>
          <a:lstStyle/>
          <a:p>
            <a:pPr marL="17463" marR="0" lvl="0" indent="-17463" defTabSz="914400" eaLnBrk="1" fontAlgn="auto" latinLnBrk="0" hangingPunct="1">
              <a:lnSpc>
                <a:spcPct val="100000"/>
              </a:lnSpc>
              <a:spcBef>
                <a:spcPts val="0"/>
              </a:spcBef>
              <a:spcAft>
                <a:spcPts val="0"/>
              </a:spcAft>
              <a:buClrTx/>
              <a:buSzTx/>
              <a:buFont typeface="Arial" charset="0"/>
              <a:buNone/>
              <a:defRPr/>
            </a:pPr>
            <a:r>
              <a:rPr lang="en-US" sz="2400" dirty="0" smtClean="0">
                <a:solidFill>
                  <a:schemeClr val="bg1">
                    <a:lumMod val="50000"/>
                  </a:schemeClr>
                </a:solidFill>
                <a:latin typeface="Helvetica Neue Thin" charset="0"/>
                <a:ea typeface="Helvetica Neue Thin" charset="0"/>
                <a:cs typeface="Helvetica Neue Thin" charset="0"/>
              </a:rPr>
              <a:t>Data Manipulation</a:t>
            </a:r>
            <a:endParaRPr lang="en-US" sz="2400" dirty="0">
              <a:solidFill>
                <a:schemeClr val="bg1">
                  <a:lumMod val="50000"/>
                </a:schemeClr>
              </a:solidFill>
              <a:latin typeface="Helvetica Neue Thin" charset="0"/>
              <a:ea typeface="Helvetica Neue Thin" charset="0"/>
              <a:cs typeface="Helvetica Neue Thin" charset="0"/>
            </a:endParaRPr>
          </a:p>
        </p:txBody>
      </p:sp>
      <p:sp>
        <p:nvSpPr>
          <p:cNvPr id="11" name="Rectangle 10"/>
          <p:cNvSpPr/>
          <p:nvPr/>
        </p:nvSpPr>
        <p:spPr>
          <a:xfrm>
            <a:off x="-7673548" y="907943"/>
            <a:ext cx="12468571" cy="707886"/>
          </a:xfrm>
          <a:prstGeom prst="rect">
            <a:avLst/>
          </a:prstGeom>
          <a:solidFill>
            <a:srgbClr val="00B0F0"/>
          </a:solidFill>
        </p:spPr>
        <p:txBody>
          <a:bodyPr wrap="square">
            <a:spAutoFit/>
          </a:bodyPr>
          <a:lstStyle/>
          <a:p>
            <a:pPr algn="r"/>
            <a:r>
              <a:rPr lang="en-US" sz="4000" smtClean="0">
                <a:solidFill>
                  <a:schemeClr val="bg1"/>
                </a:solidFill>
                <a:latin typeface="Avenir Book" charset="0"/>
                <a:ea typeface="Avenir Book" charset="0"/>
                <a:cs typeface="Avenir Book" charset="0"/>
              </a:rPr>
              <a:t>Parsing: Example</a:t>
            </a:r>
            <a:endParaRPr lang="en-US" sz="3600" dirty="0" smtClean="0">
              <a:solidFill>
                <a:schemeClr val="bg1"/>
              </a:solidFill>
              <a:latin typeface="Avenir Book" charset="0"/>
              <a:ea typeface="Avenir Book" charset="0"/>
              <a:cs typeface="Avenir Book" charset="0"/>
            </a:endParaRPr>
          </a:p>
        </p:txBody>
      </p:sp>
      <p:sp>
        <p:nvSpPr>
          <p:cNvPr id="9" name="Rectangle 8"/>
          <p:cNvSpPr/>
          <p:nvPr/>
        </p:nvSpPr>
        <p:spPr>
          <a:xfrm>
            <a:off x="794821" y="2542100"/>
            <a:ext cx="11047773" cy="1815882"/>
          </a:xfrm>
          <a:prstGeom prst="rect">
            <a:avLst/>
          </a:prstGeom>
          <a:solidFill>
            <a:schemeClr val="bg1">
              <a:lumMod val="95000"/>
            </a:schemeClr>
          </a:solidFill>
        </p:spPr>
        <p:txBody>
          <a:bodyPr wrap="square">
            <a:spAutoFit/>
          </a:bodyPr>
          <a:lstStyle/>
          <a:p>
            <a:pPr marL="571500" indent="-571500"/>
            <a:r>
              <a:rPr lang="en-US" sz="2800" dirty="0" smtClean="0">
                <a:latin typeface="Courier New" charset="0"/>
                <a:ea typeface="Courier New" charset="0"/>
                <a:cs typeface="Courier New" charset="0"/>
              </a:rPr>
              <a:t>#Convert following into three column matrix</a:t>
            </a:r>
          </a:p>
          <a:p>
            <a:pPr marL="571500" indent="-571500"/>
            <a:r>
              <a:rPr lang="en-US" sz="2800" dirty="0" smtClean="0">
                <a:latin typeface="Courier New" charset="0"/>
                <a:ea typeface="Courier New" charset="0"/>
                <a:cs typeface="Courier New" charset="0"/>
              </a:rPr>
              <a:t>	b </a:t>
            </a:r>
            <a:r>
              <a:rPr lang="en-US" sz="2800" dirty="0">
                <a:latin typeface="Courier New" charset="0"/>
                <a:ea typeface="Courier New" charset="0"/>
                <a:cs typeface="Courier New" charset="0"/>
              </a:rPr>
              <a:t>&lt;- "duck, duck, goose"</a:t>
            </a:r>
          </a:p>
          <a:p>
            <a:pPr marL="571500" lvl="0" indent="-571500"/>
            <a:r>
              <a:rPr lang="en-US" sz="2800" dirty="0" smtClean="0">
                <a:latin typeface="Courier New" charset="0"/>
                <a:ea typeface="Courier New" charset="0"/>
                <a:cs typeface="Courier New" charset="0"/>
              </a:rPr>
              <a:t>	c &lt;- </a:t>
            </a:r>
            <a:r>
              <a:rPr lang="en-US" sz="2800" dirty="0" err="1" smtClean="0">
                <a:latin typeface="Courier New" charset="0"/>
                <a:ea typeface="Courier New" charset="0"/>
                <a:cs typeface="Courier New" charset="0"/>
              </a:rPr>
              <a:t>strsplit</a:t>
            </a:r>
            <a:r>
              <a:rPr lang="en-US" sz="2800" dirty="0" smtClean="0">
                <a:latin typeface="Courier New" charset="0"/>
                <a:ea typeface="Courier New" charset="0"/>
                <a:cs typeface="Courier New" charset="0"/>
              </a:rPr>
              <a:t>(b, ",")</a:t>
            </a:r>
          </a:p>
          <a:p>
            <a:pPr marL="571500" lvl="0" indent="-571500"/>
            <a:r>
              <a:rPr lang="en-US" sz="2800" dirty="0" smtClean="0">
                <a:latin typeface="Courier New" charset="0"/>
                <a:ea typeface="Courier New" charset="0"/>
                <a:cs typeface="Courier New" charset="0"/>
              </a:rPr>
              <a:t>	matrix(</a:t>
            </a:r>
            <a:r>
              <a:rPr lang="en-US" sz="2800" dirty="0" err="1" smtClean="0">
                <a:latin typeface="Courier New" charset="0"/>
                <a:ea typeface="Courier New" charset="0"/>
                <a:cs typeface="Courier New" charset="0"/>
              </a:rPr>
              <a:t>trimws</a:t>
            </a:r>
            <a:r>
              <a:rPr lang="en-US" sz="2800" dirty="0" smtClean="0">
                <a:latin typeface="Courier New" charset="0"/>
                <a:ea typeface="Courier New" charset="0"/>
                <a:cs typeface="Courier New" charset="0"/>
              </a:rPr>
              <a:t>(</a:t>
            </a:r>
            <a:r>
              <a:rPr lang="en-US" sz="2800" dirty="0" err="1" smtClean="0">
                <a:latin typeface="Courier New" charset="0"/>
                <a:ea typeface="Courier New" charset="0"/>
                <a:cs typeface="Courier New" charset="0"/>
              </a:rPr>
              <a:t>unlist</a:t>
            </a:r>
            <a:r>
              <a:rPr lang="en-US" sz="2800" dirty="0" smtClean="0">
                <a:latin typeface="Courier New" charset="0"/>
                <a:ea typeface="Courier New" charset="0"/>
                <a:cs typeface="Courier New" charset="0"/>
              </a:rPr>
              <a:t>(c)), </a:t>
            </a:r>
            <a:r>
              <a:rPr lang="en-US" sz="2800" dirty="0" err="1" smtClean="0">
                <a:latin typeface="Courier New" charset="0"/>
                <a:ea typeface="Courier New" charset="0"/>
                <a:cs typeface="Courier New" charset="0"/>
              </a:rPr>
              <a:t>nrow</a:t>
            </a:r>
            <a:r>
              <a:rPr lang="en-US" sz="2800" dirty="0" smtClean="0">
                <a:latin typeface="Courier New" charset="0"/>
                <a:ea typeface="Courier New" charset="0"/>
                <a:cs typeface="Courier New" charset="0"/>
              </a:rPr>
              <a:t>=1, </a:t>
            </a:r>
            <a:r>
              <a:rPr lang="en-US" sz="2800" dirty="0" err="1" smtClean="0">
                <a:latin typeface="Courier New" charset="0"/>
                <a:ea typeface="Courier New" charset="0"/>
                <a:cs typeface="Courier New" charset="0"/>
              </a:rPr>
              <a:t>byrow</a:t>
            </a:r>
            <a:r>
              <a:rPr lang="en-US" sz="2800" dirty="0" smtClean="0">
                <a:latin typeface="Courier New" charset="0"/>
                <a:ea typeface="Courier New" charset="0"/>
                <a:cs typeface="Courier New" charset="0"/>
              </a:rPr>
              <a:t>=T)</a:t>
            </a:r>
          </a:p>
        </p:txBody>
      </p:sp>
    </p:spTree>
    <p:extLst>
      <p:ext uri="{BB962C8B-B14F-4D97-AF65-F5344CB8AC3E}">
        <p14:creationId xmlns:p14="http://schemas.microsoft.com/office/powerpoint/2010/main" val="123655297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a:xfrm>
            <a:off x="8510270" y="6373821"/>
            <a:ext cx="2743200" cy="365125"/>
          </a:xfrm>
        </p:spPr>
        <p:txBody>
          <a:bodyPr/>
          <a:lstStyle/>
          <a:p>
            <a:fld id="{150819AE-02FA-3749-BFC2-030922A62D98}" type="slidenum">
              <a:rPr lang="en-US" smtClean="0"/>
              <a:t>33</a:t>
            </a:fld>
            <a:endParaRPr lang="en-US"/>
          </a:p>
        </p:txBody>
      </p:sp>
      <p:sp>
        <p:nvSpPr>
          <p:cNvPr id="6" name="Rectangle 5"/>
          <p:cNvSpPr/>
          <p:nvPr/>
        </p:nvSpPr>
        <p:spPr>
          <a:xfrm>
            <a:off x="361950" y="6317253"/>
            <a:ext cx="8953500" cy="461665"/>
          </a:xfrm>
          <a:prstGeom prst="rect">
            <a:avLst/>
          </a:prstGeom>
        </p:spPr>
        <p:txBody>
          <a:bodyPr wrap="square">
            <a:spAutoFit/>
          </a:bodyPr>
          <a:lstStyle/>
          <a:p>
            <a:pPr marL="17463" marR="0" lvl="0" indent="-17463" defTabSz="914400" eaLnBrk="1" fontAlgn="auto" latinLnBrk="0" hangingPunct="1">
              <a:lnSpc>
                <a:spcPct val="100000"/>
              </a:lnSpc>
              <a:spcBef>
                <a:spcPts val="0"/>
              </a:spcBef>
              <a:spcAft>
                <a:spcPts val="0"/>
              </a:spcAft>
              <a:buClrTx/>
              <a:buSzTx/>
              <a:buFont typeface="Arial" charset="0"/>
              <a:buNone/>
              <a:defRPr/>
            </a:pPr>
            <a:r>
              <a:rPr lang="en-US" sz="2400" dirty="0" smtClean="0">
                <a:solidFill>
                  <a:schemeClr val="bg1">
                    <a:lumMod val="50000"/>
                  </a:schemeClr>
                </a:solidFill>
                <a:latin typeface="Helvetica Neue Thin" charset="0"/>
                <a:ea typeface="Helvetica Neue Thin" charset="0"/>
                <a:cs typeface="Helvetica Neue Thin" charset="0"/>
              </a:rPr>
              <a:t>Data Manipulation</a:t>
            </a:r>
            <a:endParaRPr lang="en-US" sz="2400" dirty="0">
              <a:solidFill>
                <a:schemeClr val="bg1">
                  <a:lumMod val="50000"/>
                </a:schemeClr>
              </a:solidFill>
              <a:latin typeface="Helvetica Neue Thin" charset="0"/>
              <a:ea typeface="Helvetica Neue Thin" charset="0"/>
              <a:cs typeface="Helvetica Neue Thin" charset="0"/>
            </a:endParaRPr>
          </a:p>
        </p:txBody>
      </p:sp>
      <p:sp>
        <p:nvSpPr>
          <p:cNvPr id="11" name="Rectangle 10"/>
          <p:cNvSpPr/>
          <p:nvPr/>
        </p:nvSpPr>
        <p:spPr>
          <a:xfrm>
            <a:off x="-7673548" y="907943"/>
            <a:ext cx="12468571" cy="707886"/>
          </a:xfrm>
          <a:prstGeom prst="rect">
            <a:avLst/>
          </a:prstGeom>
          <a:solidFill>
            <a:srgbClr val="00B0F0"/>
          </a:solidFill>
        </p:spPr>
        <p:txBody>
          <a:bodyPr wrap="square">
            <a:spAutoFit/>
          </a:bodyPr>
          <a:lstStyle/>
          <a:p>
            <a:pPr algn="r"/>
            <a:r>
              <a:rPr lang="en-US" sz="4000" dirty="0" smtClean="0">
                <a:solidFill>
                  <a:schemeClr val="bg1"/>
                </a:solidFill>
                <a:latin typeface="Avenir Book" charset="0"/>
                <a:ea typeface="Avenir Book" charset="0"/>
                <a:cs typeface="Avenir Book" charset="0"/>
              </a:rPr>
              <a:t>Parsing: Exercise</a:t>
            </a:r>
            <a:endParaRPr lang="en-US" sz="3600" dirty="0" smtClean="0">
              <a:solidFill>
                <a:schemeClr val="bg1"/>
              </a:solidFill>
              <a:latin typeface="Avenir Book" charset="0"/>
              <a:ea typeface="Avenir Book" charset="0"/>
              <a:cs typeface="Avenir Book" charset="0"/>
            </a:endParaRPr>
          </a:p>
        </p:txBody>
      </p:sp>
      <p:sp>
        <p:nvSpPr>
          <p:cNvPr id="9" name="Rectangle 8"/>
          <p:cNvSpPr/>
          <p:nvPr/>
        </p:nvSpPr>
        <p:spPr>
          <a:xfrm>
            <a:off x="750216" y="1867749"/>
            <a:ext cx="11047773" cy="1815882"/>
          </a:xfrm>
          <a:prstGeom prst="rect">
            <a:avLst/>
          </a:prstGeom>
          <a:solidFill>
            <a:schemeClr val="bg1">
              <a:lumMod val="95000"/>
            </a:schemeClr>
          </a:solidFill>
        </p:spPr>
        <p:txBody>
          <a:bodyPr wrap="square">
            <a:spAutoFit/>
          </a:bodyPr>
          <a:lstStyle/>
          <a:p>
            <a:pPr marL="571500" indent="-571500"/>
            <a:r>
              <a:rPr lang="en-US" sz="2800" dirty="0" smtClean="0">
                <a:latin typeface="Courier New" charset="0"/>
                <a:ea typeface="Courier New" charset="0"/>
                <a:cs typeface="Courier New" charset="0"/>
              </a:rPr>
              <a:t>#Epic battles: Parse into two column matrix</a:t>
            </a:r>
          </a:p>
          <a:p>
            <a:pPr marL="571500" indent="-571500"/>
            <a:r>
              <a:rPr lang="en-US" sz="2800" dirty="0">
                <a:latin typeface="Courier New" charset="0"/>
                <a:ea typeface="Courier New" charset="0"/>
                <a:cs typeface="Courier New" charset="0"/>
              </a:rPr>
              <a:t>c</a:t>
            </a:r>
            <a:r>
              <a:rPr lang="en-US" sz="2800" dirty="0" smtClean="0">
                <a:latin typeface="Courier New" charset="0"/>
                <a:ea typeface="Courier New" charset="0"/>
                <a:cs typeface="Courier New" charset="0"/>
              </a:rPr>
              <a:t>ase &lt;-  </a:t>
            </a:r>
            <a:r>
              <a:rPr lang="en-US" sz="2800" dirty="0">
                <a:latin typeface="Courier New" charset="0"/>
                <a:ea typeface="Courier New" charset="0"/>
                <a:cs typeface="Courier New" charset="0"/>
              </a:rPr>
              <a:t>c</a:t>
            </a:r>
            <a:r>
              <a:rPr lang="en-US" sz="2800" dirty="0" smtClean="0">
                <a:latin typeface="Courier New" charset="0"/>
                <a:ea typeface="Courier New" charset="0"/>
                <a:cs typeface="Courier New" charset="0"/>
              </a:rPr>
              <a:t>(	"Jerry v</a:t>
            </a:r>
            <a:r>
              <a:rPr lang="en-US" sz="2800" dirty="0">
                <a:latin typeface="Courier New" charset="0"/>
                <a:ea typeface="Courier New" charset="0"/>
                <a:cs typeface="Courier New" charset="0"/>
              </a:rPr>
              <a:t>. </a:t>
            </a:r>
            <a:r>
              <a:rPr lang="en-US" sz="2800" dirty="0" smtClean="0">
                <a:latin typeface="Courier New" charset="0"/>
                <a:ea typeface="Courier New" charset="0"/>
                <a:cs typeface="Courier New" charset="0"/>
              </a:rPr>
              <a:t>Newman",                    			</a:t>
            </a:r>
            <a:r>
              <a:rPr lang="en-US" sz="2800" dirty="0">
                <a:latin typeface="Courier New" charset="0"/>
                <a:ea typeface="Courier New" charset="0"/>
                <a:cs typeface="Courier New" charset="0"/>
              </a:rPr>
              <a:t> " </a:t>
            </a:r>
            <a:r>
              <a:rPr lang="en-US" sz="2800" dirty="0" smtClean="0">
                <a:latin typeface="Courier New" charset="0"/>
                <a:ea typeface="Courier New" charset="0"/>
                <a:cs typeface="Courier New" charset="0"/>
              </a:rPr>
              <a:t>Tom vs</a:t>
            </a:r>
            <a:r>
              <a:rPr lang="en-US" sz="2800" dirty="0">
                <a:latin typeface="Courier New" charset="0"/>
                <a:ea typeface="Courier New" charset="0"/>
                <a:cs typeface="Courier New" charset="0"/>
              </a:rPr>
              <a:t>. </a:t>
            </a:r>
            <a:r>
              <a:rPr lang="en-US" sz="2800" dirty="0" smtClean="0">
                <a:latin typeface="Courier New" charset="0"/>
                <a:ea typeface="Courier New" charset="0"/>
                <a:cs typeface="Courier New" charset="0"/>
              </a:rPr>
              <a:t>Jerry",                   			</a:t>
            </a:r>
            <a:r>
              <a:rPr lang="en-US" sz="2800" dirty="0">
                <a:latin typeface="Courier New" charset="0"/>
                <a:ea typeface="Courier New" charset="0"/>
                <a:cs typeface="Courier New" charset="0"/>
              </a:rPr>
              <a:t> " </a:t>
            </a:r>
            <a:r>
              <a:rPr lang="en-US" sz="2800" dirty="0" smtClean="0">
                <a:latin typeface="Courier New" charset="0"/>
                <a:ea typeface="Courier New" charset="0"/>
                <a:cs typeface="Courier New" charset="0"/>
              </a:rPr>
              <a:t>Donald </a:t>
            </a:r>
            <a:r>
              <a:rPr lang="en-US" sz="2800" dirty="0">
                <a:latin typeface="Courier New" charset="0"/>
                <a:ea typeface="Courier New" charset="0"/>
                <a:cs typeface="Courier New" charset="0"/>
              </a:rPr>
              <a:t>versus </a:t>
            </a:r>
            <a:r>
              <a:rPr lang="en-US" sz="2800" dirty="0" smtClean="0">
                <a:latin typeface="Courier New" charset="0"/>
                <a:ea typeface="Courier New" charset="0"/>
                <a:cs typeface="Courier New" charset="0"/>
              </a:rPr>
              <a:t>Media")</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05506" y="4106902"/>
            <a:ext cx="3313211" cy="1258650"/>
          </a:xfrm>
          <a:prstGeom prst="rect">
            <a:avLst/>
          </a:prstGeom>
        </p:spPr>
      </p:pic>
      <p:sp>
        <p:nvSpPr>
          <p:cNvPr id="7" name="Rectangle 6"/>
          <p:cNvSpPr/>
          <p:nvPr/>
        </p:nvSpPr>
        <p:spPr>
          <a:xfrm>
            <a:off x="1218567" y="4292556"/>
            <a:ext cx="2597007" cy="707886"/>
          </a:xfrm>
          <a:prstGeom prst="rect">
            <a:avLst/>
          </a:prstGeom>
          <a:noFill/>
        </p:spPr>
        <p:txBody>
          <a:bodyPr wrap="square">
            <a:spAutoFit/>
          </a:bodyPr>
          <a:lstStyle/>
          <a:p>
            <a:pPr marL="571500" indent="-571500"/>
            <a:r>
              <a:rPr lang="en-US" sz="4000" dirty="0" smtClean="0">
                <a:latin typeface="Courier New" charset="0"/>
                <a:ea typeface="Courier New" charset="0"/>
                <a:cs typeface="Courier New" charset="0"/>
              </a:rPr>
              <a:t>Goal </a:t>
            </a:r>
            <a:r>
              <a:rPr lang="en-US" sz="4000" dirty="0" smtClean="0">
                <a:latin typeface="Courier New" charset="0"/>
                <a:ea typeface="Courier New" charset="0"/>
                <a:cs typeface="Courier New" charset="0"/>
                <a:sym typeface="Wingdings"/>
              </a:rPr>
              <a:t></a:t>
            </a:r>
            <a:endParaRPr lang="en-US" sz="4000" dirty="0" smtClean="0">
              <a:latin typeface="Courier New" charset="0"/>
              <a:ea typeface="Courier New" charset="0"/>
              <a:cs typeface="Courier New" charset="0"/>
            </a:endParaRPr>
          </a:p>
        </p:txBody>
      </p:sp>
      <p:sp>
        <p:nvSpPr>
          <p:cNvPr id="8" name="Rectangle 7"/>
          <p:cNvSpPr/>
          <p:nvPr/>
        </p:nvSpPr>
        <p:spPr>
          <a:xfrm>
            <a:off x="1218567" y="5365552"/>
            <a:ext cx="8096883" cy="461665"/>
          </a:xfrm>
          <a:prstGeom prst="rect">
            <a:avLst/>
          </a:prstGeom>
          <a:noFill/>
        </p:spPr>
        <p:txBody>
          <a:bodyPr wrap="square">
            <a:spAutoFit/>
          </a:bodyPr>
          <a:lstStyle/>
          <a:p>
            <a:pPr marL="571500" indent="-571500"/>
            <a:r>
              <a:rPr lang="en-US" sz="2400" dirty="0" smtClean="0">
                <a:latin typeface="Courier New" charset="0"/>
                <a:ea typeface="Courier New" charset="0"/>
                <a:cs typeface="Courier New" charset="0"/>
              </a:rPr>
              <a:t>Hint: clean up delimiter first </a:t>
            </a:r>
          </a:p>
        </p:txBody>
      </p:sp>
    </p:spTree>
    <p:extLst>
      <p:ext uri="{BB962C8B-B14F-4D97-AF65-F5344CB8AC3E}">
        <p14:creationId xmlns:p14="http://schemas.microsoft.com/office/powerpoint/2010/main" val="73983539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a:xfrm>
            <a:off x="8510270" y="6373821"/>
            <a:ext cx="2743200" cy="365125"/>
          </a:xfrm>
        </p:spPr>
        <p:txBody>
          <a:bodyPr/>
          <a:lstStyle/>
          <a:p>
            <a:fld id="{150819AE-02FA-3749-BFC2-030922A62D98}" type="slidenum">
              <a:rPr lang="en-US" smtClean="0"/>
              <a:t>34</a:t>
            </a:fld>
            <a:endParaRPr lang="en-US"/>
          </a:p>
        </p:txBody>
      </p:sp>
      <p:sp>
        <p:nvSpPr>
          <p:cNvPr id="6" name="Rectangle 5"/>
          <p:cNvSpPr/>
          <p:nvPr/>
        </p:nvSpPr>
        <p:spPr>
          <a:xfrm>
            <a:off x="361950" y="6317253"/>
            <a:ext cx="8953500" cy="461665"/>
          </a:xfrm>
          <a:prstGeom prst="rect">
            <a:avLst/>
          </a:prstGeom>
        </p:spPr>
        <p:txBody>
          <a:bodyPr wrap="square">
            <a:spAutoFit/>
          </a:bodyPr>
          <a:lstStyle/>
          <a:p>
            <a:pPr marL="17463" marR="0" lvl="0" indent="-17463" defTabSz="914400" eaLnBrk="1" fontAlgn="auto" latinLnBrk="0" hangingPunct="1">
              <a:lnSpc>
                <a:spcPct val="100000"/>
              </a:lnSpc>
              <a:spcBef>
                <a:spcPts val="0"/>
              </a:spcBef>
              <a:spcAft>
                <a:spcPts val="0"/>
              </a:spcAft>
              <a:buClrTx/>
              <a:buSzTx/>
              <a:buFont typeface="Arial" charset="0"/>
              <a:buNone/>
              <a:defRPr/>
            </a:pPr>
            <a:r>
              <a:rPr lang="en-US" sz="2400" dirty="0" smtClean="0">
                <a:solidFill>
                  <a:schemeClr val="bg1">
                    <a:lumMod val="50000"/>
                  </a:schemeClr>
                </a:solidFill>
                <a:latin typeface="Helvetica Neue Thin" charset="0"/>
                <a:ea typeface="Helvetica Neue Thin" charset="0"/>
                <a:cs typeface="Helvetica Neue Thin" charset="0"/>
              </a:rPr>
              <a:t>Data Manipulation</a:t>
            </a:r>
            <a:endParaRPr lang="en-US" sz="2400" dirty="0">
              <a:solidFill>
                <a:schemeClr val="bg1">
                  <a:lumMod val="50000"/>
                </a:schemeClr>
              </a:solidFill>
              <a:latin typeface="Helvetica Neue Thin" charset="0"/>
              <a:ea typeface="Helvetica Neue Thin" charset="0"/>
              <a:cs typeface="Helvetica Neue Thin" charset="0"/>
            </a:endParaRPr>
          </a:p>
        </p:txBody>
      </p:sp>
      <p:sp>
        <p:nvSpPr>
          <p:cNvPr id="11" name="Rectangle 10"/>
          <p:cNvSpPr/>
          <p:nvPr/>
        </p:nvSpPr>
        <p:spPr>
          <a:xfrm>
            <a:off x="-7673548" y="907943"/>
            <a:ext cx="14431187" cy="707886"/>
          </a:xfrm>
          <a:prstGeom prst="rect">
            <a:avLst/>
          </a:prstGeom>
          <a:solidFill>
            <a:srgbClr val="00B0F0"/>
          </a:solidFill>
        </p:spPr>
        <p:txBody>
          <a:bodyPr wrap="square">
            <a:spAutoFit/>
          </a:bodyPr>
          <a:lstStyle/>
          <a:p>
            <a:pPr algn="r"/>
            <a:r>
              <a:rPr lang="en-US" sz="4000" dirty="0" smtClean="0">
                <a:solidFill>
                  <a:schemeClr val="bg1"/>
                </a:solidFill>
                <a:latin typeface="Avenir Book" charset="0"/>
                <a:ea typeface="Avenir Book" charset="0"/>
                <a:cs typeface="Avenir Book" charset="0"/>
              </a:rPr>
              <a:t>Parsing</a:t>
            </a:r>
            <a:r>
              <a:rPr lang="en-US" sz="4000" smtClean="0">
                <a:solidFill>
                  <a:schemeClr val="bg1"/>
                </a:solidFill>
                <a:latin typeface="Avenir Book" charset="0"/>
                <a:ea typeface="Avenir Book" charset="0"/>
                <a:cs typeface="Avenir Book" charset="0"/>
              </a:rPr>
              <a:t>: Exercise - Answer</a:t>
            </a:r>
            <a:endParaRPr lang="en-US" sz="3600" dirty="0" smtClean="0">
              <a:solidFill>
                <a:schemeClr val="bg1"/>
              </a:solidFill>
              <a:latin typeface="Avenir Book" charset="0"/>
              <a:ea typeface="Avenir Book" charset="0"/>
              <a:cs typeface="Avenir Book" charset="0"/>
            </a:endParaRPr>
          </a:p>
        </p:txBody>
      </p:sp>
      <p:sp>
        <p:nvSpPr>
          <p:cNvPr id="9" name="Rectangle 8"/>
          <p:cNvSpPr/>
          <p:nvPr/>
        </p:nvSpPr>
        <p:spPr>
          <a:xfrm>
            <a:off x="750216" y="2150659"/>
            <a:ext cx="11047773" cy="2246769"/>
          </a:xfrm>
          <a:prstGeom prst="rect">
            <a:avLst/>
          </a:prstGeom>
          <a:solidFill>
            <a:schemeClr val="bg1">
              <a:lumMod val="95000"/>
            </a:schemeClr>
          </a:solidFill>
        </p:spPr>
        <p:txBody>
          <a:bodyPr wrap="square">
            <a:spAutoFit/>
          </a:bodyPr>
          <a:lstStyle/>
          <a:p>
            <a:pPr marL="571500" indent="-571500"/>
            <a:r>
              <a:rPr lang="en-US" sz="2800" dirty="0">
                <a:latin typeface="Courier New" charset="0"/>
                <a:ea typeface="Courier New" charset="0"/>
                <a:cs typeface="Courier New" charset="0"/>
              </a:rPr>
              <a:t>case &lt;-  c(	"Jerry v. Newman", " Tom vs. Jerry", </a:t>
            </a:r>
            <a:endParaRPr lang="en-US" sz="2800" dirty="0" smtClean="0">
              <a:latin typeface="Courier New" charset="0"/>
              <a:ea typeface="Courier New" charset="0"/>
              <a:cs typeface="Courier New" charset="0"/>
            </a:endParaRPr>
          </a:p>
          <a:p>
            <a:pPr marL="571500" indent="-571500"/>
            <a:r>
              <a:rPr lang="en-US" sz="2800" dirty="0">
                <a:latin typeface="Courier New" charset="0"/>
                <a:ea typeface="Courier New" charset="0"/>
                <a:cs typeface="Courier New" charset="0"/>
              </a:rPr>
              <a:t>	</a:t>
            </a:r>
            <a:r>
              <a:rPr lang="en-US" sz="2800" dirty="0" smtClean="0">
                <a:latin typeface="Courier New" charset="0"/>
                <a:ea typeface="Courier New" charset="0"/>
                <a:cs typeface="Courier New" charset="0"/>
              </a:rPr>
              <a:t>			" </a:t>
            </a:r>
            <a:r>
              <a:rPr lang="en-US" sz="2800" dirty="0">
                <a:latin typeface="Courier New" charset="0"/>
                <a:ea typeface="Courier New" charset="0"/>
                <a:cs typeface="Courier New" charset="0"/>
              </a:rPr>
              <a:t>Don versus Media</a:t>
            </a:r>
            <a:r>
              <a:rPr lang="en-US" sz="2800" dirty="0" smtClean="0">
                <a:latin typeface="Courier New" charset="0"/>
                <a:ea typeface="Courier New" charset="0"/>
                <a:cs typeface="Courier New" charset="0"/>
              </a:rPr>
              <a:t>")</a:t>
            </a:r>
          </a:p>
          <a:p>
            <a:pPr marL="571500" indent="-571500"/>
            <a:r>
              <a:rPr lang="en-US" sz="2800" dirty="0" smtClean="0">
                <a:latin typeface="Courier New" charset="0"/>
                <a:ea typeface="Courier New" charset="0"/>
                <a:cs typeface="Courier New" charset="0"/>
              </a:rPr>
              <a:t>case </a:t>
            </a:r>
            <a:r>
              <a:rPr lang="en-US" sz="2800" dirty="0">
                <a:latin typeface="Courier New" charset="0"/>
                <a:ea typeface="Courier New" charset="0"/>
                <a:cs typeface="Courier New" charset="0"/>
              </a:rPr>
              <a:t>&lt;- </a:t>
            </a:r>
            <a:r>
              <a:rPr lang="en-US" sz="2800" dirty="0" err="1">
                <a:latin typeface="Courier New" charset="0"/>
                <a:ea typeface="Courier New" charset="0"/>
                <a:cs typeface="Courier New" charset="0"/>
              </a:rPr>
              <a:t>gsub</a:t>
            </a:r>
            <a:r>
              <a:rPr lang="en-US" sz="2800" dirty="0">
                <a:latin typeface="Courier New" charset="0"/>
                <a:ea typeface="Courier New" charset="0"/>
                <a:cs typeface="Courier New" charset="0"/>
              </a:rPr>
              <a:t>("vs\\.| v\\.", "</a:t>
            </a:r>
            <a:r>
              <a:rPr lang="en-US" sz="2800" dirty="0" err="1">
                <a:latin typeface="Courier New" charset="0"/>
                <a:ea typeface="Courier New" charset="0"/>
                <a:cs typeface="Courier New" charset="0"/>
              </a:rPr>
              <a:t>versus",case</a:t>
            </a:r>
            <a:r>
              <a:rPr lang="en-US" sz="2800" dirty="0" smtClean="0">
                <a:latin typeface="Courier New" charset="0"/>
                <a:ea typeface="Courier New" charset="0"/>
                <a:cs typeface="Courier New" charset="0"/>
              </a:rPr>
              <a:t>)</a:t>
            </a:r>
          </a:p>
          <a:p>
            <a:pPr marL="571500" indent="-571500"/>
            <a:r>
              <a:rPr lang="en-US" sz="2800" dirty="0" smtClean="0">
                <a:latin typeface="Courier New" charset="0"/>
                <a:ea typeface="Courier New" charset="0"/>
                <a:cs typeface="Courier New" charset="0"/>
              </a:rPr>
              <a:t>b </a:t>
            </a:r>
            <a:r>
              <a:rPr lang="en-US" sz="2800" dirty="0">
                <a:latin typeface="Courier New" charset="0"/>
                <a:ea typeface="Courier New" charset="0"/>
                <a:cs typeface="Courier New" charset="0"/>
              </a:rPr>
              <a:t>&lt;- </a:t>
            </a:r>
            <a:r>
              <a:rPr lang="en-US" sz="2800" dirty="0" err="1">
                <a:latin typeface="Courier New" charset="0"/>
                <a:ea typeface="Courier New" charset="0"/>
                <a:cs typeface="Courier New" charset="0"/>
              </a:rPr>
              <a:t>strsplit</a:t>
            </a:r>
            <a:r>
              <a:rPr lang="en-US" sz="2800" dirty="0">
                <a:latin typeface="Courier New" charset="0"/>
                <a:ea typeface="Courier New" charset="0"/>
                <a:cs typeface="Courier New" charset="0"/>
              </a:rPr>
              <a:t>(</a:t>
            </a:r>
            <a:r>
              <a:rPr lang="en-US" sz="2800" dirty="0" err="1">
                <a:latin typeface="Courier New" charset="0"/>
                <a:ea typeface="Courier New" charset="0"/>
                <a:cs typeface="Courier New" charset="0"/>
              </a:rPr>
              <a:t>case,"versus</a:t>
            </a:r>
            <a:r>
              <a:rPr lang="en-US" sz="2800" dirty="0" smtClean="0">
                <a:latin typeface="Courier New" charset="0"/>
                <a:ea typeface="Courier New" charset="0"/>
                <a:cs typeface="Courier New" charset="0"/>
              </a:rPr>
              <a:t>")</a:t>
            </a:r>
          </a:p>
          <a:p>
            <a:pPr marL="571500" indent="-571500"/>
            <a:r>
              <a:rPr lang="en-US" sz="2800" dirty="0" smtClean="0">
                <a:latin typeface="Courier New" charset="0"/>
                <a:ea typeface="Courier New" charset="0"/>
                <a:cs typeface="Courier New" charset="0"/>
              </a:rPr>
              <a:t>matrix(</a:t>
            </a:r>
            <a:r>
              <a:rPr lang="en-US" sz="2800" dirty="0" err="1" smtClean="0">
                <a:latin typeface="Courier New" charset="0"/>
                <a:ea typeface="Courier New" charset="0"/>
                <a:cs typeface="Courier New" charset="0"/>
              </a:rPr>
              <a:t>unlist</a:t>
            </a:r>
            <a:r>
              <a:rPr lang="en-US" sz="2800" dirty="0" smtClean="0">
                <a:latin typeface="Courier New" charset="0"/>
                <a:ea typeface="Courier New" charset="0"/>
                <a:cs typeface="Courier New" charset="0"/>
              </a:rPr>
              <a:t>(b</a:t>
            </a:r>
            <a:r>
              <a:rPr lang="en-US" sz="2800" dirty="0">
                <a:latin typeface="Courier New" charset="0"/>
                <a:ea typeface="Courier New" charset="0"/>
                <a:cs typeface="Courier New" charset="0"/>
              </a:rPr>
              <a:t>), </a:t>
            </a:r>
            <a:r>
              <a:rPr lang="en-US" sz="2800" dirty="0" err="1">
                <a:latin typeface="Courier New" charset="0"/>
                <a:ea typeface="Courier New" charset="0"/>
                <a:cs typeface="Courier New" charset="0"/>
              </a:rPr>
              <a:t>nrow</a:t>
            </a:r>
            <a:r>
              <a:rPr lang="en-US" sz="2800" dirty="0">
                <a:latin typeface="Courier New" charset="0"/>
                <a:ea typeface="Courier New" charset="0"/>
                <a:cs typeface="Courier New" charset="0"/>
              </a:rPr>
              <a:t>=3, </a:t>
            </a:r>
            <a:r>
              <a:rPr lang="en-US" sz="2800" dirty="0" err="1">
                <a:latin typeface="Courier New" charset="0"/>
                <a:ea typeface="Courier New" charset="0"/>
                <a:cs typeface="Courier New" charset="0"/>
              </a:rPr>
              <a:t>byrow</a:t>
            </a:r>
            <a:r>
              <a:rPr lang="en-US" sz="2800" dirty="0">
                <a:latin typeface="Courier New" charset="0"/>
                <a:ea typeface="Courier New" charset="0"/>
                <a:cs typeface="Courier New" charset="0"/>
              </a:rPr>
              <a:t>=T)</a:t>
            </a:r>
            <a:endParaRPr lang="en-US" sz="2800" dirty="0" smtClean="0">
              <a:latin typeface="Courier New" charset="0"/>
              <a:ea typeface="Courier New" charset="0"/>
              <a:cs typeface="Courier New" charset="0"/>
            </a:endParaRPr>
          </a:p>
        </p:txBody>
      </p:sp>
    </p:spTree>
    <p:extLst>
      <p:ext uri="{BB962C8B-B14F-4D97-AF65-F5344CB8AC3E}">
        <p14:creationId xmlns:p14="http://schemas.microsoft.com/office/powerpoint/2010/main" val="96936530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a:xfrm>
            <a:off x="8510270" y="6373821"/>
            <a:ext cx="2743200" cy="365125"/>
          </a:xfrm>
        </p:spPr>
        <p:txBody>
          <a:bodyPr/>
          <a:lstStyle/>
          <a:p>
            <a:fld id="{150819AE-02FA-3749-BFC2-030922A62D98}" type="slidenum">
              <a:rPr lang="en-US" smtClean="0"/>
              <a:t>35</a:t>
            </a:fld>
            <a:endParaRPr lang="en-US"/>
          </a:p>
        </p:txBody>
      </p:sp>
      <p:sp>
        <p:nvSpPr>
          <p:cNvPr id="6" name="Rectangle 5"/>
          <p:cNvSpPr/>
          <p:nvPr/>
        </p:nvSpPr>
        <p:spPr>
          <a:xfrm>
            <a:off x="361950" y="6317253"/>
            <a:ext cx="8953500" cy="461665"/>
          </a:xfrm>
          <a:prstGeom prst="rect">
            <a:avLst/>
          </a:prstGeom>
        </p:spPr>
        <p:txBody>
          <a:bodyPr wrap="square">
            <a:spAutoFit/>
          </a:bodyPr>
          <a:lstStyle/>
          <a:p>
            <a:pPr marL="17463" marR="0" lvl="0" indent="-17463" defTabSz="914400" eaLnBrk="1" fontAlgn="auto" latinLnBrk="0" hangingPunct="1">
              <a:lnSpc>
                <a:spcPct val="100000"/>
              </a:lnSpc>
              <a:spcBef>
                <a:spcPts val="0"/>
              </a:spcBef>
              <a:spcAft>
                <a:spcPts val="0"/>
              </a:spcAft>
              <a:buClrTx/>
              <a:buSzTx/>
              <a:buFont typeface="Arial" charset="0"/>
              <a:buNone/>
              <a:defRPr/>
            </a:pPr>
            <a:r>
              <a:rPr lang="en-US" sz="2400" dirty="0" smtClean="0">
                <a:solidFill>
                  <a:schemeClr val="bg1">
                    <a:lumMod val="50000"/>
                  </a:schemeClr>
                </a:solidFill>
                <a:latin typeface="Helvetica Neue Thin" charset="0"/>
                <a:ea typeface="Helvetica Neue Thin" charset="0"/>
                <a:cs typeface="Helvetica Neue Thin" charset="0"/>
              </a:rPr>
              <a:t>Data Manipulation</a:t>
            </a:r>
            <a:endParaRPr lang="en-US" sz="2400" dirty="0">
              <a:solidFill>
                <a:schemeClr val="bg1">
                  <a:lumMod val="50000"/>
                </a:schemeClr>
              </a:solidFill>
              <a:latin typeface="Helvetica Neue Thin" charset="0"/>
              <a:ea typeface="Helvetica Neue Thin" charset="0"/>
              <a:cs typeface="Helvetica Neue Thin" charset="0"/>
            </a:endParaRPr>
          </a:p>
        </p:txBody>
      </p:sp>
      <p:sp>
        <p:nvSpPr>
          <p:cNvPr id="7" name="Rectangle 6"/>
          <p:cNvSpPr/>
          <p:nvPr/>
        </p:nvSpPr>
        <p:spPr>
          <a:xfrm>
            <a:off x="-7427344" y="595129"/>
            <a:ext cx="10782300" cy="769441"/>
          </a:xfrm>
          <a:prstGeom prst="rect">
            <a:avLst/>
          </a:prstGeom>
          <a:solidFill>
            <a:srgbClr val="0070C0"/>
          </a:solidFill>
        </p:spPr>
        <p:txBody>
          <a:bodyPr wrap="square">
            <a:spAutoFit/>
          </a:bodyPr>
          <a:lstStyle/>
          <a:p>
            <a:pPr algn="r"/>
            <a:r>
              <a:rPr lang="en-US" sz="4400" dirty="0" smtClean="0">
                <a:solidFill>
                  <a:schemeClr val="bg1"/>
                </a:solidFill>
                <a:latin typeface="Avenir Book" charset="0"/>
                <a:ea typeface="Avenir Book" charset="0"/>
                <a:cs typeface="Avenir Book" charset="0"/>
              </a:rPr>
              <a:t>Reshape</a:t>
            </a:r>
            <a:endParaRPr lang="en-US" sz="4000" dirty="0" smtClean="0">
              <a:solidFill>
                <a:schemeClr val="bg1"/>
              </a:solidFill>
              <a:latin typeface="Avenir Book" charset="0"/>
              <a:ea typeface="Avenir Book" charset="0"/>
              <a:cs typeface="Avenir Book" charset="0"/>
            </a:endParaRPr>
          </a:p>
        </p:txBody>
      </p:sp>
      <p:sp>
        <p:nvSpPr>
          <p:cNvPr id="8" name="Rectangle 7"/>
          <p:cNvSpPr/>
          <p:nvPr/>
        </p:nvSpPr>
        <p:spPr>
          <a:xfrm>
            <a:off x="767036" y="2057067"/>
            <a:ext cx="10782300" cy="584775"/>
          </a:xfrm>
          <a:prstGeom prst="rect">
            <a:avLst/>
          </a:prstGeom>
        </p:spPr>
        <p:txBody>
          <a:bodyPr wrap="square">
            <a:spAutoFit/>
          </a:bodyPr>
          <a:lstStyle/>
          <a:p>
            <a:r>
              <a:rPr lang="en-US" sz="3200" dirty="0" smtClean="0">
                <a:solidFill>
                  <a:schemeClr val="accent1"/>
                </a:solidFill>
                <a:latin typeface="Helvetica Neue Thin" charset="0"/>
                <a:ea typeface="Helvetica Neue Thin" charset="0"/>
                <a:cs typeface="Helvetica Neue Thin" charset="0"/>
              </a:rPr>
              <a:t>Tabular data often is found in one of two formats:</a:t>
            </a:r>
          </a:p>
        </p:txBody>
      </p:sp>
      <p:sp>
        <p:nvSpPr>
          <p:cNvPr id="9" name="Rectangle 8"/>
          <p:cNvSpPr/>
          <p:nvPr/>
        </p:nvSpPr>
        <p:spPr>
          <a:xfrm>
            <a:off x="-7427344" y="1364570"/>
            <a:ext cx="10782300" cy="461665"/>
          </a:xfrm>
          <a:prstGeom prst="rect">
            <a:avLst/>
          </a:prstGeom>
          <a:solidFill>
            <a:srgbClr val="00B0F0"/>
          </a:solidFill>
        </p:spPr>
        <p:txBody>
          <a:bodyPr wrap="square">
            <a:spAutoFit/>
          </a:bodyPr>
          <a:lstStyle/>
          <a:p>
            <a:pPr algn="r"/>
            <a:r>
              <a:rPr lang="en-US" sz="2400" dirty="0" smtClean="0">
                <a:solidFill>
                  <a:schemeClr val="bg1"/>
                </a:solidFill>
                <a:latin typeface="Avenir Book" charset="0"/>
                <a:ea typeface="Avenir Book" charset="0"/>
                <a:cs typeface="Avenir Book" charset="0"/>
              </a:rPr>
              <a:t>Data manipulation</a:t>
            </a:r>
            <a:endParaRPr lang="en-US" sz="2000" dirty="0" smtClean="0">
              <a:solidFill>
                <a:schemeClr val="bg1"/>
              </a:solidFill>
              <a:latin typeface="Avenir Book" charset="0"/>
              <a:ea typeface="Avenir Book" charset="0"/>
              <a:cs typeface="Avenir Book" charset="0"/>
            </a:endParaRPr>
          </a:p>
        </p:txBody>
      </p:sp>
      <p:graphicFrame>
        <p:nvGraphicFramePr>
          <p:cNvPr id="3" name="Table 2"/>
          <p:cNvGraphicFramePr>
            <a:graphicFrameLocks noGrp="1"/>
          </p:cNvGraphicFramePr>
          <p:nvPr>
            <p:extLst>
              <p:ext uri="{D42A27DB-BD31-4B8C-83A1-F6EECF244321}">
                <p14:modId xmlns:p14="http://schemas.microsoft.com/office/powerpoint/2010/main" val="1104814463"/>
              </p:ext>
            </p:extLst>
          </p:nvPr>
        </p:nvGraphicFramePr>
        <p:xfrm>
          <a:off x="1736136" y="3612187"/>
          <a:ext cx="3237640" cy="1948748"/>
        </p:xfrm>
        <a:graphic>
          <a:graphicData uri="http://schemas.openxmlformats.org/drawingml/2006/table">
            <a:tbl>
              <a:tblPr firstRow="1" bandRow="1">
                <a:tableStyleId>{5C22544A-7EE6-4342-B048-85BDC9FD1C3A}</a:tableStyleId>
              </a:tblPr>
              <a:tblGrid>
                <a:gridCol w="931650"/>
                <a:gridCol w="1152995"/>
                <a:gridCol w="1152995"/>
              </a:tblGrid>
              <a:tr h="0">
                <a:tc>
                  <a:txBody>
                    <a:bodyPr/>
                    <a:lstStyle/>
                    <a:p>
                      <a:r>
                        <a:rPr lang="en-US" dirty="0" err="1" smtClean="0">
                          <a:latin typeface="Avenir Book" charset="0"/>
                          <a:ea typeface="Avenir Book" charset="0"/>
                          <a:cs typeface="Avenir Book" charset="0"/>
                        </a:rPr>
                        <a:t>Loc_id</a:t>
                      </a:r>
                      <a:endParaRPr lang="en-US" dirty="0">
                        <a:latin typeface="Avenir Book" charset="0"/>
                        <a:ea typeface="Avenir Book" charset="0"/>
                        <a:cs typeface="Avenir Book" charset="0"/>
                      </a:endParaRPr>
                    </a:p>
                  </a:txBody>
                  <a:tcPr/>
                </a:tc>
                <a:tc>
                  <a:txBody>
                    <a:bodyPr/>
                    <a:lstStyle/>
                    <a:p>
                      <a:r>
                        <a:rPr lang="en-US" dirty="0" smtClean="0">
                          <a:latin typeface="Avenir Book" charset="0"/>
                          <a:ea typeface="Avenir Book" charset="0"/>
                          <a:cs typeface="Avenir Book" charset="0"/>
                        </a:rPr>
                        <a:t>Type</a:t>
                      </a:r>
                      <a:endParaRPr lang="en-US" dirty="0">
                        <a:latin typeface="Avenir Book" charset="0"/>
                        <a:ea typeface="Avenir Book" charset="0"/>
                        <a:cs typeface="Avenir Book" charset="0"/>
                      </a:endParaRPr>
                    </a:p>
                  </a:txBody>
                  <a:tcPr/>
                </a:tc>
                <a:tc>
                  <a:txBody>
                    <a:bodyPr/>
                    <a:lstStyle/>
                    <a:p>
                      <a:r>
                        <a:rPr lang="en-US" dirty="0" smtClean="0">
                          <a:latin typeface="Avenir Book" charset="0"/>
                          <a:ea typeface="Avenir Book" charset="0"/>
                          <a:cs typeface="Avenir Book" charset="0"/>
                        </a:rPr>
                        <a:t>Value</a:t>
                      </a:r>
                      <a:endParaRPr lang="en-US" dirty="0">
                        <a:latin typeface="Avenir Book" charset="0"/>
                        <a:ea typeface="Avenir Book" charset="0"/>
                        <a:cs typeface="Avenir Book" charset="0"/>
                      </a:endParaRPr>
                    </a:p>
                  </a:txBody>
                  <a:tcPr/>
                </a:tc>
              </a:tr>
              <a:tr h="395747">
                <a:tc>
                  <a:txBody>
                    <a:bodyPr/>
                    <a:lstStyle/>
                    <a:p>
                      <a:r>
                        <a:rPr lang="en-US" dirty="0" smtClean="0">
                          <a:latin typeface="Avenir Book" charset="0"/>
                          <a:ea typeface="Avenir Book" charset="0"/>
                          <a:cs typeface="Avenir Book" charset="0"/>
                        </a:rPr>
                        <a:t>1</a:t>
                      </a:r>
                      <a:endParaRPr lang="en-US" dirty="0">
                        <a:latin typeface="Avenir Book" charset="0"/>
                        <a:ea typeface="Avenir Book" charset="0"/>
                        <a:cs typeface="Avenir Book" charset="0"/>
                      </a:endParaRPr>
                    </a:p>
                  </a:txBody>
                  <a:tcPr/>
                </a:tc>
                <a:tc>
                  <a:txBody>
                    <a:bodyPr/>
                    <a:lstStyle/>
                    <a:p>
                      <a:r>
                        <a:rPr lang="en-US" dirty="0" err="1" smtClean="0">
                          <a:latin typeface="Avenir Book" charset="0"/>
                          <a:ea typeface="Avenir Book" charset="0"/>
                          <a:cs typeface="Avenir Book" charset="0"/>
                        </a:rPr>
                        <a:t>Lat</a:t>
                      </a:r>
                      <a:endParaRPr lang="en-US" dirty="0">
                        <a:latin typeface="Avenir Book" charset="0"/>
                        <a:ea typeface="Avenir Book" charset="0"/>
                        <a:cs typeface="Avenir Book" charset="0"/>
                      </a:endParaRPr>
                    </a:p>
                  </a:txBody>
                  <a:tcPr/>
                </a:tc>
                <a:tc>
                  <a:txBody>
                    <a:bodyPr/>
                    <a:lstStyle/>
                    <a:p>
                      <a:r>
                        <a:rPr lang="en-US" dirty="0" smtClean="0">
                          <a:latin typeface="Avenir Book" charset="0"/>
                          <a:ea typeface="Avenir Book" charset="0"/>
                          <a:cs typeface="Avenir Book" charset="0"/>
                        </a:rPr>
                        <a:t>-40.72</a:t>
                      </a:r>
                      <a:endParaRPr lang="en-US" dirty="0">
                        <a:latin typeface="Avenir Book" charset="0"/>
                        <a:ea typeface="Avenir Book" charset="0"/>
                        <a:cs typeface="Avenir Book" charset="0"/>
                      </a:endParaRPr>
                    </a:p>
                  </a:txBody>
                  <a:tcPr/>
                </a:tc>
              </a:tr>
              <a:tr h="395747">
                <a:tc>
                  <a:txBody>
                    <a:bodyPr/>
                    <a:lstStyle/>
                    <a:p>
                      <a:r>
                        <a:rPr lang="en-US" dirty="0" smtClean="0">
                          <a:latin typeface="Avenir Book" charset="0"/>
                          <a:ea typeface="Avenir Book" charset="0"/>
                          <a:cs typeface="Avenir Book" charset="0"/>
                        </a:rPr>
                        <a:t>1</a:t>
                      </a:r>
                      <a:endParaRPr lang="en-US" dirty="0">
                        <a:latin typeface="Avenir Book" charset="0"/>
                        <a:ea typeface="Avenir Book" charset="0"/>
                        <a:cs typeface="Avenir Book" charset="0"/>
                      </a:endParaRPr>
                    </a:p>
                  </a:txBody>
                  <a:tcPr/>
                </a:tc>
                <a:tc>
                  <a:txBody>
                    <a:bodyPr/>
                    <a:lstStyle/>
                    <a:p>
                      <a:r>
                        <a:rPr lang="en-US" dirty="0" smtClean="0">
                          <a:latin typeface="Avenir Book" charset="0"/>
                          <a:ea typeface="Avenir Book" charset="0"/>
                          <a:cs typeface="Avenir Book" charset="0"/>
                        </a:rPr>
                        <a:t>Lon</a:t>
                      </a:r>
                      <a:endParaRPr lang="en-US" dirty="0">
                        <a:latin typeface="Avenir Book" charset="0"/>
                        <a:ea typeface="Avenir Book" charset="0"/>
                        <a:cs typeface="Avenir Book" charset="0"/>
                      </a:endParaRPr>
                    </a:p>
                  </a:txBody>
                  <a:tcPr/>
                </a:tc>
                <a:tc>
                  <a:txBody>
                    <a:bodyPr/>
                    <a:lstStyle/>
                    <a:p>
                      <a:r>
                        <a:rPr lang="en-US" dirty="0" smtClean="0">
                          <a:latin typeface="Avenir Book" charset="0"/>
                          <a:ea typeface="Avenir Book" charset="0"/>
                          <a:cs typeface="Avenir Book" charset="0"/>
                        </a:rPr>
                        <a:t>50.1</a:t>
                      </a:r>
                      <a:endParaRPr lang="en-US" dirty="0">
                        <a:latin typeface="Avenir Book" charset="0"/>
                        <a:ea typeface="Avenir Book" charset="0"/>
                        <a:cs typeface="Avenir Book" charset="0"/>
                      </a:endParaRPr>
                    </a:p>
                  </a:txBody>
                  <a:tcPr/>
                </a:tc>
              </a:tr>
              <a:tr h="395747">
                <a:tc>
                  <a:txBody>
                    <a:bodyPr/>
                    <a:lstStyle/>
                    <a:p>
                      <a:r>
                        <a:rPr lang="en-US" dirty="0" smtClean="0">
                          <a:latin typeface="Avenir Book" charset="0"/>
                          <a:ea typeface="Avenir Book" charset="0"/>
                          <a:cs typeface="Avenir Book" charset="0"/>
                        </a:rPr>
                        <a:t>2</a:t>
                      </a:r>
                      <a:endParaRPr lang="en-US" dirty="0">
                        <a:latin typeface="Avenir Book" charset="0"/>
                        <a:ea typeface="Avenir Book" charset="0"/>
                        <a:cs typeface="Avenir Book" charset="0"/>
                      </a:endParaRPr>
                    </a:p>
                  </a:txBody>
                  <a:tcPr/>
                </a:tc>
                <a:tc>
                  <a:txBody>
                    <a:bodyPr/>
                    <a:lstStyle/>
                    <a:p>
                      <a:r>
                        <a:rPr lang="en-US" dirty="0" err="1" smtClean="0">
                          <a:latin typeface="Avenir Book" charset="0"/>
                          <a:ea typeface="Avenir Book" charset="0"/>
                          <a:cs typeface="Avenir Book" charset="0"/>
                        </a:rPr>
                        <a:t>Lat</a:t>
                      </a:r>
                      <a:endParaRPr lang="en-US" dirty="0">
                        <a:latin typeface="Avenir Book" charset="0"/>
                        <a:ea typeface="Avenir Book" charset="0"/>
                        <a:cs typeface="Avenir Book" charset="0"/>
                      </a:endParaRPr>
                    </a:p>
                  </a:txBody>
                  <a:tcPr/>
                </a:tc>
                <a:tc>
                  <a:txBody>
                    <a:bodyPr/>
                    <a:lstStyle/>
                    <a:p>
                      <a:r>
                        <a:rPr lang="en-US" dirty="0" smtClean="0">
                          <a:latin typeface="Avenir Book" charset="0"/>
                          <a:ea typeface="Avenir Book" charset="0"/>
                          <a:cs typeface="Avenir Book" charset="0"/>
                        </a:rPr>
                        <a:t>-43.5</a:t>
                      </a:r>
                      <a:endParaRPr lang="en-US" dirty="0">
                        <a:latin typeface="Avenir Book" charset="0"/>
                        <a:ea typeface="Avenir Book" charset="0"/>
                        <a:cs typeface="Avenir Book" charset="0"/>
                      </a:endParaRPr>
                    </a:p>
                  </a:txBody>
                  <a:tcPr/>
                </a:tc>
              </a:tr>
              <a:tr h="395747">
                <a:tc>
                  <a:txBody>
                    <a:bodyPr/>
                    <a:lstStyle/>
                    <a:p>
                      <a:r>
                        <a:rPr lang="en-US" dirty="0" smtClean="0">
                          <a:latin typeface="Avenir Book" charset="0"/>
                          <a:ea typeface="Avenir Book" charset="0"/>
                          <a:cs typeface="Avenir Book" charset="0"/>
                        </a:rPr>
                        <a:t>2</a:t>
                      </a:r>
                      <a:endParaRPr lang="en-US" dirty="0">
                        <a:latin typeface="Avenir Book" charset="0"/>
                        <a:ea typeface="Avenir Book" charset="0"/>
                        <a:cs typeface="Avenir Book" charset="0"/>
                      </a:endParaRPr>
                    </a:p>
                  </a:txBody>
                  <a:tcPr/>
                </a:tc>
                <a:tc>
                  <a:txBody>
                    <a:bodyPr/>
                    <a:lstStyle/>
                    <a:p>
                      <a:r>
                        <a:rPr lang="en-US" dirty="0" smtClean="0">
                          <a:latin typeface="Avenir Book" charset="0"/>
                          <a:ea typeface="Avenir Book" charset="0"/>
                          <a:cs typeface="Avenir Book" charset="0"/>
                        </a:rPr>
                        <a:t>Lon</a:t>
                      </a:r>
                      <a:endParaRPr lang="en-US" dirty="0">
                        <a:latin typeface="Avenir Book" charset="0"/>
                        <a:ea typeface="Avenir Book" charset="0"/>
                        <a:cs typeface="Avenir Book" charset="0"/>
                      </a:endParaRPr>
                    </a:p>
                  </a:txBody>
                  <a:tcPr/>
                </a:tc>
                <a:tc>
                  <a:txBody>
                    <a:bodyPr/>
                    <a:lstStyle/>
                    <a:p>
                      <a:r>
                        <a:rPr lang="en-US" dirty="0" smtClean="0">
                          <a:latin typeface="Avenir Book" charset="0"/>
                          <a:ea typeface="Avenir Book" charset="0"/>
                          <a:cs typeface="Avenir Book" charset="0"/>
                        </a:rPr>
                        <a:t>52.45</a:t>
                      </a:r>
                      <a:endParaRPr lang="en-US" dirty="0">
                        <a:latin typeface="Avenir Book" charset="0"/>
                        <a:ea typeface="Avenir Book" charset="0"/>
                        <a:cs typeface="Avenir Book" charset="0"/>
                      </a:endParaRPr>
                    </a:p>
                  </a:txBody>
                  <a:tcPr/>
                </a:tc>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1656998337"/>
              </p:ext>
            </p:extLst>
          </p:nvPr>
        </p:nvGraphicFramePr>
        <p:xfrm>
          <a:off x="6077810" y="3612187"/>
          <a:ext cx="3237640" cy="1157254"/>
        </p:xfrm>
        <a:graphic>
          <a:graphicData uri="http://schemas.openxmlformats.org/drawingml/2006/table">
            <a:tbl>
              <a:tblPr firstRow="1" bandRow="1">
                <a:tableStyleId>{5C22544A-7EE6-4342-B048-85BDC9FD1C3A}</a:tableStyleId>
              </a:tblPr>
              <a:tblGrid>
                <a:gridCol w="931650"/>
                <a:gridCol w="1152995"/>
                <a:gridCol w="1152995"/>
              </a:tblGrid>
              <a:tr h="0">
                <a:tc>
                  <a:txBody>
                    <a:bodyPr/>
                    <a:lstStyle/>
                    <a:p>
                      <a:r>
                        <a:rPr lang="en-US" dirty="0" err="1" smtClean="0">
                          <a:latin typeface="Avenir Book" charset="0"/>
                          <a:ea typeface="Avenir Book" charset="0"/>
                          <a:cs typeface="Avenir Book" charset="0"/>
                        </a:rPr>
                        <a:t>Loc_id</a:t>
                      </a:r>
                      <a:endParaRPr lang="en-US" dirty="0">
                        <a:latin typeface="Avenir Book" charset="0"/>
                        <a:ea typeface="Avenir Book" charset="0"/>
                        <a:cs typeface="Avenir Book" charset="0"/>
                      </a:endParaRPr>
                    </a:p>
                  </a:txBody>
                  <a:tcPr/>
                </a:tc>
                <a:tc>
                  <a:txBody>
                    <a:bodyPr/>
                    <a:lstStyle/>
                    <a:p>
                      <a:r>
                        <a:rPr lang="en-US" dirty="0" err="1" smtClean="0">
                          <a:latin typeface="Avenir Book" charset="0"/>
                          <a:ea typeface="Avenir Book" charset="0"/>
                          <a:cs typeface="Avenir Book" charset="0"/>
                        </a:rPr>
                        <a:t>Lat</a:t>
                      </a:r>
                      <a:endParaRPr lang="en-US" dirty="0">
                        <a:latin typeface="Avenir Book" charset="0"/>
                        <a:ea typeface="Avenir Book" charset="0"/>
                        <a:cs typeface="Avenir Book" charset="0"/>
                      </a:endParaRPr>
                    </a:p>
                  </a:txBody>
                  <a:tcPr/>
                </a:tc>
                <a:tc>
                  <a:txBody>
                    <a:bodyPr/>
                    <a:lstStyle/>
                    <a:p>
                      <a:r>
                        <a:rPr lang="en-US" dirty="0" smtClean="0">
                          <a:latin typeface="Avenir Book" charset="0"/>
                          <a:ea typeface="Avenir Book" charset="0"/>
                          <a:cs typeface="Avenir Book" charset="0"/>
                        </a:rPr>
                        <a:t>Lon</a:t>
                      </a:r>
                      <a:endParaRPr lang="en-US" dirty="0">
                        <a:latin typeface="Avenir Book" charset="0"/>
                        <a:ea typeface="Avenir Book" charset="0"/>
                        <a:cs typeface="Avenir Book" charset="0"/>
                      </a:endParaRPr>
                    </a:p>
                  </a:txBody>
                  <a:tcPr/>
                </a:tc>
              </a:tr>
              <a:tr h="395747">
                <a:tc>
                  <a:txBody>
                    <a:bodyPr/>
                    <a:lstStyle/>
                    <a:p>
                      <a:r>
                        <a:rPr lang="en-US" dirty="0" smtClean="0">
                          <a:latin typeface="Avenir Book" charset="0"/>
                          <a:ea typeface="Avenir Book" charset="0"/>
                          <a:cs typeface="Avenir Book" charset="0"/>
                        </a:rPr>
                        <a:t>1</a:t>
                      </a:r>
                      <a:endParaRPr lang="en-US" dirty="0">
                        <a:latin typeface="Avenir Book" charset="0"/>
                        <a:ea typeface="Avenir Book" charset="0"/>
                        <a:cs typeface="Avenir Book"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Avenir Book" charset="0"/>
                          <a:ea typeface="Avenir Book" charset="0"/>
                          <a:cs typeface="Avenir Book" charset="0"/>
                        </a:rPr>
                        <a:t>-40.72</a:t>
                      </a:r>
                    </a:p>
                  </a:txBody>
                  <a:tcPr/>
                </a:tc>
                <a:tc>
                  <a:txBody>
                    <a:bodyPr/>
                    <a:lstStyle/>
                    <a:p>
                      <a:r>
                        <a:rPr lang="en-US" dirty="0" smtClean="0">
                          <a:latin typeface="Avenir Book" charset="0"/>
                          <a:ea typeface="Avenir Book" charset="0"/>
                          <a:cs typeface="Avenir Book" charset="0"/>
                        </a:rPr>
                        <a:t>50.1</a:t>
                      </a:r>
                      <a:endParaRPr lang="en-US" dirty="0">
                        <a:latin typeface="Avenir Book" charset="0"/>
                        <a:ea typeface="Avenir Book" charset="0"/>
                        <a:cs typeface="Avenir Book" charset="0"/>
                      </a:endParaRPr>
                    </a:p>
                  </a:txBody>
                  <a:tcPr/>
                </a:tc>
              </a:tr>
              <a:tr h="395747">
                <a:tc>
                  <a:txBody>
                    <a:bodyPr/>
                    <a:lstStyle/>
                    <a:p>
                      <a:r>
                        <a:rPr lang="en-US" dirty="0" smtClean="0">
                          <a:latin typeface="Avenir Book" charset="0"/>
                          <a:ea typeface="Avenir Book" charset="0"/>
                          <a:cs typeface="Avenir Book" charset="0"/>
                        </a:rPr>
                        <a:t>2</a:t>
                      </a:r>
                      <a:endParaRPr lang="en-US" dirty="0">
                        <a:latin typeface="Avenir Book" charset="0"/>
                        <a:ea typeface="Avenir Book" charset="0"/>
                        <a:cs typeface="Avenir Book" charset="0"/>
                      </a:endParaRPr>
                    </a:p>
                  </a:txBody>
                  <a:tcPr/>
                </a:tc>
                <a:tc>
                  <a:txBody>
                    <a:bodyPr/>
                    <a:lstStyle/>
                    <a:p>
                      <a:r>
                        <a:rPr lang="en-US" dirty="0" smtClean="0">
                          <a:latin typeface="Avenir Book" charset="0"/>
                          <a:ea typeface="Avenir Book" charset="0"/>
                          <a:cs typeface="Avenir Book" charset="0"/>
                        </a:rPr>
                        <a:t>-43.5</a:t>
                      </a:r>
                      <a:endParaRPr lang="en-US" dirty="0">
                        <a:latin typeface="Avenir Book" charset="0"/>
                        <a:ea typeface="Avenir Book" charset="0"/>
                        <a:cs typeface="Avenir Book" charset="0"/>
                      </a:endParaRPr>
                    </a:p>
                  </a:txBody>
                  <a:tcPr/>
                </a:tc>
                <a:tc>
                  <a:txBody>
                    <a:bodyPr/>
                    <a:lstStyle/>
                    <a:p>
                      <a:r>
                        <a:rPr lang="en-US" dirty="0" smtClean="0">
                          <a:latin typeface="Avenir Book" charset="0"/>
                          <a:ea typeface="Avenir Book" charset="0"/>
                          <a:cs typeface="Avenir Book" charset="0"/>
                        </a:rPr>
                        <a:t>52.45</a:t>
                      </a:r>
                      <a:endParaRPr lang="en-US" dirty="0">
                        <a:latin typeface="Avenir Book" charset="0"/>
                        <a:ea typeface="Avenir Book" charset="0"/>
                        <a:cs typeface="Avenir Book" charset="0"/>
                      </a:endParaRPr>
                    </a:p>
                  </a:txBody>
                  <a:tcPr/>
                </a:tc>
              </a:tr>
            </a:tbl>
          </a:graphicData>
        </a:graphic>
      </p:graphicFrame>
      <p:sp>
        <p:nvSpPr>
          <p:cNvPr id="11" name="Rectangle 10"/>
          <p:cNvSpPr/>
          <p:nvPr/>
        </p:nvSpPr>
        <p:spPr>
          <a:xfrm>
            <a:off x="1319124" y="2999727"/>
            <a:ext cx="4071664" cy="461665"/>
          </a:xfrm>
          <a:prstGeom prst="rect">
            <a:avLst/>
          </a:prstGeom>
        </p:spPr>
        <p:txBody>
          <a:bodyPr wrap="square">
            <a:spAutoFit/>
          </a:bodyPr>
          <a:lstStyle/>
          <a:p>
            <a:pPr algn="ctr"/>
            <a:r>
              <a:rPr lang="en-US" sz="2400" smtClean="0">
                <a:solidFill>
                  <a:schemeClr val="bg1">
                    <a:lumMod val="50000"/>
                  </a:schemeClr>
                </a:solidFill>
                <a:latin typeface="Helvetica Neue Thin" charset="0"/>
                <a:ea typeface="Helvetica Neue Thin" charset="0"/>
                <a:cs typeface="Helvetica Neue Thin" charset="0"/>
              </a:rPr>
              <a:t>Long form</a:t>
            </a:r>
            <a:endParaRPr lang="en-US" sz="2400" dirty="0" smtClean="0">
              <a:solidFill>
                <a:schemeClr val="bg1">
                  <a:lumMod val="50000"/>
                </a:schemeClr>
              </a:solidFill>
              <a:latin typeface="Helvetica Neue Thin" charset="0"/>
              <a:ea typeface="Helvetica Neue Thin" charset="0"/>
              <a:cs typeface="Helvetica Neue Thin" charset="0"/>
            </a:endParaRPr>
          </a:p>
        </p:txBody>
      </p:sp>
      <p:sp>
        <p:nvSpPr>
          <p:cNvPr id="12" name="Rectangle 11"/>
          <p:cNvSpPr/>
          <p:nvPr/>
        </p:nvSpPr>
        <p:spPr>
          <a:xfrm>
            <a:off x="5660798" y="2999726"/>
            <a:ext cx="4071664" cy="461665"/>
          </a:xfrm>
          <a:prstGeom prst="rect">
            <a:avLst/>
          </a:prstGeom>
        </p:spPr>
        <p:txBody>
          <a:bodyPr wrap="square">
            <a:spAutoFit/>
          </a:bodyPr>
          <a:lstStyle/>
          <a:p>
            <a:pPr algn="ctr"/>
            <a:r>
              <a:rPr lang="en-US" sz="2400" dirty="0" smtClean="0">
                <a:solidFill>
                  <a:schemeClr val="bg1">
                    <a:lumMod val="50000"/>
                  </a:schemeClr>
                </a:solidFill>
                <a:latin typeface="Helvetica Neue Thin" charset="0"/>
                <a:ea typeface="Helvetica Neue Thin" charset="0"/>
                <a:cs typeface="Helvetica Neue Thin" charset="0"/>
              </a:rPr>
              <a:t>Wide</a:t>
            </a:r>
          </a:p>
        </p:txBody>
      </p:sp>
    </p:spTree>
    <p:extLst>
      <p:ext uri="{BB962C8B-B14F-4D97-AF65-F5344CB8AC3E}">
        <p14:creationId xmlns:p14="http://schemas.microsoft.com/office/powerpoint/2010/main" val="179528999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a:xfrm>
            <a:off x="8510270" y="6373821"/>
            <a:ext cx="2743200" cy="365125"/>
          </a:xfrm>
        </p:spPr>
        <p:txBody>
          <a:bodyPr/>
          <a:lstStyle/>
          <a:p>
            <a:fld id="{150819AE-02FA-3749-BFC2-030922A62D98}" type="slidenum">
              <a:rPr lang="en-US" smtClean="0"/>
              <a:t>36</a:t>
            </a:fld>
            <a:endParaRPr lang="en-US"/>
          </a:p>
        </p:txBody>
      </p:sp>
      <p:sp>
        <p:nvSpPr>
          <p:cNvPr id="6" name="Rectangle 5"/>
          <p:cNvSpPr/>
          <p:nvPr/>
        </p:nvSpPr>
        <p:spPr>
          <a:xfrm>
            <a:off x="361950" y="6317253"/>
            <a:ext cx="8953500" cy="461665"/>
          </a:xfrm>
          <a:prstGeom prst="rect">
            <a:avLst/>
          </a:prstGeom>
        </p:spPr>
        <p:txBody>
          <a:bodyPr wrap="square">
            <a:spAutoFit/>
          </a:bodyPr>
          <a:lstStyle/>
          <a:p>
            <a:pPr marL="17463" marR="0" lvl="0" indent="-17463" defTabSz="914400" eaLnBrk="1" fontAlgn="auto" latinLnBrk="0" hangingPunct="1">
              <a:lnSpc>
                <a:spcPct val="100000"/>
              </a:lnSpc>
              <a:spcBef>
                <a:spcPts val="0"/>
              </a:spcBef>
              <a:spcAft>
                <a:spcPts val="0"/>
              </a:spcAft>
              <a:buClrTx/>
              <a:buSzTx/>
              <a:buFont typeface="Arial" charset="0"/>
              <a:buNone/>
              <a:defRPr/>
            </a:pPr>
            <a:r>
              <a:rPr lang="en-US" sz="2400" dirty="0" smtClean="0">
                <a:solidFill>
                  <a:schemeClr val="bg1">
                    <a:lumMod val="50000"/>
                  </a:schemeClr>
                </a:solidFill>
                <a:latin typeface="Helvetica Neue Thin" charset="0"/>
                <a:ea typeface="Helvetica Neue Thin" charset="0"/>
                <a:cs typeface="Helvetica Neue Thin" charset="0"/>
              </a:rPr>
              <a:t>Data Manipulation</a:t>
            </a:r>
            <a:endParaRPr lang="en-US" sz="2400" dirty="0">
              <a:solidFill>
                <a:schemeClr val="bg1">
                  <a:lumMod val="50000"/>
                </a:schemeClr>
              </a:solidFill>
              <a:latin typeface="Helvetica Neue Thin" charset="0"/>
              <a:ea typeface="Helvetica Neue Thin" charset="0"/>
              <a:cs typeface="Helvetica Neue Thin" charset="0"/>
            </a:endParaRPr>
          </a:p>
        </p:txBody>
      </p:sp>
      <p:sp>
        <p:nvSpPr>
          <p:cNvPr id="7" name="Rectangle 6"/>
          <p:cNvSpPr/>
          <p:nvPr/>
        </p:nvSpPr>
        <p:spPr>
          <a:xfrm>
            <a:off x="-7427344" y="595129"/>
            <a:ext cx="10782300" cy="769441"/>
          </a:xfrm>
          <a:prstGeom prst="rect">
            <a:avLst/>
          </a:prstGeom>
          <a:solidFill>
            <a:srgbClr val="0070C0"/>
          </a:solidFill>
        </p:spPr>
        <p:txBody>
          <a:bodyPr wrap="square">
            <a:spAutoFit/>
          </a:bodyPr>
          <a:lstStyle/>
          <a:p>
            <a:pPr algn="r"/>
            <a:r>
              <a:rPr lang="en-US" sz="4400" dirty="0" smtClean="0">
                <a:solidFill>
                  <a:schemeClr val="bg1"/>
                </a:solidFill>
                <a:latin typeface="Avenir Book" charset="0"/>
                <a:ea typeface="Avenir Book" charset="0"/>
                <a:cs typeface="Avenir Book" charset="0"/>
              </a:rPr>
              <a:t>Reshape</a:t>
            </a:r>
            <a:endParaRPr lang="en-US" sz="4000" dirty="0" smtClean="0">
              <a:solidFill>
                <a:schemeClr val="bg1"/>
              </a:solidFill>
              <a:latin typeface="Avenir Book" charset="0"/>
              <a:ea typeface="Avenir Book" charset="0"/>
              <a:cs typeface="Avenir Book" charset="0"/>
            </a:endParaRPr>
          </a:p>
        </p:txBody>
      </p:sp>
      <p:sp>
        <p:nvSpPr>
          <p:cNvPr id="8" name="Rectangle 7"/>
          <p:cNvSpPr/>
          <p:nvPr/>
        </p:nvSpPr>
        <p:spPr>
          <a:xfrm>
            <a:off x="767036" y="2057067"/>
            <a:ext cx="10782300" cy="584775"/>
          </a:xfrm>
          <a:prstGeom prst="rect">
            <a:avLst/>
          </a:prstGeom>
        </p:spPr>
        <p:txBody>
          <a:bodyPr wrap="square">
            <a:spAutoFit/>
          </a:bodyPr>
          <a:lstStyle/>
          <a:p>
            <a:r>
              <a:rPr lang="en-US" sz="3200" dirty="0" smtClean="0">
                <a:solidFill>
                  <a:schemeClr val="accent1"/>
                </a:solidFill>
                <a:latin typeface="Helvetica Neue Thin" charset="0"/>
                <a:ea typeface="Helvetica Neue Thin" charset="0"/>
                <a:cs typeface="Helvetica Neue Thin" charset="0"/>
              </a:rPr>
              <a:t>Tabular data often is found in one of two formats:</a:t>
            </a:r>
          </a:p>
        </p:txBody>
      </p:sp>
      <p:sp>
        <p:nvSpPr>
          <p:cNvPr id="9" name="Rectangle 8"/>
          <p:cNvSpPr/>
          <p:nvPr/>
        </p:nvSpPr>
        <p:spPr>
          <a:xfrm>
            <a:off x="-7427344" y="1364570"/>
            <a:ext cx="10782300" cy="461665"/>
          </a:xfrm>
          <a:prstGeom prst="rect">
            <a:avLst/>
          </a:prstGeom>
          <a:solidFill>
            <a:srgbClr val="00B0F0"/>
          </a:solidFill>
        </p:spPr>
        <p:txBody>
          <a:bodyPr wrap="square">
            <a:spAutoFit/>
          </a:bodyPr>
          <a:lstStyle/>
          <a:p>
            <a:pPr algn="r"/>
            <a:r>
              <a:rPr lang="en-US" sz="2400" dirty="0" smtClean="0">
                <a:solidFill>
                  <a:schemeClr val="bg1"/>
                </a:solidFill>
                <a:latin typeface="Avenir Book" charset="0"/>
                <a:ea typeface="Avenir Book" charset="0"/>
                <a:cs typeface="Avenir Book" charset="0"/>
              </a:rPr>
              <a:t>Data manipulation</a:t>
            </a:r>
            <a:endParaRPr lang="en-US" sz="2000" dirty="0" smtClean="0">
              <a:solidFill>
                <a:schemeClr val="bg1"/>
              </a:solidFill>
              <a:latin typeface="Avenir Book" charset="0"/>
              <a:ea typeface="Avenir Book" charset="0"/>
              <a:cs typeface="Avenir Book" charset="0"/>
            </a:endParaRPr>
          </a:p>
        </p:txBody>
      </p:sp>
      <p:graphicFrame>
        <p:nvGraphicFramePr>
          <p:cNvPr id="3" name="Table 2"/>
          <p:cNvGraphicFramePr>
            <a:graphicFrameLocks noGrp="1"/>
          </p:cNvGraphicFramePr>
          <p:nvPr>
            <p:extLst>
              <p:ext uri="{D42A27DB-BD31-4B8C-83A1-F6EECF244321}">
                <p14:modId xmlns:p14="http://schemas.microsoft.com/office/powerpoint/2010/main" val="1104814463"/>
              </p:ext>
            </p:extLst>
          </p:nvPr>
        </p:nvGraphicFramePr>
        <p:xfrm>
          <a:off x="1736136" y="3612187"/>
          <a:ext cx="3237640" cy="1948748"/>
        </p:xfrm>
        <a:graphic>
          <a:graphicData uri="http://schemas.openxmlformats.org/drawingml/2006/table">
            <a:tbl>
              <a:tblPr firstRow="1" bandRow="1">
                <a:tableStyleId>{5C22544A-7EE6-4342-B048-85BDC9FD1C3A}</a:tableStyleId>
              </a:tblPr>
              <a:tblGrid>
                <a:gridCol w="931650"/>
                <a:gridCol w="1152995"/>
                <a:gridCol w="1152995"/>
              </a:tblGrid>
              <a:tr h="0">
                <a:tc>
                  <a:txBody>
                    <a:bodyPr/>
                    <a:lstStyle/>
                    <a:p>
                      <a:r>
                        <a:rPr lang="en-US" dirty="0" err="1" smtClean="0">
                          <a:latin typeface="Avenir Book" charset="0"/>
                          <a:ea typeface="Avenir Book" charset="0"/>
                          <a:cs typeface="Avenir Book" charset="0"/>
                        </a:rPr>
                        <a:t>Loc_id</a:t>
                      </a:r>
                      <a:endParaRPr lang="en-US" dirty="0">
                        <a:latin typeface="Avenir Book" charset="0"/>
                        <a:ea typeface="Avenir Book" charset="0"/>
                        <a:cs typeface="Avenir Book" charset="0"/>
                      </a:endParaRPr>
                    </a:p>
                  </a:txBody>
                  <a:tcPr/>
                </a:tc>
                <a:tc>
                  <a:txBody>
                    <a:bodyPr/>
                    <a:lstStyle/>
                    <a:p>
                      <a:r>
                        <a:rPr lang="en-US" dirty="0" smtClean="0">
                          <a:latin typeface="Avenir Book" charset="0"/>
                          <a:ea typeface="Avenir Book" charset="0"/>
                          <a:cs typeface="Avenir Book" charset="0"/>
                        </a:rPr>
                        <a:t>Type</a:t>
                      </a:r>
                      <a:endParaRPr lang="en-US" dirty="0">
                        <a:latin typeface="Avenir Book" charset="0"/>
                        <a:ea typeface="Avenir Book" charset="0"/>
                        <a:cs typeface="Avenir Book" charset="0"/>
                      </a:endParaRPr>
                    </a:p>
                  </a:txBody>
                  <a:tcPr/>
                </a:tc>
                <a:tc>
                  <a:txBody>
                    <a:bodyPr/>
                    <a:lstStyle/>
                    <a:p>
                      <a:r>
                        <a:rPr lang="en-US" dirty="0" smtClean="0">
                          <a:latin typeface="Avenir Book" charset="0"/>
                          <a:ea typeface="Avenir Book" charset="0"/>
                          <a:cs typeface="Avenir Book" charset="0"/>
                        </a:rPr>
                        <a:t>Value</a:t>
                      </a:r>
                      <a:endParaRPr lang="en-US" dirty="0">
                        <a:latin typeface="Avenir Book" charset="0"/>
                        <a:ea typeface="Avenir Book" charset="0"/>
                        <a:cs typeface="Avenir Book" charset="0"/>
                      </a:endParaRPr>
                    </a:p>
                  </a:txBody>
                  <a:tcPr/>
                </a:tc>
              </a:tr>
              <a:tr h="395747">
                <a:tc>
                  <a:txBody>
                    <a:bodyPr/>
                    <a:lstStyle/>
                    <a:p>
                      <a:r>
                        <a:rPr lang="en-US" dirty="0" smtClean="0">
                          <a:latin typeface="Avenir Book" charset="0"/>
                          <a:ea typeface="Avenir Book" charset="0"/>
                          <a:cs typeface="Avenir Book" charset="0"/>
                        </a:rPr>
                        <a:t>1</a:t>
                      </a:r>
                      <a:endParaRPr lang="en-US" dirty="0">
                        <a:latin typeface="Avenir Book" charset="0"/>
                        <a:ea typeface="Avenir Book" charset="0"/>
                        <a:cs typeface="Avenir Book" charset="0"/>
                      </a:endParaRPr>
                    </a:p>
                  </a:txBody>
                  <a:tcPr/>
                </a:tc>
                <a:tc>
                  <a:txBody>
                    <a:bodyPr/>
                    <a:lstStyle/>
                    <a:p>
                      <a:r>
                        <a:rPr lang="en-US" dirty="0" err="1" smtClean="0">
                          <a:latin typeface="Avenir Book" charset="0"/>
                          <a:ea typeface="Avenir Book" charset="0"/>
                          <a:cs typeface="Avenir Book" charset="0"/>
                        </a:rPr>
                        <a:t>Lat</a:t>
                      </a:r>
                      <a:endParaRPr lang="en-US" dirty="0">
                        <a:latin typeface="Avenir Book" charset="0"/>
                        <a:ea typeface="Avenir Book" charset="0"/>
                        <a:cs typeface="Avenir Book" charset="0"/>
                      </a:endParaRPr>
                    </a:p>
                  </a:txBody>
                  <a:tcPr/>
                </a:tc>
                <a:tc>
                  <a:txBody>
                    <a:bodyPr/>
                    <a:lstStyle/>
                    <a:p>
                      <a:r>
                        <a:rPr lang="en-US" dirty="0" smtClean="0">
                          <a:latin typeface="Avenir Book" charset="0"/>
                          <a:ea typeface="Avenir Book" charset="0"/>
                          <a:cs typeface="Avenir Book" charset="0"/>
                        </a:rPr>
                        <a:t>-40.72</a:t>
                      </a:r>
                      <a:endParaRPr lang="en-US" dirty="0">
                        <a:latin typeface="Avenir Book" charset="0"/>
                        <a:ea typeface="Avenir Book" charset="0"/>
                        <a:cs typeface="Avenir Book" charset="0"/>
                      </a:endParaRPr>
                    </a:p>
                  </a:txBody>
                  <a:tcPr/>
                </a:tc>
              </a:tr>
              <a:tr h="395747">
                <a:tc>
                  <a:txBody>
                    <a:bodyPr/>
                    <a:lstStyle/>
                    <a:p>
                      <a:r>
                        <a:rPr lang="en-US" dirty="0" smtClean="0">
                          <a:latin typeface="Avenir Book" charset="0"/>
                          <a:ea typeface="Avenir Book" charset="0"/>
                          <a:cs typeface="Avenir Book" charset="0"/>
                        </a:rPr>
                        <a:t>1</a:t>
                      </a:r>
                      <a:endParaRPr lang="en-US" dirty="0">
                        <a:latin typeface="Avenir Book" charset="0"/>
                        <a:ea typeface="Avenir Book" charset="0"/>
                        <a:cs typeface="Avenir Book" charset="0"/>
                      </a:endParaRPr>
                    </a:p>
                  </a:txBody>
                  <a:tcPr/>
                </a:tc>
                <a:tc>
                  <a:txBody>
                    <a:bodyPr/>
                    <a:lstStyle/>
                    <a:p>
                      <a:r>
                        <a:rPr lang="en-US" dirty="0" smtClean="0">
                          <a:latin typeface="Avenir Book" charset="0"/>
                          <a:ea typeface="Avenir Book" charset="0"/>
                          <a:cs typeface="Avenir Book" charset="0"/>
                        </a:rPr>
                        <a:t>Lon</a:t>
                      </a:r>
                      <a:endParaRPr lang="en-US" dirty="0">
                        <a:latin typeface="Avenir Book" charset="0"/>
                        <a:ea typeface="Avenir Book" charset="0"/>
                        <a:cs typeface="Avenir Book" charset="0"/>
                      </a:endParaRPr>
                    </a:p>
                  </a:txBody>
                  <a:tcPr/>
                </a:tc>
                <a:tc>
                  <a:txBody>
                    <a:bodyPr/>
                    <a:lstStyle/>
                    <a:p>
                      <a:r>
                        <a:rPr lang="en-US" dirty="0" smtClean="0">
                          <a:latin typeface="Avenir Book" charset="0"/>
                          <a:ea typeface="Avenir Book" charset="0"/>
                          <a:cs typeface="Avenir Book" charset="0"/>
                        </a:rPr>
                        <a:t>50.1</a:t>
                      </a:r>
                      <a:endParaRPr lang="en-US" dirty="0">
                        <a:latin typeface="Avenir Book" charset="0"/>
                        <a:ea typeface="Avenir Book" charset="0"/>
                        <a:cs typeface="Avenir Book" charset="0"/>
                      </a:endParaRPr>
                    </a:p>
                  </a:txBody>
                  <a:tcPr/>
                </a:tc>
              </a:tr>
              <a:tr h="395747">
                <a:tc>
                  <a:txBody>
                    <a:bodyPr/>
                    <a:lstStyle/>
                    <a:p>
                      <a:r>
                        <a:rPr lang="en-US" dirty="0" smtClean="0">
                          <a:latin typeface="Avenir Book" charset="0"/>
                          <a:ea typeface="Avenir Book" charset="0"/>
                          <a:cs typeface="Avenir Book" charset="0"/>
                        </a:rPr>
                        <a:t>2</a:t>
                      </a:r>
                      <a:endParaRPr lang="en-US" dirty="0">
                        <a:latin typeface="Avenir Book" charset="0"/>
                        <a:ea typeface="Avenir Book" charset="0"/>
                        <a:cs typeface="Avenir Book" charset="0"/>
                      </a:endParaRPr>
                    </a:p>
                  </a:txBody>
                  <a:tcPr/>
                </a:tc>
                <a:tc>
                  <a:txBody>
                    <a:bodyPr/>
                    <a:lstStyle/>
                    <a:p>
                      <a:r>
                        <a:rPr lang="en-US" dirty="0" err="1" smtClean="0">
                          <a:latin typeface="Avenir Book" charset="0"/>
                          <a:ea typeface="Avenir Book" charset="0"/>
                          <a:cs typeface="Avenir Book" charset="0"/>
                        </a:rPr>
                        <a:t>Lat</a:t>
                      </a:r>
                      <a:endParaRPr lang="en-US" dirty="0">
                        <a:latin typeface="Avenir Book" charset="0"/>
                        <a:ea typeface="Avenir Book" charset="0"/>
                        <a:cs typeface="Avenir Book" charset="0"/>
                      </a:endParaRPr>
                    </a:p>
                  </a:txBody>
                  <a:tcPr/>
                </a:tc>
                <a:tc>
                  <a:txBody>
                    <a:bodyPr/>
                    <a:lstStyle/>
                    <a:p>
                      <a:r>
                        <a:rPr lang="en-US" dirty="0" smtClean="0">
                          <a:latin typeface="Avenir Book" charset="0"/>
                          <a:ea typeface="Avenir Book" charset="0"/>
                          <a:cs typeface="Avenir Book" charset="0"/>
                        </a:rPr>
                        <a:t>-43.5</a:t>
                      </a:r>
                      <a:endParaRPr lang="en-US" dirty="0">
                        <a:latin typeface="Avenir Book" charset="0"/>
                        <a:ea typeface="Avenir Book" charset="0"/>
                        <a:cs typeface="Avenir Book" charset="0"/>
                      </a:endParaRPr>
                    </a:p>
                  </a:txBody>
                  <a:tcPr/>
                </a:tc>
              </a:tr>
              <a:tr h="395747">
                <a:tc>
                  <a:txBody>
                    <a:bodyPr/>
                    <a:lstStyle/>
                    <a:p>
                      <a:r>
                        <a:rPr lang="en-US" dirty="0" smtClean="0">
                          <a:latin typeface="Avenir Book" charset="0"/>
                          <a:ea typeface="Avenir Book" charset="0"/>
                          <a:cs typeface="Avenir Book" charset="0"/>
                        </a:rPr>
                        <a:t>2</a:t>
                      </a:r>
                      <a:endParaRPr lang="en-US" dirty="0">
                        <a:latin typeface="Avenir Book" charset="0"/>
                        <a:ea typeface="Avenir Book" charset="0"/>
                        <a:cs typeface="Avenir Book" charset="0"/>
                      </a:endParaRPr>
                    </a:p>
                  </a:txBody>
                  <a:tcPr/>
                </a:tc>
                <a:tc>
                  <a:txBody>
                    <a:bodyPr/>
                    <a:lstStyle/>
                    <a:p>
                      <a:r>
                        <a:rPr lang="en-US" dirty="0" smtClean="0">
                          <a:latin typeface="Avenir Book" charset="0"/>
                          <a:ea typeface="Avenir Book" charset="0"/>
                          <a:cs typeface="Avenir Book" charset="0"/>
                        </a:rPr>
                        <a:t>Lon</a:t>
                      </a:r>
                      <a:endParaRPr lang="en-US" dirty="0">
                        <a:latin typeface="Avenir Book" charset="0"/>
                        <a:ea typeface="Avenir Book" charset="0"/>
                        <a:cs typeface="Avenir Book" charset="0"/>
                      </a:endParaRPr>
                    </a:p>
                  </a:txBody>
                  <a:tcPr/>
                </a:tc>
                <a:tc>
                  <a:txBody>
                    <a:bodyPr/>
                    <a:lstStyle/>
                    <a:p>
                      <a:r>
                        <a:rPr lang="en-US" dirty="0" smtClean="0">
                          <a:latin typeface="Avenir Book" charset="0"/>
                          <a:ea typeface="Avenir Book" charset="0"/>
                          <a:cs typeface="Avenir Book" charset="0"/>
                        </a:rPr>
                        <a:t>52.45</a:t>
                      </a:r>
                      <a:endParaRPr lang="en-US" dirty="0">
                        <a:latin typeface="Avenir Book" charset="0"/>
                        <a:ea typeface="Avenir Book" charset="0"/>
                        <a:cs typeface="Avenir Book" charset="0"/>
                      </a:endParaRPr>
                    </a:p>
                  </a:txBody>
                  <a:tcPr/>
                </a:tc>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1656998337"/>
              </p:ext>
            </p:extLst>
          </p:nvPr>
        </p:nvGraphicFramePr>
        <p:xfrm>
          <a:off x="6077810" y="3612187"/>
          <a:ext cx="3237640" cy="1157254"/>
        </p:xfrm>
        <a:graphic>
          <a:graphicData uri="http://schemas.openxmlformats.org/drawingml/2006/table">
            <a:tbl>
              <a:tblPr firstRow="1" bandRow="1">
                <a:tableStyleId>{5C22544A-7EE6-4342-B048-85BDC9FD1C3A}</a:tableStyleId>
              </a:tblPr>
              <a:tblGrid>
                <a:gridCol w="931650"/>
                <a:gridCol w="1152995"/>
                <a:gridCol w="1152995"/>
              </a:tblGrid>
              <a:tr h="0">
                <a:tc>
                  <a:txBody>
                    <a:bodyPr/>
                    <a:lstStyle/>
                    <a:p>
                      <a:r>
                        <a:rPr lang="en-US" dirty="0" err="1" smtClean="0">
                          <a:latin typeface="Avenir Book" charset="0"/>
                          <a:ea typeface="Avenir Book" charset="0"/>
                          <a:cs typeface="Avenir Book" charset="0"/>
                        </a:rPr>
                        <a:t>Loc_id</a:t>
                      </a:r>
                      <a:endParaRPr lang="en-US" dirty="0">
                        <a:latin typeface="Avenir Book" charset="0"/>
                        <a:ea typeface="Avenir Book" charset="0"/>
                        <a:cs typeface="Avenir Book" charset="0"/>
                      </a:endParaRPr>
                    </a:p>
                  </a:txBody>
                  <a:tcPr/>
                </a:tc>
                <a:tc>
                  <a:txBody>
                    <a:bodyPr/>
                    <a:lstStyle/>
                    <a:p>
                      <a:r>
                        <a:rPr lang="en-US" dirty="0" err="1" smtClean="0">
                          <a:latin typeface="Avenir Book" charset="0"/>
                          <a:ea typeface="Avenir Book" charset="0"/>
                          <a:cs typeface="Avenir Book" charset="0"/>
                        </a:rPr>
                        <a:t>Lat</a:t>
                      </a:r>
                      <a:endParaRPr lang="en-US" dirty="0">
                        <a:latin typeface="Avenir Book" charset="0"/>
                        <a:ea typeface="Avenir Book" charset="0"/>
                        <a:cs typeface="Avenir Book" charset="0"/>
                      </a:endParaRPr>
                    </a:p>
                  </a:txBody>
                  <a:tcPr/>
                </a:tc>
                <a:tc>
                  <a:txBody>
                    <a:bodyPr/>
                    <a:lstStyle/>
                    <a:p>
                      <a:r>
                        <a:rPr lang="en-US" dirty="0" smtClean="0">
                          <a:latin typeface="Avenir Book" charset="0"/>
                          <a:ea typeface="Avenir Book" charset="0"/>
                          <a:cs typeface="Avenir Book" charset="0"/>
                        </a:rPr>
                        <a:t>Lon</a:t>
                      </a:r>
                      <a:endParaRPr lang="en-US" dirty="0">
                        <a:latin typeface="Avenir Book" charset="0"/>
                        <a:ea typeface="Avenir Book" charset="0"/>
                        <a:cs typeface="Avenir Book" charset="0"/>
                      </a:endParaRPr>
                    </a:p>
                  </a:txBody>
                  <a:tcPr/>
                </a:tc>
              </a:tr>
              <a:tr h="395747">
                <a:tc>
                  <a:txBody>
                    <a:bodyPr/>
                    <a:lstStyle/>
                    <a:p>
                      <a:r>
                        <a:rPr lang="en-US" dirty="0" smtClean="0">
                          <a:latin typeface="Avenir Book" charset="0"/>
                          <a:ea typeface="Avenir Book" charset="0"/>
                          <a:cs typeface="Avenir Book" charset="0"/>
                        </a:rPr>
                        <a:t>1</a:t>
                      </a:r>
                      <a:endParaRPr lang="en-US" dirty="0">
                        <a:latin typeface="Avenir Book" charset="0"/>
                        <a:ea typeface="Avenir Book" charset="0"/>
                        <a:cs typeface="Avenir Book"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Avenir Book" charset="0"/>
                          <a:ea typeface="Avenir Book" charset="0"/>
                          <a:cs typeface="Avenir Book" charset="0"/>
                        </a:rPr>
                        <a:t>-40.72</a:t>
                      </a:r>
                    </a:p>
                  </a:txBody>
                  <a:tcPr/>
                </a:tc>
                <a:tc>
                  <a:txBody>
                    <a:bodyPr/>
                    <a:lstStyle/>
                    <a:p>
                      <a:r>
                        <a:rPr lang="en-US" dirty="0" smtClean="0">
                          <a:latin typeface="Avenir Book" charset="0"/>
                          <a:ea typeface="Avenir Book" charset="0"/>
                          <a:cs typeface="Avenir Book" charset="0"/>
                        </a:rPr>
                        <a:t>50.1</a:t>
                      </a:r>
                      <a:endParaRPr lang="en-US" dirty="0">
                        <a:latin typeface="Avenir Book" charset="0"/>
                        <a:ea typeface="Avenir Book" charset="0"/>
                        <a:cs typeface="Avenir Book" charset="0"/>
                      </a:endParaRPr>
                    </a:p>
                  </a:txBody>
                  <a:tcPr/>
                </a:tc>
              </a:tr>
              <a:tr h="395747">
                <a:tc>
                  <a:txBody>
                    <a:bodyPr/>
                    <a:lstStyle/>
                    <a:p>
                      <a:r>
                        <a:rPr lang="en-US" dirty="0" smtClean="0">
                          <a:latin typeface="Avenir Book" charset="0"/>
                          <a:ea typeface="Avenir Book" charset="0"/>
                          <a:cs typeface="Avenir Book" charset="0"/>
                        </a:rPr>
                        <a:t>2</a:t>
                      </a:r>
                      <a:endParaRPr lang="en-US" dirty="0">
                        <a:latin typeface="Avenir Book" charset="0"/>
                        <a:ea typeface="Avenir Book" charset="0"/>
                        <a:cs typeface="Avenir Book" charset="0"/>
                      </a:endParaRPr>
                    </a:p>
                  </a:txBody>
                  <a:tcPr/>
                </a:tc>
                <a:tc>
                  <a:txBody>
                    <a:bodyPr/>
                    <a:lstStyle/>
                    <a:p>
                      <a:r>
                        <a:rPr lang="en-US" dirty="0" smtClean="0">
                          <a:latin typeface="Avenir Book" charset="0"/>
                          <a:ea typeface="Avenir Book" charset="0"/>
                          <a:cs typeface="Avenir Book" charset="0"/>
                        </a:rPr>
                        <a:t>-43.5</a:t>
                      </a:r>
                      <a:endParaRPr lang="en-US" dirty="0">
                        <a:latin typeface="Avenir Book" charset="0"/>
                        <a:ea typeface="Avenir Book" charset="0"/>
                        <a:cs typeface="Avenir Book" charset="0"/>
                      </a:endParaRPr>
                    </a:p>
                  </a:txBody>
                  <a:tcPr/>
                </a:tc>
                <a:tc>
                  <a:txBody>
                    <a:bodyPr/>
                    <a:lstStyle/>
                    <a:p>
                      <a:r>
                        <a:rPr lang="en-US" dirty="0" smtClean="0">
                          <a:latin typeface="Avenir Book" charset="0"/>
                          <a:ea typeface="Avenir Book" charset="0"/>
                          <a:cs typeface="Avenir Book" charset="0"/>
                        </a:rPr>
                        <a:t>52.45</a:t>
                      </a:r>
                      <a:endParaRPr lang="en-US" dirty="0">
                        <a:latin typeface="Avenir Book" charset="0"/>
                        <a:ea typeface="Avenir Book" charset="0"/>
                        <a:cs typeface="Avenir Book" charset="0"/>
                      </a:endParaRPr>
                    </a:p>
                  </a:txBody>
                  <a:tcPr/>
                </a:tc>
              </a:tr>
            </a:tbl>
          </a:graphicData>
        </a:graphic>
      </p:graphicFrame>
      <p:sp>
        <p:nvSpPr>
          <p:cNvPr id="11" name="Rectangle 10"/>
          <p:cNvSpPr/>
          <p:nvPr/>
        </p:nvSpPr>
        <p:spPr>
          <a:xfrm>
            <a:off x="1319124" y="2999727"/>
            <a:ext cx="4071664" cy="461665"/>
          </a:xfrm>
          <a:prstGeom prst="rect">
            <a:avLst/>
          </a:prstGeom>
        </p:spPr>
        <p:txBody>
          <a:bodyPr wrap="square">
            <a:spAutoFit/>
          </a:bodyPr>
          <a:lstStyle/>
          <a:p>
            <a:pPr algn="ctr"/>
            <a:r>
              <a:rPr lang="en-US" sz="2400" smtClean="0">
                <a:solidFill>
                  <a:schemeClr val="bg1">
                    <a:lumMod val="50000"/>
                  </a:schemeClr>
                </a:solidFill>
                <a:latin typeface="Helvetica Neue Thin" charset="0"/>
                <a:ea typeface="Helvetica Neue Thin" charset="0"/>
                <a:cs typeface="Helvetica Neue Thin" charset="0"/>
              </a:rPr>
              <a:t>Long form</a:t>
            </a:r>
            <a:endParaRPr lang="en-US" sz="2400" dirty="0" smtClean="0">
              <a:solidFill>
                <a:schemeClr val="bg1">
                  <a:lumMod val="50000"/>
                </a:schemeClr>
              </a:solidFill>
              <a:latin typeface="Helvetica Neue Thin" charset="0"/>
              <a:ea typeface="Helvetica Neue Thin" charset="0"/>
              <a:cs typeface="Helvetica Neue Thin" charset="0"/>
            </a:endParaRPr>
          </a:p>
        </p:txBody>
      </p:sp>
      <p:sp>
        <p:nvSpPr>
          <p:cNvPr id="12" name="Rectangle 11"/>
          <p:cNvSpPr/>
          <p:nvPr/>
        </p:nvSpPr>
        <p:spPr>
          <a:xfrm>
            <a:off x="5660798" y="2999726"/>
            <a:ext cx="4071664" cy="461665"/>
          </a:xfrm>
          <a:prstGeom prst="rect">
            <a:avLst/>
          </a:prstGeom>
        </p:spPr>
        <p:txBody>
          <a:bodyPr wrap="square">
            <a:spAutoFit/>
          </a:bodyPr>
          <a:lstStyle/>
          <a:p>
            <a:pPr algn="ctr"/>
            <a:r>
              <a:rPr lang="en-US" sz="2400" dirty="0" smtClean="0">
                <a:solidFill>
                  <a:schemeClr val="bg1">
                    <a:lumMod val="50000"/>
                  </a:schemeClr>
                </a:solidFill>
                <a:latin typeface="Helvetica Neue Thin" charset="0"/>
                <a:ea typeface="Helvetica Neue Thin" charset="0"/>
                <a:cs typeface="Helvetica Neue Thin" charset="0"/>
              </a:rPr>
              <a:t>Wide</a:t>
            </a:r>
          </a:p>
        </p:txBody>
      </p:sp>
    </p:spTree>
    <p:extLst>
      <p:ext uri="{BB962C8B-B14F-4D97-AF65-F5344CB8AC3E}">
        <p14:creationId xmlns:p14="http://schemas.microsoft.com/office/powerpoint/2010/main" val="44213420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a:xfrm>
            <a:off x="8510270" y="6373821"/>
            <a:ext cx="2743200" cy="365125"/>
          </a:xfrm>
        </p:spPr>
        <p:txBody>
          <a:bodyPr/>
          <a:lstStyle/>
          <a:p>
            <a:fld id="{150819AE-02FA-3749-BFC2-030922A62D98}" type="slidenum">
              <a:rPr lang="en-US" smtClean="0"/>
              <a:t>37</a:t>
            </a:fld>
            <a:endParaRPr lang="en-US"/>
          </a:p>
        </p:txBody>
      </p:sp>
      <p:sp>
        <p:nvSpPr>
          <p:cNvPr id="6" name="Rectangle 5"/>
          <p:cNvSpPr/>
          <p:nvPr/>
        </p:nvSpPr>
        <p:spPr>
          <a:xfrm>
            <a:off x="361950" y="6317253"/>
            <a:ext cx="8953500" cy="461665"/>
          </a:xfrm>
          <a:prstGeom prst="rect">
            <a:avLst/>
          </a:prstGeom>
        </p:spPr>
        <p:txBody>
          <a:bodyPr wrap="square">
            <a:spAutoFit/>
          </a:bodyPr>
          <a:lstStyle/>
          <a:p>
            <a:pPr marL="17463" marR="0" lvl="0" indent="-17463" defTabSz="914400" eaLnBrk="1" fontAlgn="auto" latinLnBrk="0" hangingPunct="1">
              <a:lnSpc>
                <a:spcPct val="100000"/>
              </a:lnSpc>
              <a:spcBef>
                <a:spcPts val="0"/>
              </a:spcBef>
              <a:spcAft>
                <a:spcPts val="0"/>
              </a:spcAft>
              <a:buClrTx/>
              <a:buSzTx/>
              <a:buFont typeface="Arial" charset="0"/>
              <a:buNone/>
              <a:defRPr/>
            </a:pPr>
            <a:r>
              <a:rPr lang="en-US" sz="2400" dirty="0" smtClean="0">
                <a:solidFill>
                  <a:schemeClr val="bg1">
                    <a:lumMod val="50000"/>
                  </a:schemeClr>
                </a:solidFill>
                <a:latin typeface="Helvetica Neue Thin" charset="0"/>
                <a:ea typeface="Helvetica Neue Thin" charset="0"/>
                <a:cs typeface="Helvetica Neue Thin" charset="0"/>
              </a:rPr>
              <a:t>Data Manipulation</a:t>
            </a:r>
            <a:endParaRPr lang="en-US" sz="2400" dirty="0">
              <a:solidFill>
                <a:schemeClr val="bg1">
                  <a:lumMod val="50000"/>
                </a:schemeClr>
              </a:solidFill>
              <a:latin typeface="Helvetica Neue Thin" charset="0"/>
              <a:ea typeface="Helvetica Neue Thin" charset="0"/>
              <a:cs typeface="Helvetica Neue Thin" charset="0"/>
            </a:endParaRPr>
          </a:p>
        </p:txBody>
      </p:sp>
      <p:sp>
        <p:nvSpPr>
          <p:cNvPr id="11" name="Rectangle 10"/>
          <p:cNvSpPr/>
          <p:nvPr/>
        </p:nvSpPr>
        <p:spPr>
          <a:xfrm>
            <a:off x="-4630687" y="907943"/>
            <a:ext cx="10686429" cy="707886"/>
          </a:xfrm>
          <a:prstGeom prst="rect">
            <a:avLst/>
          </a:prstGeom>
          <a:solidFill>
            <a:srgbClr val="00B0F0"/>
          </a:solidFill>
        </p:spPr>
        <p:txBody>
          <a:bodyPr wrap="square">
            <a:spAutoFit/>
          </a:bodyPr>
          <a:lstStyle/>
          <a:p>
            <a:pPr algn="r"/>
            <a:r>
              <a:rPr lang="en-US" sz="4000" dirty="0" smtClean="0">
                <a:solidFill>
                  <a:schemeClr val="bg1"/>
                </a:solidFill>
                <a:latin typeface="Avenir Book" charset="0"/>
                <a:ea typeface="Avenir Book" charset="0"/>
                <a:cs typeface="Avenir Book" charset="0"/>
              </a:rPr>
              <a:t>Reshape</a:t>
            </a:r>
            <a:r>
              <a:rPr lang="en-US" sz="4000" smtClean="0">
                <a:solidFill>
                  <a:schemeClr val="bg1"/>
                </a:solidFill>
                <a:latin typeface="Avenir Book" charset="0"/>
                <a:ea typeface="Avenir Book" charset="0"/>
                <a:cs typeface="Avenir Book" charset="0"/>
              </a:rPr>
              <a:t>: Example Uses</a:t>
            </a:r>
            <a:endParaRPr lang="en-US" sz="3600" dirty="0" smtClean="0">
              <a:solidFill>
                <a:schemeClr val="bg1"/>
              </a:solidFill>
              <a:latin typeface="Avenir Book" charset="0"/>
              <a:ea typeface="Avenir Book" charset="0"/>
              <a:cs typeface="Avenir Book" charset="0"/>
            </a:endParaRPr>
          </a:p>
        </p:txBody>
      </p:sp>
      <p:sp>
        <p:nvSpPr>
          <p:cNvPr id="7" name="Rectangle 6"/>
          <p:cNvSpPr/>
          <p:nvPr/>
        </p:nvSpPr>
        <p:spPr>
          <a:xfrm>
            <a:off x="1156405" y="2210955"/>
            <a:ext cx="4709557" cy="2554545"/>
          </a:xfrm>
          <a:prstGeom prst="rect">
            <a:avLst/>
          </a:prstGeom>
        </p:spPr>
        <p:txBody>
          <a:bodyPr wrap="square">
            <a:spAutoFit/>
          </a:bodyPr>
          <a:lstStyle/>
          <a:p>
            <a:r>
              <a:rPr lang="en-US" sz="3200" i="1" u="sng" dirty="0" smtClean="0">
                <a:solidFill>
                  <a:schemeClr val="bg1">
                    <a:lumMod val="50000"/>
                  </a:schemeClr>
                </a:solidFill>
                <a:latin typeface="Helvetica Neue Thin" charset="0"/>
                <a:ea typeface="Helvetica Neue Thin" charset="0"/>
                <a:cs typeface="Helvetica Neue Thin" charset="0"/>
              </a:rPr>
              <a:t>Long form</a:t>
            </a:r>
            <a:endParaRPr lang="en-US" sz="3200" dirty="0" smtClean="0">
              <a:solidFill>
                <a:schemeClr val="bg1">
                  <a:lumMod val="50000"/>
                </a:schemeClr>
              </a:solidFill>
              <a:latin typeface="Helvetica Neue Thin" charset="0"/>
              <a:ea typeface="Helvetica Neue Thin" charset="0"/>
              <a:cs typeface="Helvetica Neue Thin" charset="0"/>
            </a:endParaRPr>
          </a:p>
          <a:p>
            <a:pPr marL="571500" indent="-571500">
              <a:buFont typeface="Arial" charset="0"/>
              <a:buChar char="•"/>
            </a:pPr>
            <a:r>
              <a:rPr lang="en-US" sz="3200" dirty="0" smtClean="0">
                <a:solidFill>
                  <a:schemeClr val="bg1">
                    <a:lumMod val="50000"/>
                  </a:schemeClr>
                </a:solidFill>
                <a:latin typeface="Helvetica Neue Thin" charset="0"/>
                <a:ea typeface="Helvetica Neue Thin" charset="0"/>
                <a:cs typeface="Helvetica Neue Thin" charset="0"/>
              </a:rPr>
              <a:t>Panel series</a:t>
            </a:r>
          </a:p>
          <a:p>
            <a:pPr marL="571500" indent="-571500">
              <a:buFont typeface="Arial" charset="0"/>
              <a:buChar char="•"/>
            </a:pPr>
            <a:r>
              <a:rPr lang="en-US" sz="3200" dirty="0" smtClean="0">
                <a:solidFill>
                  <a:schemeClr val="bg1">
                    <a:lumMod val="50000"/>
                  </a:schemeClr>
                </a:solidFill>
                <a:latin typeface="Helvetica Neue Thin" charset="0"/>
                <a:ea typeface="Helvetica Neue Thin" charset="0"/>
                <a:cs typeface="Helvetica Neue Thin" charset="0"/>
              </a:rPr>
              <a:t>Compact data storage</a:t>
            </a:r>
          </a:p>
          <a:p>
            <a:pPr marL="571500" indent="-571500">
              <a:buFont typeface="Arial" charset="0"/>
              <a:buChar char="•"/>
            </a:pPr>
            <a:r>
              <a:rPr lang="en-US" sz="3200" dirty="0" smtClean="0">
                <a:solidFill>
                  <a:schemeClr val="bg1">
                    <a:lumMod val="50000"/>
                  </a:schemeClr>
                </a:solidFill>
                <a:latin typeface="Helvetica Neue Thin" charset="0"/>
                <a:ea typeface="Helvetica Neue Thin" charset="0"/>
                <a:cs typeface="Helvetica Neue Thin" charset="0"/>
              </a:rPr>
              <a:t>Server Logs</a:t>
            </a:r>
          </a:p>
          <a:p>
            <a:pPr marL="571500" indent="-571500">
              <a:buFont typeface="Arial" charset="0"/>
              <a:buChar char="•"/>
            </a:pPr>
            <a:r>
              <a:rPr lang="en-US" sz="3200" dirty="0" smtClean="0">
                <a:solidFill>
                  <a:schemeClr val="bg1">
                    <a:lumMod val="50000"/>
                  </a:schemeClr>
                </a:solidFill>
                <a:latin typeface="Helvetica Neue Thin" charset="0"/>
                <a:ea typeface="Helvetica Neue Thin" charset="0"/>
                <a:cs typeface="Helvetica Neue Thin" charset="0"/>
              </a:rPr>
              <a:t>Sensor recordings</a:t>
            </a:r>
          </a:p>
        </p:txBody>
      </p:sp>
      <p:sp>
        <p:nvSpPr>
          <p:cNvPr id="3" name="Rectangle 2"/>
          <p:cNvSpPr/>
          <p:nvPr/>
        </p:nvSpPr>
        <p:spPr>
          <a:xfrm>
            <a:off x="6387094" y="2164788"/>
            <a:ext cx="4917056" cy="2554545"/>
          </a:xfrm>
          <a:prstGeom prst="rect">
            <a:avLst/>
          </a:prstGeom>
        </p:spPr>
        <p:txBody>
          <a:bodyPr wrap="square">
            <a:spAutoFit/>
          </a:bodyPr>
          <a:lstStyle/>
          <a:p>
            <a:r>
              <a:rPr lang="en-US" sz="3200" i="1" u="sng" dirty="0" smtClean="0">
                <a:solidFill>
                  <a:schemeClr val="bg1">
                    <a:lumMod val="50000"/>
                  </a:schemeClr>
                </a:solidFill>
                <a:latin typeface="Helvetica Neue Thin" charset="0"/>
                <a:ea typeface="Helvetica Neue Thin" charset="0"/>
                <a:cs typeface="Helvetica Neue Thin" charset="0"/>
              </a:rPr>
              <a:t>Wide form</a:t>
            </a:r>
            <a:endParaRPr lang="en-US" sz="3200" dirty="0">
              <a:solidFill>
                <a:schemeClr val="bg1">
                  <a:lumMod val="50000"/>
                </a:schemeClr>
              </a:solidFill>
              <a:latin typeface="Helvetica Neue Thin" charset="0"/>
              <a:ea typeface="Helvetica Neue Thin" charset="0"/>
              <a:cs typeface="Helvetica Neue Thin" charset="0"/>
            </a:endParaRPr>
          </a:p>
          <a:p>
            <a:pPr marL="571500" indent="-571500">
              <a:buFont typeface="Arial" charset="0"/>
              <a:buChar char="•"/>
            </a:pPr>
            <a:r>
              <a:rPr lang="en-US" sz="3200" dirty="0" smtClean="0">
                <a:solidFill>
                  <a:schemeClr val="bg1">
                    <a:lumMod val="50000"/>
                  </a:schemeClr>
                </a:solidFill>
                <a:latin typeface="Helvetica Neue Thin" charset="0"/>
                <a:ea typeface="Helvetica Neue Thin" charset="0"/>
                <a:cs typeface="Helvetica Neue Thin" charset="0"/>
              </a:rPr>
              <a:t>Satellite imagery</a:t>
            </a:r>
          </a:p>
          <a:p>
            <a:pPr marL="571500" indent="-571500">
              <a:buFont typeface="Arial" charset="0"/>
              <a:buChar char="•"/>
            </a:pPr>
            <a:r>
              <a:rPr lang="en-US" sz="3200" dirty="0" smtClean="0">
                <a:solidFill>
                  <a:schemeClr val="bg1">
                    <a:lumMod val="50000"/>
                  </a:schemeClr>
                </a:solidFill>
                <a:latin typeface="Helvetica Neue Thin" charset="0"/>
                <a:ea typeface="Helvetica Neue Thin" charset="0"/>
                <a:cs typeface="Helvetica Neue Thin" charset="0"/>
              </a:rPr>
              <a:t>Economic time series</a:t>
            </a:r>
          </a:p>
          <a:p>
            <a:pPr marL="571500" indent="-571500">
              <a:buFont typeface="Arial" charset="0"/>
              <a:buChar char="•"/>
            </a:pPr>
            <a:r>
              <a:rPr lang="en-US" sz="3200" dirty="0" smtClean="0">
                <a:solidFill>
                  <a:schemeClr val="bg1">
                    <a:lumMod val="50000"/>
                  </a:schemeClr>
                </a:solidFill>
                <a:latin typeface="Helvetica Neue Thin" charset="0"/>
                <a:ea typeface="Helvetica Neue Thin" charset="0"/>
                <a:cs typeface="Helvetica Neue Thin" charset="0"/>
              </a:rPr>
              <a:t>Most tabular analysis-ready data</a:t>
            </a:r>
          </a:p>
        </p:txBody>
      </p:sp>
    </p:spTree>
    <p:extLst>
      <p:ext uri="{BB962C8B-B14F-4D97-AF65-F5344CB8AC3E}">
        <p14:creationId xmlns:p14="http://schemas.microsoft.com/office/powerpoint/2010/main" val="73564824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a:xfrm>
            <a:off x="8510270" y="6373821"/>
            <a:ext cx="2743200" cy="365125"/>
          </a:xfrm>
        </p:spPr>
        <p:txBody>
          <a:bodyPr/>
          <a:lstStyle/>
          <a:p>
            <a:fld id="{150819AE-02FA-3749-BFC2-030922A62D98}" type="slidenum">
              <a:rPr lang="en-US" smtClean="0"/>
              <a:t>38</a:t>
            </a:fld>
            <a:endParaRPr lang="en-US"/>
          </a:p>
        </p:txBody>
      </p:sp>
      <p:sp>
        <p:nvSpPr>
          <p:cNvPr id="6" name="Rectangle 5"/>
          <p:cNvSpPr/>
          <p:nvPr/>
        </p:nvSpPr>
        <p:spPr>
          <a:xfrm>
            <a:off x="361950" y="6317253"/>
            <a:ext cx="8953500" cy="461665"/>
          </a:xfrm>
          <a:prstGeom prst="rect">
            <a:avLst/>
          </a:prstGeom>
        </p:spPr>
        <p:txBody>
          <a:bodyPr wrap="square">
            <a:spAutoFit/>
          </a:bodyPr>
          <a:lstStyle/>
          <a:p>
            <a:pPr marL="17463" marR="0" lvl="0" indent="-17463" defTabSz="914400" eaLnBrk="1" fontAlgn="auto" latinLnBrk="0" hangingPunct="1">
              <a:lnSpc>
                <a:spcPct val="100000"/>
              </a:lnSpc>
              <a:spcBef>
                <a:spcPts val="0"/>
              </a:spcBef>
              <a:spcAft>
                <a:spcPts val="0"/>
              </a:spcAft>
              <a:buClrTx/>
              <a:buSzTx/>
              <a:buFont typeface="Arial" charset="0"/>
              <a:buNone/>
              <a:defRPr/>
            </a:pPr>
            <a:r>
              <a:rPr lang="en-US" sz="2400" dirty="0" smtClean="0">
                <a:solidFill>
                  <a:schemeClr val="bg1">
                    <a:lumMod val="50000"/>
                  </a:schemeClr>
                </a:solidFill>
                <a:latin typeface="Helvetica Neue Thin" charset="0"/>
                <a:ea typeface="Helvetica Neue Thin" charset="0"/>
                <a:cs typeface="Helvetica Neue Thin" charset="0"/>
              </a:rPr>
              <a:t>Data Manipulation</a:t>
            </a:r>
            <a:endParaRPr lang="en-US" sz="2400" dirty="0">
              <a:solidFill>
                <a:schemeClr val="bg1">
                  <a:lumMod val="50000"/>
                </a:schemeClr>
              </a:solidFill>
              <a:latin typeface="Helvetica Neue Thin" charset="0"/>
              <a:ea typeface="Helvetica Neue Thin" charset="0"/>
              <a:cs typeface="Helvetica Neue Thin" charset="0"/>
            </a:endParaRPr>
          </a:p>
        </p:txBody>
      </p:sp>
      <p:sp>
        <p:nvSpPr>
          <p:cNvPr id="11" name="Rectangle 10"/>
          <p:cNvSpPr/>
          <p:nvPr/>
        </p:nvSpPr>
        <p:spPr>
          <a:xfrm>
            <a:off x="-4630687" y="907943"/>
            <a:ext cx="10761805" cy="707886"/>
          </a:xfrm>
          <a:prstGeom prst="rect">
            <a:avLst/>
          </a:prstGeom>
          <a:solidFill>
            <a:srgbClr val="00B0F0"/>
          </a:solidFill>
        </p:spPr>
        <p:txBody>
          <a:bodyPr wrap="square">
            <a:spAutoFit/>
          </a:bodyPr>
          <a:lstStyle/>
          <a:p>
            <a:pPr algn="r"/>
            <a:r>
              <a:rPr lang="en-US" sz="4000" dirty="0" smtClean="0">
                <a:solidFill>
                  <a:schemeClr val="bg1"/>
                </a:solidFill>
                <a:latin typeface="Avenir Book" charset="0"/>
                <a:ea typeface="Avenir Book" charset="0"/>
                <a:cs typeface="Avenir Book" charset="0"/>
              </a:rPr>
              <a:t>Reshape: Long vs. Wide</a:t>
            </a:r>
            <a:endParaRPr lang="en-US" sz="3600" dirty="0" smtClean="0">
              <a:solidFill>
                <a:schemeClr val="bg1"/>
              </a:solidFill>
              <a:latin typeface="Avenir Book" charset="0"/>
              <a:ea typeface="Avenir Book" charset="0"/>
              <a:cs typeface="Avenir Book" charset="0"/>
            </a:endParaRPr>
          </a:p>
        </p:txBody>
      </p:sp>
      <p:sp>
        <p:nvSpPr>
          <p:cNvPr id="7" name="Rectangle 6"/>
          <p:cNvSpPr/>
          <p:nvPr/>
        </p:nvSpPr>
        <p:spPr>
          <a:xfrm>
            <a:off x="750216" y="2150659"/>
            <a:ext cx="11047773" cy="3539430"/>
          </a:xfrm>
          <a:prstGeom prst="rect">
            <a:avLst/>
          </a:prstGeom>
          <a:solidFill>
            <a:schemeClr val="bg1">
              <a:lumMod val="95000"/>
            </a:schemeClr>
          </a:solidFill>
        </p:spPr>
        <p:txBody>
          <a:bodyPr wrap="square">
            <a:spAutoFit/>
          </a:bodyPr>
          <a:lstStyle/>
          <a:p>
            <a:pPr marL="571500" indent="-571500"/>
            <a:r>
              <a:rPr lang="it-IT" sz="2800" dirty="0" smtClean="0">
                <a:latin typeface="Courier New" charset="0"/>
                <a:ea typeface="Courier New" charset="0"/>
                <a:cs typeface="Courier New" charset="0"/>
              </a:rPr>
              <a:t>x </a:t>
            </a:r>
            <a:r>
              <a:rPr lang="it-IT" sz="2800" dirty="0">
                <a:latin typeface="Courier New" charset="0"/>
                <a:ea typeface="Courier New" charset="0"/>
                <a:cs typeface="Courier New" charset="0"/>
              </a:rPr>
              <a:t>&lt;- </a:t>
            </a:r>
            <a:r>
              <a:rPr lang="it-IT" sz="2800" dirty="0" err="1">
                <a:latin typeface="Courier New" charset="0"/>
                <a:ea typeface="Courier New" charset="0"/>
                <a:cs typeface="Courier New" charset="0"/>
              </a:rPr>
              <a:t>data.frame</a:t>
            </a:r>
            <a:r>
              <a:rPr lang="it-IT" sz="2800" dirty="0" smtClean="0">
                <a:latin typeface="Courier New" charset="0"/>
                <a:ea typeface="Courier New" charset="0"/>
                <a:cs typeface="Courier New" charset="0"/>
              </a:rPr>
              <a:t>( id = c(1,1,2,2</a:t>
            </a:r>
            <a:r>
              <a:rPr lang="it-IT" sz="2800" dirty="0">
                <a:latin typeface="Courier New" charset="0"/>
                <a:ea typeface="Courier New" charset="0"/>
                <a:cs typeface="Courier New" charset="0"/>
              </a:rPr>
              <a:t>), </a:t>
            </a:r>
            <a:endParaRPr lang="it-IT" sz="2800" dirty="0" smtClean="0">
              <a:latin typeface="Courier New" charset="0"/>
              <a:ea typeface="Courier New" charset="0"/>
              <a:cs typeface="Courier New" charset="0"/>
            </a:endParaRPr>
          </a:p>
          <a:p>
            <a:pPr marL="571500" indent="-571500"/>
            <a:r>
              <a:rPr lang="it-IT" sz="2800" dirty="0">
                <a:latin typeface="Courier New" charset="0"/>
                <a:ea typeface="Courier New" charset="0"/>
                <a:cs typeface="Courier New" charset="0"/>
              </a:rPr>
              <a:t>	</a:t>
            </a:r>
            <a:r>
              <a:rPr lang="it-IT" sz="2800" dirty="0" smtClean="0">
                <a:latin typeface="Courier New" charset="0"/>
                <a:ea typeface="Courier New" charset="0"/>
                <a:cs typeface="Courier New" charset="0"/>
              </a:rPr>
              <a:t>				t = c(1,2,1,2</a:t>
            </a:r>
            <a:r>
              <a:rPr lang="it-IT" sz="2800" dirty="0">
                <a:latin typeface="Courier New" charset="0"/>
                <a:ea typeface="Courier New" charset="0"/>
                <a:cs typeface="Courier New" charset="0"/>
              </a:rPr>
              <a:t>), </a:t>
            </a:r>
            <a:r>
              <a:rPr lang="it-IT" sz="2800" dirty="0" smtClean="0">
                <a:latin typeface="Courier New" charset="0"/>
                <a:ea typeface="Courier New" charset="0"/>
                <a:cs typeface="Courier New" charset="0"/>
              </a:rPr>
              <a:t>								</a:t>
            </a:r>
            <a:r>
              <a:rPr lang="it-IT" sz="2800" dirty="0" err="1" smtClean="0">
                <a:latin typeface="Courier New" charset="0"/>
                <a:ea typeface="Courier New" charset="0"/>
                <a:cs typeface="Courier New" charset="0"/>
              </a:rPr>
              <a:t>income</a:t>
            </a:r>
            <a:r>
              <a:rPr lang="it-IT" sz="2800" dirty="0" smtClean="0">
                <a:latin typeface="Courier New" charset="0"/>
                <a:ea typeface="Courier New" charset="0"/>
                <a:cs typeface="Courier New" charset="0"/>
              </a:rPr>
              <a:t> = c(50,55,101,123</a:t>
            </a:r>
            <a:r>
              <a:rPr lang="it-IT" sz="2800" dirty="0">
                <a:latin typeface="Courier New" charset="0"/>
                <a:ea typeface="Courier New" charset="0"/>
                <a:cs typeface="Courier New" charset="0"/>
              </a:rPr>
              <a:t>), </a:t>
            </a:r>
            <a:endParaRPr lang="it-IT" sz="2800" dirty="0" smtClean="0">
              <a:latin typeface="Courier New" charset="0"/>
              <a:ea typeface="Courier New" charset="0"/>
              <a:cs typeface="Courier New" charset="0"/>
            </a:endParaRPr>
          </a:p>
          <a:p>
            <a:pPr marL="571500" indent="-571500"/>
            <a:r>
              <a:rPr lang="it-IT" sz="2800" dirty="0">
                <a:latin typeface="Courier New" charset="0"/>
                <a:ea typeface="Courier New" charset="0"/>
                <a:cs typeface="Courier New" charset="0"/>
              </a:rPr>
              <a:t>	</a:t>
            </a:r>
            <a:r>
              <a:rPr lang="it-IT" sz="2800" dirty="0" smtClean="0">
                <a:latin typeface="Courier New" charset="0"/>
                <a:ea typeface="Courier New" charset="0"/>
                <a:cs typeface="Courier New" charset="0"/>
              </a:rPr>
              <a:t>				vote = c(8,7,4,3</a:t>
            </a:r>
            <a:r>
              <a:rPr lang="it-IT" sz="2800" dirty="0">
                <a:latin typeface="Courier New" charset="0"/>
                <a:ea typeface="Courier New" charset="0"/>
                <a:cs typeface="Courier New" charset="0"/>
              </a:rPr>
              <a:t>))</a:t>
            </a:r>
            <a:endParaRPr lang="en-US" sz="2800" dirty="0" smtClean="0">
              <a:latin typeface="Courier New" charset="0"/>
              <a:ea typeface="Courier New" charset="0"/>
              <a:cs typeface="Courier New" charset="0"/>
            </a:endParaRPr>
          </a:p>
          <a:p>
            <a:pPr marL="571500" indent="-571500"/>
            <a:r>
              <a:rPr lang="en-US" sz="2800" dirty="0" smtClean="0">
                <a:latin typeface="Courier New" charset="0"/>
                <a:ea typeface="Courier New" charset="0"/>
                <a:cs typeface="Courier New" charset="0"/>
              </a:rPr>
              <a:t>wide </a:t>
            </a:r>
            <a:r>
              <a:rPr lang="en-US" sz="2800" dirty="0">
                <a:latin typeface="Courier New" charset="0"/>
                <a:ea typeface="Courier New" charset="0"/>
                <a:cs typeface="Courier New" charset="0"/>
              </a:rPr>
              <a:t>&lt;- </a:t>
            </a:r>
            <a:r>
              <a:rPr lang="en-US" sz="2800" dirty="0" smtClean="0">
                <a:latin typeface="Courier New" charset="0"/>
                <a:ea typeface="Courier New" charset="0"/>
                <a:cs typeface="Courier New" charset="0"/>
              </a:rPr>
              <a:t>reshape(x, </a:t>
            </a:r>
          </a:p>
          <a:p>
            <a:pPr marL="571500" indent="-571500"/>
            <a:r>
              <a:rPr lang="en-US" sz="2800" dirty="0">
                <a:latin typeface="Courier New" charset="0"/>
                <a:ea typeface="Courier New" charset="0"/>
                <a:cs typeface="Courier New" charset="0"/>
              </a:rPr>
              <a:t>	</a:t>
            </a:r>
            <a:r>
              <a:rPr lang="en-US" sz="2800" dirty="0" smtClean="0">
                <a:latin typeface="Courier New" charset="0"/>
                <a:ea typeface="Courier New" charset="0"/>
                <a:cs typeface="Courier New" charset="0"/>
              </a:rPr>
              <a:t>				</a:t>
            </a:r>
            <a:r>
              <a:rPr lang="en-US" sz="2800" dirty="0" err="1" smtClean="0">
                <a:latin typeface="Courier New" charset="0"/>
                <a:ea typeface="Courier New" charset="0"/>
                <a:cs typeface="Courier New" charset="0"/>
              </a:rPr>
              <a:t>idvar</a:t>
            </a:r>
            <a:r>
              <a:rPr lang="en-US" sz="2800" dirty="0">
                <a:latin typeface="Courier New" charset="0"/>
                <a:ea typeface="Courier New" charset="0"/>
                <a:cs typeface="Courier New" charset="0"/>
              </a:rPr>
              <a:t>="id", </a:t>
            </a:r>
            <a:endParaRPr lang="en-US" sz="2800" dirty="0" smtClean="0">
              <a:latin typeface="Courier New" charset="0"/>
              <a:ea typeface="Courier New" charset="0"/>
              <a:cs typeface="Courier New" charset="0"/>
            </a:endParaRPr>
          </a:p>
          <a:p>
            <a:pPr marL="571500" indent="-571500"/>
            <a:r>
              <a:rPr lang="en-US" sz="2800" dirty="0">
                <a:latin typeface="Courier New" charset="0"/>
                <a:ea typeface="Courier New" charset="0"/>
                <a:cs typeface="Courier New" charset="0"/>
              </a:rPr>
              <a:t>	</a:t>
            </a:r>
            <a:r>
              <a:rPr lang="en-US" sz="2800" dirty="0" smtClean="0">
                <a:latin typeface="Courier New" charset="0"/>
                <a:ea typeface="Courier New" charset="0"/>
                <a:cs typeface="Courier New" charset="0"/>
              </a:rPr>
              <a:t>				</a:t>
            </a:r>
            <a:r>
              <a:rPr lang="en-US" sz="2800" dirty="0" err="1" smtClean="0">
                <a:latin typeface="Courier New" charset="0"/>
                <a:ea typeface="Courier New" charset="0"/>
                <a:cs typeface="Courier New" charset="0"/>
              </a:rPr>
              <a:t>timevar</a:t>
            </a:r>
            <a:r>
              <a:rPr lang="en-US" sz="2800" dirty="0">
                <a:latin typeface="Courier New" charset="0"/>
                <a:ea typeface="Courier New" charset="0"/>
                <a:cs typeface="Courier New" charset="0"/>
              </a:rPr>
              <a:t>="t", </a:t>
            </a:r>
            <a:endParaRPr lang="en-US" sz="2800" dirty="0" smtClean="0">
              <a:latin typeface="Courier New" charset="0"/>
              <a:ea typeface="Courier New" charset="0"/>
              <a:cs typeface="Courier New" charset="0"/>
            </a:endParaRPr>
          </a:p>
          <a:p>
            <a:pPr marL="571500" indent="-571500"/>
            <a:r>
              <a:rPr lang="en-US" sz="2800" dirty="0">
                <a:latin typeface="Courier New" charset="0"/>
                <a:ea typeface="Courier New" charset="0"/>
                <a:cs typeface="Courier New" charset="0"/>
              </a:rPr>
              <a:t>	</a:t>
            </a:r>
            <a:r>
              <a:rPr lang="en-US" sz="2800" dirty="0" smtClean="0">
                <a:latin typeface="Courier New" charset="0"/>
                <a:ea typeface="Courier New" charset="0"/>
                <a:cs typeface="Courier New" charset="0"/>
              </a:rPr>
              <a:t>				direction</a:t>
            </a:r>
            <a:r>
              <a:rPr lang="en-US" sz="2800" dirty="0">
                <a:latin typeface="Courier New" charset="0"/>
                <a:ea typeface="Courier New" charset="0"/>
                <a:cs typeface="Courier New" charset="0"/>
              </a:rPr>
              <a:t>="wide")</a:t>
            </a:r>
            <a:endParaRPr lang="en-US" sz="2800" dirty="0" smtClean="0">
              <a:latin typeface="Courier New" charset="0"/>
              <a:ea typeface="Courier New" charset="0"/>
              <a:cs typeface="Courier New" charset="0"/>
            </a:endParaRPr>
          </a:p>
        </p:txBody>
      </p:sp>
    </p:spTree>
    <p:extLst>
      <p:ext uri="{BB962C8B-B14F-4D97-AF65-F5344CB8AC3E}">
        <p14:creationId xmlns:p14="http://schemas.microsoft.com/office/powerpoint/2010/main" val="87856876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a:xfrm>
            <a:off x="8510270" y="6373821"/>
            <a:ext cx="2743200" cy="365125"/>
          </a:xfrm>
        </p:spPr>
        <p:txBody>
          <a:bodyPr/>
          <a:lstStyle/>
          <a:p>
            <a:fld id="{150819AE-02FA-3749-BFC2-030922A62D98}" type="slidenum">
              <a:rPr lang="en-US" smtClean="0"/>
              <a:t>39</a:t>
            </a:fld>
            <a:endParaRPr lang="en-US"/>
          </a:p>
        </p:txBody>
      </p:sp>
      <p:sp>
        <p:nvSpPr>
          <p:cNvPr id="6" name="Rectangle 5"/>
          <p:cNvSpPr/>
          <p:nvPr/>
        </p:nvSpPr>
        <p:spPr>
          <a:xfrm>
            <a:off x="361950" y="6317253"/>
            <a:ext cx="8953500" cy="461665"/>
          </a:xfrm>
          <a:prstGeom prst="rect">
            <a:avLst/>
          </a:prstGeom>
        </p:spPr>
        <p:txBody>
          <a:bodyPr wrap="square">
            <a:spAutoFit/>
          </a:bodyPr>
          <a:lstStyle/>
          <a:p>
            <a:pPr marL="17463" marR="0" lvl="0" indent="-17463" defTabSz="914400" eaLnBrk="1" fontAlgn="auto" latinLnBrk="0" hangingPunct="1">
              <a:lnSpc>
                <a:spcPct val="100000"/>
              </a:lnSpc>
              <a:spcBef>
                <a:spcPts val="0"/>
              </a:spcBef>
              <a:spcAft>
                <a:spcPts val="0"/>
              </a:spcAft>
              <a:buClrTx/>
              <a:buSzTx/>
              <a:buFont typeface="Arial" charset="0"/>
              <a:buNone/>
              <a:defRPr/>
            </a:pPr>
            <a:r>
              <a:rPr lang="en-US" sz="2400" dirty="0" smtClean="0">
                <a:solidFill>
                  <a:schemeClr val="bg1">
                    <a:lumMod val="50000"/>
                  </a:schemeClr>
                </a:solidFill>
                <a:latin typeface="Helvetica Neue Thin" charset="0"/>
                <a:ea typeface="Helvetica Neue Thin" charset="0"/>
                <a:cs typeface="Helvetica Neue Thin" charset="0"/>
              </a:rPr>
              <a:t>Data Manipulation</a:t>
            </a:r>
            <a:endParaRPr lang="en-US" sz="2400" dirty="0">
              <a:solidFill>
                <a:schemeClr val="bg1">
                  <a:lumMod val="50000"/>
                </a:schemeClr>
              </a:solidFill>
              <a:latin typeface="Helvetica Neue Thin" charset="0"/>
              <a:ea typeface="Helvetica Neue Thin" charset="0"/>
              <a:cs typeface="Helvetica Neue Thin" charset="0"/>
            </a:endParaRPr>
          </a:p>
        </p:txBody>
      </p:sp>
      <p:sp>
        <p:nvSpPr>
          <p:cNvPr id="11" name="Rectangle 10"/>
          <p:cNvSpPr/>
          <p:nvPr/>
        </p:nvSpPr>
        <p:spPr>
          <a:xfrm>
            <a:off x="-4630687" y="907943"/>
            <a:ext cx="13395125" cy="707886"/>
          </a:xfrm>
          <a:prstGeom prst="rect">
            <a:avLst/>
          </a:prstGeom>
          <a:solidFill>
            <a:srgbClr val="00B0F0"/>
          </a:solidFill>
        </p:spPr>
        <p:txBody>
          <a:bodyPr wrap="square">
            <a:spAutoFit/>
          </a:bodyPr>
          <a:lstStyle/>
          <a:p>
            <a:pPr algn="r"/>
            <a:r>
              <a:rPr lang="en-US" sz="4000" dirty="0" smtClean="0">
                <a:solidFill>
                  <a:schemeClr val="bg1"/>
                </a:solidFill>
                <a:latin typeface="Avenir Book" charset="0"/>
                <a:ea typeface="Avenir Book" charset="0"/>
                <a:cs typeface="Avenir Book" charset="0"/>
              </a:rPr>
              <a:t>Reshape: Wide </a:t>
            </a:r>
            <a:r>
              <a:rPr lang="en-US" sz="4000" smtClean="0">
                <a:solidFill>
                  <a:schemeClr val="bg1"/>
                </a:solidFill>
                <a:latin typeface="Avenir Book" charset="0"/>
                <a:ea typeface="Avenir Book" charset="0"/>
                <a:cs typeface="Avenir Book" charset="0"/>
              </a:rPr>
              <a:t>to Long (simple case)</a:t>
            </a:r>
            <a:endParaRPr lang="en-US" sz="3600" dirty="0" smtClean="0">
              <a:solidFill>
                <a:schemeClr val="bg1"/>
              </a:solidFill>
              <a:latin typeface="Avenir Book" charset="0"/>
              <a:ea typeface="Avenir Book" charset="0"/>
              <a:cs typeface="Avenir Book" charset="0"/>
            </a:endParaRPr>
          </a:p>
        </p:txBody>
      </p:sp>
      <p:sp>
        <p:nvSpPr>
          <p:cNvPr id="9" name="Rectangle 8"/>
          <p:cNvSpPr/>
          <p:nvPr/>
        </p:nvSpPr>
        <p:spPr>
          <a:xfrm>
            <a:off x="750215" y="1857361"/>
            <a:ext cx="11047773" cy="1938992"/>
          </a:xfrm>
          <a:prstGeom prst="rect">
            <a:avLst/>
          </a:prstGeom>
          <a:solidFill>
            <a:schemeClr val="bg1">
              <a:lumMod val="95000"/>
            </a:schemeClr>
          </a:solidFill>
        </p:spPr>
        <p:txBody>
          <a:bodyPr wrap="square">
            <a:spAutoFit/>
          </a:bodyPr>
          <a:lstStyle/>
          <a:p>
            <a:pPr marL="571500" indent="-571500"/>
            <a:r>
              <a:rPr lang="en-US" sz="2400" dirty="0" smtClean="0">
                <a:latin typeface="Courier New" charset="0"/>
                <a:ea typeface="Courier New" charset="0"/>
                <a:cs typeface="Courier New" charset="0"/>
              </a:rPr>
              <a:t>#simple case</a:t>
            </a:r>
          </a:p>
          <a:p>
            <a:pPr marL="571500" indent="-571500"/>
            <a:r>
              <a:rPr lang="en-US" sz="2400" dirty="0" smtClean="0">
                <a:latin typeface="Courier New" charset="0"/>
                <a:ea typeface="Courier New" charset="0"/>
                <a:cs typeface="Courier New" charset="0"/>
              </a:rPr>
              <a:t>long </a:t>
            </a:r>
            <a:r>
              <a:rPr lang="en-US" sz="2400" dirty="0">
                <a:latin typeface="Courier New" charset="0"/>
                <a:ea typeface="Courier New" charset="0"/>
                <a:cs typeface="Courier New" charset="0"/>
              </a:rPr>
              <a:t>&lt;- reshape</a:t>
            </a:r>
            <a:r>
              <a:rPr lang="en-US" sz="2400" dirty="0" smtClean="0">
                <a:latin typeface="Courier New" charset="0"/>
                <a:ea typeface="Courier New" charset="0"/>
                <a:cs typeface="Courier New" charset="0"/>
              </a:rPr>
              <a:t>(	wide</a:t>
            </a:r>
            <a:r>
              <a:rPr lang="en-US" sz="2400" dirty="0">
                <a:latin typeface="Courier New" charset="0"/>
                <a:ea typeface="Courier New" charset="0"/>
                <a:cs typeface="Courier New" charset="0"/>
              </a:rPr>
              <a:t>, </a:t>
            </a:r>
            <a:endParaRPr lang="en-US" sz="2400" dirty="0" smtClean="0">
              <a:latin typeface="Courier New" charset="0"/>
              <a:ea typeface="Courier New" charset="0"/>
              <a:cs typeface="Courier New" charset="0"/>
            </a:endParaRPr>
          </a:p>
          <a:p>
            <a:pPr marL="571500" indent="-571500"/>
            <a:r>
              <a:rPr lang="en-US" sz="2400" dirty="0">
                <a:latin typeface="Courier New" charset="0"/>
                <a:ea typeface="Courier New" charset="0"/>
                <a:cs typeface="Courier New" charset="0"/>
              </a:rPr>
              <a:t>	</a:t>
            </a:r>
            <a:r>
              <a:rPr lang="en-US" sz="2400" dirty="0" smtClean="0">
                <a:latin typeface="Courier New" charset="0"/>
                <a:ea typeface="Courier New" charset="0"/>
                <a:cs typeface="Courier New" charset="0"/>
              </a:rPr>
              <a:t>				</a:t>
            </a:r>
            <a:r>
              <a:rPr lang="en-US" sz="2400" dirty="0" err="1" smtClean="0">
                <a:latin typeface="Courier New" charset="0"/>
                <a:ea typeface="Courier New" charset="0"/>
                <a:cs typeface="Courier New" charset="0"/>
              </a:rPr>
              <a:t>idvar</a:t>
            </a:r>
            <a:r>
              <a:rPr lang="en-US" sz="2400" dirty="0" smtClean="0">
                <a:latin typeface="Courier New" charset="0"/>
                <a:ea typeface="Courier New" charset="0"/>
                <a:cs typeface="Courier New" charset="0"/>
              </a:rPr>
              <a:t> = "</a:t>
            </a:r>
            <a:r>
              <a:rPr lang="en-US" sz="2400" dirty="0">
                <a:latin typeface="Courier New" charset="0"/>
                <a:ea typeface="Courier New" charset="0"/>
                <a:cs typeface="Courier New" charset="0"/>
              </a:rPr>
              <a:t>id", </a:t>
            </a:r>
            <a:endParaRPr lang="en-US" sz="2400" dirty="0" smtClean="0">
              <a:latin typeface="Courier New" charset="0"/>
              <a:ea typeface="Courier New" charset="0"/>
              <a:cs typeface="Courier New" charset="0"/>
            </a:endParaRPr>
          </a:p>
          <a:p>
            <a:pPr marL="571500" indent="-571500"/>
            <a:r>
              <a:rPr lang="en-US" sz="2400" dirty="0">
                <a:latin typeface="Courier New" charset="0"/>
                <a:ea typeface="Courier New" charset="0"/>
                <a:cs typeface="Courier New" charset="0"/>
              </a:rPr>
              <a:t>	</a:t>
            </a:r>
            <a:r>
              <a:rPr lang="en-US" sz="2400" dirty="0" smtClean="0">
                <a:latin typeface="Courier New" charset="0"/>
                <a:ea typeface="Courier New" charset="0"/>
                <a:cs typeface="Courier New" charset="0"/>
              </a:rPr>
              <a:t>				</a:t>
            </a:r>
            <a:r>
              <a:rPr lang="en-US" sz="2400" dirty="0" err="1" smtClean="0">
                <a:latin typeface="Courier New" charset="0"/>
                <a:ea typeface="Courier New" charset="0"/>
                <a:cs typeface="Courier New" charset="0"/>
              </a:rPr>
              <a:t>timevar</a:t>
            </a:r>
            <a:r>
              <a:rPr lang="en-US" sz="2400" dirty="0" smtClean="0">
                <a:latin typeface="Courier New" charset="0"/>
                <a:ea typeface="Courier New" charset="0"/>
                <a:cs typeface="Courier New" charset="0"/>
              </a:rPr>
              <a:t> = "</a:t>
            </a:r>
            <a:r>
              <a:rPr lang="en-US" sz="2400" dirty="0">
                <a:latin typeface="Courier New" charset="0"/>
                <a:ea typeface="Courier New" charset="0"/>
                <a:cs typeface="Courier New" charset="0"/>
              </a:rPr>
              <a:t>t", </a:t>
            </a:r>
            <a:endParaRPr lang="en-US" sz="2400" dirty="0" smtClean="0">
              <a:latin typeface="Courier New" charset="0"/>
              <a:ea typeface="Courier New" charset="0"/>
              <a:cs typeface="Courier New" charset="0"/>
            </a:endParaRPr>
          </a:p>
          <a:p>
            <a:pPr marL="571500" indent="-571500"/>
            <a:r>
              <a:rPr lang="en-US" sz="2400" dirty="0">
                <a:latin typeface="Courier New" charset="0"/>
                <a:ea typeface="Courier New" charset="0"/>
                <a:cs typeface="Courier New" charset="0"/>
              </a:rPr>
              <a:t>	</a:t>
            </a:r>
            <a:r>
              <a:rPr lang="en-US" sz="2400" dirty="0" smtClean="0">
                <a:latin typeface="Courier New" charset="0"/>
                <a:ea typeface="Courier New" charset="0"/>
                <a:cs typeface="Courier New" charset="0"/>
              </a:rPr>
              <a:t>				direction = "</a:t>
            </a:r>
            <a:r>
              <a:rPr lang="en-US" sz="2400" dirty="0">
                <a:latin typeface="Courier New" charset="0"/>
                <a:ea typeface="Courier New" charset="0"/>
                <a:cs typeface="Courier New" charset="0"/>
              </a:rPr>
              <a:t>long")</a:t>
            </a:r>
            <a:endParaRPr lang="en-US" sz="2400" dirty="0" smtClean="0">
              <a:latin typeface="Courier New" charset="0"/>
              <a:ea typeface="Courier New" charset="0"/>
              <a:cs typeface="Courier New" charset="0"/>
            </a:endParaRPr>
          </a:p>
        </p:txBody>
      </p:sp>
    </p:spTree>
    <p:extLst>
      <p:ext uri="{BB962C8B-B14F-4D97-AF65-F5344CB8AC3E}">
        <p14:creationId xmlns:p14="http://schemas.microsoft.com/office/powerpoint/2010/main" val="200076752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a:xfrm>
            <a:off x="8510270" y="6373821"/>
            <a:ext cx="2743200" cy="365125"/>
          </a:xfrm>
        </p:spPr>
        <p:txBody>
          <a:bodyPr/>
          <a:lstStyle/>
          <a:p>
            <a:fld id="{150819AE-02FA-3749-BFC2-030922A62D98}" type="slidenum">
              <a:rPr lang="en-US" smtClean="0"/>
              <a:t>4</a:t>
            </a:fld>
            <a:endParaRPr lang="en-US"/>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8303" y="327923"/>
            <a:ext cx="7921967" cy="6163883"/>
          </a:xfrm>
          <a:prstGeom prst="rect">
            <a:avLst/>
          </a:prstGeom>
          <a:ln>
            <a:noFill/>
          </a:ln>
          <a:effectLst>
            <a:outerShdw blurRad="292100" dist="139700" dir="2700000" algn="tl" rotWithShape="0">
              <a:srgbClr val="333333">
                <a:alpha val="65000"/>
              </a:srgbClr>
            </a:outerShdw>
          </a:effectLst>
        </p:spPr>
      </p:pic>
      <p:pic>
        <p:nvPicPr>
          <p:cNvPr id="9" name="Picture 8"/>
          <p:cNvPicPr>
            <a:picLocks noChangeAspect="1"/>
          </p:cNvPicPr>
          <p:nvPr/>
        </p:nvPicPr>
        <p:blipFill rotWithShape="1">
          <a:blip r:embed="rId3">
            <a:extLst>
              <a:ext uri="{28A0092B-C50C-407E-A947-70E740481C1C}">
                <a14:useLocalDpi xmlns:a14="http://schemas.microsoft.com/office/drawing/2010/main" val="0"/>
              </a:ext>
            </a:extLst>
          </a:blip>
          <a:srcRect l="80549" t="78647" r="13458"/>
          <a:stretch/>
        </p:blipFill>
        <p:spPr>
          <a:xfrm>
            <a:off x="9407084" y="2093696"/>
            <a:ext cx="1108516" cy="3072956"/>
          </a:xfrm>
          <a:prstGeom prst="rect">
            <a:avLst/>
          </a:prstGeom>
          <a:ln>
            <a:noFill/>
          </a:ln>
          <a:effectLst>
            <a:outerShdw blurRad="292100" dist="139700" dir="2700000" algn="tl" rotWithShape="0">
              <a:srgbClr val="333333">
                <a:alpha val="65000"/>
              </a:srgbClr>
            </a:outerShdw>
          </a:effectLst>
        </p:spPr>
      </p:pic>
      <p:cxnSp>
        <p:nvCxnSpPr>
          <p:cNvPr id="5" name="Straight Connector 4"/>
          <p:cNvCxnSpPr/>
          <p:nvPr/>
        </p:nvCxnSpPr>
        <p:spPr>
          <a:xfrm flipH="1">
            <a:off x="7227277" y="2093696"/>
            <a:ext cx="2179807" cy="307295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H="1">
            <a:off x="7438292" y="5166652"/>
            <a:ext cx="1968792" cy="132515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6963508" y="5166652"/>
            <a:ext cx="474784" cy="132515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8240960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a:xfrm>
            <a:off x="8510270" y="6373821"/>
            <a:ext cx="2743200" cy="365125"/>
          </a:xfrm>
        </p:spPr>
        <p:txBody>
          <a:bodyPr/>
          <a:lstStyle/>
          <a:p>
            <a:fld id="{150819AE-02FA-3749-BFC2-030922A62D98}" type="slidenum">
              <a:rPr lang="en-US" smtClean="0"/>
              <a:t>40</a:t>
            </a:fld>
            <a:endParaRPr lang="en-US"/>
          </a:p>
        </p:txBody>
      </p:sp>
      <p:sp>
        <p:nvSpPr>
          <p:cNvPr id="6" name="Rectangle 5"/>
          <p:cNvSpPr/>
          <p:nvPr/>
        </p:nvSpPr>
        <p:spPr>
          <a:xfrm>
            <a:off x="361950" y="6317253"/>
            <a:ext cx="8953500" cy="461665"/>
          </a:xfrm>
          <a:prstGeom prst="rect">
            <a:avLst/>
          </a:prstGeom>
        </p:spPr>
        <p:txBody>
          <a:bodyPr wrap="square">
            <a:spAutoFit/>
          </a:bodyPr>
          <a:lstStyle/>
          <a:p>
            <a:pPr marL="17463" marR="0" lvl="0" indent="-17463" defTabSz="914400" eaLnBrk="1" fontAlgn="auto" latinLnBrk="0" hangingPunct="1">
              <a:lnSpc>
                <a:spcPct val="100000"/>
              </a:lnSpc>
              <a:spcBef>
                <a:spcPts val="0"/>
              </a:spcBef>
              <a:spcAft>
                <a:spcPts val="0"/>
              </a:spcAft>
              <a:buClrTx/>
              <a:buSzTx/>
              <a:buFont typeface="Arial" charset="0"/>
              <a:buNone/>
              <a:defRPr/>
            </a:pPr>
            <a:r>
              <a:rPr lang="en-US" sz="2400" dirty="0" smtClean="0">
                <a:solidFill>
                  <a:schemeClr val="bg1">
                    <a:lumMod val="50000"/>
                  </a:schemeClr>
                </a:solidFill>
                <a:latin typeface="Helvetica Neue Thin" charset="0"/>
                <a:ea typeface="Helvetica Neue Thin" charset="0"/>
                <a:cs typeface="Helvetica Neue Thin" charset="0"/>
              </a:rPr>
              <a:t>Data Manipulation</a:t>
            </a:r>
            <a:endParaRPr lang="en-US" sz="2400" dirty="0">
              <a:solidFill>
                <a:schemeClr val="bg1">
                  <a:lumMod val="50000"/>
                </a:schemeClr>
              </a:solidFill>
              <a:latin typeface="Helvetica Neue Thin" charset="0"/>
              <a:ea typeface="Helvetica Neue Thin" charset="0"/>
              <a:cs typeface="Helvetica Neue Thin" charset="0"/>
            </a:endParaRPr>
          </a:p>
        </p:txBody>
      </p:sp>
      <p:sp>
        <p:nvSpPr>
          <p:cNvPr id="11" name="Rectangle 10"/>
          <p:cNvSpPr/>
          <p:nvPr/>
        </p:nvSpPr>
        <p:spPr>
          <a:xfrm>
            <a:off x="-4630687" y="907943"/>
            <a:ext cx="13140957" cy="707886"/>
          </a:xfrm>
          <a:prstGeom prst="rect">
            <a:avLst/>
          </a:prstGeom>
          <a:solidFill>
            <a:srgbClr val="00B0F0"/>
          </a:solidFill>
        </p:spPr>
        <p:txBody>
          <a:bodyPr wrap="square">
            <a:spAutoFit/>
          </a:bodyPr>
          <a:lstStyle/>
          <a:p>
            <a:pPr algn="r"/>
            <a:r>
              <a:rPr lang="en-US" sz="4000" dirty="0" smtClean="0">
                <a:solidFill>
                  <a:schemeClr val="bg1"/>
                </a:solidFill>
                <a:latin typeface="Avenir Book" charset="0"/>
                <a:ea typeface="Avenir Book" charset="0"/>
                <a:cs typeface="Avenir Book" charset="0"/>
              </a:rPr>
              <a:t>Reshape: Wide </a:t>
            </a:r>
            <a:r>
              <a:rPr lang="en-US" sz="4000" smtClean="0">
                <a:solidFill>
                  <a:schemeClr val="bg1"/>
                </a:solidFill>
                <a:latin typeface="Avenir Book" charset="0"/>
                <a:ea typeface="Avenir Book" charset="0"/>
                <a:cs typeface="Avenir Book" charset="0"/>
              </a:rPr>
              <a:t>to Long (complex)</a:t>
            </a:r>
            <a:endParaRPr lang="en-US" sz="3600" dirty="0" smtClean="0">
              <a:solidFill>
                <a:schemeClr val="bg1"/>
              </a:solidFill>
              <a:latin typeface="Avenir Book" charset="0"/>
              <a:ea typeface="Avenir Book" charset="0"/>
              <a:cs typeface="Avenir Book" charset="0"/>
            </a:endParaRPr>
          </a:p>
        </p:txBody>
      </p:sp>
      <p:sp>
        <p:nvSpPr>
          <p:cNvPr id="9" name="Rectangle 8"/>
          <p:cNvSpPr/>
          <p:nvPr/>
        </p:nvSpPr>
        <p:spPr>
          <a:xfrm>
            <a:off x="750216" y="2150659"/>
            <a:ext cx="11047773" cy="3785652"/>
          </a:xfrm>
          <a:prstGeom prst="rect">
            <a:avLst/>
          </a:prstGeom>
          <a:solidFill>
            <a:schemeClr val="bg1">
              <a:lumMod val="95000"/>
            </a:schemeClr>
          </a:solidFill>
        </p:spPr>
        <p:txBody>
          <a:bodyPr wrap="square">
            <a:spAutoFit/>
          </a:bodyPr>
          <a:lstStyle/>
          <a:p>
            <a:pPr marL="571500" indent="-571500"/>
            <a:r>
              <a:rPr lang="en-US" sz="2400" dirty="0" smtClean="0">
                <a:latin typeface="Courier New" charset="0"/>
                <a:ea typeface="Courier New" charset="0"/>
                <a:cs typeface="Courier New" charset="0"/>
              </a:rPr>
              <a:t>#complex case</a:t>
            </a:r>
          </a:p>
          <a:p>
            <a:pPr marL="571500" indent="-571500"/>
            <a:r>
              <a:rPr lang="en-US" sz="2400" dirty="0">
                <a:latin typeface="Courier New" charset="0"/>
                <a:ea typeface="Courier New" charset="0"/>
                <a:cs typeface="Courier New" charset="0"/>
              </a:rPr>
              <a:t>w</a:t>
            </a:r>
            <a:r>
              <a:rPr lang="en-US" sz="2400" dirty="0" smtClean="0">
                <a:latin typeface="Courier New" charset="0"/>
                <a:ea typeface="Courier New" charset="0"/>
                <a:cs typeface="Courier New" charset="0"/>
              </a:rPr>
              <a:t>ide &lt;- </a:t>
            </a:r>
            <a:r>
              <a:rPr lang="en-US" sz="2400" dirty="0" err="1" smtClean="0">
                <a:latin typeface="Courier New" charset="0"/>
                <a:ea typeface="Courier New" charset="0"/>
                <a:cs typeface="Courier New" charset="0"/>
              </a:rPr>
              <a:t>data.frame</a:t>
            </a:r>
            <a:r>
              <a:rPr lang="en-US" sz="2400" dirty="0" smtClean="0">
                <a:latin typeface="Courier New" charset="0"/>
                <a:ea typeface="Courier New" charset="0"/>
                <a:cs typeface="Courier New" charset="0"/>
              </a:rPr>
              <a:t>(	id = c(1,2,3),</a:t>
            </a:r>
          </a:p>
          <a:p>
            <a:pPr marL="571500" indent="-571500"/>
            <a:r>
              <a:rPr lang="en-US" sz="2400" dirty="0">
                <a:latin typeface="Courier New" charset="0"/>
                <a:ea typeface="Courier New" charset="0"/>
                <a:cs typeface="Courier New" charset="0"/>
              </a:rPr>
              <a:t>	</a:t>
            </a:r>
            <a:r>
              <a:rPr lang="en-US" sz="2400" dirty="0" smtClean="0">
                <a:latin typeface="Courier New" charset="0"/>
                <a:ea typeface="Courier New" charset="0"/>
                <a:cs typeface="Courier New" charset="0"/>
              </a:rPr>
              <a:t>					income = </a:t>
            </a:r>
            <a:r>
              <a:rPr lang="en-US" sz="2400" dirty="0" err="1" smtClean="0">
                <a:latin typeface="Courier New" charset="0"/>
                <a:ea typeface="Courier New" charset="0"/>
                <a:cs typeface="Courier New" charset="0"/>
              </a:rPr>
              <a:t>rnorm</a:t>
            </a:r>
            <a:r>
              <a:rPr lang="en-US" sz="2400" dirty="0" smtClean="0">
                <a:latin typeface="Courier New" charset="0"/>
                <a:ea typeface="Courier New" charset="0"/>
                <a:cs typeface="Courier New" charset="0"/>
              </a:rPr>
              <a:t>(3,100,5),</a:t>
            </a:r>
          </a:p>
          <a:p>
            <a:pPr marL="571500" indent="-571500"/>
            <a:r>
              <a:rPr lang="en-US" sz="2400" dirty="0">
                <a:latin typeface="Courier New" charset="0"/>
                <a:ea typeface="Courier New" charset="0"/>
                <a:cs typeface="Courier New" charset="0"/>
              </a:rPr>
              <a:t>	</a:t>
            </a:r>
            <a:r>
              <a:rPr lang="en-US" sz="2400" dirty="0" smtClean="0">
                <a:latin typeface="Courier New" charset="0"/>
                <a:ea typeface="Courier New" charset="0"/>
                <a:cs typeface="Courier New" charset="0"/>
              </a:rPr>
              <a:t>					debt = </a:t>
            </a:r>
            <a:r>
              <a:rPr lang="en-US" sz="2400" dirty="0" err="1" smtClean="0">
                <a:latin typeface="Courier New" charset="0"/>
                <a:ea typeface="Courier New" charset="0"/>
                <a:cs typeface="Courier New" charset="0"/>
              </a:rPr>
              <a:t>rnorm</a:t>
            </a:r>
            <a:r>
              <a:rPr lang="en-US" sz="2400" dirty="0" smtClean="0">
                <a:latin typeface="Courier New" charset="0"/>
                <a:ea typeface="Courier New" charset="0"/>
                <a:cs typeface="Courier New" charset="0"/>
              </a:rPr>
              <a:t>(3,-10,20))</a:t>
            </a:r>
          </a:p>
          <a:p>
            <a:pPr marL="571500" indent="-571500"/>
            <a:r>
              <a:rPr lang="en-US" sz="2400" dirty="0" smtClean="0">
                <a:latin typeface="Courier New" charset="0"/>
                <a:ea typeface="Courier New" charset="0"/>
                <a:cs typeface="Courier New" charset="0"/>
              </a:rPr>
              <a:t>long </a:t>
            </a:r>
            <a:r>
              <a:rPr lang="en-US" sz="2400" dirty="0">
                <a:latin typeface="Courier New" charset="0"/>
                <a:ea typeface="Courier New" charset="0"/>
                <a:cs typeface="Courier New" charset="0"/>
              </a:rPr>
              <a:t>&lt;- </a:t>
            </a:r>
            <a:r>
              <a:rPr lang="en-US" sz="2400" dirty="0" smtClean="0">
                <a:latin typeface="Courier New" charset="0"/>
                <a:ea typeface="Courier New" charset="0"/>
                <a:cs typeface="Courier New" charset="0"/>
              </a:rPr>
              <a:t>reshape(wide</a:t>
            </a:r>
            <a:r>
              <a:rPr lang="en-US" sz="2400" dirty="0">
                <a:latin typeface="Courier New" charset="0"/>
                <a:ea typeface="Courier New" charset="0"/>
                <a:cs typeface="Courier New" charset="0"/>
              </a:rPr>
              <a:t>, </a:t>
            </a:r>
            <a:endParaRPr lang="en-US" sz="2400" dirty="0" smtClean="0">
              <a:latin typeface="Courier New" charset="0"/>
              <a:ea typeface="Courier New" charset="0"/>
              <a:cs typeface="Courier New" charset="0"/>
            </a:endParaRPr>
          </a:p>
          <a:p>
            <a:pPr marL="571500" indent="-571500"/>
            <a:r>
              <a:rPr lang="en-US" sz="2400" dirty="0">
                <a:latin typeface="Courier New" charset="0"/>
                <a:ea typeface="Courier New" charset="0"/>
                <a:cs typeface="Courier New" charset="0"/>
              </a:rPr>
              <a:t>	</a:t>
            </a:r>
            <a:r>
              <a:rPr lang="en-US" sz="2400" dirty="0" smtClean="0">
                <a:latin typeface="Courier New" charset="0"/>
                <a:ea typeface="Courier New" charset="0"/>
                <a:cs typeface="Courier New" charset="0"/>
              </a:rPr>
              <a:t>			varying = c(</a:t>
            </a:r>
            <a:r>
              <a:rPr lang="en-US" sz="2400" dirty="0">
                <a:latin typeface="Courier New" charset="0"/>
                <a:ea typeface="Courier New" charset="0"/>
                <a:cs typeface="Courier New" charset="0"/>
              </a:rPr>
              <a:t>"</a:t>
            </a:r>
            <a:r>
              <a:rPr lang="en-US" sz="2400" dirty="0" smtClean="0">
                <a:latin typeface="Courier New" charset="0"/>
                <a:ea typeface="Courier New" charset="0"/>
                <a:cs typeface="Courier New" charset="0"/>
              </a:rPr>
              <a:t>income</a:t>
            </a:r>
            <a:r>
              <a:rPr lang="en-US" sz="2400" dirty="0">
                <a:latin typeface="Courier New" charset="0"/>
                <a:ea typeface="Courier New" charset="0"/>
                <a:cs typeface="Courier New" charset="0"/>
              </a:rPr>
              <a:t>"</a:t>
            </a:r>
            <a:r>
              <a:rPr lang="en-US" sz="2400" dirty="0" smtClean="0">
                <a:latin typeface="Courier New" charset="0"/>
                <a:ea typeface="Courier New" charset="0"/>
                <a:cs typeface="Courier New" charset="0"/>
              </a:rPr>
              <a:t>, </a:t>
            </a:r>
            <a:r>
              <a:rPr lang="en-US" sz="2400" dirty="0">
                <a:latin typeface="Courier New" charset="0"/>
                <a:ea typeface="Courier New" charset="0"/>
                <a:cs typeface="Courier New" charset="0"/>
              </a:rPr>
              <a:t>"</a:t>
            </a:r>
            <a:r>
              <a:rPr lang="en-US" sz="2400" dirty="0" smtClean="0">
                <a:latin typeface="Courier New" charset="0"/>
                <a:ea typeface="Courier New" charset="0"/>
                <a:cs typeface="Courier New" charset="0"/>
              </a:rPr>
              <a:t>debt"),</a:t>
            </a:r>
          </a:p>
          <a:p>
            <a:pPr marL="571500" indent="-571500"/>
            <a:r>
              <a:rPr lang="en-US" sz="2400" dirty="0">
                <a:latin typeface="Courier New" charset="0"/>
                <a:ea typeface="Courier New" charset="0"/>
                <a:cs typeface="Courier New" charset="0"/>
              </a:rPr>
              <a:t>	</a:t>
            </a:r>
            <a:r>
              <a:rPr lang="en-US" sz="2400" dirty="0" smtClean="0">
                <a:latin typeface="Courier New" charset="0"/>
                <a:ea typeface="Courier New" charset="0"/>
                <a:cs typeface="Courier New" charset="0"/>
              </a:rPr>
              <a:t>			</a:t>
            </a:r>
            <a:r>
              <a:rPr lang="en-US" sz="2400" dirty="0" err="1" smtClean="0">
                <a:latin typeface="Courier New" charset="0"/>
                <a:ea typeface="Courier New" charset="0"/>
                <a:cs typeface="Courier New" charset="0"/>
              </a:rPr>
              <a:t>v.names</a:t>
            </a:r>
            <a:r>
              <a:rPr lang="en-US" sz="2400" dirty="0" smtClean="0">
                <a:latin typeface="Courier New" charset="0"/>
                <a:ea typeface="Courier New" charset="0"/>
                <a:cs typeface="Courier New" charset="0"/>
              </a:rPr>
              <a:t> = </a:t>
            </a:r>
            <a:r>
              <a:rPr lang="en-US" sz="2400" dirty="0">
                <a:latin typeface="Courier New" charset="0"/>
                <a:ea typeface="Courier New" charset="0"/>
                <a:cs typeface="Courier New" charset="0"/>
              </a:rPr>
              <a:t>"</a:t>
            </a:r>
            <a:r>
              <a:rPr lang="en-US" sz="2400" dirty="0" smtClean="0">
                <a:latin typeface="Courier New" charset="0"/>
                <a:ea typeface="Courier New" charset="0"/>
                <a:cs typeface="Courier New" charset="0"/>
              </a:rPr>
              <a:t>amount",</a:t>
            </a:r>
          </a:p>
          <a:p>
            <a:pPr marL="571500" indent="-571500"/>
            <a:r>
              <a:rPr lang="en-US" sz="2400" dirty="0" smtClean="0">
                <a:latin typeface="Courier New" charset="0"/>
                <a:ea typeface="Courier New" charset="0"/>
                <a:cs typeface="Courier New" charset="0"/>
              </a:rPr>
              <a:t>				</a:t>
            </a:r>
            <a:r>
              <a:rPr lang="en-US" sz="2400" dirty="0" err="1" smtClean="0">
                <a:latin typeface="Courier New" charset="0"/>
                <a:ea typeface="Courier New" charset="0"/>
                <a:cs typeface="Courier New" charset="0"/>
              </a:rPr>
              <a:t>timevar</a:t>
            </a:r>
            <a:r>
              <a:rPr lang="en-US" sz="2400" dirty="0" smtClean="0">
                <a:latin typeface="Courier New" charset="0"/>
                <a:ea typeface="Courier New" charset="0"/>
                <a:cs typeface="Courier New" charset="0"/>
              </a:rPr>
              <a:t> = </a:t>
            </a:r>
            <a:r>
              <a:rPr lang="en-US" sz="2400" dirty="0">
                <a:latin typeface="Courier New" charset="0"/>
                <a:ea typeface="Courier New" charset="0"/>
                <a:cs typeface="Courier New" charset="0"/>
              </a:rPr>
              <a:t>"</a:t>
            </a:r>
            <a:r>
              <a:rPr lang="en-US" sz="2400" dirty="0" smtClean="0">
                <a:latin typeface="Courier New" charset="0"/>
                <a:ea typeface="Courier New" charset="0"/>
                <a:cs typeface="Courier New" charset="0"/>
              </a:rPr>
              <a:t>financials", </a:t>
            </a:r>
          </a:p>
          <a:p>
            <a:pPr marL="571500" indent="-571500"/>
            <a:r>
              <a:rPr lang="en-US" sz="2400" dirty="0">
                <a:latin typeface="Courier New" charset="0"/>
                <a:ea typeface="Courier New" charset="0"/>
                <a:cs typeface="Courier New" charset="0"/>
              </a:rPr>
              <a:t>	</a:t>
            </a:r>
            <a:r>
              <a:rPr lang="en-US" sz="2400" dirty="0" smtClean="0">
                <a:latin typeface="Courier New" charset="0"/>
                <a:ea typeface="Courier New" charset="0"/>
                <a:cs typeface="Courier New" charset="0"/>
              </a:rPr>
              <a:t>			time = </a:t>
            </a:r>
            <a:r>
              <a:rPr lang="en-US" sz="2400" dirty="0">
                <a:latin typeface="Courier New" charset="0"/>
                <a:ea typeface="Courier New" charset="0"/>
                <a:cs typeface="Courier New" charset="0"/>
              </a:rPr>
              <a:t>c("income", "debt</a:t>
            </a:r>
            <a:r>
              <a:rPr lang="en-US" sz="2400" dirty="0" smtClean="0">
                <a:latin typeface="Courier New" charset="0"/>
                <a:ea typeface="Courier New" charset="0"/>
                <a:cs typeface="Courier New" charset="0"/>
              </a:rPr>
              <a:t>"),</a:t>
            </a:r>
          </a:p>
          <a:p>
            <a:pPr marL="571500" indent="-571500"/>
            <a:r>
              <a:rPr lang="en-US" sz="2400" dirty="0" smtClean="0">
                <a:latin typeface="Courier New" charset="0"/>
                <a:ea typeface="Courier New" charset="0"/>
                <a:cs typeface="Courier New" charset="0"/>
              </a:rPr>
              <a:t>				direction = "long")</a:t>
            </a:r>
          </a:p>
        </p:txBody>
      </p:sp>
    </p:spTree>
    <p:extLst>
      <p:ext uri="{BB962C8B-B14F-4D97-AF65-F5344CB8AC3E}">
        <p14:creationId xmlns:p14="http://schemas.microsoft.com/office/powerpoint/2010/main" val="84473660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a:xfrm>
            <a:off x="8510270" y="6373821"/>
            <a:ext cx="2743200" cy="365125"/>
          </a:xfrm>
        </p:spPr>
        <p:txBody>
          <a:bodyPr/>
          <a:lstStyle/>
          <a:p>
            <a:fld id="{150819AE-02FA-3749-BFC2-030922A62D98}" type="slidenum">
              <a:rPr lang="en-US" smtClean="0"/>
              <a:t>41</a:t>
            </a:fld>
            <a:endParaRPr lang="en-US"/>
          </a:p>
        </p:txBody>
      </p:sp>
      <p:sp>
        <p:nvSpPr>
          <p:cNvPr id="6" name="Rectangle 5"/>
          <p:cNvSpPr/>
          <p:nvPr/>
        </p:nvSpPr>
        <p:spPr>
          <a:xfrm>
            <a:off x="361950" y="6317253"/>
            <a:ext cx="8953500" cy="461665"/>
          </a:xfrm>
          <a:prstGeom prst="rect">
            <a:avLst/>
          </a:prstGeom>
        </p:spPr>
        <p:txBody>
          <a:bodyPr wrap="square">
            <a:spAutoFit/>
          </a:bodyPr>
          <a:lstStyle/>
          <a:p>
            <a:pPr marL="17463" marR="0" lvl="0" indent="-17463" defTabSz="914400" eaLnBrk="1" fontAlgn="auto" latinLnBrk="0" hangingPunct="1">
              <a:lnSpc>
                <a:spcPct val="100000"/>
              </a:lnSpc>
              <a:spcBef>
                <a:spcPts val="0"/>
              </a:spcBef>
              <a:spcAft>
                <a:spcPts val="0"/>
              </a:spcAft>
              <a:buClrTx/>
              <a:buSzTx/>
              <a:buFont typeface="Arial" charset="0"/>
              <a:buNone/>
              <a:defRPr/>
            </a:pPr>
            <a:r>
              <a:rPr lang="en-US" sz="2400" dirty="0" smtClean="0">
                <a:solidFill>
                  <a:schemeClr val="bg1">
                    <a:lumMod val="50000"/>
                  </a:schemeClr>
                </a:solidFill>
                <a:latin typeface="Helvetica Neue Thin" charset="0"/>
                <a:ea typeface="Helvetica Neue Thin" charset="0"/>
                <a:cs typeface="Helvetica Neue Thin" charset="0"/>
              </a:rPr>
              <a:t>Data Manipulation</a:t>
            </a:r>
            <a:endParaRPr lang="en-US" sz="2400" dirty="0">
              <a:solidFill>
                <a:schemeClr val="bg1">
                  <a:lumMod val="50000"/>
                </a:schemeClr>
              </a:solidFill>
              <a:latin typeface="Helvetica Neue Thin" charset="0"/>
              <a:ea typeface="Helvetica Neue Thin" charset="0"/>
              <a:cs typeface="Helvetica Neue Thin" charset="0"/>
            </a:endParaRPr>
          </a:p>
        </p:txBody>
      </p:sp>
      <p:sp>
        <p:nvSpPr>
          <p:cNvPr id="7" name="Rectangle 6"/>
          <p:cNvSpPr/>
          <p:nvPr/>
        </p:nvSpPr>
        <p:spPr>
          <a:xfrm>
            <a:off x="-5943600" y="656684"/>
            <a:ext cx="10782300" cy="707886"/>
          </a:xfrm>
          <a:prstGeom prst="rect">
            <a:avLst/>
          </a:prstGeom>
          <a:solidFill>
            <a:srgbClr val="0070C0"/>
          </a:solidFill>
        </p:spPr>
        <p:txBody>
          <a:bodyPr wrap="square">
            <a:spAutoFit/>
          </a:bodyPr>
          <a:lstStyle/>
          <a:p>
            <a:pPr algn="r"/>
            <a:r>
              <a:rPr lang="en-US" sz="4000" dirty="0" smtClean="0">
                <a:solidFill>
                  <a:schemeClr val="bg1"/>
                </a:solidFill>
                <a:latin typeface="Avenir Book" charset="0"/>
                <a:ea typeface="Avenir Book" charset="0"/>
                <a:cs typeface="Avenir Book" charset="0"/>
              </a:rPr>
              <a:t>Collapse/Aggregate</a:t>
            </a:r>
            <a:endParaRPr lang="en-US" sz="3600" dirty="0" smtClean="0">
              <a:solidFill>
                <a:schemeClr val="bg1"/>
              </a:solidFill>
              <a:latin typeface="Avenir Book" charset="0"/>
              <a:ea typeface="Avenir Book" charset="0"/>
              <a:cs typeface="Avenir Book" charset="0"/>
            </a:endParaRPr>
          </a:p>
        </p:txBody>
      </p:sp>
      <p:sp>
        <p:nvSpPr>
          <p:cNvPr id="8" name="Rectangle 7"/>
          <p:cNvSpPr/>
          <p:nvPr/>
        </p:nvSpPr>
        <p:spPr>
          <a:xfrm>
            <a:off x="1603130" y="2210955"/>
            <a:ext cx="9650340" cy="3354765"/>
          </a:xfrm>
          <a:prstGeom prst="rect">
            <a:avLst/>
          </a:prstGeom>
        </p:spPr>
        <p:txBody>
          <a:bodyPr wrap="square">
            <a:spAutoFit/>
          </a:bodyPr>
          <a:lstStyle/>
          <a:p>
            <a:pPr marL="571500" indent="-571500">
              <a:buFont typeface="Arial" charset="0"/>
              <a:buChar char="•"/>
            </a:pPr>
            <a:r>
              <a:rPr lang="en-US" sz="3600" dirty="0" smtClean="0">
                <a:solidFill>
                  <a:schemeClr val="accent1"/>
                </a:solidFill>
                <a:latin typeface="Helvetica Neue Thin" charset="0"/>
                <a:ea typeface="Helvetica Neue Thin" charset="0"/>
                <a:cs typeface="Helvetica Neue Thin" charset="0"/>
              </a:rPr>
              <a:t>Collapse methods convert raw transactional data into summaries of discrete units</a:t>
            </a:r>
          </a:p>
          <a:p>
            <a:pPr marL="571500" indent="-571500">
              <a:buFont typeface="Arial" charset="0"/>
              <a:buChar char="•"/>
            </a:pPr>
            <a:r>
              <a:rPr lang="en-US" sz="3600" dirty="0">
                <a:solidFill>
                  <a:schemeClr val="accent1"/>
                </a:solidFill>
                <a:latin typeface="Helvetica Neue Thin" charset="0"/>
                <a:ea typeface="Helvetica Neue Thin" charset="0"/>
                <a:cs typeface="Helvetica Neue Thin" charset="0"/>
              </a:rPr>
              <a:t>Aggregates = summary stats by some group identifier </a:t>
            </a:r>
          </a:p>
          <a:p>
            <a:pPr marL="571500" indent="-571500">
              <a:buFont typeface="Arial" charset="0"/>
              <a:buChar char="•"/>
            </a:pPr>
            <a:endParaRPr lang="en-US" sz="3600" dirty="0" smtClean="0">
              <a:solidFill>
                <a:schemeClr val="accent1"/>
              </a:solidFill>
              <a:latin typeface="Helvetica Neue Thin" charset="0"/>
              <a:ea typeface="Helvetica Neue Thin" charset="0"/>
              <a:cs typeface="Helvetica Neue Thin" charset="0"/>
            </a:endParaRPr>
          </a:p>
          <a:p>
            <a:pPr marL="571500" indent="-571500">
              <a:buFont typeface="Arial" charset="0"/>
              <a:buChar char="•"/>
            </a:pPr>
            <a:endParaRPr lang="en-US" sz="3200" dirty="0" smtClean="0">
              <a:solidFill>
                <a:schemeClr val="accent1"/>
              </a:solidFill>
              <a:latin typeface="Helvetica Neue Thin" charset="0"/>
              <a:ea typeface="Helvetica Neue Thin" charset="0"/>
              <a:cs typeface="Helvetica Neue Thin" charset="0"/>
            </a:endParaRPr>
          </a:p>
        </p:txBody>
      </p:sp>
      <p:sp>
        <p:nvSpPr>
          <p:cNvPr id="9" name="Rectangle 8"/>
          <p:cNvSpPr/>
          <p:nvPr/>
        </p:nvSpPr>
        <p:spPr>
          <a:xfrm>
            <a:off x="-5943600" y="1364570"/>
            <a:ext cx="10782300" cy="461665"/>
          </a:xfrm>
          <a:prstGeom prst="rect">
            <a:avLst/>
          </a:prstGeom>
          <a:solidFill>
            <a:srgbClr val="00B0F0"/>
          </a:solidFill>
        </p:spPr>
        <p:txBody>
          <a:bodyPr wrap="square">
            <a:spAutoFit/>
          </a:bodyPr>
          <a:lstStyle/>
          <a:p>
            <a:pPr algn="r"/>
            <a:r>
              <a:rPr lang="en-US" sz="2400" dirty="0" smtClean="0">
                <a:solidFill>
                  <a:schemeClr val="bg1"/>
                </a:solidFill>
                <a:latin typeface="Avenir Book" charset="0"/>
                <a:ea typeface="Avenir Book" charset="0"/>
                <a:cs typeface="Avenir Book" charset="0"/>
              </a:rPr>
              <a:t>Data manipulation</a:t>
            </a:r>
            <a:endParaRPr lang="en-US" sz="2000" dirty="0" smtClean="0">
              <a:solidFill>
                <a:schemeClr val="bg1"/>
              </a:solidFill>
              <a:latin typeface="Avenir Book" charset="0"/>
              <a:ea typeface="Avenir Book" charset="0"/>
              <a:cs typeface="Avenir Book" charset="0"/>
            </a:endParaRPr>
          </a:p>
        </p:txBody>
      </p:sp>
    </p:spTree>
    <p:extLst>
      <p:ext uri="{BB962C8B-B14F-4D97-AF65-F5344CB8AC3E}">
        <p14:creationId xmlns:p14="http://schemas.microsoft.com/office/powerpoint/2010/main" val="183627559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a:xfrm>
            <a:off x="8510270" y="6373821"/>
            <a:ext cx="2743200" cy="365125"/>
          </a:xfrm>
        </p:spPr>
        <p:txBody>
          <a:bodyPr/>
          <a:lstStyle/>
          <a:p>
            <a:fld id="{150819AE-02FA-3749-BFC2-030922A62D98}" type="slidenum">
              <a:rPr lang="en-US" smtClean="0"/>
              <a:t>42</a:t>
            </a:fld>
            <a:endParaRPr lang="en-US"/>
          </a:p>
        </p:txBody>
      </p:sp>
      <p:sp>
        <p:nvSpPr>
          <p:cNvPr id="6" name="Rectangle 5"/>
          <p:cNvSpPr/>
          <p:nvPr/>
        </p:nvSpPr>
        <p:spPr>
          <a:xfrm>
            <a:off x="361950" y="6317253"/>
            <a:ext cx="8953500" cy="461665"/>
          </a:xfrm>
          <a:prstGeom prst="rect">
            <a:avLst/>
          </a:prstGeom>
        </p:spPr>
        <p:txBody>
          <a:bodyPr wrap="square">
            <a:spAutoFit/>
          </a:bodyPr>
          <a:lstStyle/>
          <a:p>
            <a:pPr marL="17463" marR="0" lvl="0" indent="-17463" defTabSz="914400" eaLnBrk="1" fontAlgn="auto" latinLnBrk="0" hangingPunct="1">
              <a:lnSpc>
                <a:spcPct val="100000"/>
              </a:lnSpc>
              <a:spcBef>
                <a:spcPts val="0"/>
              </a:spcBef>
              <a:spcAft>
                <a:spcPts val="0"/>
              </a:spcAft>
              <a:buClrTx/>
              <a:buSzTx/>
              <a:buFont typeface="Arial" charset="0"/>
              <a:buNone/>
              <a:defRPr/>
            </a:pPr>
            <a:r>
              <a:rPr lang="en-US" sz="2400" dirty="0" smtClean="0">
                <a:solidFill>
                  <a:schemeClr val="bg1">
                    <a:lumMod val="50000"/>
                  </a:schemeClr>
                </a:solidFill>
                <a:latin typeface="Helvetica Neue Thin" charset="0"/>
                <a:ea typeface="Helvetica Neue Thin" charset="0"/>
                <a:cs typeface="Helvetica Neue Thin" charset="0"/>
              </a:rPr>
              <a:t>Data Manipulation</a:t>
            </a:r>
            <a:endParaRPr lang="en-US" sz="2400" dirty="0">
              <a:solidFill>
                <a:schemeClr val="bg1">
                  <a:lumMod val="50000"/>
                </a:schemeClr>
              </a:solidFill>
              <a:latin typeface="Helvetica Neue Thin" charset="0"/>
              <a:ea typeface="Helvetica Neue Thin" charset="0"/>
              <a:cs typeface="Helvetica Neue Thin" charset="0"/>
            </a:endParaRPr>
          </a:p>
        </p:txBody>
      </p:sp>
      <p:sp>
        <p:nvSpPr>
          <p:cNvPr id="11" name="Rectangle 10"/>
          <p:cNvSpPr/>
          <p:nvPr/>
        </p:nvSpPr>
        <p:spPr>
          <a:xfrm>
            <a:off x="-7673549" y="907943"/>
            <a:ext cx="13643027" cy="707886"/>
          </a:xfrm>
          <a:prstGeom prst="rect">
            <a:avLst/>
          </a:prstGeom>
          <a:solidFill>
            <a:srgbClr val="00B0F0"/>
          </a:solidFill>
        </p:spPr>
        <p:txBody>
          <a:bodyPr wrap="square">
            <a:spAutoFit/>
          </a:bodyPr>
          <a:lstStyle/>
          <a:p>
            <a:pPr algn="r"/>
            <a:r>
              <a:rPr lang="en-US" sz="4000" dirty="0" smtClean="0">
                <a:solidFill>
                  <a:schemeClr val="bg1"/>
                </a:solidFill>
                <a:latin typeface="Avenir Book" charset="0"/>
                <a:ea typeface="Avenir Book" charset="0"/>
                <a:cs typeface="Avenir Book" charset="0"/>
              </a:rPr>
              <a:t>Collapse: Example Uses</a:t>
            </a:r>
            <a:endParaRPr lang="en-US" sz="3600" dirty="0" smtClean="0">
              <a:solidFill>
                <a:schemeClr val="bg1"/>
              </a:solidFill>
              <a:latin typeface="Avenir Book" charset="0"/>
              <a:ea typeface="Avenir Book" charset="0"/>
              <a:cs typeface="Avenir Book" charset="0"/>
            </a:endParaRPr>
          </a:p>
        </p:txBody>
      </p:sp>
      <p:sp>
        <p:nvSpPr>
          <p:cNvPr id="9" name="Rectangle 8"/>
          <p:cNvSpPr/>
          <p:nvPr/>
        </p:nvSpPr>
        <p:spPr>
          <a:xfrm>
            <a:off x="1603130" y="1981382"/>
            <a:ext cx="9650340" cy="3970318"/>
          </a:xfrm>
          <a:prstGeom prst="rect">
            <a:avLst/>
          </a:prstGeom>
        </p:spPr>
        <p:txBody>
          <a:bodyPr wrap="square">
            <a:spAutoFit/>
          </a:bodyPr>
          <a:lstStyle/>
          <a:p>
            <a:r>
              <a:rPr lang="en-US" sz="2800" dirty="0" smtClean="0">
                <a:solidFill>
                  <a:schemeClr val="accent1"/>
                </a:solidFill>
                <a:latin typeface="Helvetica Neue Thin" charset="0"/>
                <a:ea typeface="Helvetica Neue Thin" charset="0"/>
                <a:cs typeface="Helvetica Neue Thin" charset="0"/>
              </a:rPr>
              <a:t>Often times more signal in aggregates and patterns begin to emerge</a:t>
            </a:r>
          </a:p>
          <a:p>
            <a:pPr marL="571500" indent="-571500">
              <a:buFont typeface="Arial" charset="0"/>
              <a:buChar char="•"/>
            </a:pPr>
            <a:r>
              <a:rPr lang="en-US" sz="2800" dirty="0" smtClean="0">
                <a:solidFill>
                  <a:schemeClr val="accent1"/>
                </a:solidFill>
                <a:latin typeface="Helvetica Neue Thin" charset="0"/>
                <a:ea typeface="Helvetica Neue Thin" charset="0"/>
                <a:cs typeface="Helvetica Neue Thin" charset="0"/>
              </a:rPr>
              <a:t>Uber rides </a:t>
            </a:r>
            <a:r>
              <a:rPr lang="en-US" sz="2800" dirty="0" smtClean="0">
                <a:solidFill>
                  <a:schemeClr val="accent1"/>
                </a:solidFill>
                <a:latin typeface="Helvetica Neue Thin" charset="0"/>
                <a:ea typeface="Helvetica Neue Thin" charset="0"/>
                <a:cs typeface="Helvetica Neue Thin" charset="0"/>
                <a:sym typeface="Wingdings"/>
              </a:rPr>
              <a:t> Calculate number of </a:t>
            </a:r>
            <a:r>
              <a:rPr lang="en-US" sz="2800" dirty="0" err="1" smtClean="0">
                <a:solidFill>
                  <a:schemeClr val="accent1"/>
                </a:solidFill>
                <a:latin typeface="Helvetica Neue Thin" charset="0"/>
                <a:ea typeface="Helvetica Neue Thin" charset="0"/>
                <a:cs typeface="Helvetica Neue Thin" charset="0"/>
                <a:sym typeface="Wingdings"/>
              </a:rPr>
              <a:t>uber</a:t>
            </a:r>
            <a:r>
              <a:rPr lang="en-US" sz="2800" dirty="0" smtClean="0">
                <a:solidFill>
                  <a:schemeClr val="accent1"/>
                </a:solidFill>
                <a:latin typeface="Helvetica Neue Thin" charset="0"/>
                <a:ea typeface="Helvetica Neue Thin" charset="0"/>
                <a:cs typeface="Helvetica Neue Thin" charset="0"/>
                <a:sym typeface="Wingdings"/>
              </a:rPr>
              <a:t> rides by origin and destination </a:t>
            </a:r>
          </a:p>
          <a:p>
            <a:pPr marL="571500" indent="-571500">
              <a:buFont typeface="Arial" charset="0"/>
              <a:buChar char="•"/>
            </a:pPr>
            <a:r>
              <a:rPr lang="en-US" sz="2800" dirty="0" smtClean="0">
                <a:solidFill>
                  <a:schemeClr val="accent1"/>
                </a:solidFill>
                <a:latin typeface="Helvetica Neue Thin" charset="0"/>
                <a:ea typeface="Helvetica Neue Thin" charset="0"/>
                <a:cs typeface="Helvetica Neue Thin" charset="0"/>
              </a:rPr>
              <a:t>Call center logs </a:t>
            </a:r>
            <a:r>
              <a:rPr lang="en-US" sz="2800" dirty="0" smtClean="0">
                <a:solidFill>
                  <a:schemeClr val="accent1"/>
                </a:solidFill>
                <a:latin typeface="Helvetica Neue Thin" charset="0"/>
                <a:ea typeface="Helvetica Neue Thin" charset="0"/>
                <a:cs typeface="Helvetica Neue Thin" charset="0"/>
                <a:sym typeface="Wingdings"/>
              </a:rPr>
              <a:t> Call volume by hour, day, type for staff planning</a:t>
            </a:r>
          </a:p>
          <a:p>
            <a:pPr marL="571500" indent="-571500">
              <a:buFont typeface="Arial" charset="0"/>
              <a:buChar char="•"/>
            </a:pPr>
            <a:r>
              <a:rPr lang="en-US" sz="2800" dirty="0" smtClean="0">
                <a:solidFill>
                  <a:schemeClr val="accent1"/>
                </a:solidFill>
                <a:latin typeface="Helvetica Neue Thin" charset="0"/>
                <a:ea typeface="Helvetica Neue Thin" charset="0"/>
                <a:cs typeface="Helvetica Neue Thin" charset="0"/>
                <a:sym typeface="Wingdings"/>
              </a:rPr>
              <a:t>Legal documents  Frequency of word combinations that are associated with themes or issues</a:t>
            </a:r>
            <a:endParaRPr lang="en-US" sz="2800" dirty="0" smtClean="0">
              <a:solidFill>
                <a:schemeClr val="accent1"/>
              </a:solidFill>
              <a:latin typeface="Helvetica Neue Thin" charset="0"/>
              <a:ea typeface="Helvetica Neue Thin" charset="0"/>
              <a:cs typeface="Helvetica Neue Thin" charset="0"/>
            </a:endParaRPr>
          </a:p>
          <a:p>
            <a:pPr marL="571500" indent="-571500">
              <a:buFont typeface="Arial" charset="0"/>
              <a:buChar char="•"/>
            </a:pPr>
            <a:endParaRPr lang="en-US" sz="2800" dirty="0" smtClean="0">
              <a:solidFill>
                <a:schemeClr val="accent1"/>
              </a:solidFill>
              <a:latin typeface="Helvetica Neue Thin" charset="0"/>
              <a:ea typeface="Helvetica Neue Thin" charset="0"/>
              <a:cs typeface="Helvetica Neue Thin" charset="0"/>
            </a:endParaRPr>
          </a:p>
        </p:txBody>
      </p:sp>
    </p:spTree>
    <p:extLst>
      <p:ext uri="{BB962C8B-B14F-4D97-AF65-F5344CB8AC3E}">
        <p14:creationId xmlns:p14="http://schemas.microsoft.com/office/powerpoint/2010/main" val="73153780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a:xfrm>
            <a:off x="8510270" y="6373821"/>
            <a:ext cx="2743200" cy="365125"/>
          </a:xfrm>
        </p:spPr>
        <p:txBody>
          <a:bodyPr/>
          <a:lstStyle/>
          <a:p>
            <a:fld id="{150819AE-02FA-3749-BFC2-030922A62D98}" type="slidenum">
              <a:rPr lang="en-US" smtClean="0"/>
              <a:t>43</a:t>
            </a:fld>
            <a:endParaRPr lang="en-US"/>
          </a:p>
        </p:txBody>
      </p:sp>
      <p:sp>
        <p:nvSpPr>
          <p:cNvPr id="6" name="Rectangle 5"/>
          <p:cNvSpPr/>
          <p:nvPr/>
        </p:nvSpPr>
        <p:spPr>
          <a:xfrm>
            <a:off x="361950" y="6317253"/>
            <a:ext cx="8953500" cy="461665"/>
          </a:xfrm>
          <a:prstGeom prst="rect">
            <a:avLst/>
          </a:prstGeom>
        </p:spPr>
        <p:txBody>
          <a:bodyPr wrap="square">
            <a:spAutoFit/>
          </a:bodyPr>
          <a:lstStyle/>
          <a:p>
            <a:pPr marL="17463" marR="0" lvl="0" indent="-17463" defTabSz="914400" eaLnBrk="1" fontAlgn="auto" latinLnBrk="0" hangingPunct="1">
              <a:lnSpc>
                <a:spcPct val="100000"/>
              </a:lnSpc>
              <a:spcBef>
                <a:spcPts val="0"/>
              </a:spcBef>
              <a:spcAft>
                <a:spcPts val="0"/>
              </a:spcAft>
              <a:buClrTx/>
              <a:buSzTx/>
              <a:buFont typeface="Arial" charset="0"/>
              <a:buNone/>
              <a:defRPr/>
            </a:pPr>
            <a:r>
              <a:rPr lang="en-US" sz="2400" dirty="0" smtClean="0">
                <a:solidFill>
                  <a:schemeClr val="bg1">
                    <a:lumMod val="50000"/>
                  </a:schemeClr>
                </a:solidFill>
                <a:latin typeface="Helvetica Neue Thin" charset="0"/>
                <a:ea typeface="Helvetica Neue Thin" charset="0"/>
                <a:cs typeface="Helvetica Neue Thin" charset="0"/>
              </a:rPr>
              <a:t>Data Manipulation</a:t>
            </a:r>
            <a:endParaRPr lang="en-US" sz="2400" dirty="0">
              <a:solidFill>
                <a:schemeClr val="bg1">
                  <a:lumMod val="50000"/>
                </a:schemeClr>
              </a:solidFill>
              <a:latin typeface="Helvetica Neue Thin" charset="0"/>
              <a:ea typeface="Helvetica Neue Thin" charset="0"/>
              <a:cs typeface="Helvetica Neue Thin" charset="0"/>
            </a:endParaRPr>
          </a:p>
        </p:txBody>
      </p:sp>
      <p:sp>
        <p:nvSpPr>
          <p:cNvPr id="11" name="Rectangle 10"/>
          <p:cNvSpPr/>
          <p:nvPr/>
        </p:nvSpPr>
        <p:spPr>
          <a:xfrm>
            <a:off x="-7673548" y="907943"/>
            <a:ext cx="10761805" cy="707886"/>
          </a:xfrm>
          <a:prstGeom prst="rect">
            <a:avLst/>
          </a:prstGeom>
          <a:solidFill>
            <a:srgbClr val="00B0F0"/>
          </a:solidFill>
        </p:spPr>
        <p:txBody>
          <a:bodyPr wrap="square">
            <a:spAutoFit/>
          </a:bodyPr>
          <a:lstStyle/>
          <a:p>
            <a:pPr algn="r"/>
            <a:r>
              <a:rPr lang="en-US" sz="4000" dirty="0" smtClean="0">
                <a:solidFill>
                  <a:schemeClr val="bg1"/>
                </a:solidFill>
                <a:latin typeface="Avenir Book" charset="0"/>
                <a:ea typeface="Avenir Book" charset="0"/>
                <a:cs typeface="Avenir Book" charset="0"/>
              </a:rPr>
              <a:t>Collapse</a:t>
            </a:r>
            <a:endParaRPr lang="en-US" sz="3600" dirty="0" smtClean="0">
              <a:solidFill>
                <a:schemeClr val="bg1"/>
              </a:solidFill>
              <a:latin typeface="Avenir Book" charset="0"/>
              <a:ea typeface="Avenir Book" charset="0"/>
              <a:cs typeface="Avenir Book" charset="0"/>
            </a:endParaRPr>
          </a:p>
        </p:txBody>
      </p:sp>
      <p:sp>
        <p:nvSpPr>
          <p:cNvPr id="7" name="Rectangle 6"/>
          <p:cNvSpPr/>
          <p:nvPr/>
        </p:nvSpPr>
        <p:spPr>
          <a:xfrm>
            <a:off x="1339360" y="2276865"/>
            <a:ext cx="9756532" cy="523220"/>
          </a:xfrm>
          <a:prstGeom prst="rect">
            <a:avLst/>
          </a:prstGeom>
          <a:solidFill>
            <a:schemeClr val="bg1">
              <a:lumMod val="95000"/>
            </a:schemeClr>
          </a:solidFill>
        </p:spPr>
        <p:txBody>
          <a:bodyPr wrap="square">
            <a:spAutoFit/>
          </a:bodyPr>
          <a:lstStyle/>
          <a:p>
            <a:pPr marL="571500" indent="-571500"/>
            <a:r>
              <a:rPr lang="en-US" sz="2800" dirty="0">
                <a:latin typeface="Courier New" charset="0"/>
                <a:ea typeface="Courier New" charset="0"/>
                <a:cs typeface="Courier New" charset="0"/>
              </a:rPr>
              <a:t>aggregate(</a:t>
            </a:r>
            <a:r>
              <a:rPr lang="en-US" sz="2800" dirty="0" err="1">
                <a:latin typeface="Courier New" charset="0"/>
                <a:ea typeface="Courier New" charset="0"/>
                <a:cs typeface="Courier New" charset="0"/>
              </a:rPr>
              <a:t>obj</a:t>
            </a:r>
            <a:r>
              <a:rPr lang="en-US" sz="2800" dirty="0">
                <a:latin typeface="Courier New" charset="0"/>
                <a:ea typeface="Courier New" charset="0"/>
                <a:cs typeface="Courier New" charset="0"/>
              </a:rPr>
              <a:t>, by = list(x), FUN = fun)</a:t>
            </a:r>
          </a:p>
        </p:txBody>
      </p:sp>
      <p:sp>
        <p:nvSpPr>
          <p:cNvPr id="8" name="Rectangle 7"/>
          <p:cNvSpPr/>
          <p:nvPr/>
        </p:nvSpPr>
        <p:spPr>
          <a:xfrm>
            <a:off x="2351314" y="3135719"/>
            <a:ext cx="9301844" cy="1815882"/>
          </a:xfrm>
          <a:prstGeom prst="rect">
            <a:avLst/>
          </a:prstGeom>
        </p:spPr>
        <p:txBody>
          <a:bodyPr wrap="square">
            <a:spAutoFit/>
          </a:bodyPr>
          <a:lstStyle/>
          <a:p>
            <a:r>
              <a:rPr lang="en-US" sz="2800" u="sng" dirty="0" smtClean="0">
                <a:solidFill>
                  <a:srgbClr val="0070C0"/>
                </a:solidFill>
                <a:latin typeface="Helvetica Neue Thin" charset="0"/>
                <a:ea typeface="Helvetica Neue Thin" charset="0"/>
                <a:cs typeface="Helvetica Neue Thin" charset="0"/>
              </a:rPr>
              <a:t>Key</a:t>
            </a:r>
          </a:p>
          <a:p>
            <a:r>
              <a:rPr lang="en-US" sz="2800" dirty="0" err="1">
                <a:solidFill>
                  <a:srgbClr val="0070C0"/>
                </a:solidFill>
                <a:latin typeface="Helvetica Neue Thin" charset="0"/>
                <a:ea typeface="Helvetica Neue Thin" charset="0"/>
                <a:cs typeface="Helvetica Neue Thin" charset="0"/>
              </a:rPr>
              <a:t>o</a:t>
            </a:r>
            <a:r>
              <a:rPr lang="en-US" sz="2800" dirty="0" err="1" smtClean="0">
                <a:solidFill>
                  <a:srgbClr val="0070C0"/>
                </a:solidFill>
                <a:latin typeface="Helvetica Neue Thin" charset="0"/>
                <a:ea typeface="Helvetica Neue Thin" charset="0"/>
                <a:cs typeface="Helvetica Neue Thin" charset="0"/>
              </a:rPr>
              <a:t>bj</a:t>
            </a:r>
            <a:r>
              <a:rPr lang="en-US" sz="2800" dirty="0" smtClean="0">
                <a:solidFill>
                  <a:srgbClr val="0070C0"/>
                </a:solidFill>
                <a:latin typeface="Helvetica Neue Thin" charset="0"/>
                <a:ea typeface="Helvetica Neue Thin" charset="0"/>
                <a:cs typeface="Helvetica Neue Thin" charset="0"/>
              </a:rPr>
              <a:t> = an R object like a data frame</a:t>
            </a:r>
          </a:p>
          <a:p>
            <a:r>
              <a:rPr lang="en-US" sz="2800" dirty="0">
                <a:solidFill>
                  <a:srgbClr val="0070C0"/>
                </a:solidFill>
                <a:latin typeface="Helvetica Neue Thin" charset="0"/>
                <a:ea typeface="Helvetica Neue Thin" charset="0"/>
                <a:cs typeface="Helvetica Neue Thin" charset="0"/>
              </a:rPr>
              <a:t>b</a:t>
            </a:r>
            <a:r>
              <a:rPr lang="en-US" sz="2800" dirty="0" smtClean="0">
                <a:solidFill>
                  <a:srgbClr val="0070C0"/>
                </a:solidFill>
                <a:latin typeface="Helvetica Neue Thin" charset="0"/>
                <a:ea typeface="Helvetica Neue Thin" charset="0"/>
                <a:cs typeface="Helvetica Neue Thin" charset="0"/>
              </a:rPr>
              <a:t>y = group by or list of variables to be </a:t>
            </a:r>
          </a:p>
          <a:p>
            <a:r>
              <a:rPr lang="en-US" sz="2800" dirty="0" smtClean="0">
                <a:solidFill>
                  <a:srgbClr val="0070C0"/>
                </a:solidFill>
                <a:latin typeface="Helvetica Neue Thin" charset="0"/>
                <a:ea typeface="Helvetica Neue Thin" charset="0"/>
                <a:cs typeface="Helvetica Neue Thin" charset="0"/>
              </a:rPr>
              <a:t>FUN = a statistical function (e.g. mean, </a:t>
            </a:r>
          </a:p>
        </p:txBody>
      </p:sp>
    </p:spTree>
    <p:extLst>
      <p:ext uri="{BB962C8B-B14F-4D97-AF65-F5344CB8AC3E}">
        <p14:creationId xmlns:p14="http://schemas.microsoft.com/office/powerpoint/2010/main" val="4900906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a:xfrm>
            <a:off x="8510270" y="6373821"/>
            <a:ext cx="2743200" cy="365125"/>
          </a:xfrm>
        </p:spPr>
        <p:txBody>
          <a:bodyPr/>
          <a:lstStyle/>
          <a:p>
            <a:fld id="{150819AE-02FA-3749-BFC2-030922A62D98}" type="slidenum">
              <a:rPr lang="en-US" smtClean="0"/>
              <a:t>44</a:t>
            </a:fld>
            <a:endParaRPr lang="en-US"/>
          </a:p>
        </p:txBody>
      </p:sp>
      <p:sp>
        <p:nvSpPr>
          <p:cNvPr id="6" name="Rectangle 5"/>
          <p:cNvSpPr/>
          <p:nvPr/>
        </p:nvSpPr>
        <p:spPr>
          <a:xfrm>
            <a:off x="361950" y="6317253"/>
            <a:ext cx="8953500" cy="461665"/>
          </a:xfrm>
          <a:prstGeom prst="rect">
            <a:avLst/>
          </a:prstGeom>
        </p:spPr>
        <p:txBody>
          <a:bodyPr wrap="square">
            <a:spAutoFit/>
          </a:bodyPr>
          <a:lstStyle/>
          <a:p>
            <a:pPr marL="17463" marR="0" lvl="0" indent="-17463" defTabSz="914400" eaLnBrk="1" fontAlgn="auto" latinLnBrk="0" hangingPunct="1">
              <a:lnSpc>
                <a:spcPct val="100000"/>
              </a:lnSpc>
              <a:spcBef>
                <a:spcPts val="0"/>
              </a:spcBef>
              <a:spcAft>
                <a:spcPts val="0"/>
              </a:spcAft>
              <a:buClrTx/>
              <a:buSzTx/>
              <a:buFont typeface="Arial" charset="0"/>
              <a:buNone/>
              <a:defRPr/>
            </a:pPr>
            <a:r>
              <a:rPr lang="en-US" sz="2400" dirty="0" smtClean="0">
                <a:solidFill>
                  <a:schemeClr val="bg1">
                    <a:lumMod val="50000"/>
                  </a:schemeClr>
                </a:solidFill>
                <a:latin typeface="Helvetica Neue Thin" charset="0"/>
                <a:ea typeface="Helvetica Neue Thin" charset="0"/>
                <a:cs typeface="Helvetica Neue Thin" charset="0"/>
              </a:rPr>
              <a:t>Data Manipulation</a:t>
            </a:r>
            <a:endParaRPr lang="en-US" sz="2400" dirty="0">
              <a:solidFill>
                <a:schemeClr val="bg1">
                  <a:lumMod val="50000"/>
                </a:schemeClr>
              </a:solidFill>
              <a:latin typeface="Helvetica Neue Thin" charset="0"/>
              <a:ea typeface="Helvetica Neue Thin" charset="0"/>
              <a:cs typeface="Helvetica Neue Thin" charset="0"/>
            </a:endParaRPr>
          </a:p>
        </p:txBody>
      </p:sp>
      <p:sp>
        <p:nvSpPr>
          <p:cNvPr id="11" name="Rectangle 10"/>
          <p:cNvSpPr/>
          <p:nvPr/>
        </p:nvSpPr>
        <p:spPr>
          <a:xfrm>
            <a:off x="-7673548" y="907943"/>
            <a:ext cx="12349065" cy="707886"/>
          </a:xfrm>
          <a:prstGeom prst="rect">
            <a:avLst/>
          </a:prstGeom>
          <a:solidFill>
            <a:srgbClr val="00B0F0"/>
          </a:solidFill>
        </p:spPr>
        <p:txBody>
          <a:bodyPr wrap="square">
            <a:spAutoFit/>
          </a:bodyPr>
          <a:lstStyle/>
          <a:p>
            <a:pPr algn="r"/>
            <a:r>
              <a:rPr lang="en-US" sz="4000" dirty="0" smtClean="0">
                <a:solidFill>
                  <a:schemeClr val="bg1"/>
                </a:solidFill>
                <a:latin typeface="Avenir Book" charset="0"/>
                <a:ea typeface="Avenir Book" charset="0"/>
                <a:cs typeface="Avenir Book" charset="0"/>
              </a:rPr>
              <a:t>Collapse: Example</a:t>
            </a:r>
            <a:endParaRPr lang="en-US" sz="3600" dirty="0" smtClean="0">
              <a:solidFill>
                <a:schemeClr val="bg1"/>
              </a:solidFill>
              <a:latin typeface="Avenir Book" charset="0"/>
              <a:ea typeface="Avenir Book" charset="0"/>
              <a:cs typeface="Avenir Book" charset="0"/>
            </a:endParaRPr>
          </a:p>
        </p:txBody>
      </p:sp>
      <p:sp>
        <p:nvSpPr>
          <p:cNvPr id="7" name="Rectangle 6"/>
          <p:cNvSpPr/>
          <p:nvPr/>
        </p:nvSpPr>
        <p:spPr>
          <a:xfrm>
            <a:off x="1339360" y="2276865"/>
            <a:ext cx="10082014" cy="2308324"/>
          </a:xfrm>
          <a:prstGeom prst="rect">
            <a:avLst/>
          </a:prstGeom>
          <a:solidFill>
            <a:schemeClr val="bg1">
              <a:lumMod val="95000"/>
            </a:schemeClr>
          </a:solidFill>
        </p:spPr>
        <p:txBody>
          <a:bodyPr wrap="square">
            <a:spAutoFit/>
          </a:bodyPr>
          <a:lstStyle/>
          <a:p>
            <a:pPr marL="571500" indent="-571500"/>
            <a:r>
              <a:rPr lang="en-US" sz="2400" dirty="0" smtClean="0">
                <a:latin typeface="Courier New" charset="0"/>
                <a:ea typeface="Courier New" charset="0"/>
                <a:cs typeface="Courier New" charset="0"/>
              </a:rPr>
              <a:t>x &lt;- </a:t>
            </a:r>
            <a:r>
              <a:rPr lang="en-US" sz="2400" dirty="0" err="1" smtClean="0">
                <a:latin typeface="Courier New" charset="0"/>
                <a:ea typeface="Courier New" charset="0"/>
                <a:cs typeface="Courier New" charset="0"/>
              </a:rPr>
              <a:t>data.frame</a:t>
            </a:r>
            <a:r>
              <a:rPr lang="en-US" sz="2400" dirty="0" smtClean="0">
                <a:latin typeface="Courier New" charset="0"/>
                <a:ea typeface="Courier New" charset="0"/>
                <a:cs typeface="Courier New" charset="0"/>
              </a:rPr>
              <a:t>(var1 </a:t>
            </a:r>
            <a:r>
              <a:rPr lang="en-US" sz="2400" dirty="0" smtClean="0">
                <a:latin typeface="Courier New" charset="0"/>
                <a:ea typeface="Courier New" charset="0"/>
                <a:cs typeface="Courier New" charset="0"/>
              </a:rPr>
              <a:t>= 	round(</a:t>
            </a:r>
            <a:r>
              <a:rPr lang="en-US" sz="2400" dirty="0" err="1" smtClean="0">
                <a:latin typeface="Courier New" charset="0"/>
                <a:ea typeface="Courier New" charset="0"/>
                <a:cs typeface="Courier New" charset="0"/>
              </a:rPr>
              <a:t>rnorm</a:t>
            </a:r>
            <a:r>
              <a:rPr lang="en-US" sz="2400" dirty="0" smtClean="0">
                <a:latin typeface="Courier New" charset="0"/>
                <a:ea typeface="Courier New" charset="0"/>
                <a:cs typeface="Courier New" charset="0"/>
              </a:rPr>
              <a:t>(100,1000,100)),</a:t>
            </a:r>
          </a:p>
          <a:p>
            <a:pPr marL="571500" indent="-571500"/>
            <a:r>
              <a:rPr lang="en-US" sz="2400" dirty="0" smtClean="0">
                <a:latin typeface="Courier New" charset="0"/>
                <a:ea typeface="Courier New" charset="0"/>
                <a:cs typeface="Courier New" charset="0"/>
              </a:rPr>
              <a:t>				 </a:t>
            </a:r>
            <a:r>
              <a:rPr lang="en-US" sz="2400" dirty="0" smtClean="0">
                <a:latin typeface="Courier New" charset="0"/>
                <a:ea typeface="Courier New" charset="0"/>
                <a:cs typeface="Courier New" charset="0"/>
              </a:rPr>
              <a:t>group1 </a:t>
            </a:r>
            <a:r>
              <a:rPr lang="en-US" sz="2400" dirty="0" smtClean="0">
                <a:latin typeface="Courier New" charset="0"/>
                <a:ea typeface="Courier New" charset="0"/>
                <a:cs typeface="Courier New" charset="0"/>
              </a:rPr>
              <a:t>= </a:t>
            </a:r>
            <a:r>
              <a:rPr lang="en-US" sz="2400" dirty="0" smtClean="0">
                <a:latin typeface="Courier New" charset="0"/>
                <a:ea typeface="Courier New" charset="0"/>
                <a:cs typeface="Courier New" charset="0"/>
              </a:rPr>
              <a:t>round(</a:t>
            </a:r>
            <a:r>
              <a:rPr lang="en-US" sz="2400" dirty="0" err="1" smtClean="0">
                <a:latin typeface="Courier New" charset="0"/>
                <a:ea typeface="Courier New" charset="0"/>
                <a:cs typeface="Courier New" charset="0"/>
              </a:rPr>
              <a:t>runif</a:t>
            </a:r>
            <a:r>
              <a:rPr lang="en-US" sz="2400" dirty="0" smtClean="0">
                <a:latin typeface="Courier New" charset="0"/>
                <a:ea typeface="Courier New" charset="0"/>
                <a:cs typeface="Courier New" charset="0"/>
              </a:rPr>
              <a:t>(100)*5))</a:t>
            </a:r>
            <a:endParaRPr lang="en-US" sz="2400" dirty="0" smtClean="0">
              <a:latin typeface="Courier New" charset="0"/>
              <a:ea typeface="Courier New" charset="0"/>
              <a:cs typeface="Courier New" charset="0"/>
            </a:endParaRPr>
          </a:p>
          <a:p>
            <a:pPr marL="571500" indent="-571500"/>
            <a:endParaRPr lang="en-US" sz="2400" dirty="0" smtClean="0">
              <a:latin typeface="Courier New" charset="0"/>
              <a:ea typeface="Courier New" charset="0"/>
              <a:cs typeface="Courier New" charset="0"/>
            </a:endParaRPr>
          </a:p>
          <a:p>
            <a:pPr marL="571500" indent="-571500"/>
            <a:r>
              <a:rPr lang="en-US" sz="2400" dirty="0" smtClean="0">
                <a:latin typeface="Courier New" charset="0"/>
                <a:ea typeface="Courier New" charset="0"/>
                <a:cs typeface="Courier New" charset="0"/>
              </a:rPr>
              <a:t>aggregate(x$var1, </a:t>
            </a:r>
            <a:r>
              <a:rPr lang="en-US" sz="2400" dirty="0">
                <a:latin typeface="Courier New" charset="0"/>
                <a:ea typeface="Courier New" charset="0"/>
                <a:cs typeface="Courier New" charset="0"/>
              </a:rPr>
              <a:t>by = </a:t>
            </a:r>
            <a:r>
              <a:rPr lang="en-US" sz="2400" dirty="0" smtClean="0">
                <a:latin typeface="Courier New" charset="0"/>
                <a:ea typeface="Courier New" charset="0"/>
                <a:cs typeface="Courier New" charset="0"/>
              </a:rPr>
              <a:t>list(x$group1), </a:t>
            </a:r>
            <a:r>
              <a:rPr lang="en-US" sz="2400" dirty="0">
                <a:latin typeface="Courier New" charset="0"/>
                <a:ea typeface="Courier New" charset="0"/>
                <a:cs typeface="Courier New" charset="0"/>
              </a:rPr>
              <a:t>FUN = </a:t>
            </a:r>
            <a:r>
              <a:rPr lang="en-US" sz="2400" dirty="0" smtClean="0">
                <a:latin typeface="Courier New" charset="0"/>
                <a:ea typeface="Courier New" charset="0"/>
                <a:cs typeface="Courier New" charset="0"/>
              </a:rPr>
              <a:t>length)</a:t>
            </a:r>
          </a:p>
          <a:p>
            <a:pPr marL="571500" indent="-571500"/>
            <a:r>
              <a:rPr lang="en-US" sz="2400" dirty="0" smtClean="0">
                <a:latin typeface="Courier New" charset="0"/>
                <a:ea typeface="Courier New" charset="0"/>
                <a:cs typeface="Courier New" charset="0"/>
              </a:rPr>
              <a:t>aggregate(x$var1, </a:t>
            </a:r>
            <a:r>
              <a:rPr lang="en-US" sz="2400" dirty="0">
                <a:latin typeface="Courier New" charset="0"/>
                <a:ea typeface="Courier New" charset="0"/>
                <a:cs typeface="Courier New" charset="0"/>
              </a:rPr>
              <a:t>by = </a:t>
            </a:r>
            <a:r>
              <a:rPr lang="en-US" sz="2400" dirty="0" smtClean="0">
                <a:latin typeface="Courier New" charset="0"/>
                <a:ea typeface="Courier New" charset="0"/>
                <a:cs typeface="Courier New" charset="0"/>
              </a:rPr>
              <a:t>list(x$group1), </a:t>
            </a:r>
            <a:r>
              <a:rPr lang="en-US" sz="2400" dirty="0">
                <a:latin typeface="Courier New" charset="0"/>
                <a:ea typeface="Courier New" charset="0"/>
                <a:cs typeface="Courier New" charset="0"/>
              </a:rPr>
              <a:t>FUN = </a:t>
            </a:r>
            <a:r>
              <a:rPr lang="en-US" sz="2400" dirty="0" smtClean="0">
                <a:latin typeface="Courier New" charset="0"/>
                <a:ea typeface="Courier New" charset="0"/>
                <a:cs typeface="Courier New" charset="0"/>
              </a:rPr>
              <a:t>summary)</a:t>
            </a:r>
            <a:endParaRPr lang="en-US" sz="2400" dirty="0">
              <a:latin typeface="Courier New" charset="0"/>
              <a:ea typeface="Courier New" charset="0"/>
              <a:cs typeface="Courier New" charset="0"/>
            </a:endParaRPr>
          </a:p>
          <a:p>
            <a:pPr marL="571500" indent="-571500"/>
            <a:endParaRPr lang="en-US" sz="2400" dirty="0">
              <a:latin typeface="Courier New" charset="0"/>
              <a:ea typeface="Courier New" charset="0"/>
              <a:cs typeface="Courier New" charset="0"/>
            </a:endParaRPr>
          </a:p>
        </p:txBody>
      </p:sp>
    </p:spTree>
    <p:extLst>
      <p:ext uri="{BB962C8B-B14F-4D97-AF65-F5344CB8AC3E}">
        <p14:creationId xmlns:p14="http://schemas.microsoft.com/office/powerpoint/2010/main" val="145486993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a:xfrm>
            <a:off x="8510270" y="6373821"/>
            <a:ext cx="2743200" cy="365125"/>
          </a:xfrm>
        </p:spPr>
        <p:txBody>
          <a:bodyPr/>
          <a:lstStyle/>
          <a:p>
            <a:fld id="{150819AE-02FA-3749-BFC2-030922A62D98}" type="slidenum">
              <a:rPr lang="en-US" smtClean="0"/>
              <a:t>45</a:t>
            </a:fld>
            <a:endParaRPr lang="en-US"/>
          </a:p>
        </p:txBody>
      </p:sp>
      <p:sp>
        <p:nvSpPr>
          <p:cNvPr id="6" name="Rectangle 5"/>
          <p:cNvSpPr/>
          <p:nvPr/>
        </p:nvSpPr>
        <p:spPr>
          <a:xfrm>
            <a:off x="361950" y="6317253"/>
            <a:ext cx="8953500" cy="461665"/>
          </a:xfrm>
          <a:prstGeom prst="rect">
            <a:avLst/>
          </a:prstGeom>
        </p:spPr>
        <p:txBody>
          <a:bodyPr wrap="square">
            <a:spAutoFit/>
          </a:bodyPr>
          <a:lstStyle/>
          <a:p>
            <a:pPr marL="17463" marR="0" lvl="0" indent="-17463" defTabSz="914400" eaLnBrk="1" fontAlgn="auto" latinLnBrk="0" hangingPunct="1">
              <a:lnSpc>
                <a:spcPct val="100000"/>
              </a:lnSpc>
              <a:spcBef>
                <a:spcPts val="0"/>
              </a:spcBef>
              <a:spcAft>
                <a:spcPts val="0"/>
              </a:spcAft>
              <a:buClrTx/>
              <a:buSzTx/>
              <a:buFont typeface="Arial" charset="0"/>
              <a:buNone/>
              <a:defRPr/>
            </a:pPr>
            <a:r>
              <a:rPr lang="en-US" sz="2400" dirty="0" smtClean="0">
                <a:solidFill>
                  <a:schemeClr val="bg1">
                    <a:lumMod val="50000"/>
                  </a:schemeClr>
                </a:solidFill>
                <a:latin typeface="Helvetica Neue Thin" charset="0"/>
                <a:ea typeface="Helvetica Neue Thin" charset="0"/>
                <a:cs typeface="Helvetica Neue Thin" charset="0"/>
              </a:rPr>
              <a:t>Data Manipulation</a:t>
            </a:r>
            <a:endParaRPr lang="en-US" sz="2400" dirty="0">
              <a:solidFill>
                <a:schemeClr val="bg1">
                  <a:lumMod val="50000"/>
                </a:schemeClr>
              </a:solidFill>
              <a:latin typeface="Helvetica Neue Thin" charset="0"/>
              <a:ea typeface="Helvetica Neue Thin" charset="0"/>
              <a:cs typeface="Helvetica Neue Thin" charset="0"/>
            </a:endParaRPr>
          </a:p>
        </p:txBody>
      </p:sp>
      <p:sp>
        <p:nvSpPr>
          <p:cNvPr id="7" name="Rectangle 6"/>
          <p:cNvSpPr/>
          <p:nvPr/>
        </p:nvSpPr>
        <p:spPr>
          <a:xfrm>
            <a:off x="-5943600" y="595129"/>
            <a:ext cx="10782300" cy="769441"/>
          </a:xfrm>
          <a:prstGeom prst="rect">
            <a:avLst/>
          </a:prstGeom>
          <a:solidFill>
            <a:srgbClr val="0070C0"/>
          </a:solidFill>
        </p:spPr>
        <p:txBody>
          <a:bodyPr wrap="square">
            <a:spAutoFit/>
          </a:bodyPr>
          <a:lstStyle/>
          <a:p>
            <a:pPr algn="r"/>
            <a:r>
              <a:rPr lang="en-US" sz="4400" dirty="0" smtClean="0">
                <a:solidFill>
                  <a:schemeClr val="bg1"/>
                </a:solidFill>
                <a:latin typeface="Avenir Book" charset="0"/>
                <a:ea typeface="Avenir Book" charset="0"/>
                <a:cs typeface="Avenir Book" charset="0"/>
              </a:rPr>
              <a:t>Merges / Joins</a:t>
            </a:r>
            <a:endParaRPr lang="en-US" sz="4000" dirty="0" smtClean="0">
              <a:solidFill>
                <a:schemeClr val="bg1"/>
              </a:solidFill>
              <a:latin typeface="Avenir Book" charset="0"/>
              <a:ea typeface="Avenir Book" charset="0"/>
              <a:cs typeface="Avenir Book" charset="0"/>
            </a:endParaRPr>
          </a:p>
        </p:txBody>
      </p:sp>
      <p:sp>
        <p:nvSpPr>
          <p:cNvPr id="8" name="Rectangle 7"/>
          <p:cNvSpPr/>
          <p:nvPr/>
        </p:nvSpPr>
        <p:spPr>
          <a:xfrm>
            <a:off x="5339434" y="805687"/>
            <a:ext cx="6341671" cy="1077218"/>
          </a:xfrm>
          <a:prstGeom prst="rect">
            <a:avLst/>
          </a:prstGeom>
        </p:spPr>
        <p:txBody>
          <a:bodyPr wrap="square">
            <a:spAutoFit/>
          </a:bodyPr>
          <a:lstStyle/>
          <a:p>
            <a:pPr marL="20638" marR="0" lvl="0" indent="-20638" defTabSz="914400" eaLnBrk="1" fontAlgn="auto" latinLnBrk="0" hangingPunct="1">
              <a:lnSpc>
                <a:spcPct val="100000"/>
              </a:lnSpc>
              <a:spcBef>
                <a:spcPts val="0"/>
              </a:spcBef>
              <a:spcAft>
                <a:spcPts val="0"/>
              </a:spcAft>
              <a:buClrTx/>
              <a:buSzTx/>
              <a:buFont typeface="Arial" charset="0"/>
              <a:buNone/>
              <a:defRPr/>
            </a:pPr>
            <a:r>
              <a:rPr lang="en-US" sz="3200" dirty="0" smtClean="0">
                <a:solidFill>
                  <a:schemeClr val="accent1"/>
                </a:solidFill>
                <a:latin typeface="Avenir Book" charset="0"/>
                <a:ea typeface="Avenir Book" charset="0"/>
                <a:cs typeface="Avenir Book" charset="0"/>
              </a:rPr>
              <a:t>Combine two or more data using common attributes</a:t>
            </a:r>
          </a:p>
        </p:txBody>
      </p:sp>
      <p:sp>
        <p:nvSpPr>
          <p:cNvPr id="9" name="Rectangle 8"/>
          <p:cNvSpPr/>
          <p:nvPr/>
        </p:nvSpPr>
        <p:spPr>
          <a:xfrm>
            <a:off x="-5943600" y="1364570"/>
            <a:ext cx="10782300" cy="461665"/>
          </a:xfrm>
          <a:prstGeom prst="rect">
            <a:avLst/>
          </a:prstGeom>
          <a:solidFill>
            <a:srgbClr val="00B0F0"/>
          </a:solidFill>
        </p:spPr>
        <p:txBody>
          <a:bodyPr wrap="square">
            <a:spAutoFit/>
          </a:bodyPr>
          <a:lstStyle/>
          <a:p>
            <a:pPr algn="r"/>
            <a:r>
              <a:rPr lang="en-US" sz="2400" dirty="0" smtClean="0">
                <a:solidFill>
                  <a:schemeClr val="bg1"/>
                </a:solidFill>
                <a:latin typeface="Avenir Book" charset="0"/>
                <a:ea typeface="Avenir Book" charset="0"/>
                <a:cs typeface="Avenir Book" charset="0"/>
              </a:rPr>
              <a:t>Data manipulation</a:t>
            </a:r>
            <a:endParaRPr lang="en-US" sz="2000" dirty="0" smtClean="0">
              <a:solidFill>
                <a:schemeClr val="bg1"/>
              </a:solidFill>
              <a:latin typeface="Avenir Book" charset="0"/>
              <a:ea typeface="Avenir Book" charset="0"/>
              <a:cs typeface="Avenir Book" charset="0"/>
            </a:endParaRPr>
          </a:p>
        </p:txBody>
      </p:sp>
      <p:sp>
        <p:nvSpPr>
          <p:cNvPr id="13" name="Rectangle 12"/>
          <p:cNvSpPr/>
          <p:nvPr/>
        </p:nvSpPr>
        <p:spPr>
          <a:xfrm>
            <a:off x="1235799" y="2176541"/>
            <a:ext cx="10736461" cy="4524315"/>
          </a:xfrm>
          <a:prstGeom prst="rect">
            <a:avLst/>
          </a:prstGeom>
        </p:spPr>
        <p:txBody>
          <a:bodyPr wrap="square">
            <a:spAutoFit/>
          </a:bodyPr>
          <a:lstStyle/>
          <a:p>
            <a:r>
              <a:rPr lang="en-US" sz="3200" b="1" dirty="0" smtClean="0">
                <a:solidFill>
                  <a:schemeClr val="accent1"/>
                </a:solidFill>
                <a:latin typeface="Helvetica Neue Thin" charset="0"/>
                <a:ea typeface="Helvetica Neue Thin" charset="0"/>
                <a:cs typeface="Helvetica Neue Thin" charset="0"/>
              </a:rPr>
              <a:t>Why joining is necessary?</a:t>
            </a:r>
          </a:p>
          <a:p>
            <a:pPr marL="457200" indent="-457200">
              <a:buFont typeface="Arial" charset="0"/>
              <a:buChar char="•"/>
            </a:pPr>
            <a:r>
              <a:rPr lang="en-US" sz="3200" dirty="0" smtClean="0">
                <a:solidFill>
                  <a:schemeClr val="accent1"/>
                </a:solidFill>
                <a:latin typeface="Helvetica Neue Thin" charset="0"/>
                <a:ea typeface="Helvetica Neue Thin" charset="0"/>
                <a:cs typeface="Helvetica Neue Thin" charset="0"/>
              </a:rPr>
              <a:t>Tables </a:t>
            </a:r>
            <a:r>
              <a:rPr lang="en-US" sz="3200" dirty="0">
                <a:solidFill>
                  <a:schemeClr val="accent1"/>
                </a:solidFill>
                <a:latin typeface="Helvetica Neue Thin" charset="0"/>
                <a:ea typeface="Helvetica Neue Thin" charset="0"/>
                <a:cs typeface="Helvetica Neue Thin" charset="0"/>
              </a:rPr>
              <a:t>are often </a:t>
            </a:r>
            <a:r>
              <a:rPr lang="en-US" sz="3200" dirty="0" smtClean="0">
                <a:solidFill>
                  <a:schemeClr val="accent1"/>
                </a:solidFill>
                <a:latin typeface="Helvetica Neue Thin" charset="0"/>
                <a:ea typeface="Helvetica Neue Thin" charset="0"/>
                <a:cs typeface="Helvetica Neue Thin" charset="0"/>
              </a:rPr>
              <a:t>“normalized” – data is stored in separate tables to reduce redundancy</a:t>
            </a:r>
            <a:endParaRPr lang="en-US" sz="3200" dirty="0">
              <a:solidFill>
                <a:schemeClr val="accent1"/>
              </a:solidFill>
              <a:latin typeface="Helvetica Neue Thin" charset="0"/>
              <a:ea typeface="Helvetica Neue Thin" charset="0"/>
              <a:cs typeface="Helvetica Neue Thin" charset="0"/>
            </a:endParaRPr>
          </a:p>
          <a:p>
            <a:pPr marL="457200" marR="0" lvl="0" indent="-457200" defTabSz="914400" eaLnBrk="1" fontAlgn="auto" latinLnBrk="0" hangingPunct="1">
              <a:lnSpc>
                <a:spcPct val="100000"/>
              </a:lnSpc>
              <a:spcBef>
                <a:spcPts val="0"/>
              </a:spcBef>
              <a:spcAft>
                <a:spcPts val="0"/>
              </a:spcAft>
              <a:buClrTx/>
              <a:buSzTx/>
              <a:buFont typeface="Arial" charset="0"/>
              <a:buChar char="•"/>
              <a:defRPr/>
            </a:pPr>
            <a:r>
              <a:rPr lang="en-US" sz="3200" dirty="0" smtClean="0">
                <a:solidFill>
                  <a:schemeClr val="accent1"/>
                </a:solidFill>
                <a:latin typeface="Helvetica Neue Thin" charset="0"/>
                <a:ea typeface="Helvetica Neue Thin" charset="0"/>
                <a:cs typeface="Helvetica Neue Thin" charset="0"/>
              </a:rPr>
              <a:t>Allows for identifying commonalities and gaps</a:t>
            </a:r>
          </a:p>
          <a:p>
            <a:pPr marL="457200" marR="0" lvl="0" indent="-457200" defTabSz="914400" eaLnBrk="1" fontAlgn="auto" latinLnBrk="0" hangingPunct="1">
              <a:lnSpc>
                <a:spcPct val="100000"/>
              </a:lnSpc>
              <a:spcBef>
                <a:spcPts val="0"/>
              </a:spcBef>
              <a:spcAft>
                <a:spcPts val="0"/>
              </a:spcAft>
              <a:buClrTx/>
              <a:buSzTx/>
              <a:buFont typeface="Arial" charset="0"/>
              <a:buChar char="•"/>
              <a:defRPr/>
            </a:pPr>
            <a:r>
              <a:rPr lang="en-US" sz="3200" dirty="0" smtClean="0">
                <a:solidFill>
                  <a:schemeClr val="accent1"/>
                </a:solidFill>
                <a:latin typeface="Helvetica Neue Thin" charset="0"/>
                <a:ea typeface="Helvetica Neue Thin" charset="0"/>
                <a:cs typeface="Helvetica Neue Thin" charset="0"/>
              </a:rPr>
              <a:t>Practical cases: </a:t>
            </a:r>
          </a:p>
          <a:p>
            <a:pPr marL="914400" lvl="1" indent="-457200">
              <a:buFont typeface="Arial" charset="0"/>
              <a:buChar char="•"/>
            </a:pPr>
            <a:r>
              <a:rPr lang="en-US" sz="3200" dirty="0" smtClean="0">
                <a:solidFill>
                  <a:schemeClr val="accent1"/>
                </a:solidFill>
                <a:latin typeface="Helvetica Neue Thin" charset="0"/>
                <a:ea typeface="Helvetica Neue Thin" charset="0"/>
                <a:cs typeface="Helvetica Neue Thin" charset="0"/>
              </a:rPr>
              <a:t>What is the market conversion rate in a twitter campaign?</a:t>
            </a:r>
          </a:p>
          <a:p>
            <a:pPr marL="914400" lvl="1" indent="-457200">
              <a:buFont typeface="Arial" charset="0"/>
              <a:buChar char="•"/>
            </a:pPr>
            <a:r>
              <a:rPr lang="en-US" sz="3200" dirty="0" smtClean="0">
                <a:solidFill>
                  <a:schemeClr val="accent1"/>
                </a:solidFill>
                <a:latin typeface="Helvetica Neue Thin" charset="0"/>
                <a:ea typeface="Helvetica Neue Thin" charset="0"/>
                <a:cs typeface="Helvetica Neue Thin" charset="0"/>
              </a:rPr>
              <a:t>Add variables to improve predictions </a:t>
            </a:r>
          </a:p>
          <a:p>
            <a:pPr marL="457200" marR="0" lvl="0" indent="-457200" defTabSz="914400" eaLnBrk="1" fontAlgn="auto" latinLnBrk="0" hangingPunct="1">
              <a:lnSpc>
                <a:spcPct val="100000"/>
              </a:lnSpc>
              <a:spcBef>
                <a:spcPts val="0"/>
              </a:spcBef>
              <a:spcAft>
                <a:spcPts val="0"/>
              </a:spcAft>
              <a:buClrTx/>
              <a:buSzTx/>
              <a:buFont typeface="Arial" charset="0"/>
              <a:buChar char="•"/>
              <a:defRPr/>
            </a:pPr>
            <a:endParaRPr lang="en-US" sz="3200" dirty="0" smtClean="0">
              <a:solidFill>
                <a:schemeClr val="accent1"/>
              </a:solidFill>
              <a:latin typeface="Helvetica Neue Thin" charset="0"/>
              <a:ea typeface="Helvetica Neue Thin" charset="0"/>
              <a:cs typeface="Helvetica Neue Thin" charset="0"/>
            </a:endParaRPr>
          </a:p>
          <a:p>
            <a:pPr marL="457200" marR="0" lvl="0" indent="-457200" defTabSz="914400" eaLnBrk="1" fontAlgn="auto" latinLnBrk="0" hangingPunct="1">
              <a:lnSpc>
                <a:spcPct val="100000"/>
              </a:lnSpc>
              <a:spcBef>
                <a:spcPts val="0"/>
              </a:spcBef>
              <a:spcAft>
                <a:spcPts val="0"/>
              </a:spcAft>
              <a:buClrTx/>
              <a:buSzTx/>
              <a:buFont typeface="Arial" charset="0"/>
              <a:buChar char="•"/>
              <a:defRPr/>
            </a:pPr>
            <a:endParaRPr lang="en-US" sz="3200" dirty="0" smtClean="0">
              <a:solidFill>
                <a:schemeClr val="accent1"/>
              </a:solidFill>
              <a:latin typeface="Helvetica Neue Thin" charset="0"/>
              <a:ea typeface="Helvetica Neue Thin" charset="0"/>
              <a:cs typeface="Helvetica Neue Thin" charset="0"/>
            </a:endParaRPr>
          </a:p>
        </p:txBody>
      </p:sp>
    </p:spTree>
    <p:extLst>
      <p:ext uri="{BB962C8B-B14F-4D97-AF65-F5344CB8AC3E}">
        <p14:creationId xmlns:p14="http://schemas.microsoft.com/office/powerpoint/2010/main" val="144235355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a:xfrm>
            <a:off x="8510270" y="6373821"/>
            <a:ext cx="2743200" cy="365125"/>
          </a:xfrm>
        </p:spPr>
        <p:txBody>
          <a:bodyPr/>
          <a:lstStyle/>
          <a:p>
            <a:fld id="{150819AE-02FA-3749-BFC2-030922A62D98}" type="slidenum">
              <a:rPr lang="en-US" smtClean="0"/>
              <a:t>46</a:t>
            </a:fld>
            <a:endParaRPr lang="en-US"/>
          </a:p>
        </p:txBody>
      </p:sp>
      <p:sp>
        <p:nvSpPr>
          <p:cNvPr id="98" name="TextBox 97"/>
          <p:cNvSpPr txBox="1"/>
          <p:nvPr/>
        </p:nvSpPr>
        <p:spPr>
          <a:xfrm>
            <a:off x="1111984" y="360698"/>
            <a:ext cx="3077244" cy="2554545"/>
          </a:xfrm>
          <a:prstGeom prst="rect">
            <a:avLst/>
          </a:prstGeom>
          <a:noFill/>
          <a:ln>
            <a:solidFill>
              <a:schemeClr val="bg1">
                <a:lumMod val="75000"/>
              </a:schemeClr>
            </a:solidFill>
          </a:ln>
        </p:spPr>
        <p:txBody>
          <a:bodyPr wrap="square" rtlCol="0">
            <a:spAutoFit/>
          </a:bodyPr>
          <a:lstStyle/>
          <a:p>
            <a:r>
              <a:rPr lang="en-US" sz="2000" b="1" dirty="0" smtClean="0">
                <a:latin typeface="Helvetica Neue Thin" charset="0"/>
                <a:ea typeface="Helvetica Neue Thin" charset="0"/>
                <a:cs typeface="Helvetica Neue Thin" charset="0"/>
              </a:rPr>
              <a:t>Service User</a:t>
            </a:r>
          </a:p>
          <a:p>
            <a:r>
              <a:rPr lang="en-US" sz="2000" u="sng" dirty="0" smtClean="0">
                <a:latin typeface="Helvetica Neue Thin" charset="0"/>
                <a:ea typeface="Helvetica Neue Thin" charset="0"/>
                <a:cs typeface="Helvetica Neue Thin" charset="0"/>
              </a:rPr>
              <a:t>ID</a:t>
            </a:r>
            <a:r>
              <a:rPr lang="en-US" sz="2000" dirty="0" smtClean="0">
                <a:latin typeface="Helvetica Neue Thin" charset="0"/>
                <a:ea typeface="Helvetica Neue Thin" charset="0"/>
                <a:cs typeface="Helvetica Neue Thin" charset="0"/>
              </a:rPr>
              <a:t>	Name</a:t>
            </a:r>
          </a:p>
          <a:p>
            <a:r>
              <a:rPr lang="en-US" sz="2000" dirty="0" smtClean="0">
                <a:latin typeface="Helvetica Neue Thin" charset="0"/>
                <a:ea typeface="Helvetica Neue Thin" charset="0"/>
                <a:cs typeface="Helvetica Neue Thin" charset="0"/>
              </a:rPr>
              <a:t>1	James</a:t>
            </a:r>
          </a:p>
          <a:p>
            <a:r>
              <a:rPr lang="en-US" sz="2000" dirty="0" smtClean="0">
                <a:latin typeface="Helvetica Neue Thin" charset="0"/>
                <a:ea typeface="Helvetica Neue Thin" charset="0"/>
                <a:cs typeface="Helvetica Neue Thin" charset="0"/>
              </a:rPr>
              <a:t>2	Jane</a:t>
            </a:r>
          </a:p>
          <a:p>
            <a:r>
              <a:rPr lang="en-US" sz="2000" dirty="0" smtClean="0">
                <a:latin typeface="Helvetica Neue Thin" charset="0"/>
                <a:ea typeface="Helvetica Neue Thin" charset="0"/>
                <a:cs typeface="Helvetica Neue Thin" charset="0"/>
              </a:rPr>
              <a:t>3	John</a:t>
            </a:r>
          </a:p>
          <a:p>
            <a:r>
              <a:rPr lang="en-US" sz="2000" dirty="0" smtClean="0">
                <a:latin typeface="Helvetica Neue Thin" charset="0"/>
                <a:ea typeface="Helvetica Neue Thin" charset="0"/>
                <a:cs typeface="Helvetica Neue Thin" charset="0"/>
              </a:rPr>
              <a:t>4	Jana</a:t>
            </a:r>
          </a:p>
          <a:p>
            <a:r>
              <a:rPr lang="en-US" sz="2000" dirty="0" smtClean="0">
                <a:latin typeface="Helvetica Neue Thin" charset="0"/>
                <a:ea typeface="Helvetica Neue Thin" charset="0"/>
                <a:cs typeface="Helvetica Neue Thin" charset="0"/>
              </a:rPr>
              <a:t>5	Jorgenson</a:t>
            </a:r>
          </a:p>
          <a:p>
            <a:r>
              <a:rPr lang="en-US" sz="2000" dirty="0" smtClean="0">
                <a:latin typeface="Helvetica Neue Thin" charset="0"/>
                <a:ea typeface="Helvetica Neue Thin" charset="0"/>
                <a:cs typeface="Helvetica Neue Thin" charset="0"/>
              </a:rPr>
              <a:t>6	Janette</a:t>
            </a:r>
            <a:endParaRPr lang="en-US" sz="2000" dirty="0">
              <a:latin typeface="Helvetica Neue Thin" charset="0"/>
              <a:ea typeface="Helvetica Neue Thin" charset="0"/>
              <a:cs typeface="Helvetica Neue Thin" charset="0"/>
            </a:endParaRPr>
          </a:p>
        </p:txBody>
      </p:sp>
      <p:sp>
        <p:nvSpPr>
          <p:cNvPr id="70" name="TextBox 69"/>
          <p:cNvSpPr txBox="1"/>
          <p:nvPr/>
        </p:nvSpPr>
        <p:spPr>
          <a:xfrm>
            <a:off x="4766719" y="360698"/>
            <a:ext cx="6124438" cy="2554545"/>
          </a:xfrm>
          <a:prstGeom prst="rect">
            <a:avLst/>
          </a:prstGeom>
          <a:noFill/>
          <a:ln>
            <a:solidFill>
              <a:schemeClr val="bg1">
                <a:lumMod val="75000"/>
              </a:schemeClr>
            </a:solidFill>
          </a:ln>
        </p:spPr>
        <p:txBody>
          <a:bodyPr wrap="square" rtlCol="0">
            <a:spAutoFit/>
          </a:bodyPr>
          <a:lstStyle/>
          <a:p>
            <a:r>
              <a:rPr lang="en-US" sz="2000" b="1" dirty="0" smtClean="0">
                <a:latin typeface="Helvetica Neue Thin" charset="0"/>
                <a:ea typeface="Helvetica Neue Thin" charset="0"/>
                <a:cs typeface="Helvetica Neue Thin" charset="0"/>
              </a:rPr>
              <a:t>Tax Returns</a:t>
            </a:r>
          </a:p>
          <a:p>
            <a:r>
              <a:rPr lang="en-US" sz="2000" u="sng" dirty="0" err="1" smtClean="0">
                <a:latin typeface="Helvetica Neue Thin" charset="0"/>
                <a:ea typeface="Helvetica Neue Thin" charset="0"/>
                <a:cs typeface="Helvetica Neue Thin" charset="0"/>
              </a:rPr>
              <a:t>ReturnID</a:t>
            </a:r>
            <a:r>
              <a:rPr lang="en-US" sz="2000" u="sng" dirty="0" smtClean="0">
                <a:latin typeface="Helvetica Neue Thin" charset="0"/>
                <a:ea typeface="Helvetica Neue Thin" charset="0"/>
                <a:cs typeface="Helvetica Neue Thin" charset="0"/>
              </a:rPr>
              <a:t>	</a:t>
            </a:r>
            <a:r>
              <a:rPr lang="en-US" sz="2000" dirty="0" smtClean="0">
                <a:latin typeface="Helvetica Neue Thin" charset="0"/>
                <a:ea typeface="Helvetica Neue Thin" charset="0"/>
                <a:cs typeface="Helvetica Neue Thin" charset="0"/>
              </a:rPr>
              <a:t>	</a:t>
            </a:r>
            <a:r>
              <a:rPr lang="en-US" sz="2000" u="sng" dirty="0" smtClean="0">
                <a:latin typeface="Helvetica Neue Thin" charset="0"/>
                <a:ea typeface="Helvetica Neue Thin" charset="0"/>
                <a:cs typeface="Helvetica Neue Thin" charset="0"/>
              </a:rPr>
              <a:t>ID</a:t>
            </a:r>
            <a:r>
              <a:rPr lang="en-US" sz="2000" dirty="0" smtClean="0">
                <a:latin typeface="Helvetica Neue Thin" charset="0"/>
                <a:ea typeface="Helvetica Neue Thin" charset="0"/>
                <a:cs typeface="Helvetica Neue Thin" charset="0"/>
              </a:rPr>
              <a:t>	Year	Income</a:t>
            </a:r>
          </a:p>
          <a:p>
            <a:r>
              <a:rPr lang="en-US" sz="2000" dirty="0" smtClean="0">
                <a:latin typeface="Helvetica Neue Thin" charset="0"/>
                <a:ea typeface="Helvetica Neue Thin" charset="0"/>
                <a:cs typeface="Helvetica Neue Thin" charset="0"/>
              </a:rPr>
              <a:t>1		1	2010	$100,000</a:t>
            </a:r>
          </a:p>
          <a:p>
            <a:r>
              <a:rPr lang="en-US" sz="2000" dirty="0" smtClean="0">
                <a:latin typeface="Helvetica Neue Thin" charset="0"/>
                <a:ea typeface="Helvetica Neue Thin" charset="0"/>
                <a:cs typeface="Helvetica Neue Thin" charset="0"/>
              </a:rPr>
              <a:t>21		1	2011</a:t>
            </a:r>
            <a:r>
              <a:rPr lang="en-US" sz="2000" dirty="0">
                <a:latin typeface="Helvetica Neue Thin" charset="0"/>
                <a:ea typeface="Helvetica Neue Thin" charset="0"/>
                <a:cs typeface="Helvetica Neue Thin" charset="0"/>
              </a:rPr>
              <a:t>	$100,000</a:t>
            </a:r>
            <a:endParaRPr lang="en-US" sz="2000" dirty="0" smtClean="0">
              <a:latin typeface="Helvetica Neue Thin" charset="0"/>
              <a:ea typeface="Helvetica Neue Thin" charset="0"/>
              <a:cs typeface="Helvetica Neue Thin" charset="0"/>
            </a:endParaRPr>
          </a:p>
          <a:p>
            <a:r>
              <a:rPr lang="en-US" sz="2000" dirty="0" smtClean="0">
                <a:latin typeface="Helvetica Neue Thin" charset="0"/>
                <a:ea typeface="Helvetica Neue Thin" charset="0"/>
                <a:cs typeface="Helvetica Neue Thin" charset="0"/>
              </a:rPr>
              <a:t>34		1	2012</a:t>
            </a:r>
            <a:r>
              <a:rPr lang="en-US" sz="2000" dirty="0">
                <a:latin typeface="Helvetica Neue Thin" charset="0"/>
                <a:ea typeface="Helvetica Neue Thin" charset="0"/>
                <a:cs typeface="Helvetica Neue Thin" charset="0"/>
              </a:rPr>
              <a:t>	</a:t>
            </a:r>
            <a:r>
              <a:rPr lang="en-US" sz="2000" dirty="0" smtClean="0">
                <a:latin typeface="Helvetica Neue Thin" charset="0"/>
                <a:ea typeface="Helvetica Neue Thin" charset="0"/>
                <a:cs typeface="Helvetica Neue Thin" charset="0"/>
              </a:rPr>
              <a:t>$</a:t>
            </a:r>
            <a:r>
              <a:rPr lang="en-US" sz="2000" dirty="0">
                <a:latin typeface="Helvetica Neue Thin" charset="0"/>
                <a:ea typeface="Helvetica Neue Thin" charset="0"/>
                <a:cs typeface="Helvetica Neue Thin" charset="0"/>
              </a:rPr>
              <a:t>9</a:t>
            </a:r>
            <a:r>
              <a:rPr lang="en-US" sz="2000" dirty="0" smtClean="0">
                <a:latin typeface="Helvetica Neue Thin" charset="0"/>
                <a:ea typeface="Helvetica Neue Thin" charset="0"/>
                <a:cs typeface="Helvetica Neue Thin" charset="0"/>
              </a:rPr>
              <a:t>0,000</a:t>
            </a:r>
          </a:p>
          <a:p>
            <a:r>
              <a:rPr lang="en-US" sz="2000" dirty="0" smtClean="0">
                <a:latin typeface="Helvetica Neue Thin" charset="0"/>
                <a:ea typeface="Helvetica Neue Thin" charset="0"/>
                <a:cs typeface="Helvetica Neue Thin" charset="0"/>
              </a:rPr>
              <a:t>300		2	2011</a:t>
            </a:r>
            <a:r>
              <a:rPr lang="en-US" sz="2000" dirty="0">
                <a:latin typeface="Helvetica Neue Thin" charset="0"/>
                <a:ea typeface="Helvetica Neue Thin" charset="0"/>
                <a:cs typeface="Helvetica Neue Thin" charset="0"/>
              </a:rPr>
              <a:t>	$</a:t>
            </a:r>
            <a:r>
              <a:rPr lang="en-US" sz="2000" dirty="0" smtClean="0">
                <a:latin typeface="Helvetica Neue Thin" charset="0"/>
                <a:ea typeface="Helvetica Neue Thin" charset="0"/>
                <a:cs typeface="Helvetica Neue Thin" charset="0"/>
              </a:rPr>
              <a:t>90,000</a:t>
            </a:r>
          </a:p>
          <a:p>
            <a:r>
              <a:rPr lang="en-US" sz="2000" dirty="0" smtClean="0">
                <a:latin typeface="Helvetica Neue Thin" charset="0"/>
                <a:ea typeface="Helvetica Neue Thin" charset="0"/>
                <a:cs typeface="Helvetica Neue Thin" charset="0"/>
              </a:rPr>
              <a:t>405		2	2013</a:t>
            </a:r>
            <a:r>
              <a:rPr lang="en-US" sz="2000" dirty="0">
                <a:latin typeface="Helvetica Neue Thin" charset="0"/>
                <a:ea typeface="Helvetica Neue Thin" charset="0"/>
                <a:cs typeface="Helvetica Neue Thin" charset="0"/>
              </a:rPr>
              <a:t>	$</a:t>
            </a:r>
            <a:r>
              <a:rPr lang="en-US" sz="2000" dirty="0" smtClean="0">
                <a:latin typeface="Helvetica Neue Thin" charset="0"/>
                <a:ea typeface="Helvetica Neue Thin" charset="0"/>
                <a:cs typeface="Helvetica Neue Thin" charset="0"/>
              </a:rPr>
              <a:t>96,000</a:t>
            </a:r>
          </a:p>
          <a:p>
            <a:r>
              <a:rPr lang="en-US" sz="2000" dirty="0" smtClean="0">
                <a:latin typeface="Helvetica Neue Thin" charset="0"/>
                <a:ea typeface="Helvetica Neue Thin" charset="0"/>
                <a:cs typeface="Helvetica Neue Thin" charset="0"/>
              </a:rPr>
              <a:t>1524		2	2014</a:t>
            </a:r>
            <a:r>
              <a:rPr lang="en-US" sz="2000" dirty="0">
                <a:latin typeface="Helvetica Neue Thin" charset="0"/>
                <a:ea typeface="Helvetica Neue Thin" charset="0"/>
                <a:cs typeface="Helvetica Neue Thin" charset="0"/>
              </a:rPr>
              <a:t>	</a:t>
            </a:r>
            <a:r>
              <a:rPr lang="en-US" sz="2000" dirty="0" smtClean="0">
                <a:latin typeface="Helvetica Neue Thin" charset="0"/>
                <a:ea typeface="Helvetica Neue Thin" charset="0"/>
                <a:cs typeface="Helvetica Neue Thin" charset="0"/>
              </a:rPr>
              <a:t>$100,000</a:t>
            </a:r>
            <a:endParaRPr lang="en-US" sz="2000" dirty="0">
              <a:latin typeface="Helvetica Neue Thin" charset="0"/>
              <a:ea typeface="Helvetica Neue Thin" charset="0"/>
              <a:cs typeface="Helvetica Neue Thin" charset="0"/>
            </a:endParaRPr>
          </a:p>
        </p:txBody>
      </p:sp>
      <p:sp>
        <p:nvSpPr>
          <p:cNvPr id="71" name="TextBox 70"/>
          <p:cNvSpPr txBox="1"/>
          <p:nvPr/>
        </p:nvSpPr>
        <p:spPr>
          <a:xfrm>
            <a:off x="4766719" y="3678351"/>
            <a:ext cx="5115151" cy="2246769"/>
          </a:xfrm>
          <a:prstGeom prst="rect">
            <a:avLst/>
          </a:prstGeom>
          <a:noFill/>
          <a:ln>
            <a:solidFill>
              <a:schemeClr val="bg1">
                <a:lumMod val="75000"/>
              </a:schemeClr>
            </a:solidFill>
          </a:ln>
        </p:spPr>
        <p:txBody>
          <a:bodyPr wrap="square" rtlCol="0">
            <a:spAutoFit/>
          </a:bodyPr>
          <a:lstStyle/>
          <a:p>
            <a:r>
              <a:rPr lang="en-US" sz="2000" b="1" dirty="0" smtClean="0">
                <a:latin typeface="Helvetica Neue Thin" charset="0"/>
                <a:ea typeface="Helvetica Neue Thin" charset="0"/>
                <a:cs typeface="Helvetica Neue Thin" charset="0"/>
              </a:rPr>
              <a:t>Marital Status</a:t>
            </a:r>
            <a:endParaRPr lang="en-US" sz="2000" b="1" dirty="0">
              <a:latin typeface="Helvetica Neue Thin" charset="0"/>
              <a:ea typeface="Helvetica Neue Thin" charset="0"/>
              <a:cs typeface="Helvetica Neue Thin" charset="0"/>
            </a:endParaRPr>
          </a:p>
          <a:p>
            <a:r>
              <a:rPr lang="en-US" sz="2000" u="sng" dirty="0" err="1" smtClean="0">
                <a:latin typeface="Helvetica Neue Thin" charset="0"/>
                <a:ea typeface="Helvetica Neue Thin" charset="0"/>
                <a:cs typeface="Helvetica Neue Thin" charset="0"/>
              </a:rPr>
              <a:t>MarID</a:t>
            </a:r>
            <a:r>
              <a:rPr lang="en-US" sz="2000" dirty="0" smtClean="0">
                <a:latin typeface="Helvetica Neue Thin" charset="0"/>
                <a:ea typeface="Helvetica Neue Thin" charset="0"/>
                <a:cs typeface="Helvetica Neue Thin" charset="0"/>
              </a:rPr>
              <a:t>	</a:t>
            </a:r>
            <a:r>
              <a:rPr lang="en-US" sz="2000" u="sng" dirty="0" smtClean="0">
                <a:latin typeface="Helvetica Neue Thin" charset="0"/>
                <a:ea typeface="Helvetica Neue Thin" charset="0"/>
                <a:cs typeface="Helvetica Neue Thin" charset="0"/>
              </a:rPr>
              <a:t>ID</a:t>
            </a:r>
            <a:r>
              <a:rPr lang="en-US" sz="2000" dirty="0" smtClean="0">
                <a:latin typeface="Helvetica Neue Thin" charset="0"/>
                <a:ea typeface="Helvetica Neue Thin" charset="0"/>
                <a:cs typeface="Helvetica Neue Thin" charset="0"/>
              </a:rPr>
              <a:t>	Year	Status</a:t>
            </a:r>
          </a:p>
          <a:p>
            <a:r>
              <a:rPr lang="en-US" sz="2000" dirty="0" smtClean="0">
                <a:latin typeface="Helvetica Neue Thin" charset="0"/>
                <a:ea typeface="Helvetica Neue Thin" charset="0"/>
                <a:cs typeface="Helvetica Neue Thin" charset="0"/>
              </a:rPr>
              <a:t>142	1	2010	Married</a:t>
            </a:r>
          </a:p>
          <a:p>
            <a:r>
              <a:rPr lang="en-US" sz="2000" dirty="0" smtClean="0">
                <a:latin typeface="Helvetica Neue Thin" charset="0"/>
                <a:ea typeface="Helvetica Neue Thin" charset="0"/>
                <a:cs typeface="Helvetica Neue Thin" charset="0"/>
              </a:rPr>
              <a:t>4 	2	1990</a:t>
            </a:r>
            <a:r>
              <a:rPr lang="en-US" sz="2000" dirty="0">
                <a:latin typeface="Helvetica Neue Thin" charset="0"/>
                <a:ea typeface="Helvetica Neue Thin" charset="0"/>
                <a:cs typeface="Helvetica Neue Thin" charset="0"/>
              </a:rPr>
              <a:t>	</a:t>
            </a:r>
            <a:r>
              <a:rPr lang="en-US" sz="2000" dirty="0" smtClean="0">
                <a:latin typeface="Helvetica Neue Thin" charset="0"/>
                <a:ea typeface="Helvetica Neue Thin" charset="0"/>
                <a:cs typeface="Helvetica Neue Thin" charset="0"/>
              </a:rPr>
              <a:t>Married</a:t>
            </a:r>
          </a:p>
          <a:p>
            <a:r>
              <a:rPr lang="en-US" sz="2000" dirty="0" smtClean="0">
                <a:latin typeface="Helvetica Neue Thin" charset="0"/>
                <a:ea typeface="Helvetica Neue Thin" charset="0"/>
                <a:cs typeface="Helvetica Neue Thin" charset="0"/>
              </a:rPr>
              <a:t>30	3	2009	Single</a:t>
            </a:r>
          </a:p>
          <a:p>
            <a:r>
              <a:rPr lang="en-US" sz="2000" dirty="0" smtClean="0">
                <a:latin typeface="Helvetica Neue Thin" charset="0"/>
                <a:ea typeface="Helvetica Neue Thin" charset="0"/>
                <a:cs typeface="Helvetica Neue Thin" charset="0"/>
              </a:rPr>
              <a:t>531	3	2012</a:t>
            </a:r>
            <a:r>
              <a:rPr lang="en-US" sz="2000" dirty="0">
                <a:latin typeface="Helvetica Neue Thin" charset="0"/>
                <a:ea typeface="Helvetica Neue Thin" charset="0"/>
                <a:cs typeface="Helvetica Neue Thin" charset="0"/>
              </a:rPr>
              <a:t>	</a:t>
            </a:r>
            <a:r>
              <a:rPr lang="en-US" sz="2000" dirty="0" smtClean="0">
                <a:latin typeface="Helvetica Neue Thin" charset="0"/>
                <a:ea typeface="Helvetica Neue Thin" charset="0"/>
                <a:cs typeface="Helvetica Neue Thin" charset="0"/>
              </a:rPr>
              <a:t>Married</a:t>
            </a:r>
          </a:p>
          <a:p>
            <a:r>
              <a:rPr lang="en-US" sz="2000" dirty="0" smtClean="0">
                <a:latin typeface="Helvetica Neue Thin" charset="0"/>
                <a:ea typeface="Helvetica Neue Thin" charset="0"/>
                <a:cs typeface="Helvetica Neue Thin" charset="0"/>
              </a:rPr>
              <a:t>953	3	2013</a:t>
            </a:r>
            <a:r>
              <a:rPr lang="en-US" sz="2000" dirty="0">
                <a:latin typeface="Helvetica Neue Thin" charset="0"/>
                <a:ea typeface="Helvetica Neue Thin" charset="0"/>
                <a:cs typeface="Helvetica Neue Thin" charset="0"/>
              </a:rPr>
              <a:t>	</a:t>
            </a:r>
            <a:r>
              <a:rPr lang="en-US" sz="2000" dirty="0" smtClean="0">
                <a:latin typeface="Helvetica Neue Thin" charset="0"/>
                <a:ea typeface="Helvetica Neue Thin" charset="0"/>
                <a:cs typeface="Helvetica Neue Thin" charset="0"/>
              </a:rPr>
              <a:t>Divorce</a:t>
            </a:r>
          </a:p>
        </p:txBody>
      </p:sp>
      <p:sp>
        <p:nvSpPr>
          <p:cNvPr id="3" name="TextBox 2"/>
          <p:cNvSpPr txBox="1"/>
          <p:nvPr/>
        </p:nvSpPr>
        <p:spPr>
          <a:xfrm>
            <a:off x="1111984" y="3678351"/>
            <a:ext cx="3427359" cy="1200329"/>
          </a:xfrm>
          <a:prstGeom prst="rect">
            <a:avLst/>
          </a:prstGeom>
          <a:noFill/>
        </p:spPr>
        <p:txBody>
          <a:bodyPr wrap="square" rtlCol="0">
            <a:spAutoFit/>
          </a:bodyPr>
          <a:lstStyle/>
          <a:p>
            <a:r>
              <a:rPr lang="en-US" dirty="0" smtClean="0">
                <a:latin typeface="Avenir Book" charset="0"/>
                <a:ea typeface="Avenir Book" charset="0"/>
                <a:cs typeface="Avenir Book" charset="0"/>
              </a:rPr>
              <a:t>Each table has a ‘</a:t>
            </a:r>
            <a:r>
              <a:rPr lang="en-US" b="1" dirty="0" smtClean="0">
                <a:latin typeface="Avenir Book" charset="0"/>
                <a:ea typeface="Avenir Book" charset="0"/>
                <a:cs typeface="Avenir Book" charset="0"/>
              </a:rPr>
              <a:t>primary key</a:t>
            </a:r>
            <a:r>
              <a:rPr lang="en-US" dirty="0" smtClean="0">
                <a:latin typeface="Avenir Book" charset="0"/>
                <a:ea typeface="Avenir Book" charset="0"/>
                <a:cs typeface="Avenir Book" charset="0"/>
              </a:rPr>
              <a:t>’, which is a column or combination of columns that uniquely identifies a given row</a:t>
            </a:r>
            <a:endParaRPr lang="en-US" dirty="0">
              <a:latin typeface="Avenir Book" charset="0"/>
              <a:ea typeface="Avenir Book" charset="0"/>
              <a:cs typeface="Avenir Book" charset="0"/>
            </a:endParaRPr>
          </a:p>
        </p:txBody>
      </p:sp>
    </p:spTree>
    <p:extLst>
      <p:ext uri="{BB962C8B-B14F-4D97-AF65-F5344CB8AC3E}">
        <p14:creationId xmlns:p14="http://schemas.microsoft.com/office/powerpoint/2010/main" val="60409061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a:xfrm>
            <a:off x="8510270" y="6373821"/>
            <a:ext cx="2743200" cy="365125"/>
          </a:xfrm>
        </p:spPr>
        <p:txBody>
          <a:bodyPr/>
          <a:lstStyle/>
          <a:p>
            <a:fld id="{150819AE-02FA-3749-BFC2-030922A62D98}" type="slidenum">
              <a:rPr lang="en-US" smtClean="0"/>
              <a:t>47</a:t>
            </a:fld>
            <a:endParaRPr lang="en-US"/>
          </a:p>
        </p:txBody>
      </p:sp>
      <p:sp>
        <p:nvSpPr>
          <p:cNvPr id="98" name="TextBox 97"/>
          <p:cNvSpPr txBox="1"/>
          <p:nvPr/>
        </p:nvSpPr>
        <p:spPr>
          <a:xfrm>
            <a:off x="2276014" y="1564901"/>
            <a:ext cx="3077244" cy="1015663"/>
          </a:xfrm>
          <a:prstGeom prst="rect">
            <a:avLst/>
          </a:prstGeom>
          <a:noFill/>
          <a:ln>
            <a:solidFill>
              <a:schemeClr val="bg1">
                <a:lumMod val="75000"/>
              </a:schemeClr>
            </a:solidFill>
          </a:ln>
        </p:spPr>
        <p:txBody>
          <a:bodyPr wrap="square" rtlCol="0">
            <a:spAutoFit/>
          </a:bodyPr>
          <a:lstStyle/>
          <a:p>
            <a:r>
              <a:rPr lang="en-US" sz="2000" b="1" dirty="0" smtClean="0">
                <a:latin typeface="Helvetica Neue Thin" charset="0"/>
                <a:ea typeface="Helvetica Neue Thin" charset="0"/>
                <a:cs typeface="Helvetica Neue Thin" charset="0"/>
              </a:rPr>
              <a:t>Service User</a:t>
            </a:r>
          </a:p>
          <a:p>
            <a:r>
              <a:rPr lang="en-US" sz="2000" u="sng" dirty="0" smtClean="0">
                <a:latin typeface="Helvetica Neue Thin" charset="0"/>
                <a:ea typeface="Helvetica Neue Thin" charset="0"/>
                <a:cs typeface="Helvetica Neue Thin" charset="0"/>
              </a:rPr>
              <a:t>ID</a:t>
            </a:r>
            <a:endParaRPr lang="en-US" sz="2000" dirty="0">
              <a:latin typeface="Helvetica Neue Thin" charset="0"/>
              <a:ea typeface="Helvetica Neue Thin" charset="0"/>
              <a:cs typeface="Helvetica Neue Thin" charset="0"/>
            </a:endParaRPr>
          </a:p>
          <a:p>
            <a:r>
              <a:rPr lang="en-US" sz="2000" dirty="0" smtClean="0">
                <a:latin typeface="Helvetica Neue Thin" charset="0"/>
                <a:ea typeface="Helvetica Neue Thin" charset="0"/>
                <a:cs typeface="Helvetica Neue Thin" charset="0"/>
              </a:rPr>
              <a:t>Name</a:t>
            </a:r>
          </a:p>
        </p:txBody>
      </p:sp>
      <p:sp>
        <p:nvSpPr>
          <p:cNvPr id="70" name="TextBox 69"/>
          <p:cNvSpPr txBox="1"/>
          <p:nvPr/>
        </p:nvSpPr>
        <p:spPr>
          <a:xfrm>
            <a:off x="6595518" y="1764956"/>
            <a:ext cx="2793409" cy="1631216"/>
          </a:xfrm>
          <a:prstGeom prst="rect">
            <a:avLst/>
          </a:prstGeom>
          <a:noFill/>
          <a:ln>
            <a:solidFill>
              <a:schemeClr val="bg1">
                <a:lumMod val="75000"/>
              </a:schemeClr>
            </a:solidFill>
          </a:ln>
        </p:spPr>
        <p:txBody>
          <a:bodyPr wrap="square" rtlCol="0">
            <a:spAutoFit/>
          </a:bodyPr>
          <a:lstStyle/>
          <a:p>
            <a:r>
              <a:rPr lang="en-US" sz="2000" b="1" dirty="0" smtClean="0">
                <a:latin typeface="Helvetica Neue Thin" charset="0"/>
                <a:ea typeface="Helvetica Neue Thin" charset="0"/>
                <a:cs typeface="Helvetica Neue Thin" charset="0"/>
              </a:rPr>
              <a:t>Tax Returns</a:t>
            </a:r>
          </a:p>
          <a:p>
            <a:r>
              <a:rPr lang="en-US" sz="2000" u="sng" dirty="0" err="1" smtClean="0">
                <a:latin typeface="Helvetica Neue Thin" charset="0"/>
                <a:ea typeface="Helvetica Neue Thin" charset="0"/>
                <a:cs typeface="Helvetica Neue Thin" charset="0"/>
              </a:rPr>
              <a:t>ReturnID</a:t>
            </a:r>
            <a:r>
              <a:rPr lang="en-US" sz="2000" u="sng" dirty="0" smtClean="0">
                <a:latin typeface="Helvetica Neue Thin" charset="0"/>
                <a:ea typeface="Helvetica Neue Thin" charset="0"/>
                <a:cs typeface="Helvetica Neue Thin" charset="0"/>
              </a:rPr>
              <a:t>	</a:t>
            </a:r>
            <a:r>
              <a:rPr lang="en-US" sz="2000" dirty="0" smtClean="0">
                <a:latin typeface="Helvetica Neue Thin" charset="0"/>
                <a:ea typeface="Helvetica Neue Thin" charset="0"/>
                <a:cs typeface="Helvetica Neue Thin" charset="0"/>
              </a:rPr>
              <a:t>	</a:t>
            </a:r>
          </a:p>
          <a:p>
            <a:r>
              <a:rPr lang="en-US" sz="2000" u="sng" dirty="0" smtClean="0">
                <a:latin typeface="Helvetica Neue Thin" charset="0"/>
                <a:ea typeface="Helvetica Neue Thin" charset="0"/>
                <a:cs typeface="Helvetica Neue Thin" charset="0"/>
              </a:rPr>
              <a:t>ID</a:t>
            </a:r>
            <a:r>
              <a:rPr lang="en-US" sz="2000" dirty="0" smtClean="0">
                <a:latin typeface="Helvetica Neue Thin" charset="0"/>
                <a:ea typeface="Helvetica Neue Thin" charset="0"/>
                <a:cs typeface="Helvetica Neue Thin" charset="0"/>
              </a:rPr>
              <a:t>	</a:t>
            </a:r>
          </a:p>
          <a:p>
            <a:r>
              <a:rPr lang="en-US" sz="2000" dirty="0" smtClean="0">
                <a:latin typeface="Helvetica Neue Thin" charset="0"/>
                <a:ea typeface="Helvetica Neue Thin" charset="0"/>
                <a:cs typeface="Helvetica Neue Thin" charset="0"/>
              </a:rPr>
              <a:t>Year</a:t>
            </a:r>
          </a:p>
          <a:p>
            <a:r>
              <a:rPr lang="en-US" sz="2000" dirty="0" smtClean="0">
                <a:latin typeface="Helvetica Neue Thin" charset="0"/>
                <a:ea typeface="Helvetica Neue Thin" charset="0"/>
                <a:cs typeface="Helvetica Neue Thin" charset="0"/>
              </a:rPr>
              <a:t>Income</a:t>
            </a:r>
          </a:p>
        </p:txBody>
      </p:sp>
      <p:sp>
        <p:nvSpPr>
          <p:cNvPr id="71" name="TextBox 70"/>
          <p:cNvSpPr txBox="1"/>
          <p:nvPr/>
        </p:nvSpPr>
        <p:spPr>
          <a:xfrm>
            <a:off x="6595519" y="3759966"/>
            <a:ext cx="2793409" cy="1631216"/>
          </a:xfrm>
          <a:prstGeom prst="rect">
            <a:avLst/>
          </a:prstGeom>
          <a:noFill/>
          <a:ln>
            <a:solidFill>
              <a:schemeClr val="bg1">
                <a:lumMod val="75000"/>
              </a:schemeClr>
            </a:solidFill>
          </a:ln>
        </p:spPr>
        <p:txBody>
          <a:bodyPr wrap="square" rtlCol="0">
            <a:spAutoFit/>
          </a:bodyPr>
          <a:lstStyle/>
          <a:p>
            <a:r>
              <a:rPr lang="en-US" sz="2000" b="1" dirty="0" smtClean="0">
                <a:latin typeface="Helvetica Neue Thin" charset="0"/>
                <a:ea typeface="Helvetica Neue Thin" charset="0"/>
                <a:cs typeface="Helvetica Neue Thin" charset="0"/>
              </a:rPr>
              <a:t>Marital Status</a:t>
            </a:r>
            <a:endParaRPr lang="en-US" sz="2000" b="1" dirty="0">
              <a:latin typeface="Helvetica Neue Thin" charset="0"/>
              <a:ea typeface="Helvetica Neue Thin" charset="0"/>
              <a:cs typeface="Helvetica Neue Thin" charset="0"/>
            </a:endParaRPr>
          </a:p>
          <a:p>
            <a:r>
              <a:rPr lang="en-US" sz="2000" u="sng" dirty="0" err="1" smtClean="0">
                <a:latin typeface="Helvetica Neue Thin" charset="0"/>
                <a:ea typeface="Helvetica Neue Thin" charset="0"/>
                <a:cs typeface="Helvetica Neue Thin" charset="0"/>
              </a:rPr>
              <a:t>MarID</a:t>
            </a:r>
            <a:r>
              <a:rPr lang="en-US" sz="2000" dirty="0" smtClean="0">
                <a:latin typeface="Helvetica Neue Thin" charset="0"/>
                <a:ea typeface="Helvetica Neue Thin" charset="0"/>
                <a:cs typeface="Helvetica Neue Thin" charset="0"/>
              </a:rPr>
              <a:t>	</a:t>
            </a:r>
          </a:p>
          <a:p>
            <a:r>
              <a:rPr lang="en-US" sz="2000" u="sng" dirty="0" smtClean="0">
                <a:latin typeface="Helvetica Neue Thin" charset="0"/>
                <a:ea typeface="Helvetica Neue Thin" charset="0"/>
                <a:cs typeface="Helvetica Neue Thin" charset="0"/>
              </a:rPr>
              <a:t>ID</a:t>
            </a:r>
            <a:r>
              <a:rPr lang="en-US" sz="2000" dirty="0" smtClean="0">
                <a:latin typeface="Helvetica Neue Thin" charset="0"/>
                <a:ea typeface="Helvetica Neue Thin" charset="0"/>
                <a:cs typeface="Helvetica Neue Thin" charset="0"/>
              </a:rPr>
              <a:t>	</a:t>
            </a:r>
          </a:p>
          <a:p>
            <a:r>
              <a:rPr lang="en-US" sz="2000" dirty="0" smtClean="0">
                <a:latin typeface="Helvetica Neue Thin" charset="0"/>
                <a:ea typeface="Helvetica Neue Thin" charset="0"/>
                <a:cs typeface="Helvetica Neue Thin" charset="0"/>
              </a:rPr>
              <a:t>Year	</a:t>
            </a:r>
          </a:p>
          <a:p>
            <a:r>
              <a:rPr lang="en-US" sz="2000" dirty="0" smtClean="0">
                <a:latin typeface="Helvetica Neue Thin" charset="0"/>
                <a:ea typeface="Helvetica Neue Thin" charset="0"/>
                <a:cs typeface="Helvetica Neue Thin" charset="0"/>
              </a:rPr>
              <a:t>Status</a:t>
            </a:r>
          </a:p>
        </p:txBody>
      </p:sp>
      <p:cxnSp>
        <p:nvCxnSpPr>
          <p:cNvPr id="6" name="Elbow Connector 5"/>
          <p:cNvCxnSpPr>
            <a:stCxn id="70" idx="1"/>
          </p:cNvCxnSpPr>
          <p:nvPr/>
        </p:nvCxnSpPr>
        <p:spPr>
          <a:xfrm rot="10800000">
            <a:off x="5353258" y="2072732"/>
            <a:ext cx="1242260" cy="507832"/>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2" name="Elbow Connector 71"/>
          <p:cNvCxnSpPr>
            <a:stCxn id="71" idx="1"/>
            <a:endCxn id="98" idx="3"/>
          </p:cNvCxnSpPr>
          <p:nvPr/>
        </p:nvCxnSpPr>
        <p:spPr>
          <a:xfrm rot="10800000">
            <a:off x="5353259" y="2072734"/>
            <a:ext cx="1242261" cy="2502841"/>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9" name="TextBox 78"/>
          <p:cNvSpPr txBox="1"/>
          <p:nvPr/>
        </p:nvSpPr>
        <p:spPr>
          <a:xfrm>
            <a:off x="1683484" y="3127731"/>
            <a:ext cx="3427359" cy="2862322"/>
          </a:xfrm>
          <a:prstGeom prst="rect">
            <a:avLst/>
          </a:prstGeom>
          <a:noFill/>
        </p:spPr>
        <p:txBody>
          <a:bodyPr wrap="square" rtlCol="0">
            <a:spAutoFit/>
          </a:bodyPr>
          <a:lstStyle/>
          <a:p>
            <a:r>
              <a:rPr lang="en-US" dirty="0" smtClean="0">
                <a:latin typeface="Avenir Book" charset="0"/>
                <a:ea typeface="Avenir Book" charset="0"/>
                <a:cs typeface="Avenir Book" charset="0"/>
              </a:rPr>
              <a:t>Data is joined on keys. </a:t>
            </a:r>
          </a:p>
          <a:p>
            <a:endParaRPr lang="en-US" dirty="0">
              <a:latin typeface="Avenir Book" charset="0"/>
              <a:ea typeface="Avenir Book" charset="0"/>
              <a:cs typeface="Avenir Book" charset="0"/>
            </a:endParaRPr>
          </a:p>
          <a:p>
            <a:r>
              <a:rPr lang="en-US" dirty="0" smtClean="0">
                <a:latin typeface="Avenir Book" charset="0"/>
                <a:ea typeface="Avenir Book" charset="0"/>
                <a:cs typeface="Avenir Book" charset="0"/>
              </a:rPr>
              <a:t>When joining data together, the data receiving the join (often times the ‘left </a:t>
            </a:r>
            <a:r>
              <a:rPr lang="en-US" dirty="0" err="1" smtClean="0">
                <a:latin typeface="Avenir Book" charset="0"/>
                <a:ea typeface="Avenir Book" charset="0"/>
                <a:cs typeface="Avenir Book" charset="0"/>
              </a:rPr>
              <a:t>handside</a:t>
            </a:r>
            <a:r>
              <a:rPr lang="en-US" dirty="0">
                <a:latin typeface="Avenir Book" charset="0"/>
                <a:ea typeface="Avenir Book" charset="0"/>
                <a:cs typeface="Avenir Book" charset="0"/>
              </a:rPr>
              <a:t> </a:t>
            </a:r>
            <a:r>
              <a:rPr lang="en-US" dirty="0" smtClean="0">
                <a:latin typeface="Avenir Book" charset="0"/>
                <a:ea typeface="Avenir Book" charset="0"/>
                <a:cs typeface="Avenir Book" charset="0"/>
              </a:rPr>
              <a:t>dataset’), the key in that dataset is known as the ‘primary key’. All other keys (right </a:t>
            </a:r>
            <a:r>
              <a:rPr lang="en-US" dirty="0" err="1" smtClean="0">
                <a:latin typeface="Avenir Book" charset="0"/>
                <a:ea typeface="Avenir Book" charset="0"/>
                <a:cs typeface="Avenir Book" charset="0"/>
              </a:rPr>
              <a:t>handside</a:t>
            </a:r>
            <a:r>
              <a:rPr lang="en-US" dirty="0" smtClean="0">
                <a:latin typeface="Avenir Book" charset="0"/>
                <a:ea typeface="Avenir Book" charset="0"/>
                <a:cs typeface="Avenir Book" charset="0"/>
              </a:rPr>
              <a:t>) are ‘foreign keys’</a:t>
            </a:r>
            <a:endParaRPr lang="en-US" dirty="0">
              <a:latin typeface="Avenir Book" charset="0"/>
              <a:ea typeface="Avenir Book" charset="0"/>
              <a:cs typeface="Avenir Book" charset="0"/>
            </a:endParaRPr>
          </a:p>
        </p:txBody>
      </p:sp>
    </p:spTree>
    <p:extLst>
      <p:ext uri="{BB962C8B-B14F-4D97-AF65-F5344CB8AC3E}">
        <p14:creationId xmlns:p14="http://schemas.microsoft.com/office/powerpoint/2010/main" val="119579573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a:xfrm>
            <a:off x="8510270" y="6373821"/>
            <a:ext cx="2743200" cy="365125"/>
          </a:xfrm>
        </p:spPr>
        <p:txBody>
          <a:bodyPr/>
          <a:lstStyle/>
          <a:p>
            <a:fld id="{150819AE-02FA-3749-BFC2-030922A62D98}" type="slidenum">
              <a:rPr lang="en-US" smtClean="0"/>
              <a:t>48</a:t>
            </a:fld>
            <a:endParaRPr lang="en-US"/>
          </a:p>
        </p:txBody>
      </p:sp>
      <p:grpSp>
        <p:nvGrpSpPr>
          <p:cNvPr id="78" name="Group 77"/>
          <p:cNvGrpSpPr/>
          <p:nvPr/>
        </p:nvGrpSpPr>
        <p:grpSpPr>
          <a:xfrm>
            <a:off x="8009220" y="2908329"/>
            <a:ext cx="2578516" cy="716383"/>
            <a:chOff x="7961550" y="1624818"/>
            <a:chExt cx="1584664" cy="462455"/>
          </a:xfrm>
        </p:grpSpPr>
        <p:cxnSp>
          <p:nvCxnSpPr>
            <p:cNvPr id="59" name="Straight Connector 58"/>
            <p:cNvCxnSpPr/>
            <p:nvPr/>
          </p:nvCxnSpPr>
          <p:spPr>
            <a:xfrm flipV="1">
              <a:off x="8487120" y="1855430"/>
              <a:ext cx="539137" cy="4443"/>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56" name="Rectangle 55"/>
            <p:cNvSpPr/>
            <p:nvPr/>
          </p:nvSpPr>
          <p:spPr>
            <a:xfrm rot="2841794">
              <a:off x="7961550" y="1624818"/>
              <a:ext cx="454801" cy="454802"/>
            </a:xfrm>
            <a:prstGeom prst="rect">
              <a:avLst/>
            </a:prstGeom>
            <a:solidFill>
              <a:schemeClr val="accent2">
                <a:alpha val="47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rot="2841794">
              <a:off x="9091412" y="1632472"/>
              <a:ext cx="454801" cy="454802"/>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6" name="Group 95"/>
          <p:cNvGrpSpPr/>
          <p:nvPr/>
        </p:nvGrpSpPr>
        <p:grpSpPr>
          <a:xfrm>
            <a:off x="1655484" y="2082666"/>
            <a:ext cx="4389186" cy="2164095"/>
            <a:chOff x="910612" y="4119232"/>
            <a:chExt cx="2338948" cy="1153222"/>
          </a:xfrm>
        </p:grpSpPr>
        <p:grpSp>
          <p:nvGrpSpPr>
            <p:cNvPr id="97" name="Group 96"/>
            <p:cNvGrpSpPr/>
            <p:nvPr/>
          </p:nvGrpSpPr>
          <p:grpSpPr>
            <a:xfrm>
              <a:off x="1033841" y="4119232"/>
              <a:ext cx="2133012" cy="1153222"/>
              <a:chOff x="1374195" y="1105103"/>
              <a:chExt cx="3041879" cy="1644605"/>
            </a:xfrm>
          </p:grpSpPr>
          <p:grpSp>
            <p:nvGrpSpPr>
              <p:cNvPr id="100" name="Group 99"/>
              <p:cNvGrpSpPr/>
              <p:nvPr/>
            </p:nvGrpSpPr>
            <p:grpSpPr>
              <a:xfrm>
                <a:off x="1374195" y="1105103"/>
                <a:ext cx="3041879" cy="1644605"/>
                <a:chOff x="1807357" y="1060650"/>
                <a:chExt cx="3462355" cy="1871938"/>
              </a:xfrm>
            </p:grpSpPr>
            <p:sp>
              <p:nvSpPr>
                <p:cNvPr id="102" name="Rectangle 101"/>
                <p:cNvSpPr/>
                <p:nvPr/>
              </p:nvSpPr>
              <p:spPr>
                <a:xfrm rot="2841794">
                  <a:off x="3440912" y="1103788"/>
                  <a:ext cx="1828800" cy="1828800"/>
                </a:xfrm>
                <a:prstGeom prst="rect">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103" name="Rectangle 102"/>
                <p:cNvSpPr/>
                <p:nvPr/>
              </p:nvSpPr>
              <p:spPr>
                <a:xfrm rot="2841794">
                  <a:off x="1807359" y="1060648"/>
                  <a:ext cx="1828797" cy="1828801"/>
                </a:xfrm>
                <a:prstGeom prst="rect">
                  <a:avLst/>
                </a:prstGeom>
                <a:solidFill>
                  <a:schemeClr val="accent2"/>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grpSp>
          <p:sp>
            <p:nvSpPr>
              <p:cNvPr id="101" name="Rectangle 100"/>
              <p:cNvSpPr/>
              <p:nvPr/>
            </p:nvSpPr>
            <p:spPr>
              <a:xfrm rot="2841794">
                <a:off x="2600872" y="1647830"/>
                <a:ext cx="597052" cy="597052"/>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grpSp>
        <p:sp>
          <p:nvSpPr>
            <p:cNvPr id="98" name="TextBox 97"/>
            <p:cNvSpPr txBox="1"/>
            <p:nvPr/>
          </p:nvSpPr>
          <p:spPr>
            <a:xfrm>
              <a:off x="910612" y="4569387"/>
              <a:ext cx="1182759" cy="213214"/>
            </a:xfrm>
            <a:prstGeom prst="rect">
              <a:avLst/>
            </a:prstGeom>
            <a:noFill/>
          </p:spPr>
          <p:txBody>
            <a:bodyPr wrap="square" rtlCol="0">
              <a:spAutoFit/>
            </a:bodyPr>
            <a:lstStyle/>
            <a:p>
              <a:r>
                <a:rPr lang="en-US" sz="2000" dirty="0" smtClean="0">
                  <a:latin typeface="Avenir Book" charset="0"/>
                  <a:ea typeface="Avenir Book" charset="0"/>
                  <a:cs typeface="Avenir Book" charset="0"/>
                </a:rPr>
                <a:t>Dataset 1</a:t>
              </a:r>
              <a:endParaRPr lang="en-US" sz="2000" dirty="0">
                <a:latin typeface="Avenir Book" charset="0"/>
                <a:ea typeface="Avenir Book" charset="0"/>
                <a:cs typeface="Avenir Book" charset="0"/>
              </a:endParaRPr>
            </a:p>
          </p:txBody>
        </p:sp>
        <p:sp>
          <p:nvSpPr>
            <p:cNvPr id="99" name="TextBox 98"/>
            <p:cNvSpPr txBox="1"/>
            <p:nvPr/>
          </p:nvSpPr>
          <p:spPr>
            <a:xfrm>
              <a:off x="2066801" y="4575947"/>
              <a:ext cx="1182759" cy="213214"/>
            </a:xfrm>
            <a:prstGeom prst="rect">
              <a:avLst/>
            </a:prstGeom>
            <a:noFill/>
          </p:spPr>
          <p:txBody>
            <a:bodyPr wrap="square" rtlCol="0">
              <a:spAutoFit/>
            </a:bodyPr>
            <a:lstStyle/>
            <a:p>
              <a:pPr algn="r"/>
              <a:r>
                <a:rPr lang="en-US" sz="2000" dirty="0" smtClean="0">
                  <a:latin typeface="Avenir Book" charset="0"/>
                  <a:ea typeface="Avenir Book" charset="0"/>
                  <a:cs typeface="Avenir Book" charset="0"/>
                </a:rPr>
                <a:t>Dataset 2</a:t>
              </a:r>
              <a:endParaRPr lang="en-US" sz="2000" dirty="0">
                <a:latin typeface="Avenir Book" charset="0"/>
                <a:ea typeface="Avenir Book" charset="0"/>
                <a:cs typeface="Avenir Book" charset="0"/>
              </a:endParaRPr>
            </a:p>
          </p:txBody>
        </p:sp>
      </p:grpSp>
      <p:sp>
        <p:nvSpPr>
          <p:cNvPr id="112" name="Rectangle 111"/>
          <p:cNvSpPr/>
          <p:nvPr/>
        </p:nvSpPr>
        <p:spPr>
          <a:xfrm>
            <a:off x="855981" y="5218631"/>
            <a:ext cx="5872578" cy="646331"/>
          </a:xfrm>
          <a:prstGeom prst="rect">
            <a:avLst/>
          </a:prstGeom>
        </p:spPr>
        <p:txBody>
          <a:bodyPr wrap="square">
            <a:spAutoFit/>
          </a:bodyPr>
          <a:lstStyle/>
          <a:p>
            <a:pPr algn="ctr"/>
            <a:r>
              <a:rPr lang="en-US" sz="3600" dirty="0" smtClean="0">
                <a:solidFill>
                  <a:schemeClr val="bg1">
                    <a:lumMod val="50000"/>
                  </a:schemeClr>
                </a:solidFill>
                <a:latin typeface="Helvetica Neue Thin" charset="0"/>
                <a:ea typeface="Helvetica Neue Thin" charset="0"/>
                <a:cs typeface="Helvetica Neue Thin" charset="0"/>
              </a:rPr>
              <a:t>Datasets</a:t>
            </a:r>
            <a:endParaRPr lang="en-US" sz="3200" dirty="0" smtClean="0">
              <a:solidFill>
                <a:schemeClr val="bg1">
                  <a:lumMod val="50000"/>
                </a:schemeClr>
              </a:solidFill>
              <a:latin typeface="Helvetica Neue Thin" charset="0"/>
              <a:ea typeface="Helvetica Neue Thin" charset="0"/>
              <a:cs typeface="Helvetica Neue Thin" charset="0"/>
            </a:endParaRPr>
          </a:p>
        </p:txBody>
      </p:sp>
      <p:sp>
        <p:nvSpPr>
          <p:cNvPr id="58" name="Rectangle 57"/>
          <p:cNvSpPr/>
          <p:nvPr/>
        </p:nvSpPr>
        <p:spPr>
          <a:xfrm>
            <a:off x="6319422" y="5217710"/>
            <a:ext cx="5872578" cy="646331"/>
          </a:xfrm>
          <a:prstGeom prst="rect">
            <a:avLst/>
          </a:prstGeom>
        </p:spPr>
        <p:txBody>
          <a:bodyPr wrap="square">
            <a:spAutoFit/>
          </a:bodyPr>
          <a:lstStyle/>
          <a:p>
            <a:pPr algn="ctr"/>
            <a:r>
              <a:rPr lang="en-US" sz="3600" dirty="0" smtClean="0">
                <a:solidFill>
                  <a:schemeClr val="bg1">
                    <a:lumMod val="50000"/>
                  </a:schemeClr>
                </a:solidFill>
                <a:latin typeface="Helvetica Neue Thin" charset="0"/>
                <a:ea typeface="Helvetica Neue Thin" charset="0"/>
                <a:cs typeface="Helvetica Neue Thin" charset="0"/>
              </a:rPr>
              <a:t>Records</a:t>
            </a:r>
            <a:endParaRPr lang="en-US" sz="3200" dirty="0" smtClean="0">
              <a:solidFill>
                <a:schemeClr val="bg1">
                  <a:lumMod val="50000"/>
                </a:schemeClr>
              </a:solidFill>
              <a:latin typeface="Helvetica Neue Thin" charset="0"/>
              <a:ea typeface="Helvetica Neue Thin" charset="0"/>
              <a:cs typeface="Helvetica Neue Thin" charset="0"/>
            </a:endParaRPr>
          </a:p>
        </p:txBody>
      </p:sp>
      <p:sp>
        <p:nvSpPr>
          <p:cNvPr id="62" name="Rectangle 61"/>
          <p:cNvSpPr/>
          <p:nvPr/>
        </p:nvSpPr>
        <p:spPr>
          <a:xfrm>
            <a:off x="583202" y="4011087"/>
            <a:ext cx="1913860" cy="1200329"/>
          </a:xfrm>
          <a:prstGeom prst="rect">
            <a:avLst/>
          </a:prstGeom>
        </p:spPr>
        <p:txBody>
          <a:bodyPr wrap="square">
            <a:spAutoFit/>
          </a:bodyPr>
          <a:lstStyle/>
          <a:p>
            <a:pPr algn="ctr"/>
            <a:r>
              <a:rPr lang="en-US" sz="2400" dirty="0" smtClean="0">
                <a:solidFill>
                  <a:schemeClr val="bg1">
                    <a:lumMod val="50000"/>
                  </a:schemeClr>
                </a:solidFill>
                <a:latin typeface="Helvetica Neue Thin" charset="0"/>
                <a:ea typeface="Helvetica Neue Thin" charset="0"/>
                <a:cs typeface="Helvetica Neue Thin" charset="0"/>
              </a:rPr>
              <a:t>Referred to as “A”, “X”, or “left”</a:t>
            </a:r>
            <a:endParaRPr lang="en-US" sz="2000" dirty="0" smtClean="0">
              <a:solidFill>
                <a:schemeClr val="bg1">
                  <a:lumMod val="50000"/>
                </a:schemeClr>
              </a:solidFill>
              <a:latin typeface="Helvetica Neue Thin" charset="0"/>
              <a:ea typeface="Helvetica Neue Thin" charset="0"/>
              <a:cs typeface="Helvetica Neue Thin" charset="0"/>
            </a:endParaRPr>
          </a:p>
        </p:txBody>
      </p:sp>
      <p:sp>
        <p:nvSpPr>
          <p:cNvPr id="65" name="Rectangle 64"/>
          <p:cNvSpPr/>
          <p:nvPr/>
        </p:nvSpPr>
        <p:spPr>
          <a:xfrm>
            <a:off x="5369133" y="4011087"/>
            <a:ext cx="1913860" cy="1200329"/>
          </a:xfrm>
          <a:prstGeom prst="rect">
            <a:avLst/>
          </a:prstGeom>
        </p:spPr>
        <p:txBody>
          <a:bodyPr wrap="square">
            <a:spAutoFit/>
          </a:bodyPr>
          <a:lstStyle/>
          <a:p>
            <a:pPr algn="ctr"/>
            <a:r>
              <a:rPr lang="en-US" sz="2400" dirty="0" smtClean="0">
                <a:solidFill>
                  <a:schemeClr val="bg1">
                    <a:lumMod val="50000"/>
                  </a:schemeClr>
                </a:solidFill>
                <a:latin typeface="Helvetica Neue Thin" charset="0"/>
                <a:ea typeface="Helvetica Neue Thin" charset="0"/>
                <a:cs typeface="Helvetica Neue Thin" charset="0"/>
              </a:rPr>
              <a:t>Referred to as “B”, “Y” or “right”</a:t>
            </a:r>
            <a:endParaRPr lang="en-US" sz="2000" dirty="0" smtClean="0">
              <a:solidFill>
                <a:schemeClr val="bg1">
                  <a:lumMod val="50000"/>
                </a:schemeClr>
              </a:solidFill>
              <a:latin typeface="Helvetica Neue Thin" charset="0"/>
              <a:ea typeface="Helvetica Neue Thin" charset="0"/>
              <a:cs typeface="Helvetica Neue Thin" charset="0"/>
            </a:endParaRPr>
          </a:p>
        </p:txBody>
      </p:sp>
    </p:spTree>
    <p:extLst>
      <p:ext uri="{BB962C8B-B14F-4D97-AF65-F5344CB8AC3E}">
        <p14:creationId xmlns:p14="http://schemas.microsoft.com/office/powerpoint/2010/main" val="88770072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a:xfrm>
            <a:off x="8510270" y="6373821"/>
            <a:ext cx="2743200" cy="365125"/>
          </a:xfrm>
        </p:spPr>
        <p:txBody>
          <a:bodyPr/>
          <a:lstStyle/>
          <a:p>
            <a:fld id="{150819AE-02FA-3749-BFC2-030922A62D98}" type="slidenum">
              <a:rPr lang="en-US" smtClean="0"/>
              <a:t>49</a:t>
            </a:fld>
            <a:endParaRPr lang="en-US"/>
          </a:p>
        </p:txBody>
      </p:sp>
      <p:sp>
        <p:nvSpPr>
          <p:cNvPr id="5" name="TextBox 4"/>
          <p:cNvSpPr txBox="1"/>
          <p:nvPr/>
        </p:nvSpPr>
        <p:spPr>
          <a:xfrm>
            <a:off x="1215301" y="3071899"/>
            <a:ext cx="3147668" cy="707886"/>
          </a:xfrm>
          <a:prstGeom prst="rect">
            <a:avLst/>
          </a:prstGeom>
          <a:noFill/>
        </p:spPr>
        <p:txBody>
          <a:bodyPr wrap="square" rtlCol="0">
            <a:spAutoFit/>
          </a:bodyPr>
          <a:lstStyle/>
          <a:p>
            <a:pPr algn="ctr"/>
            <a:r>
              <a:rPr lang="en-US" sz="2000" dirty="0" smtClean="0">
                <a:latin typeface="Avenir Book" charset="0"/>
                <a:ea typeface="Avenir Book" charset="0"/>
                <a:cs typeface="Avenir Book" charset="0"/>
              </a:rPr>
              <a:t>Left [Outer] Join</a:t>
            </a:r>
          </a:p>
          <a:p>
            <a:pPr algn="ctr"/>
            <a:r>
              <a:rPr lang="en-US" sz="2000" dirty="0" smtClean="0">
                <a:solidFill>
                  <a:schemeClr val="bg1">
                    <a:lumMod val="50000"/>
                  </a:schemeClr>
                </a:solidFill>
                <a:latin typeface="Avenir Book" charset="0"/>
                <a:ea typeface="Avenir Book" charset="0"/>
                <a:cs typeface="Avenir Book" charset="0"/>
              </a:rPr>
              <a:t>A U (A </a:t>
            </a:r>
            <a:r>
              <a:rPr lang="en-US" sz="2000" dirty="0">
                <a:solidFill>
                  <a:schemeClr val="bg1">
                    <a:lumMod val="50000"/>
                  </a:schemeClr>
                </a:solidFill>
                <a:latin typeface="Avenir Book" charset="0"/>
                <a:ea typeface="Avenir Book" charset="0"/>
                <a:cs typeface="Avenir Book" charset="0"/>
              </a:rPr>
              <a:t>∩ </a:t>
            </a:r>
            <a:r>
              <a:rPr lang="en-US" sz="2000" dirty="0" smtClean="0">
                <a:solidFill>
                  <a:schemeClr val="bg1">
                    <a:lumMod val="50000"/>
                  </a:schemeClr>
                </a:solidFill>
                <a:latin typeface="Avenir Book" charset="0"/>
                <a:ea typeface="Avenir Book" charset="0"/>
                <a:cs typeface="Avenir Book" charset="0"/>
              </a:rPr>
              <a:t>B)</a:t>
            </a:r>
            <a:endParaRPr lang="en-US" sz="2000" dirty="0">
              <a:solidFill>
                <a:schemeClr val="bg1">
                  <a:lumMod val="50000"/>
                </a:schemeClr>
              </a:solidFill>
              <a:latin typeface="Avenir Book" charset="0"/>
              <a:ea typeface="Avenir Book" charset="0"/>
              <a:cs typeface="Avenir Book" charset="0"/>
            </a:endParaRPr>
          </a:p>
        </p:txBody>
      </p:sp>
      <p:sp>
        <p:nvSpPr>
          <p:cNvPr id="37" name="TextBox 36"/>
          <p:cNvSpPr txBox="1"/>
          <p:nvPr/>
        </p:nvSpPr>
        <p:spPr>
          <a:xfrm>
            <a:off x="1162546" y="5526055"/>
            <a:ext cx="3147668" cy="1015663"/>
          </a:xfrm>
          <a:prstGeom prst="rect">
            <a:avLst/>
          </a:prstGeom>
          <a:noFill/>
        </p:spPr>
        <p:txBody>
          <a:bodyPr wrap="square" rtlCol="0">
            <a:spAutoFit/>
          </a:bodyPr>
          <a:lstStyle/>
          <a:p>
            <a:pPr algn="ctr"/>
            <a:r>
              <a:rPr lang="en-US" sz="2000" dirty="0" smtClean="0">
                <a:latin typeface="Avenir Book" charset="0"/>
                <a:ea typeface="Avenir Book" charset="0"/>
                <a:cs typeface="Avenir Book" charset="0"/>
              </a:rPr>
              <a:t>Inner Join</a:t>
            </a:r>
          </a:p>
          <a:p>
            <a:pPr algn="ctr"/>
            <a:r>
              <a:rPr lang="en-US" sz="2000" dirty="0" smtClean="0">
                <a:solidFill>
                  <a:schemeClr val="bg1">
                    <a:lumMod val="50000"/>
                  </a:schemeClr>
                </a:solidFill>
                <a:latin typeface="Avenir Book" charset="0"/>
                <a:ea typeface="Avenir Book" charset="0"/>
                <a:cs typeface="Avenir Book" charset="0"/>
              </a:rPr>
              <a:t>Intersection = </a:t>
            </a:r>
            <a:r>
              <a:rPr lang="en-US" sz="2000" dirty="0">
                <a:solidFill>
                  <a:schemeClr val="bg1">
                    <a:lumMod val="50000"/>
                  </a:schemeClr>
                </a:solidFill>
                <a:latin typeface="Avenir Book" charset="0"/>
                <a:ea typeface="Avenir Book" charset="0"/>
                <a:cs typeface="Avenir Book" charset="0"/>
              </a:rPr>
              <a:t>A </a:t>
            </a:r>
            <a:r>
              <a:rPr lang="en-US" sz="2000" dirty="0" smtClean="0">
                <a:solidFill>
                  <a:schemeClr val="bg1">
                    <a:lumMod val="50000"/>
                  </a:schemeClr>
                </a:solidFill>
                <a:latin typeface="Avenir Book" charset="0"/>
                <a:ea typeface="Avenir Book" charset="0"/>
                <a:cs typeface="Avenir Book" charset="0"/>
              </a:rPr>
              <a:t>∩ B</a:t>
            </a:r>
            <a:endParaRPr lang="en-US" sz="2000" dirty="0">
              <a:solidFill>
                <a:schemeClr val="bg1">
                  <a:lumMod val="50000"/>
                </a:schemeClr>
              </a:solidFill>
              <a:latin typeface="Avenir Book" charset="0"/>
              <a:ea typeface="Avenir Book" charset="0"/>
              <a:cs typeface="Avenir Book" charset="0"/>
            </a:endParaRPr>
          </a:p>
          <a:p>
            <a:pPr algn="ctr"/>
            <a:endParaRPr lang="en-US" sz="2000" dirty="0">
              <a:latin typeface="Avenir Book" charset="0"/>
              <a:ea typeface="Avenir Book" charset="0"/>
              <a:cs typeface="Avenir Book" charset="0"/>
            </a:endParaRPr>
          </a:p>
        </p:txBody>
      </p:sp>
      <p:sp>
        <p:nvSpPr>
          <p:cNvPr id="45" name="TextBox 44"/>
          <p:cNvSpPr txBox="1"/>
          <p:nvPr/>
        </p:nvSpPr>
        <p:spPr>
          <a:xfrm>
            <a:off x="4362969" y="3071899"/>
            <a:ext cx="3147668" cy="707886"/>
          </a:xfrm>
          <a:prstGeom prst="rect">
            <a:avLst/>
          </a:prstGeom>
          <a:noFill/>
        </p:spPr>
        <p:txBody>
          <a:bodyPr wrap="square" rtlCol="0">
            <a:spAutoFit/>
          </a:bodyPr>
          <a:lstStyle/>
          <a:p>
            <a:pPr algn="ctr"/>
            <a:r>
              <a:rPr lang="en-US" sz="2000" dirty="0" smtClean="0">
                <a:latin typeface="Avenir Book" charset="0"/>
                <a:ea typeface="Avenir Book" charset="0"/>
                <a:cs typeface="Avenir Book" charset="0"/>
              </a:rPr>
              <a:t>Right [Outer] Join</a:t>
            </a:r>
          </a:p>
          <a:p>
            <a:pPr algn="ctr"/>
            <a:r>
              <a:rPr lang="en-US" sz="2000" dirty="0" smtClean="0">
                <a:solidFill>
                  <a:schemeClr val="bg1">
                    <a:lumMod val="50000"/>
                  </a:schemeClr>
                </a:solidFill>
                <a:latin typeface="Avenir Book" charset="0"/>
                <a:ea typeface="Avenir Book" charset="0"/>
                <a:cs typeface="Avenir Book" charset="0"/>
              </a:rPr>
              <a:t>B </a:t>
            </a:r>
            <a:r>
              <a:rPr lang="en-US" sz="2000" dirty="0">
                <a:solidFill>
                  <a:schemeClr val="bg1">
                    <a:lumMod val="50000"/>
                  </a:schemeClr>
                </a:solidFill>
                <a:latin typeface="Avenir Book" charset="0"/>
                <a:ea typeface="Avenir Book" charset="0"/>
                <a:cs typeface="Avenir Book" charset="0"/>
              </a:rPr>
              <a:t>U (A ∩ B</a:t>
            </a:r>
            <a:r>
              <a:rPr lang="en-US" sz="2000" dirty="0" smtClean="0">
                <a:solidFill>
                  <a:schemeClr val="bg1">
                    <a:lumMod val="50000"/>
                  </a:schemeClr>
                </a:solidFill>
                <a:latin typeface="Avenir Book" charset="0"/>
                <a:ea typeface="Avenir Book" charset="0"/>
                <a:cs typeface="Avenir Book" charset="0"/>
              </a:rPr>
              <a:t>)</a:t>
            </a:r>
            <a:endParaRPr lang="en-US" sz="2000" dirty="0">
              <a:solidFill>
                <a:schemeClr val="bg1">
                  <a:lumMod val="50000"/>
                </a:schemeClr>
              </a:solidFill>
              <a:latin typeface="Avenir Book" charset="0"/>
              <a:ea typeface="Avenir Book" charset="0"/>
              <a:cs typeface="Avenir Book" charset="0"/>
            </a:endParaRPr>
          </a:p>
        </p:txBody>
      </p:sp>
      <p:sp>
        <p:nvSpPr>
          <p:cNvPr id="53" name="TextBox 52"/>
          <p:cNvSpPr txBox="1"/>
          <p:nvPr/>
        </p:nvSpPr>
        <p:spPr>
          <a:xfrm>
            <a:off x="4422704" y="5613137"/>
            <a:ext cx="3147668" cy="1015663"/>
          </a:xfrm>
          <a:prstGeom prst="rect">
            <a:avLst/>
          </a:prstGeom>
          <a:noFill/>
        </p:spPr>
        <p:txBody>
          <a:bodyPr wrap="square" rtlCol="0">
            <a:spAutoFit/>
          </a:bodyPr>
          <a:lstStyle/>
          <a:p>
            <a:pPr algn="ctr"/>
            <a:r>
              <a:rPr lang="en-US" sz="2000" dirty="0" smtClean="0">
                <a:latin typeface="Avenir Book" charset="0"/>
                <a:ea typeface="Avenir Book" charset="0"/>
                <a:cs typeface="Avenir Book" charset="0"/>
              </a:rPr>
              <a:t>[Full] Outer Join</a:t>
            </a:r>
          </a:p>
          <a:p>
            <a:pPr algn="ctr"/>
            <a:r>
              <a:rPr lang="en-US" dirty="0" smtClean="0">
                <a:solidFill>
                  <a:schemeClr val="bg1">
                    <a:lumMod val="50000"/>
                  </a:schemeClr>
                </a:solidFill>
                <a:latin typeface="Avenir Book" charset="0"/>
                <a:ea typeface="Avenir Book" charset="0"/>
                <a:cs typeface="Avenir Book" charset="0"/>
              </a:rPr>
              <a:t>Union = A U B</a:t>
            </a:r>
          </a:p>
          <a:p>
            <a:pPr algn="ctr"/>
            <a:endParaRPr lang="en-US" sz="2000" dirty="0">
              <a:latin typeface="Avenir Book" charset="0"/>
              <a:ea typeface="Avenir Book" charset="0"/>
              <a:cs typeface="Avenir Book" charset="0"/>
            </a:endParaRPr>
          </a:p>
        </p:txBody>
      </p:sp>
      <p:grpSp>
        <p:nvGrpSpPr>
          <p:cNvPr id="78" name="Group 77"/>
          <p:cNvGrpSpPr/>
          <p:nvPr/>
        </p:nvGrpSpPr>
        <p:grpSpPr>
          <a:xfrm>
            <a:off x="9227555" y="2173171"/>
            <a:ext cx="1157736" cy="321651"/>
            <a:chOff x="7961550" y="1624818"/>
            <a:chExt cx="1584664" cy="462455"/>
          </a:xfrm>
        </p:grpSpPr>
        <p:cxnSp>
          <p:nvCxnSpPr>
            <p:cNvPr id="59" name="Straight Connector 58"/>
            <p:cNvCxnSpPr/>
            <p:nvPr/>
          </p:nvCxnSpPr>
          <p:spPr>
            <a:xfrm flipV="1">
              <a:off x="8487120" y="1855430"/>
              <a:ext cx="539137" cy="4443"/>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56" name="Rectangle 55"/>
            <p:cNvSpPr/>
            <p:nvPr/>
          </p:nvSpPr>
          <p:spPr>
            <a:xfrm rot="2841794">
              <a:off x="7961550" y="1624818"/>
              <a:ext cx="454801" cy="454802"/>
            </a:xfrm>
            <a:prstGeom prst="rect">
              <a:avLst/>
            </a:prstGeom>
            <a:solidFill>
              <a:schemeClr val="accent2">
                <a:alpha val="47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rot="2841794">
              <a:off x="9091412" y="1632472"/>
              <a:ext cx="454801" cy="454802"/>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6" name="Group 75"/>
          <p:cNvGrpSpPr/>
          <p:nvPr/>
        </p:nvGrpSpPr>
        <p:grpSpPr>
          <a:xfrm>
            <a:off x="9162337" y="4011667"/>
            <a:ext cx="1285656" cy="1449282"/>
            <a:chOff x="8013465" y="3862166"/>
            <a:chExt cx="1611884" cy="1817029"/>
          </a:xfrm>
        </p:grpSpPr>
        <p:sp>
          <p:nvSpPr>
            <p:cNvPr id="60" name="Rectangle 59"/>
            <p:cNvSpPr/>
            <p:nvPr/>
          </p:nvSpPr>
          <p:spPr>
            <a:xfrm rot="2841794">
              <a:off x="8013465" y="4535626"/>
              <a:ext cx="454801" cy="454802"/>
            </a:xfrm>
            <a:prstGeom prst="rect">
              <a:avLst/>
            </a:prstGeom>
            <a:solidFill>
              <a:schemeClr val="accent2">
                <a:alpha val="47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p:cNvSpPr/>
            <p:nvPr/>
          </p:nvSpPr>
          <p:spPr>
            <a:xfrm rot="2841794">
              <a:off x="9143327" y="4543280"/>
              <a:ext cx="454801" cy="454802"/>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p:cNvSpPr/>
            <p:nvPr/>
          </p:nvSpPr>
          <p:spPr>
            <a:xfrm rot="2841794">
              <a:off x="9170547" y="3862166"/>
              <a:ext cx="454801" cy="454802"/>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p:cNvSpPr/>
            <p:nvPr/>
          </p:nvSpPr>
          <p:spPr>
            <a:xfrm rot="2841794">
              <a:off x="9143328" y="5224394"/>
              <a:ext cx="454801" cy="454802"/>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6" name="Straight Connector 65"/>
            <p:cNvCxnSpPr/>
            <p:nvPr/>
          </p:nvCxnSpPr>
          <p:spPr>
            <a:xfrm flipV="1">
              <a:off x="8515644" y="4772465"/>
              <a:ext cx="539137" cy="4443"/>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flipV="1">
              <a:off x="8538123" y="4078337"/>
              <a:ext cx="565723" cy="689134"/>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8538123" y="4776909"/>
              <a:ext cx="565723" cy="674886"/>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sp>
        <p:nvSpPr>
          <p:cNvPr id="74" name="TextBox 73"/>
          <p:cNvSpPr txBox="1"/>
          <p:nvPr/>
        </p:nvSpPr>
        <p:spPr>
          <a:xfrm>
            <a:off x="8215813" y="5594215"/>
            <a:ext cx="3147668" cy="400110"/>
          </a:xfrm>
          <a:prstGeom prst="rect">
            <a:avLst/>
          </a:prstGeom>
          <a:noFill/>
        </p:spPr>
        <p:txBody>
          <a:bodyPr wrap="square" rtlCol="0">
            <a:spAutoFit/>
          </a:bodyPr>
          <a:lstStyle/>
          <a:p>
            <a:pPr algn="ctr"/>
            <a:r>
              <a:rPr lang="en-US" sz="2000" dirty="0" smtClean="0">
                <a:latin typeface="Avenir Book" charset="0"/>
                <a:ea typeface="Avenir Book" charset="0"/>
                <a:cs typeface="Avenir Book" charset="0"/>
              </a:rPr>
              <a:t>1:m</a:t>
            </a:r>
            <a:endParaRPr lang="en-US" sz="2000" dirty="0">
              <a:latin typeface="Avenir Book" charset="0"/>
              <a:ea typeface="Avenir Book" charset="0"/>
              <a:cs typeface="Avenir Book" charset="0"/>
            </a:endParaRPr>
          </a:p>
        </p:txBody>
      </p:sp>
      <p:sp>
        <p:nvSpPr>
          <p:cNvPr id="77" name="TextBox 76"/>
          <p:cNvSpPr txBox="1"/>
          <p:nvPr/>
        </p:nvSpPr>
        <p:spPr>
          <a:xfrm>
            <a:off x="8239344" y="3033370"/>
            <a:ext cx="3147668" cy="400110"/>
          </a:xfrm>
          <a:prstGeom prst="rect">
            <a:avLst/>
          </a:prstGeom>
          <a:noFill/>
        </p:spPr>
        <p:txBody>
          <a:bodyPr wrap="square" rtlCol="0">
            <a:spAutoFit/>
          </a:bodyPr>
          <a:lstStyle/>
          <a:p>
            <a:pPr algn="ctr"/>
            <a:r>
              <a:rPr lang="en-US" sz="2000" dirty="0" smtClean="0">
                <a:latin typeface="Avenir Book" charset="0"/>
                <a:ea typeface="Avenir Book" charset="0"/>
                <a:cs typeface="Avenir Book" charset="0"/>
              </a:rPr>
              <a:t>1:1</a:t>
            </a:r>
            <a:endParaRPr lang="en-US" sz="2000" dirty="0">
              <a:latin typeface="Avenir Book" charset="0"/>
              <a:ea typeface="Avenir Book" charset="0"/>
              <a:cs typeface="Avenir Book" charset="0"/>
            </a:endParaRPr>
          </a:p>
        </p:txBody>
      </p:sp>
      <p:grpSp>
        <p:nvGrpSpPr>
          <p:cNvPr id="80" name="Group 79"/>
          <p:cNvGrpSpPr/>
          <p:nvPr/>
        </p:nvGrpSpPr>
        <p:grpSpPr>
          <a:xfrm>
            <a:off x="4810289" y="4111037"/>
            <a:ext cx="2478008" cy="1153222"/>
            <a:chOff x="830317" y="4119232"/>
            <a:chExt cx="2478008" cy="1153222"/>
          </a:xfrm>
        </p:grpSpPr>
        <p:grpSp>
          <p:nvGrpSpPr>
            <p:cNvPr id="81" name="Group 80"/>
            <p:cNvGrpSpPr/>
            <p:nvPr/>
          </p:nvGrpSpPr>
          <p:grpSpPr>
            <a:xfrm>
              <a:off x="1033841" y="4119232"/>
              <a:ext cx="2133012" cy="1153222"/>
              <a:chOff x="1374195" y="1105103"/>
              <a:chExt cx="3041879" cy="1644605"/>
            </a:xfrm>
          </p:grpSpPr>
          <p:grpSp>
            <p:nvGrpSpPr>
              <p:cNvPr id="84" name="Group 83"/>
              <p:cNvGrpSpPr/>
              <p:nvPr/>
            </p:nvGrpSpPr>
            <p:grpSpPr>
              <a:xfrm>
                <a:off x="1374195" y="1105103"/>
                <a:ext cx="3041879" cy="1644605"/>
                <a:chOff x="1807357" y="1060650"/>
                <a:chExt cx="3462355" cy="1871938"/>
              </a:xfrm>
            </p:grpSpPr>
            <p:sp>
              <p:nvSpPr>
                <p:cNvPr id="86" name="Rectangle 85"/>
                <p:cNvSpPr/>
                <p:nvPr/>
              </p:nvSpPr>
              <p:spPr>
                <a:xfrm rot="2841794">
                  <a:off x="3440912" y="1103788"/>
                  <a:ext cx="1828800" cy="1828800"/>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ectangle 86"/>
                <p:cNvSpPr/>
                <p:nvPr/>
              </p:nvSpPr>
              <p:spPr>
                <a:xfrm rot="2841794">
                  <a:off x="1807359" y="1060648"/>
                  <a:ext cx="1828797" cy="1828801"/>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5" name="Rectangle 84"/>
              <p:cNvSpPr/>
              <p:nvPr/>
            </p:nvSpPr>
            <p:spPr>
              <a:xfrm rot="2841794">
                <a:off x="2600872" y="1647830"/>
                <a:ext cx="597052" cy="597052"/>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2" name="TextBox 81"/>
            <p:cNvSpPr txBox="1"/>
            <p:nvPr/>
          </p:nvSpPr>
          <p:spPr>
            <a:xfrm>
              <a:off x="830317" y="4566736"/>
              <a:ext cx="1182759" cy="276999"/>
            </a:xfrm>
            <a:prstGeom prst="rect">
              <a:avLst/>
            </a:prstGeom>
            <a:noFill/>
          </p:spPr>
          <p:txBody>
            <a:bodyPr wrap="square" rtlCol="0">
              <a:spAutoFit/>
            </a:bodyPr>
            <a:lstStyle/>
            <a:p>
              <a:r>
                <a:rPr lang="en-US" sz="1200" dirty="0" smtClean="0">
                  <a:latin typeface="Avenir Book" charset="0"/>
                  <a:ea typeface="Avenir Book" charset="0"/>
                  <a:cs typeface="Avenir Book" charset="0"/>
                </a:rPr>
                <a:t>Dataset 1</a:t>
              </a:r>
              <a:endParaRPr lang="en-US" sz="1200" dirty="0">
                <a:latin typeface="Avenir Book" charset="0"/>
                <a:ea typeface="Avenir Book" charset="0"/>
                <a:cs typeface="Avenir Book" charset="0"/>
              </a:endParaRPr>
            </a:p>
          </p:txBody>
        </p:sp>
        <p:sp>
          <p:nvSpPr>
            <p:cNvPr id="83" name="TextBox 82"/>
            <p:cNvSpPr txBox="1"/>
            <p:nvPr/>
          </p:nvSpPr>
          <p:spPr>
            <a:xfrm>
              <a:off x="2125566" y="4566736"/>
              <a:ext cx="1182759" cy="276999"/>
            </a:xfrm>
            <a:prstGeom prst="rect">
              <a:avLst/>
            </a:prstGeom>
            <a:noFill/>
          </p:spPr>
          <p:txBody>
            <a:bodyPr wrap="square" rtlCol="0">
              <a:spAutoFit/>
            </a:bodyPr>
            <a:lstStyle/>
            <a:p>
              <a:pPr algn="r"/>
              <a:r>
                <a:rPr lang="en-US" sz="1200" dirty="0" smtClean="0">
                  <a:latin typeface="Avenir Book" charset="0"/>
                  <a:ea typeface="Avenir Book" charset="0"/>
                  <a:cs typeface="Avenir Book" charset="0"/>
                </a:rPr>
                <a:t>Dataset 2</a:t>
              </a:r>
              <a:endParaRPr lang="en-US" sz="1200" dirty="0">
                <a:latin typeface="Avenir Book" charset="0"/>
                <a:ea typeface="Avenir Book" charset="0"/>
                <a:cs typeface="Avenir Book" charset="0"/>
              </a:endParaRPr>
            </a:p>
          </p:txBody>
        </p:sp>
      </p:grpSp>
      <p:grpSp>
        <p:nvGrpSpPr>
          <p:cNvPr id="88" name="Group 87"/>
          <p:cNvGrpSpPr/>
          <p:nvPr/>
        </p:nvGrpSpPr>
        <p:grpSpPr>
          <a:xfrm>
            <a:off x="1601569" y="4097748"/>
            <a:ext cx="2478008" cy="1153222"/>
            <a:chOff x="830317" y="4119232"/>
            <a:chExt cx="2478008" cy="1153222"/>
          </a:xfrm>
        </p:grpSpPr>
        <p:grpSp>
          <p:nvGrpSpPr>
            <p:cNvPr id="89" name="Group 88"/>
            <p:cNvGrpSpPr/>
            <p:nvPr/>
          </p:nvGrpSpPr>
          <p:grpSpPr>
            <a:xfrm>
              <a:off x="1033841" y="4119232"/>
              <a:ext cx="2133012" cy="1153222"/>
              <a:chOff x="1374195" y="1105103"/>
              <a:chExt cx="3041879" cy="1644605"/>
            </a:xfrm>
          </p:grpSpPr>
          <p:grpSp>
            <p:nvGrpSpPr>
              <p:cNvPr id="92" name="Group 91"/>
              <p:cNvGrpSpPr/>
              <p:nvPr/>
            </p:nvGrpSpPr>
            <p:grpSpPr>
              <a:xfrm>
                <a:off x="1374195" y="1105103"/>
                <a:ext cx="3041879" cy="1644605"/>
                <a:chOff x="1807357" y="1060650"/>
                <a:chExt cx="3462355" cy="1871938"/>
              </a:xfrm>
            </p:grpSpPr>
            <p:sp>
              <p:nvSpPr>
                <p:cNvPr id="94" name="Rectangle 93"/>
                <p:cNvSpPr/>
                <p:nvPr/>
              </p:nvSpPr>
              <p:spPr>
                <a:xfrm rot="2841794">
                  <a:off x="3440912" y="1103788"/>
                  <a:ext cx="1828800" cy="1828800"/>
                </a:xfrm>
                <a:prstGeom prst="rect">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Rectangle 94"/>
                <p:cNvSpPr/>
                <p:nvPr/>
              </p:nvSpPr>
              <p:spPr>
                <a:xfrm rot="2841794">
                  <a:off x="1807359" y="1060648"/>
                  <a:ext cx="1828797" cy="1828801"/>
                </a:xfrm>
                <a:prstGeom prst="rect">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3" name="Rectangle 92"/>
              <p:cNvSpPr/>
              <p:nvPr/>
            </p:nvSpPr>
            <p:spPr>
              <a:xfrm rot="2841794">
                <a:off x="2600872" y="1647830"/>
                <a:ext cx="597052" cy="597052"/>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0" name="TextBox 89"/>
            <p:cNvSpPr txBox="1"/>
            <p:nvPr/>
          </p:nvSpPr>
          <p:spPr>
            <a:xfrm>
              <a:off x="830317" y="4566736"/>
              <a:ext cx="1182759" cy="276999"/>
            </a:xfrm>
            <a:prstGeom prst="rect">
              <a:avLst/>
            </a:prstGeom>
            <a:noFill/>
          </p:spPr>
          <p:txBody>
            <a:bodyPr wrap="square" rtlCol="0">
              <a:spAutoFit/>
            </a:bodyPr>
            <a:lstStyle/>
            <a:p>
              <a:r>
                <a:rPr lang="en-US" sz="1200" dirty="0" smtClean="0">
                  <a:latin typeface="Avenir Book" charset="0"/>
                  <a:ea typeface="Avenir Book" charset="0"/>
                  <a:cs typeface="Avenir Book" charset="0"/>
                </a:rPr>
                <a:t>Dataset 1</a:t>
              </a:r>
              <a:endParaRPr lang="en-US" sz="1200" dirty="0">
                <a:latin typeface="Avenir Book" charset="0"/>
                <a:ea typeface="Avenir Book" charset="0"/>
                <a:cs typeface="Avenir Book" charset="0"/>
              </a:endParaRPr>
            </a:p>
          </p:txBody>
        </p:sp>
        <p:sp>
          <p:nvSpPr>
            <p:cNvPr id="91" name="TextBox 90"/>
            <p:cNvSpPr txBox="1"/>
            <p:nvPr/>
          </p:nvSpPr>
          <p:spPr>
            <a:xfrm>
              <a:off x="2125566" y="4566736"/>
              <a:ext cx="1182759" cy="276999"/>
            </a:xfrm>
            <a:prstGeom prst="rect">
              <a:avLst/>
            </a:prstGeom>
            <a:noFill/>
          </p:spPr>
          <p:txBody>
            <a:bodyPr wrap="square" rtlCol="0">
              <a:spAutoFit/>
            </a:bodyPr>
            <a:lstStyle/>
            <a:p>
              <a:pPr algn="r"/>
              <a:r>
                <a:rPr lang="en-US" sz="1200" dirty="0" smtClean="0">
                  <a:latin typeface="Avenir Book" charset="0"/>
                  <a:ea typeface="Avenir Book" charset="0"/>
                  <a:cs typeface="Avenir Book" charset="0"/>
                </a:rPr>
                <a:t>Dataset 2</a:t>
              </a:r>
              <a:endParaRPr lang="en-US" sz="1200" dirty="0">
                <a:latin typeface="Avenir Book" charset="0"/>
                <a:ea typeface="Avenir Book" charset="0"/>
                <a:cs typeface="Avenir Book" charset="0"/>
              </a:endParaRPr>
            </a:p>
          </p:txBody>
        </p:sp>
      </p:grpSp>
      <p:grpSp>
        <p:nvGrpSpPr>
          <p:cNvPr id="96" name="Group 95"/>
          <p:cNvGrpSpPr/>
          <p:nvPr/>
        </p:nvGrpSpPr>
        <p:grpSpPr>
          <a:xfrm>
            <a:off x="1545324" y="1591883"/>
            <a:ext cx="2478008" cy="1153222"/>
            <a:chOff x="830317" y="4119232"/>
            <a:chExt cx="2478008" cy="1153222"/>
          </a:xfrm>
        </p:grpSpPr>
        <p:grpSp>
          <p:nvGrpSpPr>
            <p:cNvPr id="97" name="Group 96"/>
            <p:cNvGrpSpPr/>
            <p:nvPr/>
          </p:nvGrpSpPr>
          <p:grpSpPr>
            <a:xfrm>
              <a:off x="1033841" y="4119232"/>
              <a:ext cx="2133012" cy="1153222"/>
              <a:chOff x="1374195" y="1105103"/>
              <a:chExt cx="3041879" cy="1644605"/>
            </a:xfrm>
          </p:grpSpPr>
          <p:grpSp>
            <p:nvGrpSpPr>
              <p:cNvPr id="100" name="Group 99"/>
              <p:cNvGrpSpPr/>
              <p:nvPr/>
            </p:nvGrpSpPr>
            <p:grpSpPr>
              <a:xfrm>
                <a:off x="1374195" y="1105103"/>
                <a:ext cx="3041879" cy="1644605"/>
                <a:chOff x="1807357" y="1060650"/>
                <a:chExt cx="3462355" cy="1871938"/>
              </a:xfrm>
            </p:grpSpPr>
            <p:sp>
              <p:nvSpPr>
                <p:cNvPr id="102" name="Rectangle 101"/>
                <p:cNvSpPr/>
                <p:nvPr/>
              </p:nvSpPr>
              <p:spPr>
                <a:xfrm rot="2841794">
                  <a:off x="3440912" y="1103788"/>
                  <a:ext cx="1828800" cy="1828800"/>
                </a:xfrm>
                <a:prstGeom prst="rect">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ectangle 102"/>
                <p:cNvSpPr/>
                <p:nvPr/>
              </p:nvSpPr>
              <p:spPr>
                <a:xfrm rot="2841794">
                  <a:off x="1807359" y="1060648"/>
                  <a:ext cx="1828797" cy="1828801"/>
                </a:xfrm>
                <a:prstGeom prst="rect">
                  <a:avLst/>
                </a:prstGeom>
                <a:solidFill>
                  <a:schemeClr val="accent2"/>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1" name="Rectangle 100"/>
              <p:cNvSpPr/>
              <p:nvPr/>
            </p:nvSpPr>
            <p:spPr>
              <a:xfrm rot="2841794">
                <a:off x="2600872" y="1647830"/>
                <a:ext cx="597052" cy="597052"/>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8" name="TextBox 97"/>
            <p:cNvSpPr txBox="1"/>
            <p:nvPr/>
          </p:nvSpPr>
          <p:spPr>
            <a:xfrm>
              <a:off x="830317" y="4566736"/>
              <a:ext cx="1182759" cy="276999"/>
            </a:xfrm>
            <a:prstGeom prst="rect">
              <a:avLst/>
            </a:prstGeom>
            <a:noFill/>
          </p:spPr>
          <p:txBody>
            <a:bodyPr wrap="square" rtlCol="0">
              <a:spAutoFit/>
            </a:bodyPr>
            <a:lstStyle/>
            <a:p>
              <a:r>
                <a:rPr lang="en-US" sz="1200" dirty="0" smtClean="0">
                  <a:latin typeface="Avenir Book" charset="0"/>
                  <a:ea typeface="Avenir Book" charset="0"/>
                  <a:cs typeface="Avenir Book" charset="0"/>
                </a:rPr>
                <a:t>Dataset 1</a:t>
              </a:r>
              <a:endParaRPr lang="en-US" sz="1200" dirty="0">
                <a:latin typeface="Avenir Book" charset="0"/>
                <a:ea typeface="Avenir Book" charset="0"/>
                <a:cs typeface="Avenir Book" charset="0"/>
              </a:endParaRPr>
            </a:p>
          </p:txBody>
        </p:sp>
        <p:sp>
          <p:nvSpPr>
            <p:cNvPr id="99" name="TextBox 98"/>
            <p:cNvSpPr txBox="1"/>
            <p:nvPr/>
          </p:nvSpPr>
          <p:spPr>
            <a:xfrm>
              <a:off x="2125566" y="4566736"/>
              <a:ext cx="1182759" cy="276999"/>
            </a:xfrm>
            <a:prstGeom prst="rect">
              <a:avLst/>
            </a:prstGeom>
            <a:noFill/>
          </p:spPr>
          <p:txBody>
            <a:bodyPr wrap="square" rtlCol="0">
              <a:spAutoFit/>
            </a:bodyPr>
            <a:lstStyle/>
            <a:p>
              <a:pPr algn="r"/>
              <a:r>
                <a:rPr lang="en-US" sz="1200" dirty="0" smtClean="0">
                  <a:latin typeface="Avenir Book" charset="0"/>
                  <a:ea typeface="Avenir Book" charset="0"/>
                  <a:cs typeface="Avenir Book" charset="0"/>
                </a:rPr>
                <a:t>Dataset 2</a:t>
              </a:r>
              <a:endParaRPr lang="en-US" sz="1200" dirty="0">
                <a:latin typeface="Avenir Book" charset="0"/>
                <a:ea typeface="Avenir Book" charset="0"/>
                <a:cs typeface="Avenir Book" charset="0"/>
              </a:endParaRPr>
            </a:p>
          </p:txBody>
        </p:sp>
      </p:grpSp>
      <p:grpSp>
        <p:nvGrpSpPr>
          <p:cNvPr id="104" name="Group 103"/>
          <p:cNvGrpSpPr/>
          <p:nvPr/>
        </p:nvGrpSpPr>
        <p:grpSpPr>
          <a:xfrm>
            <a:off x="4697799" y="1693265"/>
            <a:ext cx="2478008" cy="1153222"/>
            <a:chOff x="830317" y="4119232"/>
            <a:chExt cx="2478008" cy="1153222"/>
          </a:xfrm>
        </p:grpSpPr>
        <p:grpSp>
          <p:nvGrpSpPr>
            <p:cNvPr id="105" name="Group 104"/>
            <p:cNvGrpSpPr/>
            <p:nvPr/>
          </p:nvGrpSpPr>
          <p:grpSpPr>
            <a:xfrm>
              <a:off x="1033841" y="4119232"/>
              <a:ext cx="2133012" cy="1153222"/>
              <a:chOff x="1374195" y="1105103"/>
              <a:chExt cx="3041879" cy="1644605"/>
            </a:xfrm>
          </p:grpSpPr>
          <p:grpSp>
            <p:nvGrpSpPr>
              <p:cNvPr id="108" name="Group 107"/>
              <p:cNvGrpSpPr/>
              <p:nvPr/>
            </p:nvGrpSpPr>
            <p:grpSpPr>
              <a:xfrm>
                <a:off x="1374195" y="1105103"/>
                <a:ext cx="3041879" cy="1644605"/>
                <a:chOff x="1807357" y="1060650"/>
                <a:chExt cx="3462355" cy="1871938"/>
              </a:xfrm>
            </p:grpSpPr>
            <p:sp>
              <p:nvSpPr>
                <p:cNvPr id="110" name="Rectangle 109"/>
                <p:cNvSpPr/>
                <p:nvPr/>
              </p:nvSpPr>
              <p:spPr>
                <a:xfrm rot="2841794">
                  <a:off x="3440912" y="1103788"/>
                  <a:ext cx="1828800" cy="1828800"/>
                </a:xfrm>
                <a:prstGeom prst="rect">
                  <a:avLst/>
                </a:prstGeom>
                <a:solidFill>
                  <a:schemeClr val="accent2"/>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p:cNvSpPr/>
                <p:nvPr/>
              </p:nvSpPr>
              <p:spPr>
                <a:xfrm rot="2841794">
                  <a:off x="1807359" y="1060648"/>
                  <a:ext cx="1828797" cy="1828801"/>
                </a:xfrm>
                <a:prstGeom prst="rect">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9" name="Rectangle 108"/>
              <p:cNvSpPr/>
              <p:nvPr/>
            </p:nvSpPr>
            <p:spPr>
              <a:xfrm rot="2841794">
                <a:off x="2600872" y="1647830"/>
                <a:ext cx="597052" cy="597052"/>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6" name="TextBox 105"/>
            <p:cNvSpPr txBox="1"/>
            <p:nvPr/>
          </p:nvSpPr>
          <p:spPr>
            <a:xfrm>
              <a:off x="830317" y="4566736"/>
              <a:ext cx="1182759" cy="276999"/>
            </a:xfrm>
            <a:prstGeom prst="rect">
              <a:avLst/>
            </a:prstGeom>
            <a:noFill/>
          </p:spPr>
          <p:txBody>
            <a:bodyPr wrap="square" rtlCol="0">
              <a:spAutoFit/>
            </a:bodyPr>
            <a:lstStyle/>
            <a:p>
              <a:r>
                <a:rPr lang="en-US" sz="1200" dirty="0" smtClean="0">
                  <a:latin typeface="Avenir Book" charset="0"/>
                  <a:ea typeface="Avenir Book" charset="0"/>
                  <a:cs typeface="Avenir Book" charset="0"/>
                </a:rPr>
                <a:t>Dataset 1</a:t>
              </a:r>
              <a:endParaRPr lang="en-US" sz="1200" dirty="0">
                <a:latin typeface="Avenir Book" charset="0"/>
                <a:ea typeface="Avenir Book" charset="0"/>
                <a:cs typeface="Avenir Book" charset="0"/>
              </a:endParaRPr>
            </a:p>
          </p:txBody>
        </p:sp>
        <p:sp>
          <p:nvSpPr>
            <p:cNvPr id="107" name="TextBox 106"/>
            <p:cNvSpPr txBox="1"/>
            <p:nvPr/>
          </p:nvSpPr>
          <p:spPr>
            <a:xfrm>
              <a:off x="2125566" y="4566736"/>
              <a:ext cx="1182759" cy="276999"/>
            </a:xfrm>
            <a:prstGeom prst="rect">
              <a:avLst/>
            </a:prstGeom>
            <a:noFill/>
          </p:spPr>
          <p:txBody>
            <a:bodyPr wrap="square" rtlCol="0">
              <a:spAutoFit/>
            </a:bodyPr>
            <a:lstStyle/>
            <a:p>
              <a:pPr algn="r"/>
              <a:r>
                <a:rPr lang="en-US" sz="1200" dirty="0" smtClean="0">
                  <a:latin typeface="Avenir Book" charset="0"/>
                  <a:ea typeface="Avenir Book" charset="0"/>
                  <a:cs typeface="Avenir Book" charset="0"/>
                </a:rPr>
                <a:t>Dataset 2</a:t>
              </a:r>
              <a:endParaRPr lang="en-US" sz="1200" dirty="0">
                <a:latin typeface="Avenir Book" charset="0"/>
                <a:ea typeface="Avenir Book" charset="0"/>
                <a:cs typeface="Avenir Book" charset="0"/>
              </a:endParaRPr>
            </a:p>
          </p:txBody>
        </p:sp>
      </p:grpSp>
      <p:sp>
        <p:nvSpPr>
          <p:cNvPr id="112" name="Rectangle 111"/>
          <p:cNvSpPr/>
          <p:nvPr/>
        </p:nvSpPr>
        <p:spPr>
          <a:xfrm>
            <a:off x="471170" y="164018"/>
            <a:ext cx="10782300" cy="769441"/>
          </a:xfrm>
          <a:prstGeom prst="rect">
            <a:avLst/>
          </a:prstGeom>
        </p:spPr>
        <p:txBody>
          <a:bodyPr wrap="square">
            <a:spAutoFit/>
          </a:bodyPr>
          <a:lstStyle/>
          <a:p>
            <a:r>
              <a:rPr lang="en-US" sz="4400" dirty="0" smtClean="0">
                <a:solidFill>
                  <a:schemeClr val="bg1">
                    <a:lumMod val="50000"/>
                  </a:schemeClr>
                </a:solidFill>
                <a:latin typeface="Helvetica Neue Thin" charset="0"/>
                <a:ea typeface="Helvetica Neue Thin" charset="0"/>
                <a:cs typeface="Helvetica Neue Thin" charset="0"/>
              </a:rPr>
              <a:t>Types </a:t>
            </a:r>
            <a:r>
              <a:rPr lang="en-US" sz="4400" smtClean="0">
                <a:solidFill>
                  <a:schemeClr val="bg1">
                    <a:lumMod val="50000"/>
                  </a:schemeClr>
                </a:solidFill>
                <a:latin typeface="Helvetica Neue Thin" charset="0"/>
                <a:ea typeface="Helvetica Neue Thin" charset="0"/>
                <a:cs typeface="Helvetica Neue Thin" charset="0"/>
              </a:rPr>
              <a:t>of Joins/Merges</a:t>
            </a:r>
            <a:endParaRPr lang="en-US" sz="4000" dirty="0" smtClean="0">
              <a:solidFill>
                <a:schemeClr val="bg1">
                  <a:lumMod val="50000"/>
                </a:schemeClr>
              </a:solidFill>
              <a:latin typeface="Helvetica Neue Thin" charset="0"/>
              <a:ea typeface="Helvetica Neue Thin" charset="0"/>
              <a:cs typeface="Helvetica Neue Thin" charset="0"/>
            </a:endParaRPr>
          </a:p>
        </p:txBody>
      </p:sp>
      <p:cxnSp>
        <p:nvCxnSpPr>
          <p:cNvPr id="114" name="Straight Connector 113"/>
          <p:cNvCxnSpPr/>
          <p:nvPr/>
        </p:nvCxnSpPr>
        <p:spPr>
          <a:xfrm>
            <a:off x="8215813" y="1047558"/>
            <a:ext cx="0" cy="532626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5" name="Rectangle 114"/>
          <p:cNvSpPr/>
          <p:nvPr/>
        </p:nvSpPr>
        <p:spPr>
          <a:xfrm>
            <a:off x="8385299" y="842495"/>
            <a:ext cx="3456350" cy="523220"/>
          </a:xfrm>
          <a:prstGeom prst="rect">
            <a:avLst/>
          </a:prstGeom>
        </p:spPr>
        <p:txBody>
          <a:bodyPr wrap="square">
            <a:spAutoFit/>
          </a:bodyPr>
          <a:lstStyle/>
          <a:p>
            <a:r>
              <a:rPr lang="en-US" sz="2800" smtClean="0">
                <a:solidFill>
                  <a:schemeClr val="bg1">
                    <a:lumMod val="50000"/>
                  </a:schemeClr>
                </a:solidFill>
                <a:latin typeface="Helvetica Neue Thin" charset="0"/>
                <a:ea typeface="Helvetica Neue Thin" charset="0"/>
                <a:cs typeface="Helvetica Neue Thin" charset="0"/>
              </a:rPr>
              <a:t>Record-level</a:t>
            </a:r>
            <a:endParaRPr lang="en-US" sz="2400" dirty="0" smtClean="0">
              <a:solidFill>
                <a:schemeClr val="bg1">
                  <a:lumMod val="50000"/>
                </a:schemeClr>
              </a:solidFill>
              <a:latin typeface="Helvetica Neue Thin" charset="0"/>
              <a:ea typeface="Helvetica Neue Thin" charset="0"/>
              <a:cs typeface="Helvetica Neue Thin" charset="0"/>
            </a:endParaRPr>
          </a:p>
        </p:txBody>
      </p:sp>
      <p:sp>
        <p:nvSpPr>
          <p:cNvPr id="116" name="Rectangle 115"/>
          <p:cNvSpPr/>
          <p:nvPr/>
        </p:nvSpPr>
        <p:spPr>
          <a:xfrm>
            <a:off x="853683" y="837791"/>
            <a:ext cx="3456350" cy="523220"/>
          </a:xfrm>
          <a:prstGeom prst="rect">
            <a:avLst/>
          </a:prstGeom>
        </p:spPr>
        <p:txBody>
          <a:bodyPr wrap="square">
            <a:spAutoFit/>
          </a:bodyPr>
          <a:lstStyle/>
          <a:p>
            <a:r>
              <a:rPr lang="en-US" sz="2800" dirty="0" smtClean="0">
                <a:solidFill>
                  <a:schemeClr val="bg1">
                    <a:lumMod val="50000"/>
                  </a:schemeClr>
                </a:solidFill>
                <a:latin typeface="Helvetica Neue Thin" charset="0"/>
                <a:ea typeface="Helvetica Neue Thin" charset="0"/>
                <a:cs typeface="Helvetica Neue Thin" charset="0"/>
              </a:rPr>
              <a:t>Table-level</a:t>
            </a:r>
            <a:endParaRPr lang="en-US" sz="2400" dirty="0" smtClean="0">
              <a:solidFill>
                <a:schemeClr val="bg1">
                  <a:lumMod val="50000"/>
                </a:schemeClr>
              </a:solidFill>
              <a:latin typeface="Helvetica Neue Thin" charset="0"/>
              <a:ea typeface="Helvetica Neue Thin" charset="0"/>
              <a:cs typeface="Helvetica Neue Thin" charset="0"/>
            </a:endParaRPr>
          </a:p>
        </p:txBody>
      </p:sp>
    </p:spTree>
    <p:extLst>
      <p:ext uri="{BB962C8B-B14F-4D97-AF65-F5344CB8AC3E}">
        <p14:creationId xmlns:p14="http://schemas.microsoft.com/office/powerpoint/2010/main" val="28247524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a:xfrm>
            <a:off x="8510270" y="6373821"/>
            <a:ext cx="2743200" cy="365125"/>
          </a:xfrm>
        </p:spPr>
        <p:txBody>
          <a:bodyPr/>
          <a:lstStyle/>
          <a:p>
            <a:fld id="{150819AE-02FA-3749-BFC2-030922A62D98}" type="slidenum">
              <a:rPr lang="en-US" smtClean="0"/>
              <a:t>5</a:t>
            </a:fld>
            <a:endParaRPr lang="en-US"/>
          </a:p>
        </p:txBody>
      </p:sp>
      <p:sp>
        <p:nvSpPr>
          <p:cNvPr id="6" name="Rectangle 5"/>
          <p:cNvSpPr/>
          <p:nvPr/>
        </p:nvSpPr>
        <p:spPr>
          <a:xfrm>
            <a:off x="361950" y="6317253"/>
            <a:ext cx="8953500" cy="461665"/>
          </a:xfrm>
          <a:prstGeom prst="rect">
            <a:avLst/>
          </a:prstGeom>
        </p:spPr>
        <p:txBody>
          <a:bodyPr wrap="square">
            <a:spAutoFit/>
          </a:bodyPr>
          <a:lstStyle/>
          <a:p>
            <a:pPr marL="17463" marR="0" lvl="0" indent="-17463" defTabSz="914400" eaLnBrk="1" fontAlgn="auto" latinLnBrk="0" hangingPunct="1">
              <a:lnSpc>
                <a:spcPct val="100000"/>
              </a:lnSpc>
              <a:spcBef>
                <a:spcPts val="0"/>
              </a:spcBef>
              <a:spcAft>
                <a:spcPts val="0"/>
              </a:spcAft>
              <a:buClrTx/>
              <a:buSzTx/>
              <a:buFont typeface="Arial" charset="0"/>
              <a:buNone/>
              <a:defRPr/>
            </a:pPr>
            <a:r>
              <a:rPr lang="en-US" sz="2400" dirty="0" smtClean="0">
                <a:solidFill>
                  <a:schemeClr val="bg1">
                    <a:lumMod val="50000"/>
                  </a:schemeClr>
                </a:solidFill>
                <a:latin typeface="Helvetica Neue Thin" charset="0"/>
                <a:ea typeface="Helvetica Neue Thin" charset="0"/>
                <a:cs typeface="Helvetica Neue Thin" charset="0"/>
              </a:rPr>
              <a:t>Motivation</a:t>
            </a:r>
            <a:endParaRPr lang="en-US" sz="2400" dirty="0">
              <a:solidFill>
                <a:schemeClr val="bg1">
                  <a:lumMod val="50000"/>
                </a:schemeClr>
              </a:solidFill>
              <a:latin typeface="Helvetica Neue Thin" charset="0"/>
              <a:ea typeface="Helvetica Neue Thin" charset="0"/>
              <a:cs typeface="Helvetica Neue Thin" charset="0"/>
            </a:endParaRPr>
          </a:p>
        </p:txBody>
      </p:sp>
      <p:sp>
        <p:nvSpPr>
          <p:cNvPr id="7" name="Rectangle 6"/>
          <p:cNvSpPr/>
          <p:nvPr/>
        </p:nvSpPr>
        <p:spPr>
          <a:xfrm>
            <a:off x="837313" y="690855"/>
            <a:ext cx="10782300" cy="1938992"/>
          </a:xfrm>
          <a:prstGeom prst="rect">
            <a:avLst/>
          </a:prstGeom>
        </p:spPr>
        <p:txBody>
          <a:bodyPr wrap="square">
            <a:spAutoFit/>
          </a:bodyPr>
          <a:lstStyle/>
          <a:p>
            <a:r>
              <a:rPr lang="en-US" sz="4800" dirty="0" smtClean="0">
                <a:solidFill>
                  <a:srgbClr val="00B0F0"/>
                </a:solidFill>
                <a:latin typeface="Helvetica Neue Thin" charset="0"/>
                <a:ea typeface="Helvetica Neue Thin" charset="0"/>
                <a:cs typeface="Helvetica Neue Thin" charset="0"/>
              </a:rPr>
              <a:t>Old strategy</a:t>
            </a:r>
          </a:p>
          <a:p>
            <a:pPr marL="571500" indent="-571500">
              <a:buFont typeface="Arial" charset="0"/>
              <a:buChar char="•"/>
            </a:pPr>
            <a:r>
              <a:rPr lang="en-US" sz="3600" dirty="0" smtClean="0">
                <a:solidFill>
                  <a:schemeClr val="accent1"/>
                </a:solidFill>
                <a:latin typeface="Helvetica Neue Thin" charset="0"/>
                <a:ea typeface="Helvetica Neue Thin" charset="0"/>
                <a:cs typeface="Helvetica Neue Thin" charset="0"/>
              </a:rPr>
              <a:t>Settle for low and as quick as possible to clear the cases from the docket</a:t>
            </a:r>
            <a:endParaRPr lang="en-US" sz="3200" dirty="0" smtClean="0">
              <a:solidFill>
                <a:schemeClr val="accent1"/>
              </a:solidFill>
              <a:latin typeface="Helvetica Neue Thin" charset="0"/>
              <a:ea typeface="Helvetica Neue Thin" charset="0"/>
              <a:cs typeface="Helvetica Neue Thin" charset="0"/>
            </a:endParaRPr>
          </a:p>
        </p:txBody>
      </p:sp>
      <p:sp>
        <p:nvSpPr>
          <p:cNvPr id="9" name="Rectangle 8"/>
          <p:cNvSpPr/>
          <p:nvPr/>
        </p:nvSpPr>
        <p:spPr>
          <a:xfrm>
            <a:off x="837313" y="2882498"/>
            <a:ext cx="10782300" cy="2492990"/>
          </a:xfrm>
          <a:prstGeom prst="rect">
            <a:avLst/>
          </a:prstGeom>
        </p:spPr>
        <p:txBody>
          <a:bodyPr wrap="square">
            <a:spAutoFit/>
          </a:bodyPr>
          <a:lstStyle/>
          <a:p>
            <a:r>
              <a:rPr lang="en-US" sz="4800" dirty="0" smtClean="0">
                <a:solidFill>
                  <a:srgbClr val="00B0F0"/>
                </a:solidFill>
                <a:latin typeface="Helvetica Neue Thin" charset="0"/>
                <a:ea typeface="Helvetica Neue Thin" charset="0"/>
                <a:cs typeface="Helvetica Neue Thin" charset="0"/>
              </a:rPr>
              <a:t>Potential Policy Options</a:t>
            </a:r>
            <a:endParaRPr lang="en-US" sz="4000" dirty="0" smtClean="0">
              <a:solidFill>
                <a:srgbClr val="00B0F0"/>
              </a:solidFill>
              <a:latin typeface="Helvetica Neue Thin" charset="0"/>
              <a:ea typeface="Helvetica Neue Thin" charset="0"/>
              <a:cs typeface="Helvetica Neue Thin" charset="0"/>
            </a:endParaRPr>
          </a:p>
          <a:p>
            <a:pPr marL="571500" indent="-571500">
              <a:buFont typeface="Arial" charset="0"/>
              <a:buChar char="•"/>
            </a:pPr>
            <a:r>
              <a:rPr lang="en-US" sz="3600" dirty="0" smtClean="0">
                <a:solidFill>
                  <a:schemeClr val="accent1"/>
                </a:solidFill>
                <a:latin typeface="Helvetica Neue Thin" charset="0"/>
                <a:ea typeface="Helvetica Neue Thin" charset="0"/>
                <a:cs typeface="Helvetica Neue Thin" charset="0"/>
              </a:rPr>
              <a:t>Continue current course</a:t>
            </a:r>
          </a:p>
          <a:p>
            <a:pPr marL="571500" indent="-571500">
              <a:buFont typeface="Arial" charset="0"/>
              <a:buChar char="•"/>
            </a:pPr>
            <a:r>
              <a:rPr lang="en-US" sz="3600" dirty="0" smtClean="0">
                <a:solidFill>
                  <a:schemeClr val="accent1"/>
                </a:solidFill>
                <a:latin typeface="Helvetica Neue Thin" charset="0"/>
                <a:ea typeface="Helvetica Neue Thin" charset="0"/>
                <a:cs typeface="Helvetica Neue Thin" charset="0"/>
              </a:rPr>
              <a:t>Ask lawyers to pick and choose cases to litigate</a:t>
            </a:r>
          </a:p>
          <a:p>
            <a:pPr marL="571500" indent="-571500">
              <a:buFont typeface="Arial" charset="0"/>
              <a:buChar char="•"/>
            </a:pPr>
            <a:r>
              <a:rPr lang="en-US" sz="3600" dirty="0" smtClean="0">
                <a:solidFill>
                  <a:schemeClr val="accent1"/>
                </a:solidFill>
                <a:latin typeface="Helvetica Neue Thin" charset="0"/>
                <a:ea typeface="Helvetica Neue Thin" charset="0"/>
                <a:cs typeface="Helvetica Neue Thin" charset="0"/>
              </a:rPr>
              <a:t>Use information to </a:t>
            </a:r>
            <a:r>
              <a:rPr lang="en-US" sz="3600" dirty="0" err="1" smtClean="0">
                <a:solidFill>
                  <a:schemeClr val="accent1"/>
                </a:solidFill>
                <a:latin typeface="Helvetica Neue Thin" charset="0"/>
                <a:ea typeface="Helvetica Neue Thin" charset="0"/>
                <a:cs typeface="Helvetica Neue Thin" charset="0"/>
              </a:rPr>
              <a:t>moneyball</a:t>
            </a:r>
            <a:r>
              <a:rPr lang="en-US" sz="3600" dirty="0" smtClean="0">
                <a:solidFill>
                  <a:schemeClr val="accent1"/>
                </a:solidFill>
                <a:latin typeface="Helvetica Neue Thin" charset="0"/>
                <a:ea typeface="Helvetica Neue Thin" charset="0"/>
                <a:cs typeface="Helvetica Neue Thin" charset="0"/>
              </a:rPr>
              <a:t> litigation</a:t>
            </a:r>
            <a:endParaRPr lang="en-US" sz="3200" dirty="0" smtClean="0">
              <a:solidFill>
                <a:schemeClr val="accent1"/>
              </a:solidFill>
              <a:latin typeface="Helvetica Neue Thin" charset="0"/>
              <a:ea typeface="Helvetica Neue Thin" charset="0"/>
              <a:cs typeface="Helvetica Neue Thin" charset="0"/>
            </a:endParaRPr>
          </a:p>
        </p:txBody>
      </p:sp>
    </p:spTree>
    <p:extLst>
      <p:ext uri="{BB962C8B-B14F-4D97-AF65-F5344CB8AC3E}">
        <p14:creationId xmlns:p14="http://schemas.microsoft.com/office/powerpoint/2010/main" val="49025377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a:xfrm>
            <a:off x="8510270" y="6373821"/>
            <a:ext cx="2743200" cy="365125"/>
          </a:xfrm>
        </p:spPr>
        <p:txBody>
          <a:bodyPr/>
          <a:lstStyle/>
          <a:p>
            <a:fld id="{150819AE-02FA-3749-BFC2-030922A62D98}" type="slidenum">
              <a:rPr lang="en-US" smtClean="0"/>
              <a:t>50</a:t>
            </a:fld>
            <a:endParaRPr lang="en-US"/>
          </a:p>
        </p:txBody>
      </p:sp>
      <p:sp>
        <p:nvSpPr>
          <p:cNvPr id="6" name="Rectangle 5"/>
          <p:cNvSpPr/>
          <p:nvPr/>
        </p:nvSpPr>
        <p:spPr>
          <a:xfrm>
            <a:off x="361950" y="6317253"/>
            <a:ext cx="8953500" cy="461665"/>
          </a:xfrm>
          <a:prstGeom prst="rect">
            <a:avLst/>
          </a:prstGeom>
        </p:spPr>
        <p:txBody>
          <a:bodyPr wrap="square">
            <a:spAutoFit/>
          </a:bodyPr>
          <a:lstStyle/>
          <a:p>
            <a:pPr marL="17463" marR="0" lvl="0" indent="-17463" defTabSz="914400" eaLnBrk="1" fontAlgn="auto" latinLnBrk="0" hangingPunct="1">
              <a:lnSpc>
                <a:spcPct val="100000"/>
              </a:lnSpc>
              <a:spcBef>
                <a:spcPts val="0"/>
              </a:spcBef>
              <a:spcAft>
                <a:spcPts val="0"/>
              </a:spcAft>
              <a:buClrTx/>
              <a:buSzTx/>
              <a:buFont typeface="Arial" charset="0"/>
              <a:buNone/>
              <a:defRPr/>
            </a:pPr>
            <a:r>
              <a:rPr lang="en-US" sz="2400" dirty="0" smtClean="0">
                <a:solidFill>
                  <a:schemeClr val="bg1">
                    <a:lumMod val="50000"/>
                  </a:schemeClr>
                </a:solidFill>
                <a:latin typeface="Helvetica Neue Thin" charset="0"/>
                <a:ea typeface="Helvetica Neue Thin" charset="0"/>
                <a:cs typeface="Helvetica Neue Thin" charset="0"/>
              </a:rPr>
              <a:t>Data Manipulation</a:t>
            </a:r>
            <a:endParaRPr lang="en-US" sz="2400" dirty="0">
              <a:solidFill>
                <a:schemeClr val="bg1">
                  <a:lumMod val="50000"/>
                </a:schemeClr>
              </a:solidFill>
              <a:latin typeface="Helvetica Neue Thin" charset="0"/>
              <a:ea typeface="Helvetica Neue Thin" charset="0"/>
              <a:cs typeface="Helvetica Neue Thin" charset="0"/>
            </a:endParaRPr>
          </a:p>
        </p:txBody>
      </p:sp>
      <p:sp>
        <p:nvSpPr>
          <p:cNvPr id="7" name="Rectangle 6"/>
          <p:cNvSpPr/>
          <p:nvPr/>
        </p:nvSpPr>
        <p:spPr>
          <a:xfrm>
            <a:off x="1028700" y="496275"/>
            <a:ext cx="10782300" cy="923330"/>
          </a:xfrm>
          <a:prstGeom prst="rect">
            <a:avLst/>
          </a:prstGeom>
        </p:spPr>
        <p:txBody>
          <a:bodyPr wrap="square">
            <a:spAutoFit/>
          </a:bodyPr>
          <a:lstStyle/>
          <a:p>
            <a:r>
              <a:rPr lang="en-US" sz="5400" dirty="0">
                <a:solidFill>
                  <a:srgbClr val="00B0F0"/>
                </a:solidFill>
                <a:latin typeface="Helvetica Neue Thin" charset="0"/>
                <a:ea typeface="Helvetica Neue Thin" charset="0"/>
                <a:cs typeface="Helvetica Neue Thin" charset="0"/>
              </a:rPr>
              <a:t>m</a:t>
            </a:r>
            <a:r>
              <a:rPr lang="en-US" sz="5400" dirty="0" smtClean="0">
                <a:solidFill>
                  <a:srgbClr val="00B0F0"/>
                </a:solidFill>
                <a:latin typeface="Helvetica Neue Thin" charset="0"/>
                <a:ea typeface="Helvetica Neue Thin" charset="0"/>
                <a:cs typeface="Helvetica Neue Thin" charset="0"/>
              </a:rPr>
              <a:t>erge()</a:t>
            </a:r>
            <a:endParaRPr lang="en-US" sz="4800" dirty="0" smtClean="0">
              <a:solidFill>
                <a:srgbClr val="00B0F0"/>
              </a:solidFill>
              <a:latin typeface="Helvetica Neue Thin" charset="0"/>
              <a:ea typeface="Helvetica Neue Thin" charset="0"/>
              <a:cs typeface="Helvetica Neue Thin" charset="0"/>
            </a:endParaRPr>
          </a:p>
        </p:txBody>
      </p:sp>
      <p:sp>
        <p:nvSpPr>
          <p:cNvPr id="8" name="Rectangle 7"/>
          <p:cNvSpPr/>
          <p:nvPr/>
        </p:nvSpPr>
        <p:spPr>
          <a:xfrm>
            <a:off x="1339360" y="1699031"/>
            <a:ext cx="9756532" cy="1569660"/>
          </a:xfrm>
          <a:prstGeom prst="rect">
            <a:avLst/>
          </a:prstGeom>
          <a:solidFill>
            <a:schemeClr val="bg1">
              <a:lumMod val="95000"/>
            </a:schemeClr>
          </a:solidFill>
        </p:spPr>
        <p:txBody>
          <a:bodyPr wrap="square">
            <a:spAutoFit/>
          </a:bodyPr>
          <a:lstStyle/>
          <a:p>
            <a:pPr marL="571500" indent="-571500"/>
            <a:r>
              <a:rPr lang="en-US" sz="3200" dirty="0">
                <a:latin typeface="Courier New" charset="0"/>
                <a:ea typeface="Courier New" charset="0"/>
                <a:cs typeface="Courier New" charset="0"/>
              </a:rPr>
              <a:t>merge(df1, df2, </a:t>
            </a:r>
          </a:p>
          <a:p>
            <a:pPr marL="571500" indent="-571500"/>
            <a:r>
              <a:rPr lang="en-US" sz="3200" dirty="0">
                <a:latin typeface="Courier New" charset="0"/>
                <a:ea typeface="Courier New" charset="0"/>
                <a:cs typeface="Courier New" charset="0"/>
              </a:rPr>
              <a:t>	  by = </a:t>
            </a:r>
            <a:r>
              <a:rPr lang="en-US" sz="3200" dirty="0" smtClean="0">
                <a:latin typeface="Courier New" charset="0"/>
                <a:ea typeface="Courier New" charset="0"/>
                <a:cs typeface="Courier New" charset="0"/>
              </a:rPr>
              <a:t>c("</a:t>
            </a:r>
            <a:r>
              <a:rPr lang="en-US" sz="3200" dirty="0" err="1" smtClean="0">
                <a:latin typeface="Courier New" charset="0"/>
                <a:ea typeface="Courier New" charset="0"/>
                <a:cs typeface="Courier New" charset="0"/>
              </a:rPr>
              <a:t>match_var</a:t>
            </a:r>
            <a:r>
              <a:rPr lang="en-US" sz="3200" dirty="0">
                <a:latin typeface="Courier New" charset="0"/>
                <a:ea typeface="Courier New" charset="0"/>
                <a:cs typeface="Courier New" charset="0"/>
              </a:rPr>
              <a:t>"</a:t>
            </a:r>
            <a:r>
              <a:rPr lang="en-US" sz="3200" dirty="0" smtClean="0">
                <a:latin typeface="Courier New" charset="0"/>
                <a:ea typeface="Courier New" charset="0"/>
                <a:cs typeface="Courier New" charset="0"/>
              </a:rPr>
              <a:t>),</a:t>
            </a:r>
            <a:endParaRPr lang="en-US" sz="3200" dirty="0">
              <a:latin typeface="Courier New" charset="0"/>
              <a:ea typeface="Courier New" charset="0"/>
              <a:cs typeface="Courier New" charset="0"/>
            </a:endParaRPr>
          </a:p>
          <a:p>
            <a:pPr marL="571500" indent="-571500"/>
            <a:r>
              <a:rPr lang="en-US" sz="3200" dirty="0">
                <a:latin typeface="Courier New" charset="0"/>
                <a:ea typeface="Courier New" charset="0"/>
                <a:cs typeface="Courier New" charset="0"/>
              </a:rPr>
              <a:t>	  </a:t>
            </a:r>
            <a:r>
              <a:rPr lang="en-US" sz="3200" dirty="0" err="1">
                <a:latin typeface="Courier New" charset="0"/>
                <a:ea typeface="Courier New" charset="0"/>
                <a:cs typeface="Courier New" charset="0"/>
              </a:rPr>
              <a:t>all.x</a:t>
            </a:r>
            <a:r>
              <a:rPr lang="en-US" sz="3200" dirty="0">
                <a:latin typeface="Courier New" charset="0"/>
                <a:ea typeface="Courier New" charset="0"/>
                <a:cs typeface="Courier New" charset="0"/>
              </a:rPr>
              <a:t> = T, </a:t>
            </a:r>
            <a:r>
              <a:rPr lang="en-US" sz="3200" dirty="0" err="1">
                <a:latin typeface="Courier New" charset="0"/>
                <a:ea typeface="Courier New" charset="0"/>
                <a:cs typeface="Courier New" charset="0"/>
              </a:rPr>
              <a:t>all.y</a:t>
            </a:r>
            <a:r>
              <a:rPr lang="en-US" sz="3200" dirty="0">
                <a:latin typeface="Courier New" charset="0"/>
                <a:ea typeface="Courier New" charset="0"/>
                <a:cs typeface="Courier New" charset="0"/>
              </a:rPr>
              <a:t> = F)</a:t>
            </a:r>
          </a:p>
        </p:txBody>
      </p:sp>
      <p:sp>
        <p:nvSpPr>
          <p:cNvPr id="10" name="Rectangle 9"/>
          <p:cNvSpPr/>
          <p:nvPr/>
        </p:nvSpPr>
        <p:spPr>
          <a:xfrm>
            <a:off x="1638301" y="3425860"/>
            <a:ext cx="10782300" cy="2677656"/>
          </a:xfrm>
          <a:prstGeom prst="rect">
            <a:avLst/>
          </a:prstGeom>
        </p:spPr>
        <p:txBody>
          <a:bodyPr wrap="square">
            <a:spAutoFit/>
          </a:bodyPr>
          <a:lstStyle/>
          <a:p>
            <a:r>
              <a:rPr lang="en-US" sz="2800" u="sng" dirty="0" smtClean="0">
                <a:solidFill>
                  <a:srgbClr val="0070C0"/>
                </a:solidFill>
                <a:latin typeface="Helvetica Neue Thin" charset="0"/>
                <a:ea typeface="Helvetica Neue Thin" charset="0"/>
                <a:cs typeface="Helvetica Neue Thin" charset="0"/>
              </a:rPr>
              <a:t>Key</a:t>
            </a:r>
          </a:p>
          <a:p>
            <a:r>
              <a:rPr lang="en-US" sz="2800" dirty="0" smtClean="0">
                <a:solidFill>
                  <a:srgbClr val="0070C0"/>
                </a:solidFill>
                <a:latin typeface="Helvetica Neue Thin" charset="0"/>
                <a:ea typeface="Helvetica Neue Thin" charset="0"/>
                <a:cs typeface="Helvetica Neue Thin" charset="0"/>
              </a:rPr>
              <a:t>df1 = data frame #1</a:t>
            </a:r>
          </a:p>
          <a:p>
            <a:r>
              <a:rPr lang="en-US" sz="2800" dirty="0" smtClean="0">
                <a:solidFill>
                  <a:srgbClr val="0070C0"/>
                </a:solidFill>
                <a:latin typeface="Helvetica Neue Thin" charset="0"/>
                <a:ea typeface="Helvetica Neue Thin" charset="0"/>
                <a:cs typeface="Helvetica Neue Thin" charset="0"/>
              </a:rPr>
              <a:t>df2 = data frame #2</a:t>
            </a:r>
          </a:p>
          <a:p>
            <a:r>
              <a:rPr lang="en-US" sz="2800" dirty="0" smtClean="0">
                <a:solidFill>
                  <a:srgbClr val="0070C0"/>
                </a:solidFill>
                <a:latin typeface="Helvetica Neue Thin" charset="0"/>
                <a:ea typeface="Helvetica Neue Thin" charset="0"/>
                <a:cs typeface="Helvetica Neue Thin" charset="0"/>
              </a:rPr>
              <a:t>by = vector of column names to be used for matching</a:t>
            </a:r>
          </a:p>
          <a:p>
            <a:r>
              <a:rPr lang="en-US" sz="2800" dirty="0" err="1">
                <a:solidFill>
                  <a:srgbClr val="0070C0"/>
                </a:solidFill>
                <a:latin typeface="Helvetica Neue Thin" charset="0"/>
                <a:ea typeface="Helvetica Neue Thin" charset="0"/>
                <a:cs typeface="Helvetica Neue Thin" charset="0"/>
              </a:rPr>
              <a:t>a</a:t>
            </a:r>
            <a:r>
              <a:rPr lang="en-US" sz="2800" dirty="0" err="1" smtClean="0">
                <a:solidFill>
                  <a:srgbClr val="0070C0"/>
                </a:solidFill>
                <a:latin typeface="Helvetica Neue Thin" charset="0"/>
                <a:ea typeface="Helvetica Neue Thin" charset="0"/>
                <a:cs typeface="Helvetica Neue Thin" charset="0"/>
              </a:rPr>
              <a:t>ll.x</a:t>
            </a:r>
            <a:r>
              <a:rPr lang="en-US" sz="2800" dirty="0" smtClean="0">
                <a:solidFill>
                  <a:srgbClr val="0070C0"/>
                </a:solidFill>
                <a:latin typeface="Helvetica Neue Thin" charset="0"/>
                <a:ea typeface="Helvetica Neue Thin" charset="0"/>
                <a:cs typeface="Helvetica Neue Thin" charset="0"/>
              </a:rPr>
              <a:t> = </a:t>
            </a:r>
            <a:r>
              <a:rPr lang="en-US" sz="2800" dirty="0" err="1" smtClean="0">
                <a:solidFill>
                  <a:srgbClr val="0070C0"/>
                </a:solidFill>
                <a:latin typeface="Helvetica Neue Thin" charset="0"/>
                <a:ea typeface="Helvetica Neue Thin" charset="0"/>
                <a:cs typeface="Helvetica Neue Thin" charset="0"/>
              </a:rPr>
              <a:t>boolean</a:t>
            </a:r>
            <a:r>
              <a:rPr lang="en-US" sz="2800" dirty="0" smtClean="0">
                <a:solidFill>
                  <a:srgbClr val="0070C0"/>
                </a:solidFill>
                <a:latin typeface="Helvetica Neue Thin" charset="0"/>
                <a:ea typeface="Helvetica Neue Thin" charset="0"/>
                <a:cs typeface="Helvetica Neue Thin" charset="0"/>
              </a:rPr>
              <a:t> to keep all df1</a:t>
            </a:r>
          </a:p>
          <a:p>
            <a:r>
              <a:rPr lang="en-US" sz="2800" dirty="0" err="1" smtClean="0">
                <a:solidFill>
                  <a:srgbClr val="0070C0"/>
                </a:solidFill>
                <a:latin typeface="Helvetica Neue Thin" charset="0"/>
                <a:ea typeface="Helvetica Neue Thin" charset="0"/>
                <a:cs typeface="Helvetica Neue Thin" charset="0"/>
              </a:rPr>
              <a:t>all.y</a:t>
            </a:r>
            <a:r>
              <a:rPr lang="en-US" sz="2800" dirty="0" smtClean="0">
                <a:solidFill>
                  <a:srgbClr val="0070C0"/>
                </a:solidFill>
                <a:latin typeface="Helvetica Neue Thin" charset="0"/>
                <a:ea typeface="Helvetica Neue Thin" charset="0"/>
                <a:cs typeface="Helvetica Neue Thin" charset="0"/>
              </a:rPr>
              <a:t> = </a:t>
            </a:r>
            <a:r>
              <a:rPr lang="en-US" sz="2800" dirty="0" err="1" smtClean="0">
                <a:solidFill>
                  <a:srgbClr val="0070C0"/>
                </a:solidFill>
                <a:latin typeface="Helvetica Neue Thin" charset="0"/>
                <a:ea typeface="Helvetica Neue Thin" charset="0"/>
                <a:cs typeface="Helvetica Neue Thin" charset="0"/>
              </a:rPr>
              <a:t>boolean</a:t>
            </a:r>
            <a:r>
              <a:rPr lang="en-US" sz="2800" dirty="0" smtClean="0">
                <a:solidFill>
                  <a:srgbClr val="0070C0"/>
                </a:solidFill>
                <a:latin typeface="Helvetica Neue Thin" charset="0"/>
                <a:ea typeface="Helvetica Neue Thin" charset="0"/>
                <a:cs typeface="Helvetica Neue Thin" charset="0"/>
              </a:rPr>
              <a:t> to keep all df2</a:t>
            </a:r>
            <a:endParaRPr lang="en-US" sz="2400" dirty="0" smtClean="0">
              <a:solidFill>
                <a:srgbClr val="0070C0"/>
              </a:solidFill>
              <a:latin typeface="Helvetica Neue Thin" charset="0"/>
              <a:ea typeface="Helvetica Neue Thin" charset="0"/>
              <a:cs typeface="Helvetica Neue Thin" charset="0"/>
            </a:endParaRPr>
          </a:p>
        </p:txBody>
      </p:sp>
    </p:spTree>
    <p:extLst>
      <p:ext uri="{BB962C8B-B14F-4D97-AF65-F5344CB8AC3E}">
        <p14:creationId xmlns:p14="http://schemas.microsoft.com/office/powerpoint/2010/main" val="1901915394"/>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a:xfrm>
            <a:off x="8510270" y="6373821"/>
            <a:ext cx="2743200" cy="365125"/>
          </a:xfrm>
        </p:spPr>
        <p:txBody>
          <a:bodyPr/>
          <a:lstStyle/>
          <a:p>
            <a:fld id="{150819AE-02FA-3749-BFC2-030922A62D98}" type="slidenum">
              <a:rPr lang="en-US" smtClean="0"/>
              <a:t>51</a:t>
            </a:fld>
            <a:endParaRPr lang="en-US"/>
          </a:p>
        </p:txBody>
      </p:sp>
      <p:sp>
        <p:nvSpPr>
          <p:cNvPr id="5" name="TextBox 4"/>
          <p:cNvSpPr txBox="1"/>
          <p:nvPr/>
        </p:nvSpPr>
        <p:spPr>
          <a:xfrm>
            <a:off x="1215301" y="3071899"/>
            <a:ext cx="3147668" cy="400110"/>
          </a:xfrm>
          <a:prstGeom prst="rect">
            <a:avLst/>
          </a:prstGeom>
          <a:noFill/>
        </p:spPr>
        <p:txBody>
          <a:bodyPr wrap="square" rtlCol="0">
            <a:spAutoFit/>
          </a:bodyPr>
          <a:lstStyle/>
          <a:p>
            <a:pPr algn="ctr"/>
            <a:r>
              <a:rPr lang="en-US" sz="2000" dirty="0" smtClean="0">
                <a:latin typeface="Avenir Book" charset="0"/>
                <a:ea typeface="Avenir Book" charset="0"/>
                <a:cs typeface="Avenir Book" charset="0"/>
              </a:rPr>
              <a:t> [                ]</a:t>
            </a:r>
            <a:endParaRPr lang="en-US" sz="2000" dirty="0">
              <a:solidFill>
                <a:schemeClr val="bg1">
                  <a:lumMod val="50000"/>
                </a:schemeClr>
              </a:solidFill>
              <a:latin typeface="Avenir Book" charset="0"/>
              <a:ea typeface="Avenir Book" charset="0"/>
              <a:cs typeface="Avenir Book" charset="0"/>
            </a:endParaRPr>
          </a:p>
        </p:txBody>
      </p:sp>
      <p:sp>
        <p:nvSpPr>
          <p:cNvPr id="37" name="TextBox 36"/>
          <p:cNvSpPr txBox="1"/>
          <p:nvPr/>
        </p:nvSpPr>
        <p:spPr>
          <a:xfrm>
            <a:off x="1162546" y="5526055"/>
            <a:ext cx="3147668" cy="400110"/>
          </a:xfrm>
          <a:prstGeom prst="rect">
            <a:avLst/>
          </a:prstGeom>
          <a:noFill/>
        </p:spPr>
        <p:txBody>
          <a:bodyPr wrap="square" rtlCol="0">
            <a:spAutoFit/>
          </a:bodyPr>
          <a:lstStyle/>
          <a:p>
            <a:pPr algn="ctr"/>
            <a:r>
              <a:rPr lang="en-US" sz="2000" dirty="0">
                <a:latin typeface="Avenir Book" charset="0"/>
                <a:ea typeface="Avenir Book" charset="0"/>
                <a:cs typeface="Avenir Book" charset="0"/>
              </a:rPr>
              <a:t>[           ]</a:t>
            </a:r>
            <a:endParaRPr lang="en-US" sz="2000" dirty="0">
              <a:solidFill>
                <a:schemeClr val="bg1">
                  <a:lumMod val="50000"/>
                </a:schemeClr>
              </a:solidFill>
              <a:latin typeface="Avenir Book" charset="0"/>
              <a:ea typeface="Avenir Book" charset="0"/>
              <a:cs typeface="Avenir Book" charset="0"/>
            </a:endParaRPr>
          </a:p>
        </p:txBody>
      </p:sp>
      <p:sp>
        <p:nvSpPr>
          <p:cNvPr id="45" name="TextBox 44"/>
          <p:cNvSpPr txBox="1"/>
          <p:nvPr/>
        </p:nvSpPr>
        <p:spPr>
          <a:xfrm>
            <a:off x="4362969" y="3071899"/>
            <a:ext cx="3147668" cy="400110"/>
          </a:xfrm>
          <a:prstGeom prst="rect">
            <a:avLst/>
          </a:prstGeom>
          <a:noFill/>
        </p:spPr>
        <p:txBody>
          <a:bodyPr wrap="square" rtlCol="0">
            <a:spAutoFit/>
          </a:bodyPr>
          <a:lstStyle/>
          <a:p>
            <a:pPr algn="ctr"/>
            <a:r>
              <a:rPr lang="en-US" sz="2000" dirty="0" smtClean="0">
                <a:latin typeface="Avenir Book" charset="0"/>
                <a:ea typeface="Avenir Book" charset="0"/>
                <a:cs typeface="Avenir Book" charset="0"/>
              </a:rPr>
              <a:t>[           ]</a:t>
            </a:r>
            <a:endParaRPr lang="en-US" sz="2000" dirty="0">
              <a:solidFill>
                <a:schemeClr val="bg1">
                  <a:lumMod val="50000"/>
                </a:schemeClr>
              </a:solidFill>
              <a:latin typeface="Avenir Book" charset="0"/>
              <a:ea typeface="Avenir Book" charset="0"/>
              <a:cs typeface="Avenir Book" charset="0"/>
            </a:endParaRPr>
          </a:p>
        </p:txBody>
      </p:sp>
      <p:sp>
        <p:nvSpPr>
          <p:cNvPr id="53" name="TextBox 52"/>
          <p:cNvSpPr txBox="1"/>
          <p:nvPr/>
        </p:nvSpPr>
        <p:spPr>
          <a:xfrm>
            <a:off x="4422704" y="5613137"/>
            <a:ext cx="3147668" cy="400110"/>
          </a:xfrm>
          <a:prstGeom prst="rect">
            <a:avLst/>
          </a:prstGeom>
          <a:noFill/>
        </p:spPr>
        <p:txBody>
          <a:bodyPr wrap="square" rtlCol="0">
            <a:spAutoFit/>
          </a:bodyPr>
          <a:lstStyle/>
          <a:p>
            <a:pPr algn="ctr"/>
            <a:r>
              <a:rPr lang="en-US" sz="2000" dirty="0">
                <a:latin typeface="Avenir Book" charset="0"/>
                <a:ea typeface="Avenir Book" charset="0"/>
                <a:cs typeface="Avenir Book" charset="0"/>
              </a:rPr>
              <a:t>[           ]</a:t>
            </a:r>
            <a:endParaRPr lang="en-US" sz="2000" dirty="0">
              <a:solidFill>
                <a:schemeClr val="bg1">
                  <a:lumMod val="50000"/>
                </a:schemeClr>
              </a:solidFill>
              <a:latin typeface="Avenir Book" charset="0"/>
              <a:ea typeface="Avenir Book" charset="0"/>
              <a:cs typeface="Avenir Book" charset="0"/>
            </a:endParaRPr>
          </a:p>
        </p:txBody>
      </p:sp>
      <p:grpSp>
        <p:nvGrpSpPr>
          <p:cNvPr id="78" name="Group 77"/>
          <p:cNvGrpSpPr/>
          <p:nvPr/>
        </p:nvGrpSpPr>
        <p:grpSpPr>
          <a:xfrm>
            <a:off x="9227555" y="2173171"/>
            <a:ext cx="1157736" cy="321651"/>
            <a:chOff x="7961550" y="1624818"/>
            <a:chExt cx="1584664" cy="462455"/>
          </a:xfrm>
        </p:grpSpPr>
        <p:cxnSp>
          <p:nvCxnSpPr>
            <p:cNvPr id="59" name="Straight Connector 58"/>
            <p:cNvCxnSpPr/>
            <p:nvPr/>
          </p:nvCxnSpPr>
          <p:spPr>
            <a:xfrm flipV="1">
              <a:off x="8487120" y="1855430"/>
              <a:ext cx="539137" cy="4443"/>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56" name="Rectangle 55"/>
            <p:cNvSpPr/>
            <p:nvPr/>
          </p:nvSpPr>
          <p:spPr>
            <a:xfrm rot="2841794">
              <a:off x="7961550" y="1624818"/>
              <a:ext cx="454801" cy="454802"/>
            </a:xfrm>
            <a:prstGeom prst="rect">
              <a:avLst/>
            </a:prstGeom>
            <a:solidFill>
              <a:schemeClr val="accent2">
                <a:alpha val="47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rot="2841794">
              <a:off x="9091412" y="1632472"/>
              <a:ext cx="454801" cy="454802"/>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6" name="Group 75"/>
          <p:cNvGrpSpPr/>
          <p:nvPr/>
        </p:nvGrpSpPr>
        <p:grpSpPr>
          <a:xfrm>
            <a:off x="9162337" y="4011667"/>
            <a:ext cx="1285656" cy="1449282"/>
            <a:chOff x="8013465" y="3862166"/>
            <a:chExt cx="1611884" cy="1817029"/>
          </a:xfrm>
        </p:grpSpPr>
        <p:sp>
          <p:nvSpPr>
            <p:cNvPr id="60" name="Rectangle 59"/>
            <p:cNvSpPr/>
            <p:nvPr/>
          </p:nvSpPr>
          <p:spPr>
            <a:xfrm rot="2841794">
              <a:off x="8013465" y="4535626"/>
              <a:ext cx="454801" cy="454802"/>
            </a:xfrm>
            <a:prstGeom prst="rect">
              <a:avLst/>
            </a:prstGeom>
            <a:solidFill>
              <a:schemeClr val="accent2">
                <a:alpha val="47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p:cNvSpPr/>
            <p:nvPr/>
          </p:nvSpPr>
          <p:spPr>
            <a:xfrm rot="2841794">
              <a:off x="9143327" y="4543280"/>
              <a:ext cx="454801" cy="454802"/>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p:cNvSpPr/>
            <p:nvPr/>
          </p:nvSpPr>
          <p:spPr>
            <a:xfrm rot="2841794">
              <a:off x="9170547" y="3862166"/>
              <a:ext cx="454801" cy="454802"/>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p:cNvSpPr/>
            <p:nvPr/>
          </p:nvSpPr>
          <p:spPr>
            <a:xfrm rot="2841794">
              <a:off x="9143328" y="5224394"/>
              <a:ext cx="454801" cy="454802"/>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6" name="Straight Connector 65"/>
            <p:cNvCxnSpPr/>
            <p:nvPr/>
          </p:nvCxnSpPr>
          <p:spPr>
            <a:xfrm flipV="1">
              <a:off x="8515644" y="4772465"/>
              <a:ext cx="539137" cy="4443"/>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flipV="1">
              <a:off x="8538123" y="4078337"/>
              <a:ext cx="565723" cy="689134"/>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8538123" y="4776909"/>
              <a:ext cx="565723" cy="674886"/>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sp>
        <p:nvSpPr>
          <p:cNvPr id="74" name="TextBox 73"/>
          <p:cNvSpPr txBox="1"/>
          <p:nvPr/>
        </p:nvSpPr>
        <p:spPr>
          <a:xfrm>
            <a:off x="8215813" y="5594215"/>
            <a:ext cx="3147668" cy="400110"/>
          </a:xfrm>
          <a:prstGeom prst="rect">
            <a:avLst/>
          </a:prstGeom>
          <a:noFill/>
        </p:spPr>
        <p:txBody>
          <a:bodyPr wrap="square" rtlCol="0">
            <a:spAutoFit/>
          </a:bodyPr>
          <a:lstStyle/>
          <a:p>
            <a:pPr algn="ctr"/>
            <a:r>
              <a:rPr lang="en-US" sz="2000" dirty="0">
                <a:latin typeface="Avenir Book" charset="0"/>
                <a:ea typeface="Avenir Book" charset="0"/>
                <a:cs typeface="Avenir Book" charset="0"/>
              </a:rPr>
              <a:t>[           ]</a:t>
            </a:r>
            <a:endParaRPr lang="en-US" sz="2000" dirty="0">
              <a:solidFill>
                <a:schemeClr val="bg1">
                  <a:lumMod val="50000"/>
                </a:schemeClr>
              </a:solidFill>
              <a:latin typeface="Avenir Book" charset="0"/>
              <a:ea typeface="Avenir Book" charset="0"/>
              <a:cs typeface="Avenir Book" charset="0"/>
            </a:endParaRPr>
          </a:p>
        </p:txBody>
      </p:sp>
      <p:sp>
        <p:nvSpPr>
          <p:cNvPr id="77" name="TextBox 76"/>
          <p:cNvSpPr txBox="1"/>
          <p:nvPr/>
        </p:nvSpPr>
        <p:spPr>
          <a:xfrm>
            <a:off x="8239344" y="3033370"/>
            <a:ext cx="3147668" cy="400110"/>
          </a:xfrm>
          <a:prstGeom prst="rect">
            <a:avLst/>
          </a:prstGeom>
          <a:noFill/>
        </p:spPr>
        <p:txBody>
          <a:bodyPr wrap="square" rtlCol="0">
            <a:spAutoFit/>
          </a:bodyPr>
          <a:lstStyle/>
          <a:p>
            <a:pPr algn="ctr"/>
            <a:r>
              <a:rPr lang="en-US" sz="2000" dirty="0">
                <a:latin typeface="Avenir Book" charset="0"/>
                <a:ea typeface="Avenir Book" charset="0"/>
                <a:cs typeface="Avenir Book" charset="0"/>
              </a:rPr>
              <a:t>[           ]</a:t>
            </a:r>
            <a:endParaRPr lang="en-US" sz="2000" dirty="0">
              <a:solidFill>
                <a:schemeClr val="bg1">
                  <a:lumMod val="50000"/>
                </a:schemeClr>
              </a:solidFill>
              <a:latin typeface="Avenir Book" charset="0"/>
              <a:ea typeface="Avenir Book" charset="0"/>
              <a:cs typeface="Avenir Book" charset="0"/>
            </a:endParaRPr>
          </a:p>
        </p:txBody>
      </p:sp>
      <p:grpSp>
        <p:nvGrpSpPr>
          <p:cNvPr id="80" name="Group 79"/>
          <p:cNvGrpSpPr/>
          <p:nvPr/>
        </p:nvGrpSpPr>
        <p:grpSpPr>
          <a:xfrm>
            <a:off x="4810289" y="4111037"/>
            <a:ext cx="2478008" cy="1153222"/>
            <a:chOff x="830317" y="4119232"/>
            <a:chExt cx="2478008" cy="1153222"/>
          </a:xfrm>
        </p:grpSpPr>
        <p:grpSp>
          <p:nvGrpSpPr>
            <p:cNvPr id="81" name="Group 80"/>
            <p:cNvGrpSpPr/>
            <p:nvPr/>
          </p:nvGrpSpPr>
          <p:grpSpPr>
            <a:xfrm>
              <a:off x="1033841" y="4119232"/>
              <a:ext cx="2133012" cy="1153222"/>
              <a:chOff x="1374195" y="1105103"/>
              <a:chExt cx="3041879" cy="1644605"/>
            </a:xfrm>
          </p:grpSpPr>
          <p:grpSp>
            <p:nvGrpSpPr>
              <p:cNvPr id="84" name="Group 83"/>
              <p:cNvGrpSpPr/>
              <p:nvPr/>
            </p:nvGrpSpPr>
            <p:grpSpPr>
              <a:xfrm>
                <a:off x="1374195" y="1105103"/>
                <a:ext cx="3041879" cy="1644605"/>
                <a:chOff x="1807357" y="1060650"/>
                <a:chExt cx="3462355" cy="1871938"/>
              </a:xfrm>
            </p:grpSpPr>
            <p:sp>
              <p:nvSpPr>
                <p:cNvPr id="86" name="Rectangle 85"/>
                <p:cNvSpPr/>
                <p:nvPr/>
              </p:nvSpPr>
              <p:spPr>
                <a:xfrm rot="2841794">
                  <a:off x="3440912" y="1103788"/>
                  <a:ext cx="1828800" cy="1828800"/>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ectangle 86"/>
                <p:cNvSpPr/>
                <p:nvPr/>
              </p:nvSpPr>
              <p:spPr>
                <a:xfrm rot="2841794">
                  <a:off x="1807359" y="1060648"/>
                  <a:ext cx="1828797" cy="1828801"/>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5" name="Rectangle 84"/>
              <p:cNvSpPr/>
              <p:nvPr/>
            </p:nvSpPr>
            <p:spPr>
              <a:xfrm rot="2841794">
                <a:off x="2600872" y="1647830"/>
                <a:ext cx="597052" cy="597052"/>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2" name="TextBox 81"/>
            <p:cNvSpPr txBox="1"/>
            <p:nvPr/>
          </p:nvSpPr>
          <p:spPr>
            <a:xfrm>
              <a:off x="830317" y="4566736"/>
              <a:ext cx="1182759" cy="276999"/>
            </a:xfrm>
            <a:prstGeom prst="rect">
              <a:avLst/>
            </a:prstGeom>
            <a:noFill/>
          </p:spPr>
          <p:txBody>
            <a:bodyPr wrap="square" rtlCol="0">
              <a:spAutoFit/>
            </a:bodyPr>
            <a:lstStyle/>
            <a:p>
              <a:r>
                <a:rPr lang="en-US" sz="1200" dirty="0" smtClean="0">
                  <a:latin typeface="Avenir Book" charset="0"/>
                  <a:ea typeface="Avenir Book" charset="0"/>
                  <a:cs typeface="Avenir Book" charset="0"/>
                </a:rPr>
                <a:t>Dataset 1</a:t>
              </a:r>
              <a:endParaRPr lang="en-US" sz="1200" dirty="0">
                <a:latin typeface="Avenir Book" charset="0"/>
                <a:ea typeface="Avenir Book" charset="0"/>
                <a:cs typeface="Avenir Book" charset="0"/>
              </a:endParaRPr>
            </a:p>
          </p:txBody>
        </p:sp>
        <p:sp>
          <p:nvSpPr>
            <p:cNvPr id="83" name="TextBox 82"/>
            <p:cNvSpPr txBox="1"/>
            <p:nvPr/>
          </p:nvSpPr>
          <p:spPr>
            <a:xfrm>
              <a:off x="2125566" y="4566736"/>
              <a:ext cx="1182759" cy="276999"/>
            </a:xfrm>
            <a:prstGeom prst="rect">
              <a:avLst/>
            </a:prstGeom>
            <a:noFill/>
          </p:spPr>
          <p:txBody>
            <a:bodyPr wrap="square" rtlCol="0">
              <a:spAutoFit/>
            </a:bodyPr>
            <a:lstStyle/>
            <a:p>
              <a:pPr algn="r"/>
              <a:r>
                <a:rPr lang="en-US" sz="1200" dirty="0" smtClean="0">
                  <a:latin typeface="Avenir Book" charset="0"/>
                  <a:ea typeface="Avenir Book" charset="0"/>
                  <a:cs typeface="Avenir Book" charset="0"/>
                </a:rPr>
                <a:t>Dataset 2</a:t>
              </a:r>
              <a:endParaRPr lang="en-US" sz="1200" dirty="0">
                <a:latin typeface="Avenir Book" charset="0"/>
                <a:ea typeface="Avenir Book" charset="0"/>
                <a:cs typeface="Avenir Book" charset="0"/>
              </a:endParaRPr>
            </a:p>
          </p:txBody>
        </p:sp>
      </p:grpSp>
      <p:grpSp>
        <p:nvGrpSpPr>
          <p:cNvPr id="88" name="Group 87"/>
          <p:cNvGrpSpPr/>
          <p:nvPr/>
        </p:nvGrpSpPr>
        <p:grpSpPr>
          <a:xfrm>
            <a:off x="1601569" y="4097748"/>
            <a:ext cx="2478008" cy="1153222"/>
            <a:chOff x="830317" y="4119232"/>
            <a:chExt cx="2478008" cy="1153222"/>
          </a:xfrm>
        </p:grpSpPr>
        <p:grpSp>
          <p:nvGrpSpPr>
            <p:cNvPr id="89" name="Group 88"/>
            <p:cNvGrpSpPr/>
            <p:nvPr/>
          </p:nvGrpSpPr>
          <p:grpSpPr>
            <a:xfrm>
              <a:off x="1033841" y="4119232"/>
              <a:ext cx="2133012" cy="1153222"/>
              <a:chOff x="1374195" y="1105103"/>
              <a:chExt cx="3041879" cy="1644605"/>
            </a:xfrm>
          </p:grpSpPr>
          <p:grpSp>
            <p:nvGrpSpPr>
              <p:cNvPr id="92" name="Group 91"/>
              <p:cNvGrpSpPr/>
              <p:nvPr/>
            </p:nvGrpSpPr>
            <p:grpSpPr>
              <a:xfrm>
                <a:off x="1374195" y="1105103"/>
                <a:ext cx="3041879" cy="1644605"/>
                <a:chOff x="1807357" y="1060650"/>
                <a:chExt cx="3462355" cy="1871938"/>
              </a:xfrm>
            </p:grpSpPr>
            <p:sp>
              <p:nvSpPr>
                <p:cNvPr id="94" name="Rectangle 93"/>
                <p:cNvSpPr/>
                <p:nvPr/>
              </p:nvSpPr>
              <p:spPr>
                <a:xfrm rot="2841794">
                  <a:off x="3440912" y="1103788"/>
                  <a:ext cx="1828800" cy="1828800"/>
                </a:xfrm>
                <a:prstGeom prst="rect">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Rectangle 94"/>
                <p:cNvSpPr/>
                <p:nvPr/>
              </p:nvSpPr>
              <p:spPr>
                <a:xfrm rot="2841794">
                  <a:off x="1807359" y="1060648"/>
                  <a:ext cx="1828797" cy="1828801"/>
                </a:xfrm>
                <a:prstGeom prst="rect">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3" name="Rectangle 92"/>
              <p:cNvSpPr/>
              <p:nvPr/>
            </p:nvSpPr>
            <p:spPr>
              <a:xfrm rot="2841794">
                <a:off x="2600872" y="1647830"/>
                <a:ext cx="597052" cy="597052"/>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0" name="TextBox 89"/>
            <p:cNvSpPr txBox="1"/>
            <p:nvPr/>
          </p:nvSpPr>
          <p:spPr>
            <a:xfrm>
              <a:off x="830317" y="4566736"/>
              <a:ext cx="1182759" cy="276999"/>
            </a:xfrm>
            <a:prstGeom prst="rect">
              <a:avLst/>
            </a:prstGeom>
            <a:noFill/>
          </p:spPr>
          <p:txBody>
            <a:bodyPr wrap="square" rtlCol="0">
              <a:spAutoFit/>
            </a:bodyPr>
            <a:lstStyle/>
            <a:p>
              <a:r>
                <a:rPr lang="en-US" sz="1200" dirty="0" smtClean="0">
                  <a:latin typeface="Avenir Book" charset="0"/>
                  <a:ea typeface="Avenir Book" charset="0"/>
                  <a:cs typeface="Avenir Book" charset="0"/>
                </a:rPr>
                <a:t>Dataset 1</a:t>
              </a:r>
              <a:endParaRPr lang="en-US" sz="1200" dirty="0">
                <a:latin typeface="Avenir Book" charset="0"/>
                <a:ea typeface="Avenir Book" charset="0"/>
                <a:cs typeface="Avenir Book" charset="0"/>
              </a:endParaRPr>
            </a:p>
          </p:txBody>
        </p:sp>
        <p:sp>
          <p:nvSpPr>
            <p:cNvPr id="91" name="TextBox 90"/>
            <p:cNvSpPr txBox="1"/>
            <p:nvPr/>
          </p:nvSpPr>
          <p:spPr>
            <a:xfrm>
              <a:off x="2125566" y="4566736"/>
              <a:ext cx="1182759" cy="276999"/>
            </a:xfrm>
            <a:prstGeom prst="rect">
              <a:avLst/>
            </a:prstGeom>
            <a:noFill/>
          </p:spPr>
          <p:txBody>
            <a:bodyPr wrap="square" rtlCol="0">
              <a:spAutoFit/>
            </a:bodyPr>
            <a:lstStyle/>
            <a:p>
              <a:pPr algn="r"/>
              <a:r>
                <a:rPr lang="en-US" sz="1200" dirty="0" smtClean="0">
                  <a:latin typeface="Avenir Book" charset="0"/>
                  <a:ea typeface="Avenir Book" charset="0"/>
                  <a:cs typeface="Avenir Book" charset="0"/>
                </a:rPr>
                <a:t>Dataset 2</a:t>
              </a:r>
              <a:endParaRPr lang="en-US" sz="1200" dirty="0">
                <a:latin typeface="Avenir Book" charset="0"/>
                <a:ea typeface="Avenir Book" charset="0"/>
                <a:cs typeface="Avenir Book" charset="0"/>
              </a:endParaRPr>
            </a:p>
          </p:txBody>
        </p:sp>
      </p:grpSp>
      <p:grpSp>
        <p:nvGrpSpPr>
          <p:cNvPr id="96" name="Group 95"/>
          <p:cNvGrpSpPr/>
          <p:nvPr/>
        </p:nvGrpSpPr>
        <p:grpSpPr>
          <a:xfrm>
            <a:off x="1545324" y="1591883"/>
            <a:ext cx="2478008" cy="1153222"/>
            <a:chOff x="830317" y="4119232"/>
            <a:chExt cx="2478008" cy="1153222"/>
          </a:xfrm>
        </p:grpSpPr>
        <p:grpSp>
          <p:nvGrpSpPr>
            <p:cNvPr id="97" name="Group 96"/>
            <p:cNvGrpSpPr/>
            <p:nvPr/>
          </p:nvGrpSpPr>
          <p:grpSpPr>
            <a:xfrm>
              <a:off x="1033841" y="4119232"/>
              <a:ext cx="2133012" cy="1153222"/>
              <a:chOff x="1374195" y="1105103"/>
              <a:chExt cx="3041879" cy="1644605"/>
            </a:xfrm>
          </p:grpSpPr>
          <p:grpSp>
            <p:nvGrpSpPr>
              <p:cNvPr id="100" name="Group 99"/>
              <p:cNvGrpSpPr/>
              <p:nvPr/>
            </p:nvGrpSpPr>
            <p:grpSpPr>
              <a:xfrm>
                <a:off x="1374195" y="1105103"/>
                <a:ext cx="3041879" cy="1644605"/>
                <a:chOff x="1807357" y="1060650"/>
                <a:chExt cx="3462355" cy="1871938"/>
              </a:xfrm>
            </p:grpSpPr>
            <p:sp>
              <p:nvSpPr>
                <p:cNvPr id="102" name="Rectangle 101"/>
                <p:cNvSpPr/>
                <p:nvPr/>
              </p:nvSpPr>
              <p:spPr>
                <a:xfrm rot="2841794">
                  <a:off x="3440912" y="1103788"/>
                  <a:ext cx="1828800" cy="1828800"/>
                </a:xfrm>
                <a:prstGeom prst="rect">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ectangle 102"/>
                <p:cNvSpPr/>
                <p:nvPr/>
              </p:nvSpPr>
              <p:spPr>
                <a:xfrm rot="2841794">
                  <a:off x="1807359" y="1060648"/>
                  <a:ext cx="1828797" cy="1828801"/>
                </a:xfrm>
                <a:prstGeom prst="rect">
                  <a:avLst/>
                </a:prstGeom>
                <a:solidFill>
                  <a:schemeClr val="accent2"/>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1" name="Rectangle 100"/>
              <p:cNvSpPr/>
              <p:nvPr/>
            </p:nvSpPr>
            <p:spPr>
              <a:xfrm rot="2841794">
                <a:off x="2600872" y="1647830"/>
                <a:ext cx="597052" cy="597052"/>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8" name="TextBox 97"/>
            <p:cNvSpPr txBox="1"/>
            <p:nvPr/>
          </p:nvSpPr>
          <p:spPr>
            <a:xfrm>
              <a:off x="830317" y="4566736"/>
              <a:ext cx="1182759" cy="276999"/>
            </a:xfrm>
            <a:prstGeom prst="rect">
              <a:avLst/>
            </a:prstGeom>
            <a:noFill/>
          </p:spPr>
          <p:txBody>
            <a:bodyPr wrap="square" rtlCol="0">
              <a:spAutoFit/>
            </a:bodyPr>
            <a:lstStyle/>
            <a:p>
              <a:r>
                <a:rPr lang="en-US" sz="1200" dirty="0" smtClean="0">
                  <a:latin typeface="Avenir Book" charset="0"/>
                  <a:ea typeface="Avenir Book" charset="0"/>
                  <a:cs typeface="Avenir Book" charset="0"/>
                </a:rPr>
                <a:t>Dataset 1</a:t>
              </a:r>
              <a:endParaRPr lang="en-US" sz="1200" dirty="0">
                <a:latin typeface="Avenir Book" charset="0"/>
                <a:ea typeface="Avenir Book" charset="0"/>
                <a:cs typeface="Avenir Book" charset="0"/>
              </a:endParaRPr>
            </a:p>
          </p:txBody>
        </p:sp>
        <p:sp>
          <p:nvSpPr>
            <p:cNvPr id="99" name="TextBox 98"/>
            <p:cNvSpPr txBox="1"/>
            <p:nvPr/>
          </p:nvSpPr>
          <p:spPr>
            <a:xfrm>
              <a:off x="2125566" y="4566736"/>
              <a:ext cx="1182759" cy="276999"/>
            </a:xfrm>
            <a:prstGeom prst="rect">
              <a:avLst/>
            </a:prstGeom>
            <a:noFill/>
          </p:spPr>
          <p:txBody>
            <a:bodyPr wrap="square" rtlCol="0">
              <a:spAutoFit/>
            </a:bodyPr>
            <a:lstStyle/>
            <a:p>
              <a:pPr algn="r"/>
              <a:r>
                <a:rPr lang="en-US" sz="1200" dirty="0" smtClean="0">
                  <a:latin typeface="Avenir Book" charset="0"/>
                  <a:ea typeface="Avenir Book" charset="0"/>
                  <a:cs typeface="Avenir Book" charset="0"/>
                </a:rPr>
                <a:t>Dataset 2</a:t>
              </a:r>
              <a:endParaRPr lang="en-US" sz="1200" dirty="0">
                <a:latin typeface="Avenir Book" charset="0"/>
                <a:ea typeface="Avenir Book" charset="0"/>
                <a:cs typeface="Avenir Book" charset="0"/>
              </a:endParaRPr>
            </a:p>
          </p:txBody>
        </p:sp>
      </p:grpSp>
      <p:grpSp>
        <p:nvGrpSpPr>
          <p:cNvPr id="104" name="Group 103"/>
          <p:cNvGrpSpPr/>
          <p:nvPr/>
        </p:nvGrpSpPr>
        <p:grpSpPr>
          <a:xfrm>
            <a:off x="4697799" y="1693265"/>
            <a:ext cx="2478008" cy="1153222"/>
            <a:chOff x="830317" y="4119232"/>
            <a:chExt cx="2478008" cy="1153222"/>
          </a:xfrm>
        </p:grpSpPr>
        <p:grpSp>
          <p:nvGrpSpPr>
            <p:cNvPr id="105" name="Group 104"/>
            <p:cNvGrpSpPr/>
            <p:nvPr/>
          </p:nvGrpSpPr>
          <p:grpSpPr>
            <a:xfrm>
              <a:off x="1033841" y="4119232"/>
              <a:ext cx="2133012" cy="1153222"/>
              <a:chOff x="1374195" y="1105103"/>
              <a:chExt cx="3041879" cy="1644605"/>
            </a:xfrm>
          </p:grpSpPr>
          <p:grpSp>
            <p:nvGrpSpPr>
              <p:cNvPr id="108" name="Group 107"/>
              <p:cNvGrpSpPr/>
              <p:nvPr/>
            </p:nvGrpSpPr>
            <p:grpSpPr>
              <a:xfrm>
                <a:off x="1374195" y="1105103"/>
                <a:ext cx="3041879" cy="1644605"/>
                <a:chOff x="1807357" y="1060650"/>
                <a:chExt cx="3462355" cy="1871938"/>
              </a:xfrm>
            </p:grpSpPr>
            <p:sp>
              <p:nvSpPr>
                <p:cNvPr id="110" name="Rectangle 109"/>
                <p:cNvSpPr/>
                <p:nvPr/>
              </p:nvSpPr>
              <p:spPr>
                <a:xfrm rot="2841794">
                  <a:off x="3440912" y="1103788"/>
                  <a:ext cx="1828800" cy="1828800"/>
                </a:xfrm>
                <a:prstGeom prst="rect">
                  <a:avLst/>
                </a:prstGeom>
                <a:solidFill>
                  <a:schemeClr val="accent2"/>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p:cNvSpPr/>
                <p:nvPr/>
              </p:nvSpPr>
              <p:spPr>
                <a:xfrm rot="2841794">
                  <a:off x="1807359" y="1060648"/>
                  <a:ext cx="1828797" cy="1828801"/>
                </a:xfrm>
                <a:prstGeom prst="rect">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9" name="Rectangle 108"/>
              <p:cNvSpPr/>
              <p:nvPr/>
            </p:nvSpPr>
            <p:spPr>
              <a:xfrm rot="2841794">
                <a:off x="2600872" y="1647830"/>
                <a:ext cx="597052" cy="597052"/>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6" name="TextBox 105"/>
            <p:cNvSpPr txBox="1"/>
            <p:nvPr/>
          </p:nvSpPr>
          <p:spPr>
            <a:xfrm>
              <a:off x="830317" y="4566736"/>
              <a:ext cx="1182759" cy="276999"/>
            </a:xfrm>
            <a:prstGeom prst="rect">
              <a:avLst/>
            </a:prstGeom>
            <a:noFill/>
          </p:spPr>
          <p:txBody>
            <a:bodyPr wrap="square" rtlCol="0">
              <a:spAutoFit/>
            </a:bodyPr>
            <a:lstStyle/>
            <a:p>
              <a:r>
                <a:rPr lang="en-US" sz="1200" dirty="0" smtClean="0">
                  <a:latin typeface="Avenir Book" charset="0"/>
                  <a:ea typeface="Avenir Book" charset="0"/>
                  <a:cs typeface="Avenir Book" charset="0"/>
                </a:rPr>
                <a:t>Dataset 1</a:t>
              </a:r>
              <a:endParaRPr lang="en-US" sz="1200" dirty="0">
                <a:latin typeface="Avenir Book" charset="0"/>
                <a:ea typeface="Avenir Book" charset="0"/>
                <a:cs typeface="Avenir Book" charset="0"/>
              </a:endParaRPr>
            </a:p>
          </p:txBody>
        </p:sp>
        <p:sp>
          <p:nvSpPr>
            <p:cNvPr id="107" name="TextBox 106"/>
            <p:cNvSpPr txBox="1"/>
            <p:nvPr/>
          </p:nvSpPr>
          <p:spPr>
            <a:xfrm>
              <a:off x="2125566" y="4566736"/>
              <a:ext cx="1182759" cy="276999"/>
            </a:xfrm>
            <a:prstGeom prst="rect">
              <a:avLst/>
            </a:prstGeom>
            <a:noFill/>
          </p:spPr>
          <p:txBody>
            <a:bodyPr wrap="square" rtlCol="0">
              <a:spAutoFit/>
            </a:bodyPr>
            <a:lstStyle/>
            <a:p>
              <a:pPr algn="r"/>
              <a:r>
                <a:rPr lang="en-US" sz="1200" dirty="0" smtClean="0">
                  <a:latin typeface="Avenir Book" charset="0"/>
                  <a:ea typeface="Avenir Book" charset="0"/>
                  <a:cs typeface="Avenir Book" charset="0"/>
                </a:rPr>
                <a:t>Dataset 2</a:t>
              </a:r>
              <a:endParaRPr lang="en-US" sz="1200" dirty="0">
                <a:latin typeface="Avenir Book" charset="0"/>
                <a:ea typeface="Avenir Book" charset="0"/>
                <a:cs typeface="Avenir Book" charset="0"/>
              </a:endParaRPr>
            </a:p>
          </p:txBody>
        </p:sp>
      </p:grpSp>
      <p:sp>
        <p:nvSpPr>
          <p:cNvPr id="112" name="Rectangle 111"/>
          <p:cNvSpPr/>
          <p:nvPr/>
        </p:nvSpPr>
        <p:spPr>
          <a:xfrm>
            <a:off x="471170" y="164018"/>
            <a:ext cx="10782300" cy="1200329"/>
          </a:xfrm>
          <a:prstGeom prst="rect">
            <a:avLst/>
          </a:prstGeom>
        </p:spPr>
        <p:txBody>
          <a:bodyPr wrap="square">
            <a:spAutoFit/>
          </a:bodyPr>
          <a:lstStyle/>
          <a:p>
            <a:r>
              <a:rPr lang="en-US" sz="3600" dirty="0" smtClean="0">
                <a:solidFill>
                  <a:schemeClr val="bg1">
                    <a:lumMod val="50000"/>
                  </a:schemeClr>
                </a:solidFill>
                <a:latin typeface="Helvetica Neue Thin" charset="0"/>
                <a:ea typeface="Helvetica Neue Thin" charset="0"/>
                <a:cs typeface="Helvetica Neue Thin" charset="0"/>
              </a:rPr>
              <a:t>What should the merge command be if the merge variable is “id”?</a:t>
            </a:r>
            <a:endParaRPr lang="en-US" sz="3200" dirty="0" smtClean="0">
              <a:solidFill>
                <a:schemeClr val="bg1">
                  <a:lumMod val="50000"/>
                </a:schemeClr>
              </a:solidFill>
              <a:latin typeface="Helvetica Neue Thin" charset="0"/>
              <a:ea typeface="Helvetica Neue Thin" charset="0"/>
              <a:cs typeface="Helvetica Neue Thin" charset="0"/>
            </a:endParaRPr>
          </a:p>
        </p:txBody>
      </p:sp>
      <p:cxnSp>
        <p:nvCxnSpPr>
          <p:cNvPr id="114" name="Straight Connector 113"/>
          <p:cNvCxnSpPr/>
          <p:nvPr/>
        </p:nvCxnSpPr>
        <p:spPr>
          <a:xfrm>
            <a:off x="8215813" y="1047558"/>
            <a:ext cx="0" cy="532626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3650954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a:xfrm>
            <a:off x="8510270" y="6373821"/>
            <a:ext cx="2743200" cy="365125"/>
          </a:xfrm>
        </p:spPr>
        <p:txBody>
          <a:bodyPr/>
          <a:lstStyle/>
          <a:p>
            <a:fld id="{150819AE-02FA-3749-BFC2-030922A62D98}" type="slidenum">
              <a:rPr lang="en-US" smtClean="0"/>
              <a:t>52</a:t>
            </a:fld>
            <a:endParaRPr lang="en-US"/>
          </a:p>
        </p:txBody>
      </p:sp>
      <p:sp>
        <p:nvSpPr>
          <p:cNvPr id="5" name="TextBox 4"/>
          <p:cNvSpPr txBox="1"/>
          <p:nvPr/>
        </p:nvSpPr>
        <p:spPr>
          <a:xfrm>
            <a:off x="1215301" y="3071899"/>
            <a:ext cx="3147668" cy="646331"/>
          </a:xfrm>
          <a:prstGeom prst="rect">
            <a:avLst/>
          </a:prstGeom>
          <a:noFill/>
        </p:spPr>
        <p:txBody>
          <a:bodyPr wrap="square" rtlCol="0">
            <a:spAutoFit/>
          </a:bodyPr>
          <a:lstStyle/>
          <a:p>
            <a:pPr algn="ctr"/>
            <a:r>
              <a:rPr lang="en-US" dirty="0">
                <a:latin typeface="Courier New" charset="0"/>
                <a:ea typeface="Courier New" charset="0"/>
                <a:cs typeface="Courier New" charset="0"/>
              </a:rPr>
              <a:t>m</a:t>
            </a:r>
            <a:r>
              <a:rPr lang="en-US" dirty="0" smtClean="0">
                <a:latin typeface="Courier New" charset="0"/>
                <a:ea typeface="Courier New" charset="0"/>
                <a:cs typeface="Courier New" charset="0"/>
              </a:rPr>
              <a:t>erge(df1, df2, by = “id”, </a:t>
            </a:r>
            <a:r>
              <a:rPr lang="en-US" dirty="0" err="1" smtClean="0">
                <a:latin typeface="Courier New" charset="0"/>
                <a:ea typeface="Courier New" charset="0"/>
                <a:cs typeface="Courier New" charset="0"/>
              </a:rPr>
              <a:t>all.x</a:t>
            </a:r>
            <a:r>
              <a:rPr lang="en-US" dirty="0" smtClean="0">
                <a:latin typeface="Courier New" charset="0"/>
                <a:ea typeface="Courier New" charset="0"/>
                <a:cs typeface="Courier New" charset="0"/>
              </a:rPr>
              <a:t> = T)</a:t>
            </a:r>
            <a:endParaRPr lang="en-US" dirty="0">
              <a:solidFill>
                <a:schemeClr val="bg1">
                  <a:lumMod val="50000"/>
                </a:schemeClr>
              </a:solidFill>
              <a:latin typeface="Courier New" charset="0"/>
              <a:ea typeface="Courier New" charset="0"/>
              <a:cs typeface="Courier New" charset="0"/>
            </a:endParaRPr>
          </a:p>
        </p:txBody>
      </p:sp>
      <p:sp>
        <p:nvSpPr>
          <p:cNvPr id="37" name="TextBox 36"/>
          <p:cNvSpPr txBox="1"/>
          <p:nvPr/>
        </p:nvSpPr>
        <p:spPr>
          <a:xfrm>
            <a:off x="1162546" y="5526055"/>
            <a:ext cx="3147668" cy="646331"/>
          </a:xfrm>
          <a:prstGeom prst="rect">
            <a:avLst/>
          </a:prstGeom>
          <a:noFill/>
        </p:spPr>
        <p:txBody>
          <a:bodyPr wrap="square" rtlCol="0">
            <a:spAutoFit/>
          </a:bodyPr>
          <a:lstStyle/>
          <a:p>
            <a:pPr algn="ctr"/>
            <a:r>
              <a:rPr lang="en-US" dirty="0">
                <a:latin typeface="Courier New" charset="0"/>
                <a:ea typeface="Courier New" charset="0"/>
                <a:cs typeface="Courier New" charset="0"/>
              </a:rPr>
              <a:t>merge(df1, df2, by = “</a:t>
            </a:r>
            <a:r>
              <a:rPr lang="en-US" dirty="0" smtClean="0">
                <a:latin typeface="Courier New" charset="0"/>
                <a:ea typeface="Courier New" charset="0"/>
                <a:cs typeface="Courier New" charset="0"/>
              </a:rPr>
              <a:t>id”)</a:t>
            </a:r>
            <a:endParaRPr lang="en-US" dirty="0">
              <a:solidFill>
                <a:schemeClr val="bg1">
                  <a:lumMod val="50000"/>
                </a:schemeClr>
              </a:solidFill>
              <a:latin typeface="Courier New" charset="0"/>
              <a:ea typeface="Courier New" charset="0"/>
              <a:cs typeface="Courier New" charset="0"/>
            </a:endParaRPr>
          </a:p>
        </p:txBody>
      </p:sp>
      <p:sp>
        <p:nvSpPr>
          <p:cNvPr id="45" name="TextBox 44"/>
          <p:cNvSpPr txBox="1"/>
          <p:nvPr/>
        </p:nvSpPr>
        <p:spPr>
          <a:xfrm>
            <a:off x="4362969" y="3071899"/>
            <a:ext cx="3147668" cy="646331"/>
          </a:xfrm>
          <a:prstGeom prst="rect">
            <a:avLst/>
          </a:prstGeom>
          <a:noFill/>
        </p:spPr>
        <p:txBody>
          <a:bodyPr wrap="square" rtlCol="0">
            <a:spAutoFit/>
          </a:bodyPr>
          <a:lstStyle/>
          <a:p>
            <a:pPr algn="ctr"/>
            <a:r>
              <a:rPr lang="en-US" dirty="0">
                <a:latin typeface="Courier New" charset="0"/>
                <a:ea typeface="Courier New" charset="0"/>
                <a:cs typeface="Courier New" charset="0"/>
              </a:rPr>
              <a:t>merge(df1, df2, by = “id”, </a:t>
            </a:r>
            <a:r>
              <a:rPr lang="en-US" dirty="0" err="1" smtClean="0">
                <a:latin typeface="Courier New" charset="0"/>
                <a:ea typeface="Courier New" charset="0"/>
                <a:cs typeface="Courier New" charset="0"/>
              </a:rPr>
              <a:t>all.y</a:t>
            </a:r>
            <a:r>
              <a:rPr lang="en-US" dirty="0" smtClean="0">
                <a:latin typeface="Courier New" charset="0"/>
                <a:ea typeface="Courier New" charset="0"/>
                <a:cs typeface="Courier New" charset="0"/>
              </a:rPr>
              <a:t> </a:t>
            </a:r>
            <a:r>
              <a:rPr lang="en-US" dirty="0">
                <a:latin typeface="Courier New" charset="0"/>
                <a:ea typeface="Courier New" charset="0"/>
                <a:cs typeface="Courier New" charset="0"/>
              </a:rPr>
              <a:t>= T)</a:t>
            </a:r>
            <a:endParaRPr lang="en-US" dirty="0">
              <a:solidFill>
                <a:schemeClr val="bg1">
                  <a:lumMod val="50000"/>
                </a:schemeClr>
              </a:solidFill>
              <a:latin typeface="Courier New" charset="0"/>
              <a:ea typeface="Courier New" charset="0"/>
              <a:cs typeface="Courier New" charset="0"/>
            </a:endParaRPr>
          </a:p>
        </p:txBody>
      </p:sp>
      <p:sp>
        <p:nvSpPr>
          <p:cNvPr id="53" name="TextBox 52"/>
          <p:cNvSpPr txBox="1"/>
          <p:nvPr/>
        </p:nvSpPr>
        <p:spPr>
          <a:xfrm>
            <a:off x="4422704" y="5613137"/>
            <a:ext cx="3147668" cy="923330"/>
          </a:xfrm>
          <a:prstGeom prst="rect">
            <a:avLst/>
          </a:prstGeom>
          <a:noFill/>
        </p:spPr>
        <p:txBody>
          <a:bodyPr wrap="square" rtlCol="0">
            <a:spAutoFit/>
          </a:bodyPr>
          <a:lstStyle/>
          <a:p>
            <a:pPr algn="ctr"/>
            <a:r>
              <a:rPr lang="en-US" dirty="0">
                <a:latin typeface="Courier New" charset="0"/>
                <a:ea typeface="Courier New" charset="0"/>
                <a:cs typeface="Courier New" charset="0"/>
              </a:rPr>
              <a:t>merge(df1, df2, by = “id”, </a:t>
            </a:r>
            <a:r>
              <a:rPr lang="en-US" dirty="0" err="1">
                <a:latin typeface="Courier New" charset="0"/>
                <a:ea typeface="Courier New" charset="0"/>
                <a:cs typeface="Courier New" charset="0"/>
              </a:rPr>
              <a:t>all.x</a:t>
            </a:r>
            <a:r>
              <a:rPr lang="en-US" dirty="0">
                <a:latin typeface="Courier New" charset="0"/>
                <a:ea typeface="Courier New" charset="0"/>
                <a:cs typeface="Courier New" charset="0"/>
              </a:rPr>
              <a:t> = </a:t>
            </a:r>
            <a:r>
              <a:rPr lang="en-US" dirty="0" smtClean="0">
                <a:latin typeface="Courier New" charset="0"/>
                <a:ea typeface="Courier New" charset="0"/>
                <a:cs typeface="Courier New" charset="0"/>
              </a:rPr>
              <a:t>T, </a:t>
            </a:r>
            <a:r>
              <a:rPr lang="en-US" dirty="0" err="1" smtClean="0">
                <a:latin typeface="Courier New" charset="0"/>
                <a:ea typeface="Courier New" charset="0"/>
                <a:cs typeface="Courier New" charset="0"/>
              </a:rPr>
              <a:t>all.y</a:t>
            </a:r>
            <a:r>
              <a:rPr lang="en-US" dirty="0" smtClean="0">
                <a:latin typeface="Courier New" charset="0"/>
                <a:ea typeface="Courier New" charset="0"/>
                <a:cs typeface="Courier New" charset="0"/>
              </a:rPr>
              <a:t> = T)</a:t>
            </a:r>
            <a:endParaRPr lang="en-US" dirty="0">
              <a:solidFill>
                <a:schemeClr val="bg1">
                  <a:lumMod val="50000"/>
                </a:schemeClr>
              </a:solidFill>
              <a:latin typeface="Courier New" charset="0"/>
              <a:ea typeface="Courier New" charset="0"/>
              <a:cs typeface="Courier New" charset="0"/>
            </a:endParaRPr>
          </a:p>
        </p:txBody>
      </p:sp>
      <p:grpSp>
        <p:nvGrpSpPr>
          <p:cNvPr id="78" name="Group 77"/>
          <p:cNvGrpSpPr/>
          <p:nvPr/>
        </p:nvGrpSpPr>
        <p:grpSpPr>
          <a:xfrm>
            <a:off x="9227555" y="2173171"/>
            <a:ext cx="1157736" cy="321651"/>
            <a:chOff x="7961550" y="1624818"/>
            <a:chExt cx="1584664" cy="462455"/>
          </a:xfrm>
        </p:grpSpPr>
        <p:cxnSp>
          <p:nvCxnSpPr>
            <p:cNvPr id="59" name="Straight Connector 58"/>
            <p:cNvCxnSpPr/>
            <p:nvPr/>
          </p:nvCxnSpPr>
          <p:spPr>
            <a:xfrm flipV="1">
              <a:off x="8487120" y="1855430"/>
              <a:ext cx="539137" cy="4443"/>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56" name="Rectangle 55"/>
            <p:cNvSpPr/>
            <p:nvPr/>
          </p:nvSpPr>
          <p:spPr>
            <a:xfrm rot="2841794">
              <a:off x="7961550" y="1624818"/>
              <a:ext cx="454801" cy="454802"/>
            </a:xfrm>
            <a:prstGeom prst="rect">
              <a:avLst/>
            </a:prstGeom>
            <a:solidFill>
              <a:schemeClr val="accent2">
                <a:alpha val="47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rot="2841794">
              <a:off x="9091412" y="1632472"/>
              <a:ext cx="454801" cy="454802"/>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6" name="Group 75"/>
          <p:cNvGrpSpPr/>
          <p:nvPr/>
        </p:nvGrpSpPr>
        <p:grpSpPr>
          <a:xfrm>
            <a:off x="9162337" y="4011667"/>
            <a:ext cx="1285656" cy="1449282"/>
            <a:chOff x="8013465" y="3862166"/>
            <a:chExt cx="1611884" cy="1817029"/>
          </a:xfrm>
        </p:grpSpPr>
        <p:sp>
          <p:nvSpPr>
            <p:cNvPr id="60" name="Rectangle 59"/>
            <p:cNvSpPr/>
            <p:nvPr/>
          </p:nvSpPr>
          <p:spPr>
            <a:xfrm rot="2841794">
              <a:off x="8013465" y="4535626"/>
              <a:ext cx="454801" cy="454802"/>
            </a:xfrm>
            <a:prstGeom prst="rect">
              <a:avLst/>
            </a:prstGeom>
            <a:solidFill>
              <a:schemeClr val="accent2">
                <a:alpha val="47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p:cNvSpPr/>
            <p:nvPr/>
          </p:nvSpPr>
          <p:spPr>
            <a:xfrm rot="2841794">
              <a:off x="9143327" y="4543280"/>
              <a:ext cx="454801" cy="454802"/>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p:cNvSpPr/>
            <p:nvPr/>
          </p:nvSpPr>
          <p:spPr>
            <a:xfrm rot="2841794">
              <a:off x="9170547" y="3862166"/>
              <a:ext cx="454801" cy="454802"/>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p:cNvSpPr/>
            <p:nvPr/>
          </p:nvSpPr>
          <p:spPr>
            <a:xfrm rot="2841794">
              <a:off x="9143328" y="5224394"/>
              <a:ext cx="454801" cy="454802"/>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6" name="Straight Connector 65"/>
            <p:cNvCxnSpPr/>
            <p:nvPr/>
          </p:nvCxnSpPr>
          <p:spPr>
            <a:xfrm flipV="1">
              <a:off x="8515644" y="4772465"/>
              <a:ext cx="539137" cy="4443"/>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flipV="1">
              <a:off x="8538123" y="4078337"/>
              <a:ext cx="565723" cy="689134"/>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8538123" y="4776909"/>
              <a:ext cx="565723" cy="674886"/>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sp>
        <p:nvSpPr>
          <p:cNvPr id="74" name="TextBox 73"/>
          <p:cNvSpPr txBox="1"/>
          <p:nvPr/>
        </p:nvSpPr>
        <p:spPr>
          <a:xfrm>
            <a:off x="8215813" y="5594215"/>
            <a:ext cx="3147668" cy="369332"/>
          </a:xfrm>
          <a:prstGeom prst="rect">
            <a:avLst/>
          </a:prstGeom>
          <a:noFill/>
        </p:spPr>
        <p:txBody>
          <a:bodyPr wrap="square" rtlCol="0">
            <a:spAutoFit/>
          </a:bodyPr>
          <a:lstStyle/>
          <a:p>
            <a:pPr algn="ctr"/>
            <a:r>
              <a:rPr lang="en-US" dirty="0" smtClean="0">
                <a:latin typeface="Courier New" charset="0"/>
                <a:ea typeface="Courier New" charset="0"/>
                <a:cs typeface="Courier New" charset="0"/>
              </a:rPr>
              <a:t>Any</a:t>
            </a:r>
            <a:endParaRPr lang="en-US" dirty="0">
              <a:solidFill>
                <a:schemeClr val="bg1">
                  <a:lumMod val="50000"/>
                </a:schemeClr>
              </a:solidFill>
              <a:latin typeface="Courier New" charset="0"/>
              <a:ea typeface="Courier New" charset="0"/>
              <a:cs typeface="Courier New" charset="0"/>
            </a:endParaRPr>
          </a:p>
        </p:txBody>
      </p:sp>
      <p:sp>
        <p:nvSpPr>
          <p:cNvPr id="77" name="TextBox 76"/>
          <p:cNvSpPr txBox="1"/>
          <p:nvPr/>
        </p:nvSpPr>
        <p:spPr>
          <a:xfrm>
            <a:off x="8239344" y="3033370"/>
            <a:ext cx="3147668" cy="369332"/>
          </a:xfrm>
          <a:prstGeom prst="rect">
            <a:avLst/>
          </a:prstGeom>
          <a:noFill/>
        </p:spPr>
        <p:txBody>
          <a:bodyPr wrap="square" rtlCol="0">
            <a:spAutoFit/>
          </a:bodyPr>
          <a:lstStyle/>
          <a:p>
            <a:pPr algn="ctr"/>
            <a:r>
              <a:rPr lang="en-US" smtClean="0">
                <a:latin typeface="Courier New" charset="0"/>
                <a:ea typeface="Courier New" charset="0"/>
                <a:cs typeface="Courier New" charset="0"/>
              </a:rPr>
              <a:t>Any</a:t>
            </a:r>
            <a:endParaRPr lang="en-US" dirty="0">
              <a:solidFill>
                <a:schemeClr val="bg1">
                  <a:lumMod val="50000"/>
                </a:schemeClr>
              </a:solidFill>
              <a:latin typeface="Courier New" charset="0"/>
              <a:ea typeface="Courier New" charset="0"/>
              <a:cs typeface="Courier New" charset="0"/>
            </a:endParaRPr>
          </a:p>
        </p:txBody>
      </p:sp>
      <p:grpSp>
        <p:nvGrpSpPr>
          <p:cNvPr id="80" name="Group 79"/>
          <p:cNvGrpSpPr/>
          <p:nvPr/>
        </p:nvGrpSpPr>
        <p:grpSpPr>
          <a:xfrm>
            <a:off x="4810289" y="4111037"/>
            <a:ext cx="2478008" cy="1153222"/>
            <a:chOff x="830317" y="4119232"/>
            <a:chExt cx="2478008" cy="1153222"/>
          </a:xfrm>
        </p:grpSpPr>
        <p:grpSp>
          <p:nvGrpSpPr>
            <p:cNvPr id="81" name="Group 80"/>
            <p:cNvGrpSpPr/>
            <p:nvPr/>
          </p:nvGrpSpPr>
          <p:grpSpPr>
            <a:xfrm>
              <a:off x="1033841" y="4119232"/>
              <a:ext cx="2133012" cy="1153222"/>
              <a:chOff x="1374195" y="1105103"/>
              <a:chExt cx="3041879" cy="1644605"/>
            </a:xfrm>
          </p:grpSpPr>
          <p:grpSp>
            <p:nvGrpSpPr>
              <p:cNvPr id="84" name="Group 83"/>
              <p:cNvGrpSpPr/>
              <p:nvPr/>
            </p:nvGrpSpPr>
            <p:grpSpPr>
              <a:xfrm>
                <a:off x="1374195" y="1105103"/>
                <a:ext cx="3041879" cy="1644605"/>
                <a:chOff x="1807357" y="1060650"/>
                <a:chExt cx="3462355" cy="1871938"/>
              </a:xfrm>
            </p:grpSpPr>
            <p:sp>
              <p:nvSpPr>
                <p:cNvPr id="86" name="Rectangle 85"/>
                <p:cNvSpPr/>
                <p:nvPr/>
              </p:nvSpPr>
              <p:spPr>
                <a:xfrm rot="2841794">
                  <a:off x="3440912" y="1103788"/>
                  <a:ext cx="1828800" cy="1828800"/>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ectangle 86"/>
                <p:cNvSpPr/>
                <p:nvPr/>
              </p:nvSpPr>
              <p:spPr>
                <a:xfrm rot="2841794">
                  <a:off x="1807359" y="1060648"/>
                  <a:ext cx="1828797" cy="1828801"/>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5" name="Rectangle 84"/>
              <p:cNvSpPr/>
              <p:nvPr/>
            </p:nvSpPr>
            <p:spPr>
              <a:xfrm rot="2841794">
                <a:off x="2600872" y="1647830"/>
                <a:ext cx="597052" cy="597052"/>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2" name="TextBox 81"/>
            <p:cNvSpPr txBox="1"/>
            <p:nvPr/>
          </p:nvSpPr>
          <p:spPr>
            <a:xfrm>
              <a:off x="830317" y="4566736"/>
              <a:ext cx="1182759" cy="276999"/>
            </a:xfrm>
            <a:prstGeom prst="rect">
              <a:avLst/>
            </a:prstGeom>
            <a:noFill/>
          </p:spPr>
          <p:txBody>
            <a:bodyPr wrap="square" rtlCol="0">
              <a:spAutoFit/>
            </a:bodyPr>
            <a:lstStyle/>
            <a:p>
              <a:r>
                <a:rPr lang="en-US" sz="1200" dirty="0" smtClean="0">
                  <a:latin typeface="Avenir Book" charset="0"/>
                  <a:ea typeface="Avenir Book" charset="0"/>
                  <a:cs typeface="Avenir Book" charset="0"/>
                </a:rPr>
                <a:t>Dataset 1</a:t>
              </a:r>
              <a:endParaRPr lang="en-US" sz="1200" dirty="0">
                <a:latin typeface="Avenir Book" charset="0"/>
                <a:ea typeface="Avenir Book" charset="0"/>
                <a:cs typeface="Avenir Book" charset="0"/>
              </a:endParaRPr>
            </a:p>
          </p:txBody>
        </p:sp>
        <p:sp>
          <p:nvSpPr>
            <p:cNvPr id="83" name="TextBox 82"/>
            <p:cNvSpPr txBox="1"/>
            <p:nvPr/>
          </p:nvSpPr>
          <p:spPr>
            <a:xfrm>
              <a:off x="2125566" y="4566736"/>
              <a:ext cx="1182759" cy="276999"/>
            </a:xfrm>
            <a:prstGeom prst="rect">
              <a:avLst/>
            </a:prstGeom>
            <a:noFill/>
          </p:spPr>
          <p:txBody>
            <a:bodyPr wrap="square" rtlCol="0">
              <a:spAutoFit/>
            </a:bodyPr>
            <a:lstStyle/>
            <a:p>
              <a:pPr algn="r"/>
              <a:r>
                <a:rPr lang="en-US" sz="1200" dirty="0" smtClean="0">
                  <a:latin typeface="Avenir Book" charset="0"/>
                  <a:ea typeface="Avenir Book" charset="0"/>
                  <a:cs typeface="Avenir Book" charset="0"/>
                </a:rPr>
                <a:t>Dataset 2</a:t>
              </a:r>
              <a:endParaRPr lang="en-US" sz="1200" dirty="0">
                <a:latin typeface="Avenir Book" charset="0"/>
                <a:ea typeface="Avenir Book" charset="0"/>
                <a:cs typeface="Avenir Book" charset="0"/>
              </a:endParaRPr>
            </a:p>
          </p:txBody>
        </p:sp>
      </p:grpSp>
      <p:grpSp>
        <p:nvGrpSpPr>
          <p:cNvPr id="88" name="Group 87"/>
          <p:cNvGrpSpPr/>
          <p:nvPr/>
        </p:nvGrpSpPr>
        <p:grpSpPr>
          <a:xfrm>
            <a:off x="1601569" y="4097748"/>
            <a:ext cx="2478008" cy="1153222"/>
            <a:chOff x="830317" y="4119232"/>
            <a:chExt cx="2478008" cy="1153222"/>
          </a:xfrm>
        </p:grpSpPr>
        <p:grpSp>
          <p:nvGrpSpPr>
            <p:cNvPr id="89" name="Group 88"/>
            <p:cNvGrpSpPr/>
            <p:nvPr/>
          </p:nvGrpSpPr>
          <p:grpSpPr>
            <a:xfrm>
              <a:off x="1033841" y="4119232"/>
              <a:ext cx="2133012" cy="1153222"/>
              <a:chOff x="1374195" y="1105103"/>
              <a:chExt cx="3041879" cy="1644605"/>
            </a:xfrm>
          </p:grpSpPr>
          <p:grpSp>
            <p:nvGrpSpPr>
              <p:cNvPr id="92" name="Group 91"/>
              <p:cNvGrpSpPr/>
              <p:nvPr/>
            </p:nvGrpSpPr>
            <p:grpSpPr>
              <a:xfrm>
                <a:off x="1374195" y="1105103"/>
                <a:ext cx="3041879" cy="1644605"/>
                <a:chOff x="1807357" y="1060650"/>
                <a:chExt cx="3462355" cy="1871938"/>
              </a:xfrm>
            </p:grpSpPr>
            <p:sp>
              <p:nvSpPr>
                <p:cNvPr id="94" name="Rectangle 93"/>
                <p:cNvSpPr/>
                <p:nvPr/>
              </p:nvSpPr>
              <p:spPr>
                <a:xfrm rot="2841794">
                  <a:off x="3440912" y="1103788"/>
                  <a:ext cx="1828800" cy="1828800"/>
                </a:xfrm>
                <a:prstGeom prst="rect">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Rectangle 94"/>
                <p:cNvSpPr/>
                <p:nvPr/>
              </p:nvSpPr>
              <p:spPr>
                <a:xfrm rot="2841794">
                  <a:off x="1807359" y="1060648"/>
                  <a:ext cx="1828797" cy="1828801"/>
                </a:xfrm>
                <a:prstGeom prst="rect">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3" name="Rectangle 92"/>
              <p:cNvSpPr/>
              <p:nvPr/>
            </p:nvSpPr>
            <p:spPr>
              <a:xfrm rot="2841794">
                <a:off x="2600872" y="1647830"/>
                <a:ext cx="597052" cy="597052"/>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0" name="TextBox 89"/>
            <p:cNvSpPr txBox="1"/>
            <p:nvPr/>
          </p:nvSpPr>
          <p:spPr>
            <a:xfrm>
              <a:off x="830317" y="4566736"/>
              <a:ext cx="1182759" cy="276999"/>
            </a:xfrm>
            <a:prstGeom prst="rect">
              <a:avLst/>
            </a:prstGeom>
            <a:noFill/>
          </p:spPr>
          <p:txBody>
            <a:bodyPr wrap="square" rtlCol="0">
              <a:spAutoFit/>
            </a:bodyPr>
            <a:lstStyle/>
            <a:p>
              <a:r>
                <a:rPr lang="en-US" sz="1200" dirty="0" smtClean="0">
                  <a:latin typeface="Avenir Book" charset="0"/>
                  <a:ea typeface="Avenir Book" charset="0"/>
                  <a:cs typeface="Avenir Book" charset="0"/>
                </a:rPr>
                <a:t>Dataset 1</a:t>
              </a:r>
              <a:endParaRPr lang="en-US" sz="1200" dirty="0">
                <a:latin typeface="Avenir Book" charset="0"/>
                <a:ea typeface="Avenir Book" charset="0"/>
                <a:cs typeface="Avenir Book" charset="0"/>
              </a:endParaRPr>
            </a:p>
          </p:txBody>
        </p:sp>
        <p:sp>
          <p:nvSpPr>
            <p:cNvPr id="91" name="TextBox 90"/>
            <p:cNvSpPr txBox="1"/>
            <p:nvPr/>
          </p:nvSpPr>
          <p:spPr>
            <a:xfrm>
              <a:off x="2125566" y="4566736"/>
              <a:ext cx="1182759" cy="276999"/>
            </a:xfrm>
            <a:prstGeom prst="rect">
              <a:avLst/>
            </a:prstGeom>
            <a:noFill/>
          </p:spPr>
          <p:txBody>
            <a:bodyPr wrap="square" rtlCol="0">
              <a:spAutoFit/>
            </a:bodyPr>
            <a:lstStyle/>
            <a:p>
              <a:pPr algn="r"/>
              <a:r>
                <a:rPr lang="en-US" sz="1200" dirty="0" smtClean="0">
                  <a:latin typeface="Avenir Book" charset="0"/>
                  <a:ea typeface="Avenir Book" charset="0"/>
                  <a:cs typeface="Avenir Book" charset="0"/>
                </a:rPr>
                <a:t>Dataset 2</a:t>
              </a:r>
              <a:endParaRPr lang="en-US" sz="1200" dirty="0">
                <a:latin typeface="Avenir Book" charset="0"/>
                <a:ea typeface="Avenir Book" charset="0"/>
                <a:cs typeface="Avenir Book" charset="0"/>
              </a:endParaRPr>
            </a:p>
          </p:txBody>
        </p:sp>
      </p:grpSp>
      <p:grpSp>
        <p:nvGrpSpPr>
          <p:cNvPr id="96" name="Group 95"/>
          <p:cNvGrpSpPr/>
          <p:nvPr/>
        </p:nvGrpSpPr>
        <p:grpSpPr>
          <a:xfrm>
            <a:off x="1545324" y="1591883"/>
            <a:ext cx="2478008" cy="1153222"/>
            <a:chOff x="830317" y="4119232"/>
            <a:chExt cx="2478008" cy="1153222"/>
          </a:xfrm>
        </p:grpSpPr>
        <p:grpSp>
          <p:nvGrpSpPr>
            <p:cNvPr id="97" name="Group 96"/>
            <p:cNvGrpSpPr/>
            <p:nvPr/>
          </p:nvGrpSpPr>
          <p:grpSpPr>
            <a:xfrm>
              <a:off x="1033841" y="4119232"/>
              <a:ext cx="2133012" cy="1153222"/>
              <a:chOff x="1374195" y="1105103"/>
              <a:chExt cx="3041879" cy="1644605"/>
            </a:xfrm>
          </p:grpSpPr>
          <p:grpSp>
            <p:nvGrpSpPr>
              <p:cNvPr id="100" name="Group 99"/>
              <p:cNvGrpSpPr/>
              <p:nvPr/>
            </p:nvGrpSpPr>
            <p:grpSpPr>
              <a:xfrm>
                <a:off x="1374195" y="1105103"/>
                <a:ext cx="3041879" cy="1644605"/>
                <a:chOff x="1807357" y="1060650"/>
                <a:chExt cx="3462355" cy="1871938"/>
              </a:xfrm>
            </p:grpSpPr>
            <p:sp>
              <p:nvSpPr>
                <p:cNvPr id="102" name="Rectangle 101"/>
                <p:cNvSpPr/>
                <p:nvPr/>
              </p:nvSpPr>
              <p:spPr>
                <a:xfrm rot="2841794">
                  <a:off x="3440912" y="1103788"/>
                  <a:ext cx="1828800" cy="1828800"/>
                </a:xfrm>
                <a:prstGeom prst="rect">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ectangle 102"/>
                <p:cNvSpPr/>
                <p:nvPr/>
              </p:nvSpPr>
              <p:spPr>
                <a:xfrm rot="2841794">
                  <a:off x="1807359" y="1060648"/>
                  <a:ext cx="1828797" cy="1828801"/>
                </a:xfrm>
                <a:prstGeom prst="rect">
                  <a:avLst/>
                </a:prstGeom>
                <a:solidFill>
                  <a:schemeClr val="accent2"/>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1" name="Rectangle 100"/>
              <p:cNvSpPr/>
              <p:nvPr/>
            </p:nvSpPr>
            <p:spPr>
              <a:xfrm rot="2841794">
                <a:off x="2600872" y="1647830"/>
                <a:ext cx="597052" cy="597052"/>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8" name="TextBox 97"/>
            <p:cNvSpPr txBox="1"/>
            <p:nvPr/>
          </p:nvSpPr>
          <p:spPr>
            <a:xfrm>
              <a:off x="830317" y="4566736"/>
              <a:ext cx="1182759" cy="276999"/>
            </a:xfrm>
            <a:prstGeom prst="rect">
              <a:avLst/>
            </a:prstGeom>
            <a:noFill/>
          </p:spPr>
          <p:txBody>
            <a:bodyPr wrap="square" rtlCol="0">
              <a:spAutoFit/>
            </a:bodyPr>
            <a:lstStyle/>
            <a:p>
              <a:r>
                <a:rPr lang="en-US" sz="1200" dirty="0" smtClean="0">
                  <a:latin typeface="Avenir Book" charset="0"/>
                  <a:ea typeface="Avenir Book" charset="0"/>
                  <a:cs typeface="Avenir Book" charset="0"/>
                </a:rPr>
                <a:t>Dataset 1</a:t>
              </a:r>
              <a:endParaRPr lang="en-US" sz="1200" dirty="0">
                <a:latin typeface="Avenir Book" charset="0"/>
                <a:ea typeface="Avenir Book" charset="0"/>
                <a:cs typeface="Avenir Book" charset="0"/>
              </a:endParaRPr>
            </a:p>
          </p:txBody>
        </p:sp>
        <p:sp>
          <p:nvSpPr>
            <p:cNvPr id="99" name="TextBox 98"/>
            <p:cNvSpPr txBox="1"/>
            <p:nvPr/>
          </p:nvSpPr>
          <p:spPr>
            <a:xfrm>
              <a:off x="2125566" y="4566736"/>
              <a:ext cx="1182759" cy="276999"/>
            </a:xfrm>
            <a:prstGeom prst="rect">
              <a:avLst/>
            </a:prstGeom>
            <a:noFill/>
          </p:spPr>
          <p:txBody>
            <a:bodyPr wrap="square" rtlCol="0">
              <a:spAutoFit/>
            </a:bodyPr>
            <a:lstStyle/>
            <a:p>
              <a:pPr algn="r"/>
              <a:r>
                <a:rPr lang="en-US" sz="1200" dirty="0" smtClean="0">
                  <a:latin typeface="Avenir Book" charset="0"/>
                  <a:ea typeface="Avenir Book" charset="0"/>
                  <a:cs typeface="Avenir Book" charset="0"/>
                </a:rPr>
                <a:t>Dataset 2</a:t>
              </a:r>
              <a:endParaRPr lang="en-US" sz="1200" dirty="0">
                <a:latin typeface="Avenir Book" charset="0"/>
                <a:ea typeface="Avenir Book" charset="0"/>
                <a:cs typeface="Avenir Book" charset="0"/>
              </a:endParaRPr>
            </a:p>
          </p:txBody>
        </p:sp>
      </p:grpSp>
      <p:grpSp>
        <p:nvGrpSpPr>
          <p:cNvPr id="104" name="Group 103"/>
          <p:cNvGrpSpPr/>
          <p:nvPr/>
        </p:nvGrpSpPr>
        <p:grpSpPr>
          <a:xfrm>
            <a:off x="4697799" y="1693265"/>
            <a:ext cx="2478008" cy="1153222"/>
            <a:chOff x="830317" y="4119232"/>
            <a:chExt cx="2478008" cy="1153222"/>
          </a:xfrm>
        </p:grpSpPr>
        <p:grpSp>
          <p:nvGrpSpPr>
            <p:cNvPr id="105" name="Group 104"/>
            <p:cNvGrpSpPr/>
            <p:nvPr/>
          </p:nvGrpSpPr>
          <p:grpSpPr>
            <a:xfrm>
              <a:off x="1033841" y="4119232"/>
              <a:ext cx="2133012" cy="1153222"/>
              <a:chOff x="1374195" y="1105103"/>
              <a:chExt cx="3041879" cy="1644605"/>
            </a:xfrm>
          </p:grpSpPr>
          <p:grpSp>
            <p:nvGrpSpPr>
              <p:cNvPr id="108" name="Group 107"/>
              <p:cNvGrpSpPr/>
              <p:nvPr/>
            </p:nvGrpSpPr>
            <p:grpSpPr>
              <a:xfrm>
                <a:off x="1374195" y="1105103"/>
                <a:ext cx="3041879" cy="1644605"/>
                <a:chOff x="1807357" y="1060650"/>
                <a:chExt cx="3462355" cy="1871938"/>
              </a:xfrm>
            </p:grpSpPr>
            <p:sp>
              <p:nvSpPr>
                <p:cNvPr id="110" name="Rectangle 109"/>
                <p:cNvSpPr/>
                <p:nvPr/>
              </p:nvSpPr>
              <p:spPr>
                <a:xfrm rot="2841794">
                  <a:off x="3440912" y="1103788"/>
                  <a:ext cx="1828800" cy="1828800"/>
                </a:xfrm>
                <a:prstGeom prst="rect">
                  <a:avLst/>
                </a:prstGeom>
                <a:solidFill>
                  <a:schemeClr val="accent2"/>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p:cNvSpPr/>
                <p:nvPr/>
              </p:nvSpPr>
              <p:spPr>
                <a:xfrm rot="2841794">
                  <a:off x="1807359" y="1060648"/>
                  <a:ext cx="1828797" cy="1828801"/>
                </a:xfrm>
                <a:prstGeom prst="rect">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9" name="Rectangle 108"/>
              <p:cNvSpPr/>
              <p:nvPr/>
            </p:nvSpPr>
            <p:spPr>
              <a:xfrm rot="2841794">
                <a:off x="2600872" y="1647830"/>
                <a:ext cx="597052" cy="597052"/>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6" name="TextBox 105"/>
            <p:cNvSpPr txBox="1"/>
            <p:nvPr/>
          </p:nvSpPr>
          <p:spPr>
            <a:xfrm>
              <a:off x="830317" y="4566736"/>
              <a:ext cx="1182759" cy="276999"/>
            </a:xfrm>
            <a:prstGeom prst="rect">
              <a:avLst/>
            </a:prstGeom>
            <a:noFill/>
          </p:spPr>
          <p:txBody>
            <a:bodyPr wrap="square" rtlCol="0">
              <a:spAutoFit/>
            </a:bodyPr>
            <a:lstStyle/>
            <a:p>
              <a:r>
                <a:rPr lang="en-US" sz="1200" dirty="0" smtClean="0">
                  <a:latin typeface="Avenir Book" charset="0"/>
                  <a:ea typeface="Avenir Book" charset="0"/>
                  <a:cs typeface="Avenir Book" charset="0"/>
                </a:rPr>
                <a:t>Dataset 1</a:t>
              </a:r>
              <a:endParaRPr lang="en-US" sz="1200" dirty="0">
                <a:latin typeface="Avenir Book" charset="0"/>
                <a:ea typeface="Avenir Book" charset="0"/>
                <a:cs typeface="Avenir Book" charset="0"/>
              </a:endParaRPr>
            </a:p>
          </p:txBody>
        </p:sp>
        <p:sp>
          <p:nvSpPr>
            <p:cNvPr id="107" name="TextBox 106"/>
            <p:cNvSpPr txBox="1"/>
            <p:nvPr/>
          </p:nvSpPr>
          <p:spPr>
            <a:xfrm>
              <a:off x="2125566" y="4566736"/>
              <a:ext cx="1182759" cy="276999"/>
            </a:xfrm>
            <a:prstGeom prst="rect">
              <a:avLst/>
            </a:prstGeom>
            <a:noFill/>
          </p:spPr>
          <p:txBody>
            <a:bodyPr wrap="square" rtlCol="0">
              <a:spAutoFit/>
            </a:bodyPr>
            <a:lstStyle/>
            <a:p>
              <a:pPr algn="r"/>
              <a:r>
                <a:rPr lang="en-US" sz="1200" dirty="0" smtClean="0">
                  <a:latin typeface="Avenir Book" charset="0"/>
                  <a:ea typeface="Avenir Book" charset="0"/>
                  <a:cs typeface="Avenir Book" charset="0"/>
                </a:rPr>
                <a:t>Dataset 2</a:t>
              </a:r>
              <a:endParaRPr lang="en-US" sz="1200" dirty="0">
                <a:latin typeface="Avenir Book" charset="0"/>
                <a:ea typeface="Avenir Book" charset="0"/>
                <a:cs typeface="Avenir Book" charset="0"/>
              </a:endParaRPr>
            </a:p>
          </p:txBody>
        </p:sp>
      </p:grpSp>
      <p:sp>
        <p:nvSpPr>
          <p:cNvPr id="112" name="Rectangle 111"/>
          <p:cNvSpPr/>
          <p:nvPr/>
        </p:nvSpPr>
        <p:spPr>
          <a:xfrm>
            <a:off x="471170" y="164018"/>
            <a:ext cx="10782300" cy="1200329"/>
          </a:xfrm>
          <a:prstGeom prst="rect">
            <a:avLst/>
          </a:prstGeom>
        </p:spPr>
        <p:txBody>
          <a:bodyPr wrap="square">
            <a:spAutoFit/>
          </a:bodyPr>
          <a:lstStyle/>
          <a:p>
            <a:r>
              <a:rPr lang="en-US" sz="3600" dirty="0" smtClean="0">
                <a:solidFill>
                  <a:schemeClr val="bg1">
                    <a:lumMod val="50000"/>
                  </a:schemeClr>
                </a:solidFill>
                <a:latin typeface="Helvetica Neue Thin" charset="0"/>
                <a:ea typeface="Helvetica Neue Thin" charset="0"/>
                <a:cs typeface="Helvetica Neue Thin" charset="0"/>
              </a:rPr>
              <a:t>What should the merge command be if the merge variable is “id”?</a:t>
            </a:r>
            <a:endParaRPr lang="en-US" sz="3200" dirty="0" smtClean="0">
              <a:solidFill>
                <a:schemeClr val="bg1">
                  <a:lumMod val="50000"/>
                </a:schemeClr>
              </a:solidFill>
              <a:latin typeface="Helvetica Neue Thin" charset="0"/>
              <a:ea typeface="Helvetica Neue Thin" charset="0"/>
              <a:cs typeface="Helvetica Neue Thin" charset="0"/>
            </a:endParaRPr>
          </a:p>
        </p:txBody>
      </p:sp>
      <p:cxnSp>
        <p:nvCxnSpPr>
          <p:cNvPr id="114" name="Straight Connector 113"/>
          <p:cNvCxnSpPr/>
          <p:nvPr/>
        </p:nvCxnSpPr>
        <p:spPr>
          <a:xfrm>
            <a:off x="8215813" y="1047558"/>
            <a:ext cx="0" cy="532626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8308036" y="1173012"/>
            <a:ext cx="3147668" cy="830997"/>
          </a:xfrm>
          <a:prstGeom prst="rect">
            <a:avLst/>
          </a:prstGeom>
          <a:noFill/>
        </p:spPr>
        <p:txBody>
          <a:bodyPr wrap="square" rtlCol="0">
            <a:spAutoFit/>
          </a:bodyPr>
          <a:lstStyle/>
          <a:p>
            <a:pPr algn="ctr"/>
            <a:r>
              <a:rPr lang="en-US" sz="1600" dirty="0" smtClean="0">
                <a:latin typeface="Courier New" charset="0"/>
                <a:ea typeface="Courier New" charset="0"/>
                <a:cs typeface="Courier New" charset="0"/>
              </a:rPr>
              <a:t>1:1 and 1:m are not dependent on merge </a:t>
            </a:r>
            <a:r>
              <a:rPr lang="en-US" sz="1600" smtClean="0">
                <a:latin typeface="Courier New" charset="0"/>
                <a:ea typeface="Courier New" charset="0"/>
                <a:cs typeface="Courier New" charset="0"/>
              </a:rPr>
              <a:t>but deduplication</a:t>
            </a:r>
            <a:endParaRPr lang="en-US" sz="1600" dirty="0">
              <a:solidFill>
                <a:schemeClr val="bg1">
                  <a:lumMod val="50000"/>
                </a:schemeClr>
              </a:solidFill>
              <a:latin typeface="Courier New" charset="0"/>
              <a:ea typeface="Courier New" charset="0"/>
              <a:cs typeface="Courier New" charset="0"/>
            </a:endParaRPr>
          </a:p>
        </p:txBody>
      </p:sp>
    </p:spTree>
    <p:extLst>
      <p:ext uri="{BB962C8B-B14F-4D97-AF65-F5344CB8AC3E}">
        <p14:creationId xmlns:p14="http://schemas.microsoft.com/office/powerpoint/2010/main" val="599777254"/>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a:xfrm>
            <a:off x="8510270" y="6373821"/>
            <a:ext cx="2743200" cy="365125"/>
          </a:xfrm>
        </p:spPr>
        <p:txBody>
          <a:bodyPr/>
          <a:lstStyle/>
          <a:p>
            <a:fld id="{150819AE-02FA-3749-BFC2-030922A62D98}" type="slidenum">
              <a:rPr lang="en-US" smtClean="0"/>
              <a:t>53</a:t>
            </a:fld>
            <a:endParaRPr lang="en-US"/>
          </a:p>
        </p:txBody>
      </p:sp>
      <p:sp>
        <p:nvSpPr>
          <p:cNvPr id="7" name="Rectangle 6"/>
          <p:cNvSpPr/>
          <p:nvPr/>
        </p:nvSpPr>
        <p:spPr>
          <a:xfrm>
            <a:off x="1028700" y="496275"/>
            <a:ext cx="10782300" cy="769441"/>
          </a:xfrm>
          <a:prstGeom prst="rect">
            <a:avLst/>
          </a:prstGeom>
        </p:spPr>
        <p:txBody>
          <a:bodyPr wrap="square">
            <a:spAutoFit/>
          </a:bodyPr>
          <a:lstStyle/>
          <a:p>
            <a:r>
              <a:rPr lang="en-US" sz="4400" dirty="0" smtClean="0">
                <a:solidFill>
                  <a:srgbClr val="00B0F0"/>
                </a:solidFill>
                <a:latin typeface="Helvetica Neue Thin" charset="0"/>
                <a:ea typeface="Helvetica Neue Thin" charset="0"/>
                <a:cs typeface="Helvetica Neue Thin" charset="0"/>
              </a:rPr>
              <a:t>Merges: Universes and backbones</a:t>
            </a:r>
            <a:endParaRPr lang="en-US" sz="4000" dirty="0" smtClean="0">
              <a:solidFill>
                <a:srgbClr val="00B0F0"/>
              </a:solidFill>
              <a:latin typeface="Helvetica Neue Thin" charset="0"/>
              <a:ea typeface="Helvetica Neue Thin" charset="0"/>
              <a:cs typeface="Helvetica Neue Thin" charset="0"/>
            </a:endParaRPr>
          </a:p>
        </p:txBody>
      </p:sp>
      <p:sp>
        <p:nvSpPr>
          <p:cNvPr id="8" name="Rectangle 7"/>
          <p:cNvSpPr/>
          <p:nvPr/>
        </p:nvSpPr>
        <p:spPr>
          <a:xfrm>
            <a:off x="1603130" y="1589882"/>
            <a:ext cx="9264162" cy="1754326"/>
          </a:xfrm>
          <a:prstGeom prst="rect">
            <a:avLst/>
          </a:prstGeom>
        </p:spPr>
        <p:txBody>
          <a:bodyPr wrap="square">
            <a:spAutoFit/>
          </a:bodyPr>
          <a:lstStyle/>
          <a:p>
            <a:r>
              <a:rPr lang="en-US" sz="3600" dirty="0" smtClean="0">
                <a:solidFill>
                  <a:srgbClr val="0070C0"/>
                </a:solidFill>
                <a:latin typeface="Helvetica Neue Thin" charset="0"/>
                <a:ea typeface="Helvetica Neue Thin" charset="0"/>
                <a:cs typeface="Helvetica Neue Thin" charset="0"/>
              </a:rPr>
              <a:t>Merges are only as good as the completeness of records of the underlying tables. Need ‘complete frame’ or universe to get full picture</a:t>
            </a:r>
          </a:p>
        </p:txBody>
      </p:sp>
      <p:sp>
        <p:nvSpPr>
          <p:cNvPr id="9" name="Rectangle 8"/>
          <p:cNvSpPr/>
          <p:nvPr/>
        </p:nvSpPr>
        <p:spPr>
          <a:xfrm>
            <a:off x="1902069" y="4327051"/>
            <a:ext cx="9756531" cy="1569660"/>
          </a:xfrm>
          <a:prstGeom prst="rect">
            <a:avLst/>
          </a:prstGeom>
          <a:solidFill>
            <a:schemeClr val="bg1">
              <a:lumMod val="95000"/>
            </a:schemeClr>
          </a:solidFill>
        </p:spPr>
        <p:txBody>
          <a:bodyPr wrap="square">
            <a:spAutoFit/>
          </a:bodyPr>
          <a:lstStyle/>
          <a:p>
            <a:pPr marL="571500" indent="-571500"/>
            <a:r>
              <a:rPr lang="en-US" sz="2400" dirty="0">
                <a:latin typeface="Courier New" charset="0"/>
                <a:ea typeface="Courier New" charset="0"/>
                <a:cs typeface="Courier New" charset="0"/>
              </a:rPr>
              <a:t>days1 &lt;- </a:t>
            </a:r>
            <a:r>
              <a:rPr lang="en-US" sz="2400" dirty="0" err="1">
                <a:latin typeface="Courier New" charset="0"/>
                <a:ea typeface="Courier New" charset="0"/>
                <a:cs typeface="Courier New" charset="0"/>
              </a:rPr>
              <a:t>data.frame</a:t>
            </a:r>
            <a:r>
              <a:rPr lang="en-US" sz="2400" dirty="0">
                <a:latin typeface="Courier New" charset="0"/>
                <a:ea typeface="Courier New" charset="0"/>
                <a:cs typeface="Courier New" charset="0"/>
              </a:rPr>
              <a:t>(time = c( 1, 2, 3, 10, 11, 12, 20</a:t>
            </a:r>
            <a:r>
              <a:rPr lang="en-US" sz="2400" dirty="0" smtClean="0">
                <a:latin typeface="Courier New" charset="0"/>
                <a:ea typeface="Courier New" charset="0"/>
                <a:cs typeface="Courier New" charset="0"/>
              </a:rPr>
              <a:t>), flag1 </a:t>
            </a:r>
            <a:r>
              <a:rPr lang="en-US" sz="2400" dirty="0">
                <a:latin typeface="Courier New" charset="0"/>
                <a:ea typeface="Courier New" charset="0"/>
                <a:cs typeface="Courier New" charset="0"/>
              </a:rPr>
              <a:t>= c(1))</a:t>
            </a:r>
          </a:p>
          <a:p>
            <a:pPr marL="571500" indent="-571500"/>
            <a:r>
              <a:rPr lang="en-US" sz="2400" dirty="0">
                <a:latin typeface="Courier New" charset="0"/>
                <a:ea typeface="Courier New" charset="0"/>
                <a:cs typeface="Courier New" charset="0"/>
              </a:rPr>
              <a:t>days2 &lt;-  </a:t>
            </a:r>
            <a:r>
              <a:rPr lang="en-US" sz="2400" dirty="0" err="1">
                <a:latin typeface="Courier New" charset="0"/>
                <a:ea typeface="Courier New" charset="0"/>
                <a:cs typeface="Courier New" charset="0"/>
              </a:rPr>
              <a:t>data.frame</a:t>
            </a:r>
            <a:r>
              <a:rPr lang="en-US" sz="2400" dirty="0">
                <a:latin typeface="Courier New" charset="0"/>
                <a:ea typeface="Courier New" charset="0"/>
                <a:cs typeface="Courier New" charset="0"/>
              </a:rPr>
              <a:t>(time = c( 1, 2, 4, 8, 9, 10, 12, 21</a:t>
            </a:r>
            <a:r>
              <a:rPr lang="en-US" sz="2400" dirty="0" smtClean="0">
                <a:latin typeface="Courier New" charset="0"/>
                <a:ea typeface="Courier New" charset="0"/>
                <a:cs typeface="Courier New" charset="0"/>
              </a:rPr>
              <a:t>), flag2 </a:t>
            </a:r>
            <a:r>
              <a:rPr lang="en-US" sz="2400" dirty="0">
                <a:latin typeface="Courier New" charset="0"/>
                <a:ea typeface="Courier New" charset="0"/>
                <a:cs typeface="Courier New" charset="0"/>
              </a:rPr>
              <a:t>= c(1))</a:t>
            </a:r>
          </a:p>
        </p:txBody>
      </p:sp>
      <p:sp>
        <p:nvSpPr>
          <p:cNvPr id="10" name="Rectangle 9"/>
          <p:cNvSpPr/>
          <p:nvPr/>
        </p:nvSpPr>
        <p:spPr>
          <a:xfrm>
            <a:off x="1304192" y="3542534"/>
            <a:ext cx="9264162" cy="646331"/>
          </a:xfrm>
          <a:prstGeom prst="rect">
            <a:avLst/>
          </a:prstGeom>
        </p:spPr>
        <p:txBody>
          <a:bodyPr wrap="square">
            <a:spAutoFit/>
          </a:bodyPr>
          <a:lstStyle/>
          <a:p>
            <a:r>
              <a:rPr lang="en-US" sz="3600" dirty="0" smtClean="0">
                <a:solidFill>
                  <a:srgbClr val="0070C0"/>
                </a:solidFill>
                <a:latin typeface="Helvetica Neue Thin" charset="0"/>
                <a:ea typeface="Helvetica Neue Thin" charset="0"/>
                <a:cs typeface="Helvetica Neue Thin" charset="0"/>
              </a:rPr>
              <a:t>Ex: Missing days in these two sequences</a:t>
            </a:r>
          </a:p>
        </p:txBody>
      </p:sp>
      <p:sp>
        <p:nvSpPr>
          <p:cNvPr id="11" name="Rectangle 10"/>
          <p:cNvSpPr/>
          <p:nvPr/>
        </p:nvSpPr>
        <p:spPr>
          <a:xfrm>
            <a:off x="361950" y="6317253"/>
            <a:ext cx="8953500" cy="461665"/>
          </a:xfrm>
          <a:prstGeom prst="rect">
            <a:avLst/>
          </a:prstGeom>
        </p:spPr>
        <p:txBody>
          <a:bodyPr wrap="square">
            <a:spAutoFit/>
          </a:bodyPr>
          <a:lstStyle/>
          <a:p>
            <a:pPr marL="17463" marR="0" lvl="0" indent="-17463" defTabSz="914400" eaLnBrk="1" fontAlgn="auto" latinLnBrk="0" hangingPunct="1">
              <a:lnSpc>
                <a:spcPct val="100000"/>
              </a:lnSpc>
              <a:spcBef>
                <a:spcPts val="0"/>
              </a:spcBef>
              <a:spcAft>
                <a:spcPts val="0"/>
              </a:spcAft>
              <a:buClrTx/>
              <a:buSzTx/>
              <a:buFont typeface="Arial" charset="0"/>
              <a:buNone/>
              <a:defRPr/>
            </a:pPr>
            <a:r>
              <a:rPr lang="en-US" sz="2400" smtClean="0">
                <a:solidFill>
                  <a:schemeClr val="bg1">
                    <a:lumMod val="50000"/>
                  </a:schemeClr>
                </a:solidFill>
                <a:latin typeface="Helvetica Neue Thin" charset="0"/>
                <a:ea typeface="Helvetica Neue Thin" charset="0"/>
                <a:cs typeface="Helvetica Neue Thin" charset="0"/>
              </a:rPr>
              <a:t>Merge</a:t>
            </a:r>
            <a:endParaRPr lang="en-US" sz="2400" dirty="0">
              <a:solidFill>
                <a:schemeClr val="bg1">
                  <a:lumMod val="50000"/>
                </a:schemeClr>
              </a:solidFill>
              <a:latin typeface="Helvetica Neue Thin" charset="0"/>
              <a:ea typeface="Helvetica Neue Thin" charset="0"/>
              <a:cs typeface="Helvetica Neue Thin" charset="0"/>
            </a:endParaRPr>
          </a:p>
        </p:txBody>
      </p:sp>
    </p:spTree>
    <p:extLst>
      <p:ext uri="{BB962C8B-B14F-4D97-AF65-F5344CB8AC3E}">
        <p14:creationId xmlns:p14="http://schemas.microsoft.com/office/powerpoint/2010/main" val="1520045406"/>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a:xfrm>
            <a:off x="8510270" y="6373821"/>
            <a:ext cx="2743200" cy="365125"/>
          </a:xfrm>
        </p:spPr>
        <p:txBody>
          <a:bodyPr/>
          <a:lstStyle/>
          <a:p>
            <a:fld id="{150819AE-02FA-3749-BFC2-030922A62D98}" type="slidenum">
              <a:rPr lang="en-US" smtClean="0"/>
              <a:t>54</a:t>
            </a:fld>
            <a:endParaRPr lang="en-US"/>
          </a:p>
        </p:txBody>
      </p:sp>
      <p:sp>
        <p:nvSpPr>
          <p:cNvPr id="7" name="Rectangle 6"/>
          <p:cNvSpPr/>
          <p:nvPr/>
        </p:nvSpPr>
        <p:spPr>
          <a:xfrm>
            <a:off x="1028700" y="496275"/>
            <a:ext cx="10782300" cy="769441"/>
          </a:xfrm>
          <a:prstGeom prst="rect">
            <a:avLst/>
          </a:prstGeom>
        </p:spPr>
        <p:txBody>
          <a:bodyPr wrap="square">
            <a:spAutoFit/>
          </a:bodyPr>
          <a:lstStyle/>
          <a:p>
            <a:r>
              <a:rPr lang="en-US" sz="4400" dirty="0" smtClean="0">
                <a:solidFill>
                  <a:srgbClr val="00B0F0"/>
                </a:solidFill>
                <a:latin typeface="Helvetica Neue Thin" charset="0"/>
                <a:ea typeface="Helvetica Neue Thin" charset="0"/>
                <a:cs typeface="Helvetica Neue Thin" charset="0"/>
              </a:rPr>
              <a:t>Merges: Universes and backbones</a:t>
            </a:r>
            <a:endParaRPr lang="en-US" sz="4000" dirty="0" smtClean="0">
              <a:solidFill>
                <a:srgbClr val="00B0F0"/>
              </a:solidFill>
              <a:latin typeface="Helvetica Neue Thin" charset="0"/>
              <a:ea typeface="Helvetica Neue Thin" charset="0"/>
              <a:cs typeface="Helvetica Neue Thin" charset="0"/>
            </a:endParaRPr>
          </a:p>
        </p:txBody>
      </p:sp>
      <p:sp>
        <p:nvSpPr>
          <p:cNvPr id="8" name="Rectangle 7"/>
          <p:cNvSpPr/>
          <p:nvPr/>
        </p:nvSpPr>
        <p:spPr>
          <a:xfrm>
            <a:off x="1603130" y="1718926"/>
            <a:ext cx="9264162" cy="646331"/>
          </a:xfrm>
          <a:prstGeom prst="rect">
            <a:avLst/>
          </a:prstGeom>
        </p:spPr>
        <p:txBody>
          <a:bodyPr wrap="square">
            <a:spAutoFit/>
          </a:bodyPr>
          <a:lstStyle/>
          <a:p>
            <a:r>
              <a:rPr lang="en-US" sz="3600" dirty="0" smtClean="0">
                <a:solidFill>
                  <a:srgbClr val="0070C0"/>
                </a:solidFill>
                <a:latin typeface="Helvetica Neue Thin" charset="0"/>
                <a:ea typeface="Helvetica Neue Thin" charset="0"/>
                <a:cs typeface="Helvetica Neue Thin" charset="0"/>
              </a:rPr>
              <a:t>Why gaps matter:</a:t>
            </a:r>
          </a:p>
        </p:txBody>
      </p:sp>
      <p:sp>
        <p:nvSpPr>
          <p:cNvPr id="10" name="Rectangle 9"/>
          <p:cNvSpPr/>
          <p:nvPr/>
        </p:nvSpPr>
        <p:spPr>
          <a:xfrm>
            <a:off x="2253760" y="2669833"/>
            <a:ext cx="9264162" cy="2308324"/>
          </a:xfrm>
          <a:prstGeom prst="rect">
            <a:avLst/>
          </a:prstGeom>
        </p:spPr>
        <p:txBody>
          <a:bodyPr wrap="square">
            <a:spAutoFit/>
          </a:bodyPr>
          <a:lstStyle/>
          <a:p>
            <a:pPr marL="571500" indent="-571500">
              <a:buFont typeface="Arial" charset="0"/>
              <a:buChar char="•"/>
            </a:pPr>
            <a:r>
              <a:rPr lang="en-US" sz="3600" dirty="0" smtClean="0">
                <a:solidFill>
                  <a:srgbClr val="0070C0"/>
                </a:solidFill>
                <a:latin typeface="Helvetica Neue Thin" charset="0"/>
                <a:ea typeface="Helvetica Neue Thin" charset="0"/>
                <a:cs typeface="Helvetica Neue Thin" charset="0"/>
              </a:rPr>
              <a:t>Knowledge of reliability of data collection</a:t>
            </a:r>
          </a:p>
          <a:p>
            <a:pPr marL="571500" indent="-571500">
              <a:buFont typeface="Arial" charset="0"/>
              <a:buChar char="•"/>
            </a:pPr>
            <a:r>
              <a:rPr lang="en-US" sz="3600" dirty="0" smtClean="0">
                <a:solidFill>
                  <a:srgbClr val="0070C0"/>
                </a:solidFill>
                <a:latin typeface="Helvetica Neue Thin" charset="0"/>
                <a:ea typeface="Helvetica Neue Thin" charset="0"/>
                <a:cs typeface="Helvetica Neue Thin" charset="0"/>
              </a:rPr>
              <a:t>Ability to score data across the whole potential  universe rather than the known universe</a:t>
            </a:r>
          </a:p>
        </p:txBody>
      </p:sp>
      <p:sp>
        <p:nvSpPr>
          <p:cNvPr id="11" name="Rectangle 10"/>
          <p:cNvSpPr/>
          <p:nvPr/>
        </p:nvSpPr>
        <p:spPr>
          <a:xfrm>
            <a:off x="361950" y="6317253"/>
            <a:ext cx="8953500" cy="461665"/>
          </a:xfrm>
          <a:prstGeom prst="rect">
            <a:avLst/>
          </a:prstGeom>
        </p:spPr>
        <p:txBody>
          <a:bodyPr wrap="square">
            <a:spAutoFit/>
          </a:bodyPr>
          <a:lstStyle/>
          <a:p>
            <a:pPr marL="17463" marR="0" lvl="0" indent="-17463" defTabSz="914400" eaLnBrk="1" fontAlgn="auto" latinLnBrk="0" hangingPunct="1">
              <a:lnSpc>
                <a:spcPct val="100000"/>
              </a:lnSpc>
              <a:spcBef>
                <a:spcPts val="0"/>
              </a:spcBef>
              <a:spcAft>
                <a:spcPts val="0"/>
              </a:spcAft>
              <a:buClrTx/>
              <a:buSzTx/>
              <a:buFont typeface="Arial" charset="0"/>
              <a:buNone/>
              <a:defRPr/>
            </a:pPr>
            <a:r>
              <a:rPr lang="en-US" sz="2400" smtClean="0">
                <a:solidFill>
                  <a:schemeClr val="bg1">
                    <a:lumMod val="50000"/>
                  </a:schemeClr>
                </a:solidFill>
                <a:latin typeface="Helvetica Neue Thin" charset="0"/>
                <a:ea typeface="Helvetica Neue Thin" charset="0"/>
                <a:cs typeface="Helvetica Neue Thin" charset="0"/>
              </a:rPr>
              <a:t>Merge</a:t>
            </a:r>
            <a:endParaRPr lang="en-US" sz="2400" dirty="0">
              <a:solidFill>
                <a:schemeClr val="bg1">
                  <a:lumMod val="50000"/>
                </a:schemeClr>
              </a:solidFill>
              <a:latin typeface="Helvetica Neue Thin" charset="0"/>
              <a:ea typeface="Helvetica Neue Thin" charset="0"/>
              <a:cs typeface="Helvetica Neue Thin" charset="0"/>
            </a:endParaRPr>
          </a:p>
        </p:txBody>
      </p:sp>
    </p:spTree>
    <p:extLst>
      <p:ext uri="{BB962C8B-B14F-4D97-AF65-F5344CB8AC3E}">
        <p14:creationId xmlns:p14="http://schemas.microsoft.com/office/powerpoint/2010/main" val="250334414"/>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a:xfrm>
            <a:off x="8510270" y="6373821"/>
            <a:ext cx="2743200" cy="365125"/>
          </a:xfrm>
        </p:spPr>
        <p:txBody>
          <a:bodyPr/>
          <a:lstStyle/>
          <a:p>
            <a:fld id="{150819AE-02FA-3749-BFC2-030922A62D98}" type="slidenum">
              <a:rPr lang="en-US" smtClean="0"/>
              <a:t>55</a:t>
            </a:fld>
            <a:endParaRPr lang="en-US"/>
          </a:p>
        </p:txBody>
      </p:sp>
      <p:sp>
        <p:nvSpPr>
          <p:cNvPr id="7" name="Rectangle 6"/>
          <p:cNvSpPr/>
          <p:nvPr/>
        </p:nvSpPr>
        <p:spPr>
          <a:xfrm>
            <a:off x="1028700" y="496275"/>
            <a:ext cx="10782300" cy="769441"/>
          </a:xfrm>
          <a:prstGeom prst="rect">
            <a:avLst/>
          </a:prstGeom>
        </p:spPr>
        <p:txBody>
          <a:bodyPr wrap="square">
            <a:spAutoFit/>
          </a:bodyPr>
          <a:lstStyle/>
          <a:p>
            <a:r>
              <a:rPr lang="en-US" sz="4400" dirty="0" smtClean="0">
                <a:solidFill>
                  <a:srgbClr val="00B0F0"/>
                </a:solidFill>
                <a:latin typeface="Helvetica Neue Thin" charset="0"/>
                <a:ea typeface="Helvetica Neue Thin" charset="0"/>
                <a:cs typeface="Helvetica Neue Thin" charset="0"/>
              </a:rPr>
              <a:t>Merges: Universes and backbones</a:t>
            </a:r>
            <a:endParaRPr lang="en-US" sz="4000" dirty="0" smtClean="0">
              <a:solidFill>
                <a:srgbClr val="00B0F0"/>
              </a:solidFill>
              <a:latin typeface="Helvetica Neue Thin" charset="0"/>
              <a:ea typeface="Helvetica Neue Thin" charset="0"/>
              <a:cs typeface="Helvetica Neue Thin" charset="0"/>
            </a:endParaRPr>
          </a:p>
        </p:txBody>
      </p:sp>
      <p:sp>
        <p:nvSpPr>
          <p:cNvPr id="8" name="Rectangle 7"/>
          <p:cNvSpPr/>
          <p:nvPr/>
        </p:nvSpPr>
        <p:spPr>
          <a:xfrm>
            <a:off x="1603130" y="1718926"/>
            <a:ext cx="9264162" cy="1200329"/>
          </a:xfrm>
          <a:prstGeom prst="rect">
            <a:avLst/>
          </a:prstGeom>
        </p:spPr>
        <p:txBody>
          <a:bodyPr wrap="square">
            <a:spAutoFit/>
          </a:bodyPr>
          <a:lstStyle/>
          <a:p>
            <a:r>
              <a:rPr lang="en-US" sz="3600" dirty="0" smtClean="0">
                <a:solidFill>
                  <a:srgbClr val="0070C0"/>
                </a:solidFill>
                <a:latin typeface="Helvetica Neue Thin" charset="0"/>
                <a:ea typeface="Helvetica Neue Thin" charset="0"/>
                <a:cs typeface="Helvetica Neue Thin" charset="0"/>
              </a:rPr>
              <a:t>Backbone = the most expansive known list of potential records</a:t>
            </a:r>
          </a:p>
        </p:txBody>
      </p:sp>
      <p:sp>
        <p:nvSpPr>
          <p:cNvPr id="11" name="Rectangle 10"/>
          <p:cNvSpPr/>
          <p:nvPr/>
        </p:nvSpPr>
        <p:spPr>
          <a:xfrm>
            <a:off x="1338943" y="3224592"/>
            <a:ext cx="10472057" cy="2677656"/>
          </a:xfrm>
          <a:prstGeom prst="rect">
            <a:avLst/>
          </a:prstGeom>
          <a:solidFill>
            <a:schemeClr val="bg1">
              <a:lumMod val="95000"/>
            </a:schemeClr>
          </a:solidFill>
        </p:spPr>
        <p:txBody>
          <a:bodyPr wrap="square">
            <a:spAutoFit/>
          </a:bodyPr>
          <a:lstStyle/>
          <a:p>
            <a:pPr marL="571500" indent="-571500"/>
            <a:r>
              <a:rPr lang="en-US" sz="2400" dirty="0">
                <a:latin typeface="Courier New" charset="0"/>
                <a:ea typeface="Courier New" charset="0"/>
                <a:cs typeface="Courier New" charset="0"/>
              </a:rPr>
              <a:t>days1 &lt;- </a:t>
            </a:r>
            <a:r>
              <a:rPr lang="en-US" sz="2400" dirty="0" err="1">
                <a:latin typeface="Courier New" charset="0"/>
                <a:ea typeface="Courier New" charset="0"/>
                <a:cs typeface="Courier New" charset="0"/>
              </a:rPr>
              <a:t>data.frame</a:t>
            </a:r>
            <a:r>
              <a:rPr lang="en-US" sz="2400" dirty="0">
                <a:latin typeface="Courier New" charset="0"/>
                <a:ea typeface="Courier New" charset="0"/>
                <a:cs typeface="Courier New" charset="0"/>
              </a:rPr>
              <a:t>(time = c( 1, 2, 3, 10, 11, 12, 20),flag1 = c(1</a:t>
            </a:r>
            <a:r>
              <a:rPr lang="en-US" sz="2400" dirty="0" smtClean="0">
                <a:latin typeface="Courier New" charset="0"/>
                <a:ea typeface="Courier New" charset="0"/>
                <a:cs typeface="Courier New" charset="0"/>
              </a:rPr>
              <a:t>))</a:t>
            </a:r>
          </a:p>
          <a:p>
            <a:pPr marL="571500" indent="-571500"/>
            <a:r>
              <a:rPr lang="en-US" sz="2400" dirty="0" smtClean="0">
                <a:latin typeface="Courier New" charset="0"/>
                <a:ea typeface="Courier New" charset="0"/>
                <a:cs typeface="Courier New" charset="0"/>
              </a:rPr>
              <a:t>days2 </a:t>
            </a:r>
            <a:r>
              <a:rPr lang="en-US" sz="2400" dirty="0">
                <a:latin typeface="Courier New" charset="0"/>
                <a:ea typeface="Courier New" charset="0"/>
                <a:cs typeface="Courier New" charset="0"/>
              </a:rPr>
              <a:t>&lt;-  </a:t>
            </a:r>
            <a:r>
              <a:rPr lang="en-US" sz="2400" dirty="0" err="1">
                <a:latin typeface="Courier New" charset="0"/>
                <a:ea typeface="Courier New" charset="0"/>
                <a:cs typeface="Courier New" charset="0"/>
              </a:rPr>
              <a:t>data.frame</a:t>
            </a:r>
            <a:r>
              <a:rPr lang="en-US" sz="2400" dirty="0">
                <a:latin typeface="Courier New" charset="0"/>
                <a:ea typeface="Courier New" charset="0"/>
                <a:cs typeface="Courier New" charset="0"/>
              </a:rPr>
              <a:t>(time = c( 1, 2, 4, 8, 9, 10, 12, 21),flag2 = c(1</a:t>
            </a:r>
            <a:r>
              <a:rPr lang="en-US" sz="2400" dirty="0" smtClean="0">
                <a:latin typeface="Courier New" charset="0"/>
                <a:ea typeface="Courier New" charset="0"/>
                <a:cs typeface="Courier New" charset="0"/>
              </a:rPr>
              <a:t>))</a:t>
            </a:r>
          </a:p>
          <a:p>
            <a:pPr marL="571500" indent="-571500"/>
            <a:r>
              <a:rPr lang="en-US" sz="2400" dirty="0" err="1" smtClean="0">
                <a:latin typeface="Courier New" charset="0"/>
                <a:ea typeface="Courier New" charset="0"/>
                <a:cs typeface="Courier New" charset="0"/>
              </a:rPr>
              <a:t>df</a:t>
            </a:r>
            <a:r>
              <a:rPr lang="en-US" sz="2400" dirty="0" smtClean="0">
                <a:latin typeface="Courier New" charset="0"/>
                <a:ea typeface="Courier New" charset="0"/>
                <a:cs typeface="Courier New" charset="0"/>
              </a:rPr>
              <a:t> </a:t>
            </a:r>
            <a:r>
              <a:rPr lang="en-US" sz="2400" dirty="0">
                <a:latin typeface="Courier New" charset="0"/>
                <a:ea typeface="Courier New" charset="0"/>
                <a:cs typeface="Courier New" charset="0"/>
              </a:rPr>
              <a:t>&lt;- </a:t>
            </a:r>
            <a:r>
              <a:rPr lang="en-US" sz="2400" dirty="0" err="1">
                <a:latin typeface="Courier New" charset="0"/>
                <a:ea typeface="Courier New" charset="0"/>
                <a:cs typeface="Courier New" charset="0"/>
              </a:rPr>
              <a:t>data.frame</a:t>
            </a:r>
            <a:r>
              <a:rPr lang="en-US" sz="2400" dirty="0">
                <a:latin typeface="Courier New" charset="0"/>
                <a:ea typeface="Courier New" charset="0"/>
                <a:cs typeface="Courier New" charset="0"/>
              </a:rPr>
              <a:t>(time = </a:t>
            </a:r>
            <a:r>
              <a:rPr lang="en-US" sz="2400" dirty="0" err="1">
                <a:latin typeface="Courier New" charset="0"/>
                <a:ea typeface="Courier New" charset="0"/>
                <a:cs typeface="Courier New" charset="0"/>
              </a:rPr>
              <a:t>seq</a:t>
            </a:r>
            <a:r>
              <a:rPr lang="en-US" sz="2400" dirty="0">
                <a:latin typeface="Courier New" charset="0"/>
                <a:ea typeface="Courier New" charset="0"/>
                <a:cs typeface="Courier New" charset="0"/>
              </a:rPr>
              <a:t>(1,21, 1</a:t>
            </a:r>
            <a:r>
              <a:rPr lang="en-US" sz="2400" dirty="0" smtClean="0">
                <a:latin typeface="Courier New" charset="0"/>
                <a:ea typeface="Courier New" charset="0"/>
                <a:cs typeface="Courier New" charset="0"/>
              </a:rPr>
              <a:t>))</a:t>
            </a:r>
          </a:p>
          <a:p>
            <a:pPr marL="571500" indent="-571500"/>
            <a:r>
              <a:rPr lang="en-US" sz="2400" dirty="0" err="1" smtClean="0">
                <a:latin typeface="Courier New" charset="0"/>
                <a:ea typeface="Courier New" charset="0"/>
                <a:cs typeface="Courier New" charset="0"/>
              </a:rPr>
              <a:t>df</a:t>
            </a:r>
            <a:r>
              <a:rPr lang="en-US" sz="2400" dirty="0" smtClean="0">
                <a:latin typeface="Courier New" charset="0"/>
                <a:ea typeface="Courier New" charset="0"/>
                <a:cs typeface="Courier New" charset="0"/>
              </a:rPr>
              <a:t> </a:t>
            </a:r>
            <a:r>
              <a:rPr lang="en-US" sz="2400" dirty="0">
                <a:latin typeface="Courier New" charset="0"/>
                <a:ea typeface="Courier New" charset="0"/>
                <a:cs typeface="Courier New" charset="0"/>
              </a:rPr>
              <a:t>&lt;- merge(</a:t>
            </a:r>
            <a:r>
              <a:rPr lang="en-US" sz="2400" dirty="0" err="1">
                <a:latin typeface="Courier New" charset="0"/>
                <a:ea typeface="Courier New" charset="0"/>
                <a:cs typeface="Courier New" charset="0"/>
              </a:rPr>
              <a:t>df</a:t>
            </a:r>
            <a:r>
              <a:rPr lang="en-US" sz="2400" dirty="0">
                <a:latin typeface="Courier New" charset="0"/>
                <a:ea typeface="Courier New" charset="0"/>
                <a:cs typeface="Courier New" charset="0"/>
              </a:rPr>
              <a:t>, days1</a:t>
            </a:r>
            <a:r>
              <a:rPr lang="en-US" sz="2400" dirty="0" smtClean="0">
                <a:latin typeface="Courier New" charset="0"/>
                <a:ea typeface="Courier New" charset="0"/>
                <a:cs typeface="Courier New" charset="0"/>
              </a:rPr>
              <a:t>, by</a:t>
            </a:r>
            <a:r>
              <a:rPr lang="en-US" sz="2400" dirty="0">
                <a:latin typeface="Courier New" charset="0"/>
                <a:ea typeface="Courier New" charset="0"/>
                <a:cs typeface="Courier New" charset="0"/>
              </a:rPr>
              <a:t>="time", </a:t>
            </a:r>
            <a:r>
              <a:rPr lang="en-US" sz="2400" dirty="0" err="1">
                <a:latin typeface="Courier New" charset="0"/>
                <a:ea typeface="Courier New" charset="0"/>
                <a:cs typeface="Courier New" charset="0"/>
              </a:rPr>
              <a:t>all.x</a:t>
            </a:r>
            <a:r>
              <a:rPr lang="en-US" sz="2400" dirty="0">
                <a:latin typeface="Courier New" charset="0"/>
                <a:ea typeface="Courier New" charset="0"/>
                <a:cs typeface="Courier New" charset="0"/>
              </a:rPr>
              <a:t>=T</a:t>
            </a:r>
            <a:r>
              <a:rPr lang="en-US" sz="2400" dirty="0" smtClean="0">
                <a:latin typeface="Courier New" charset="0"/>
                <a:ea typeface="Courier New" charset="0"/>
                <a:cs typeface="Courier New" charset="0"/>
              </a:rPr>
              <a:t>)</a:t>
            </a:r>
          </a:p>
          <a:p>
            <a:pPr marL="571500" indent="-571500"/>
            <a:r>
              <a:rPr lang="en-US" sz="2400" dirty="0" err="1" smtClean="0">
                <a:latin typeface="Courier New" charset="0"/>
                <a:ea typeface="Courier New" charset="0"/>
                <a:cs typeface="Courier New" charset="0"/>
              </a:rPr>
              <a:t>df</a:t>
            </a:r>
            <a:r>
              <a:rPr lang="en-US" sz="2400" dirty="0" smtClean="0">
                <a:latin typeface="Courier New" charset="0"/>
                <a:ea typeface="Courier New" charset="0"/>
                <a:cs typeface="Courier New" charset="0"/>
              </a:rPr>
              <a:t> </a:t>
            </a:r>
            <a:r>
              <a:rPr lang="en-US" sz="2400" dirty="0">
                <a:latin typeface="Courier New" charset="0"/>
                <a:ea typeface="Courier New" charset="0"/>
                <a:cs typeface="Courier New" charset="0"/>
              </a:rPr>
              <a:t>&lt;- merge(</a:t>
            </a:r>
            <a:r>
              <a:rPr lang="en-US" sz="2400" dirty="0" err="1">
                <a:latin typeface="Courier New" charset="0"/>
                <a:ea typeface="Courier New" charset="0"/>
                <a:cs typeface="Courier New" charset="0"/>
              </a:rPr>
              <a:t>df</a:t>
            </a:r>
            <a:r>
              <a:rPr lang="en-US" sz="2400" dirty="0">
                <a:latin typeface="Courier New" charset="0"/>
                <a:ea typeface="Courier New" charset="0"/>
                <a:cs typeface="Courier New" charset="0"/>
              </a:rPr>
              <a:t>, days2</a:t>
            </a:r>
            <a:r>
              <a:rPr lang="en-US" sz="2400" dirty="0" smtClean="0">
                <a:latin typeface="Courier New" charset="0"/>
                <a:ea typeface="Courier New" charset="0"/>
                <a:cs typeface="Courier New" charset="0"/>
              </a:rPr>
              <a:t>, by</a:t>
            </a:r>
            <a:r>
              <a:rPr lang="en-US" sz="2400" dirty="0">
                <a:latin typeface="Courier New" charset="0"/>
                <a:ea typeface="Courier New" charset="0"/>
                <a:cs typeface="Courier New" charset="0"/>
              </a:rPr>
              <a:t>="time", </a:t>
            </a:r>
            <a:r>
              <a:rPr lang="en-US" sz="2400" dirty="0" err="1">
                <a:latin typeface="Courier New" charset="0"/>
                <a:ea typeface="Courier New" charset="0"/>
                <a:cs typeface="Courier New" charset="0"/>
              </a:rPr>
              <a:t>all.x</a:t>
            </a:r>
            <a:r>
              <a:rPr lang="en-US" sz="2400" dirty="0">
                <a:latin typeface="Courier New" charset="0"/>
                <a:ea typeface="Courier New" charset="0"/>
                <a:cs typeface="Courier New" charset="0"/>
              </a:rPr>
              <a:t>=T)</a:t>
            </a:r>
          </a:p>
        </p:txBody>
      </p:sp>
      <p:sp>
        <p:nvSpPr>
          <p:cNvPr id="12" name="Rectangle 11"/>
          <p:cNvSpPr/>
          <p:nvPr/>
        </p:nvSpPr>
        <p:spPr>
          <a:xfrm>
            <a:off x="361950" y="6317253"/>
            <a:ext cx="8953500" cy="461665"/>
          </a:xfrm>
          <a:prstGeom prst="rect">
            <a:avLst/>
          </a:prstGeom>
        </p:spPr>
        <p:txBody>
          <a:bodyPr wrap="square">
            <a:spAutoFit/>
          </a:bodyPr>
          <a:lstStyle/>
          <a:p>
            <a:pPr marL="17463" marR="0" lvl="0" indent="-17463" defTabSz="914400" eaLnBrk="1" fontAlgn="auto" latinLnBrk="0" hangingPunct="1">
              <a:lnSpc>
                <a:spcPct val="100000"/>
              </a:lnSpc>
              <a:spcBef>
                <a:spcPts val="0"/>
              </a:spcBef>
              <a:spcAft>
                <a:spcPts val="0"/>
              </a:spcAft>
              <a:buClrTx/>
              <a:buSzTx/>
              <a:buFont typeface="Arial" charset="0"/>
              <a:buNone/>
              <a:defRPr/>
            </a:pPr>
            <a:r>
              <a:rPr lang="en-US" sz="2400" smtClean="0">
                <a:solidFill>
                  <a:schemeClr val="bg1">
                    <a:lumMod val="50000"/>
                  </a:schemeClr>
                </a:solidFill>
                <a:latin typeface="Helvetica Neue Thin" charset="0"/>
                <a:ea typeface="Helvetica Neue Thin" charset="0"/>
                <a:cs typeface="Helvetica Neue Thin" charset="0"/>
              </a:rPr>
              <a:t>Merge</a:t>
            </a:r>
            <a:endParaRPr lang="en-US" sz="2400" dirty="0">
              <a:solidFill>
                <a:schemeClr val="bg1">
                  <a:lumMod val="50000"/>
                </a:schemeClr>
              </a:solidFill>
              <a:latin typeface="Helvetica Neue Thin" charset="0"/>
              <a:ea typeface="Helvetica Neue Thin" charset="0"/>
              <a:cs typeface="Helvetica Neue Thin" charset="0"/>
            </a:endParaRPr>
          </a:p>
        </p:txBody>
      </p:sp>
    </p:spTree>
    <p:extLst>
      <p:ext uri="{BB962C8B-B14F-4D97-AF65-F5344CB8AC3E}">
        <p14:creationId xmlns:p14="http://schemas.microsoft.com/office/powerpoint/2010/main" val="140233172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a:xfrm>
            <a:off x="8510270" y="6373821"/>
            <a:ext cx="2743200" cy="365125"/>
          </a:xfrm>
        </p:spPr>
        <p:txBody>
          <a:bodyPr/>
          <a:lstStyle/>
          <a:p>
            <a:fld id="{150819AE-02FA-3749-BFC2-030922A62D98}" type="slidenum">
              <a:rPr lang="en-US" smtClean="0"/>
              <a:t>56</a:t>
            </a:fld>
            <a:endParaRPr lang="en-US"/>
          </a:p>
        </p:txBody>
      </p:sp>
      <p:sp>
        <p:nvSpPr>
          <p:cNvPr id="6" name="Rectangle 5"/>
          <p:cNvSpPr/>
          <p:nvPr/>
        </p:nvSpPr>
        <p:spPr>
          <a:xfrm>
            <a:off x="361950" y="6317253"/>
            <a:ext cx="8953500" cy="461665"/>
          </a:xfrm>
          <a:prstGeom prst="rect">
            <a:avLst/>
          </a:prstGeom>
        </p:spPr>
        <p:txBody>
          <a:bodyPr wrap="square">
            <a:spAutoFit/>
          </a:bodyPr>
          <a:lstStyle/>
          <a:p>
            <a:pPr marL="17463" marR="0" lvl="0" indent="-17463" defTabSz="914400" eaLnBrk="1" fontAlgn="auto" latinLnBrk="0" hangingPunct="1">
              <a:lnSpc>
                <a:spcPct val="100000"/>
              </a:lnSpc>
              <a:spcBef>
                <a:spcPts val="0"/>
              </a:spcBef>
              <a:spcAft>
                <a:spcPts val="0"/>
              </a:spcAft>
              <a:buClrTx/>
              <a:buSzTx/>
              <a:buFont typeface="Arial" charset="0"/>
              <a:buNone/>
              <a:defRPr/>
            </a:pPr>
            <a:r>
              <a:rPr lang="en-US" sz="2400" dirty="0" smtClean="0">
                <a:solidFill>
                  <a:schemeClr val="bg1">
                    <a:lumMod val="50000"/>
                  </a:schemeClr>
                </a:solidFill>
                <a:latin typeface="Helvetica Neue Thin" charset="0"/>
                <a:ea typeface="Helvetica Neue Thin" charset="0"/>
                <a:cs typeface="Helvetica Neue Thin" charset="0"/>
              </a:rPr>
              <a:t>Merge</a:t>
            </a:r>
            <a:endParaRPr lang="en-US" sz="2400" dirty="0">
              <a:solidFill>
                <a:schemeClr val="bg1">
                  <a:lumMod val="50000"/>
                </a:schemeClr>
              </a:solidFill>
              <a:latin typeface="Helvetica Neue Thin" charset="0"/>
              <a:ea typeface="Helvetica Neue Thin" charset="0"/>
              <a:cs typeface="Helvetica Neue Thin" charset="0"/>
            </a:endParaRPr>
          </a:p>
        </p:txBody>
      </p:sp>
      <p:sp>
        <p:nvSpPr>
          <p:cNvPr id="7" name="Rectangle 6"/>
          <p:cNvSpPr/>
          <p:nvPr/>
        </p:nvSpPr>
        <p:spPr>
          <a:xfrm>
            <a:off x="1028700" y="496275"/>
            <a:ext cx="10782300" cy="769441"/>
          </a:xfrm>
          <a:prstGeom prst="rect">
            <a:avLst/>
          </a:prstGeom>
        </p:spPr>
        <p:txBody>
          <a:bodyPr wrap="square">
            <a:spAutoFit/>
          </a:bodyPr>
          <a:lstStyle/>
          <a:p>
            <a:r>
              <a:rPr lang="en-US" sz="4400" dirty="0" smtClean="0">
                <a:solidFill>
                  <a:srgbClr val="00B0F0"/>
                </a:solidFill>
                <a:latin typeface="Helvetica Neue Thin" charset="0"/>
                <a:ea typeface="Helvetica Neue Thin" charset="0"/>
                <a:cs typeface="Helvetica Neue Thin" charset="0"/>
              </a:rPr>
              <a:t>Merges: Universes and backbones</a:t>
            </a:r>
            <a:endParaRPr lang="en-US" sz="4000" dirty="0" smtClean="0">
              <a:solidFill>
                <a:srgbClr val="00B0F0"/>
              </a:solidFill>
              <a:latin typeface="Helvetica Neue Thin" charset="0"/>
              <a:ea typeface="Helvetica Neue Thin" charset="0"/>
              <a:cs typeface="Helvetica Neue Thin" charset="0"/>
            </a:endParaRPr>
          </a:p>
        </p:txBody>
      </p:sp>
      <p:sp>
        <p:nvSpPr>
          <p:cNvPr id="11" name="Rectangle 10"/>
          <p:cNvSpPr/>
          <p:nvPr/>
        </p:nvSpPr>
        <p:spPr>
          <a:xfrm>
            <a:off x="1222130" y="1539625"/>
            <a:ext cx="10588870" cy="5016758"/>
          </a:xfrm>
          <a:prstGeom prst="rect">
            <a:avLst/>
          </a:prstGeom>
        </p:spPr>
        <p:txBody>
          <a:bodyPr wrap="square">
            <a:spAutoFit/>
          </a:bodyPr>
          <a:lstStyle/>
          <a:p>
            <a:r>
              <a:rPr lang="en-US" sz="3200" b="1" dirty="0" smtClean="0">
                <a:solidFill>
                  <a:schemeClr val="bg1">
                    <a:lumMod val="50000"/>
                  </a:schemeClr>
                </a:solidFill>
                <a:latin typeface="Courier New" charset="0"/>
                <a:ea typeface="Courier New" charset="0"/>
                <a:cs typeface="Courier New" charset="0"/>
              </a:rPr>
              <a:t>time	flag1	flag2</a:t>
            </a:r>
          </a:p>
          <a:p>
            <a:r>
              <a:rPr lang="en-US" sz="3200" dirty="0" smtClean="0">
                <a:solidFill>
                  <a:schemeClr val="bg1">
                    <a:lumMod val="50000"/>
                  </a:schemeClr>
                </a:solidFill>
                <a:latin typeface="Courier New" charset="0"/>
                <a:ea typeface="Courier New" charset="0"/>
                <a:cs typeface="Courier New" charset="0"/>
              </a:rPr>
              <a:t>1			1		1</a:t>
            </a:r>
          </a:p>
          <a:p>
            <a:r>
              <a:rPr lang="en-US" sz="3200" dirty="0" smtClean="0">
                <a:solidFill>
                  <a:schemeClr val="bg1">
                    <a:lumMod val="50000"/>
                  </a:schemeClr>
                </a:solidFill>
                <a:latin typeface="Courier New" charset="0"/>
                <a:ea typeface="Courier New" charset="0"/>
                <a:cs typeface="Courier New" charset="0"/>
              </a:rPr>
              <a:t>2			1		1</a:t>
            </a:r>
          </a:p>
          <a:p>
            <a:r>
              <a:rPr lang="en-US" sz="3200" dirty="0" smtClean="0">
                <a:solidFill>
                  <a:schemeClr val="bg1">
                    <a:lumMod val="50000"/>
                  </a:schemeClr>
                </a:solidFill>
                <a:latin typeface="Courier New" charset="0"/>
                <a:ea typeface="Courier New" charset="0"/>
                <a:cs typeface="Courier New" charset="0"/>
              </a:rPr>
              <a:t>3			1		NA</a:t>
            </a:r>
          </a:p>
          <a:p>
            <a:r>
              <a:rPr lang="en-US" sz="3200" dirty="0" smtClean="0">
                <a:solidFill>
                  <a:schemeClr val="bg1">
                    <a:lumMod val="50000"/>
                  </a:schemeClr>
                </a:solidFill>
                <a:latin typeface="Courier New" charset="0"/>
                <a:ea typeface="Courier New" charset="0"/>
                <a:cs typeface="Courier New" charset="0"/>
              </a:rPr>
              <a:t>4			NA		1</a:t>
            </a:r>
          </a:p>
          <a:p>
            <a:r>
              <a:rPr lang="en-US" sz="3200" dirty="0" smtClean="0">
                <a:solidFill>
                  <a:schemeClr val="bg1">
                    <a:lumMod val="50000"/>
                  </a:schemeClr>
                </a:solidFill>
                <a:latin typeface="Courier New" charset="0"/>
                <a:ea typeface="Courier New" charset="0"/>
                <a:cs typeface="Courier New" charset="0"/>
              </a:rPr>
              <a:t>5			NA		NA</a:t>
            </a:r>
          </a:p>
          <a:p>
            <a:r>
              <a:rPr lang="en-US" sz="3200" dirty="0" smtClean="0">
                <a:solidFill>
                  <a:schemeClr val="bg1">
                    <a:lumMod val="50000"/>
                  </a:schemeClr>
                </a:solidFill>
                <a:latin typeface="Courier New" charset="0"/>
                <a:ea typeface="Courier New" charset="0"/>
                <a:cs typeface="Courier New" charset="0"/>
              </a:rPr>
              <a:t>6			NA		NA</a:t>
            </a:r>
          </a:p>
          <a:p>
            <a:r>
              <a:rPr lang="en-US" sz="3200" dirty="0" smtClean="0">
                <a:solidFill>
                  <a:schemeClr val="bg1">
                    <a:lumMod val="50000"/>
                  </a:schemeClr>
                </a:solidFill>
                <a:latin typeface="Courier New" charset="0"/>
                <a:ea typeface="Courier New" charset="0"/>
                <a:cs typeface="Courier New" charset="0"/>
              </a:rPr>
              <a:t>7			NA		NA</a:t>
            </a:r>
          </a:p>
          <a:p>
            <a:r>
              <a:rPr lang="en-US" sz="3200" dirty="0" smtClean="0">
                <a:solidFill>
                  <a:schemeClr val="bg1">
                    <a:lumMod val="50000"/>
                  </a:schemeClr>
                </a:solidFill>
                <a:latin typeface="Courier New" charset="0"/>
                <a:ea typeface="Courier New" charset="0"/>
                <a:cs typeface="Courier New" charset="0"/>
              </a:rPr>
              <a:t>8			NA		1</a:t>
            </a:r>
          </a:p>
          <a:p>
            <a:endParaRPr lang="en-US" sz="3200" dirty="0" smtClean="0">
              <a:solidFill>
                <a:schemeClr val="bg1">
                  <a:lumMod val="50000"/>
                </a:schemeClr>
              </a:solidFill>
              <a:latin typeface="Courier New" charset="0"/>
              <a:ea typeface="Courier New" charset="0"/>
              <a:cs typeface="Courier New" charset="0"/>
            </a:endParaRPr>
          </a:p>
        </p:txBody>
      </p:sp>
    </p:spTree>
    <p:extLst>
      <p:ext uri="{BB962C8B-B14F-4D97-AF65-F5344CB8AC3E}">
        <p14:creationId xmlns:p14="http://schemas.microsoft.com/office/powerpoint/2010/main" val="1767145035"/>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774482"/>
            <a:ext cx="3028950" cy="707886"/>
          </a:xfrm>
          <a:prstGeom prst="rect">
            <a:avLst/>
          </a:prstGeom>
          <a:solidFill>
            <a:schemeClr val="accent5">
              <a:lumMod val="75000"/>
            </a:schemeClr>
          </a:solidFill>
        </p:spPr>
        <p:txBody>
          <a:bodyPr wrap="square" rtlCol="0">
            <a:spAutoFit/>
          </a:bodyPr>
          <a:lstStyle/>
          <a:p>
            <a:pPr lvl="1"/>
            <a:r>
              <a:rPr lang="en-US" sz="4000" dirty="0" smtClean="0">
                <a:solidFill>
                  <a:schemeClr val="bg1"/>
                </a:solidFill>
                <a:latin typeface="Avenir Book" charset="0"/>
                <a:ea typeface="Avenir Book" charset="0"/>
                <a:cs typeface="Avenir Book" charset="0"/>
              </a:rPr>
              <a:t>Roadmap</a:t>
            </a:r>
            <a:endParaRPr lang="en-US" sz="2800" dirty="0">
              <a:solidFill>
                <a:schemeClr val="bg1"/>
              </a:solidFill>
              <a:latin typeface="Avenir Book" charset="0"/>
              <a:ea typeface="Avenir Book" charset="0"/>
              <a:cs typeface="Avenir Book" charset="0"/>
            </a:endParaRPr>
          </a:p>
        </p:txBody>
      </p:sp>
      <p:sp>
        <p:nvSpPr>
          <p:cNvPr id="6" name="TextBox 5"/>
          <p:cNvSpPr txBox="1"/>
          <p:nvPr/>
        </p:nvSpPr>
        <p:spPr>
          <a:xfrm>
            <a:off x="1460282" y="1886823"/>
            <a:ext cx="9226768" cy="3354765"/>
          </a:xfrm>
          <a:prstGeom prst="rect">
            <a:avLst/>
          </a:prstGeom>
          <a:noFill/>
        </p:spPr>
        <p:txBody>
          <a:bodyPr wrap="square" rtlCol="0">
            <a:spAutoFit/>
          </a:bodyPr>
          <a:lstStyle/>
          <a:p>
            <a:pPr marL="571500" indent="-571500">
              <a:buFont typeface="Arial" charset="0"/>
              <a:buChar char="•"/>
            </a:pPr>
            <a:r>
              <a:rPr lang="en-US" sz="3600" dirty="0">
                <a:solidFill>
                  <a:schemeClr val="bg1">
                    <a:lumMod val="75000"/>
                  </a:schemeClr>
                </a:solidFill>
                <a:latin typeface="Avenir Book" charset="0"/>
                <a:ea typeface="Avenir Book" charset="0"/>
                <a:cs typeface="Avenir Book" charset="0"/>
              </a:rPr>
              <a:t>Motivating Story</a:t>
            </a:r>
          </a:p>
          <a:p>
            <a:pPr marL="571500" indent="-571500">
              <a:buFont typeface="Arial" charset="0"/>
              <a:buChar char="•"/>
            </a:pPr>
            <a:r>
              <a:rPr lang="en-US" sz="3600" dirty="0" smtClean="0">
                <a:solidFill>
                  <a:schemeClr val="bg1">
                    <a:lumMod val="75000"/>
                  </a:schemeClr>
                </a:solidFill>
                <a:latin typeface="Avenir Book" charset="0"/>
                <a:ea typeface="Avenir Book" charset="0"/>
                <a:cs typeface="Avenir Book" charset="0"/>
              </a:rPr>
              <a:t>Data Manipulation Concepts</a:t>
            </a:r>
          </a:p>
          <a:p>
            <a:pPr marL="571500" indent="-571500">
              <a:buFont typeface="Arial" charset="0"/>
              <a:buChar char="•"/>
            </a:pPr>
            <a:r>
              <a:rPr lang="en-US" sz="3600" dirty="0" smtClean="0">
                <a:solidFill>
                  <a:schemeClr val="accent1"/>
                </a:solidFill>
                <a:latin typeface="Avenir Book" charset="0"/>
                <a:ea typeface="Avenir Book" charset="0"/>
                <a:cs typeface="Avenir Book" charset="0"/>
              </a:rPr>
              <a:t>Code-along</a:t>
            </a:r>
          </a:p>
          <a:p>
            <a:pPr marL="1028700" lvl="1" indent="-571500">
              <a:buFont typeface="Arial" charset="0"/>
              <a:buChar char="•"/>
            </a:pPr>
            <a:r>
              <a:rPr lang="en-US" sz="3200" dirty="0" smtClean="0">
                <a:solidFill>
                  <a:schemeClr val="accent1"/>
                </a:solidFill>
                <a:latin typeface="Avenir Book" charset="0"/>
                <a:ea typeface="Avenir Book" charset="0"/>
                <a:cs typeface="Avenir Book" charset="0"/>
              </a:rPr>
              <a:t>SOTU data cleansing</a:t>
            </a:r>
            <a:endParaRPr lang="en-US" sz="3200" dirty="0">
              <a:solidFill>
                <a:schemeClr val="accent1"/>
              </a:solidFill>
              <a:latin typeface="Avenir Book" charset="0"/>
              <a:ea typeface="Avenir Book" charset="0"/>
              <a:cs typeface="Avenir Book" charset="0"/>
            </a:endParaRPr>
          </a:p>
          <a:p>
            <a:pPr marL="571500" indent="-571500">
              <a:buFont typeface="Arial" charset="0"/>
              <a:buChar char="•"/>
            </a:pPr>
            <a:endParaRPr lang="en-US" sz="3600" dirty="0" smtClean="0">
              <a:solidFill>
                <a:schemeClr val="tx2"/>
              </a:solidFill>
              <a:latin typeface="Avenir Book" charset="0"/>
              <a:ea typeface="Avenir Book" charset="0"/>
              <a:cs typeface="Avenir Book" charset="0"/>
            </a:endParaRPr>
          </a:p>
          <a:p>
            <a:pPr marL="571500" indent="-571500">
              <a:buFont typeface="Arial" charset="0"/>
              <a:buChar char="•"/>
            </a:pPr>
            <a:endParaRPr lang="en-US" sz="3600" dirty="0" smtClean="0">
              <a:solidFill>
                <a:schemeClr val="tx2"/>
              </a:solidFill>
              <a:latin typeface="Avenir Book" charset="0"/>
              <a:ea typeface="Avenir Book" charset="0"/>
              <a:cs typeface="Avenir Book" charset="0"/>
            </a:endParaRPr>
          </a:p>
        </p:txBody>
      </p:sp>
      <p:sp>
        <p:nvSpPr>
          <p:cNvPr id="2" name="Slide Number Placeholder 1"/>
          <p:cNvSpPr>
            <a:spLocks noGrp="1"/>
          </p:cNvSpPr>
          <p:nvPr>
            <p:ph type="sldNum" sz="quarter" idx="12"/>
          </p:nvPr>
        </p:nvSpPr>
        <p:spPr/>
        <p:txBody>
          <a:bodyPr/>
          <a:lstStyle/>
          <a:p>
            <a:fld id="{068F4109-7BBC-ED48-834E-F2794D8279DA}" type="slidenum">
              <a:rPr lang="en-US" smtClean="0"/>
              <a:t>57</a:t>
            </a:fld>
            <a:endParaRPr lang="en-US"/>
          </a:p>
        </p:txBody>
      </p:sp>
      <p:sp>
        <p:nvSpPr>
          <p:cNvPr id="8" name="Rectangle 7"/>
          <p:cNvSpPr/>
          <p:nvPr/>
        </p:nvSpPr>
        <p:spPr>
          <a:xfrm>
            <a:off x="185753" y="6354246"/>
            <a:ext cx="5402697" cy="369332"/>
          </a:xfrm>
          <a:prstGeom prst="rect">
            <a:avLst/>
          </a:prstGeom>
        </p:spPr>
        <p:txBody>
          <a:bodyPr wrap="none">
            <a:spAutoFit/>
          </a:bodyPr>
          <a:lstStyle/>
          <a:p>
            <a:r>
              <a:rPr lang="en-US" dirty="0" smtClean="0">
                <a:solidFill>
                  <a:schemeClr val="bg1">
                    <a:lumMod val="75000"/>
                  </a:schemeClr>
                </a:solidFill>
                <a:latin typeface="Avenir Book" charset="0"/>
                <a:ea typeface="Avenir Book" charset="0"/>
                <a:cs typeface="Avenir Book" charset="0"/>
              </a:rPr>
              <a:t>Intro to Data Science for Public Policy</a:t>
            </a:r>
            <a:r>
              <a:rPr lang="en-US" smtClean="0">
                <a:solidFill>
                  <a:schemeClr val="bg1">
                    <a:lumMod val="75000"/>
                  </a:schemeClr>
                </a:solidFill>
                <a:latin typeface="Avenir Book" charset="0"/>
                <a:ea typeface="Avenir Book" charset="0"/>
                <a:cs typeface="Avenir Book" charset="0"/>
              </a:rPr>
              <a:t>, Spring 2017</a:t>
            </a:r>
            <a:endParaRPr lang="en-US" dirty="0">
              <a:solidFill>
                <a:schemeClr val="bg1">
                  <a:lumMod val="75000"/>
                </a:schemeClr>
              </a:solidFill>
            </a:endParaRPr>
          </a:p>
        </p:txBody>
      </p:sp>
    </p:spTree>
    <p:extLst>
      <p:ext uri="{BB962C8B-B14F-4D97-AF65-F5344CB8AC3E}">
        <p14:creationId xmlns:p14="http://schemas.microsoft.com/office/powerpoint/2010/main" val="42537342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a:xfrm>
            <a:off x="8510270" y="6373821"/>
            <a:ext cx="2743200" cy="365125"/>
          </a:xfrm>
        </p:spPr>
        <p:txBody>
          <a:bodyPr/>
          <a:lstStyle/>
          <a:p>
            <a:fld id="{150819AE-02FA-3749-BFC2-030922A62D98}" type="slidenum">
              <a:rPr lang="en-US" smtClean="0"/>
              <a:t>6</a:t>
            </a:fld>
            <a:endParaRPr lang="en-US"/>
          </a:p>
        </p:txBody>
      </p:sp>
      <p:sp>
        <p:nvSpPr>
          <p:cNvPr id="6" name="Rectangle 5"/>
          <p:cNvSpPr/>
          <p:nvPr/>
        </p:nvSpPr>
        <p:spPr>
          <a:xfrm>
            <a:off x="361950" y="6317253"/>
            <a:ext cx="8953500" cy="461665"/>
          </a:xfrm>
          <a:prstGeom prst="rect">
            <a:avLst/>
          </a:prstGeom>
        </p:spPr>
        <p:txBody>
          <a:bodyPr wrap="square">
            <a:spAutoFit/>
          </a:bodyPr>
          <a:lstStyle/>
          <a:p>
            <a:pPr marL="17463" marR="0" lvl="0" indent="-17463" defTabSz="914400" eaLnBrk="1" fontAlgn="auto" latinLnBrk="0" hangingPunct="1">
              <a:lnSpc>
                <a:spcPct val="100000"/>
              </a:lnSpc>
              <a:spcBef>
                <a:spcPts val="0"/>
              </a:spcBef>
              <a:spcAft>
                <a:spcPts val="0"/>
              </a:spcAft>
              <a:buClrTx/>
              <a:buSzTx/>
              <a:buFont typeface="Arial" charset="0"/>
              <a:buNone/>
              <a:defRPr/>
            </a:pPr>
            <a:r>
              <a:rPr lang="en-US" sz="2400" dirty="0" smtClean="0">
                <a:solidFill>
                  <a:schemeClr val="bg1">
                    <a:lumMod val="50000"/>
                  </a:schemeClr>
                </a:solidFill>
                <a:latin typeface="Helvetica Neue Thin" charset="0"/>
                <a:ea typeface="Helvetica Neue Thin" charset="0"/>
                <a:cs typeface="Helvetica Neue Thin" charset="0"/>
              </a:rPr>
              <a:t>Motivation</a:t>
            </a:r>
            <a:endParaRPr lang="en-US" sz="2400" dirty="0">
              <a:solidFill>
                <a:schemeClr val="bg1">
                  <a:lumMod val="50000"/>
                </a:schemeClr>
              </a:solidFill>
              <a:latin typeface="Helvetica Neue Thin" charset="0"/>
              <a:ea typeface="Helvetica Neue Thin" charset="0"/>
              <a:cs typeface="Helvetica Neue Thin" charset="0"/>
            </a:endParaRPr>
          </a:p>
        </p:txBody>
      </p:sp>
      <p:sp>
        <p:nvSpPr>
          <p:cNvPr id="7" name="Rectangle 6"/>
          <p:cNvSpPr/>
          <p:nvPr/>
        </p:nvSpPr>
        <p:spPr>
          <a:xfrm>
            <a:off x="1409700" y="1712941"/>
            <a:ext cx="10119154" cy="2123658"/>
          </a:xfrm>
          <a:prstGeom prst="rect">
            <a:avLst/>
          </a:prstGeom>
        </p:spPr>
        <p:txBody>
          <a:bodyPr wrap="square">
            <a:spAutoFit/>
          </a:bodyPr>
          <a:lstStyle/>
          <a:p>
            <a:pPr algn="ctr"/>
            <a:r>
              <a:rPr lang="en-US" sz="4400" dirty="0" smtClean="0">
                <a:solidFill>
                  <a:schemeClr val="bg1">
                    <a:lumMod val="50000"/>
                  </a:schemeClr>
                </a:solidFill>
                <a:latin typeface="Helvetica Neue Thin" charset="0"/>
                <a:ea typeface="Helvetica Neue Thin" charset="0"/>
                <a:cs typeface="Helvetica Neue Thin" charset="0"/>
              </a:rPr>
              <a:t>Use information to </a:t>
            </a:r>
            <a:r>
              <a:rPr lang="en-US" sz="4400" dirty="0" err="1" smtClean="0">
                <a:solidFill>
                  <a:schemeClr val="bg1">
                    <a:lumMod val="50000"/>
                  </a:schemeClr>
                </a:solidFill>
                <a:latin typeface="Helvetica Neue Thin" charset="0"/>
                <a:ea typeface="Helvetica Neue Thin" charset="0"/>
                <a:cs typeface="Helvetica Neue Thin" charset="0"/>
              </a:rPr>
              <a:t>moneyball</a:t>
            </a:r>
            <a:r>
              <a:rPr lang="en-US" sz="4400" dirty="0" smtClean="0">
                <a:solidFill>
                  <a:schemeClr val="bg1">
                    <a:lumMod val="50000"/>
                  </a:schemeClr>
                </a:solidFill>
                <a:latin typeface="Helvetica Neue Thin" charset="0"/>
                <a:ea typeface="Helvetica Neue Thin" charset="0"/>
                <a:cs typeface="Helvetica Neue Thin" charset="0"/>
              </a:rPr>
              <a:t> litigation is the same as asking </a:t>
            </a:r>
            <a:r>
              <a:rPr lang="en-US" sz="4400" b="1" dirty="0" smtClean="0">
                <a:solidFill>
                  <a:schemeClr val="bg1">
                    <a:lumMod val="50000"/>
                  </a:schemeClr>
                </a:solidFill>
                <a:latin typeface="Helvetica Neue Thin" charset="0"/>
                <a:ea typeface="Helvetica Neue Thin" charset="0"/>
                <a:cs typeface="Helvetica Neue Thin" charset="0"/>
              </a:rPr>
              <a:t>“which cases are winnable?” </a:t>
            </a:r>
            <a:r>
              <a:rPr lang="en-US" sz="4400" dirty="0" smtClean="0">
                <a:solidFill>
                  <a:schemeClr val="bg1">
                    <a:lumMod val="50000"/>
                  </a:schemeClr>
                </a:solidFill>
                <a:latin typeface="Helvetica Neue Thin" charset="0"/>
                <a:ea typeface="Helvetica Neue Thin" charset="0"/>
                <a:cs typeface="Helvetica Neue Thin" charset="0"/>
              </a:rPr>
              <a:t>or otherwise stated:</a:t>
            </a:r>
            <a:endParaRPr lang="en-US" sz="4000" dirty="0" smtClean="0">
              <a:solidFill>
                <a:schemeClr val="bg1">
                  <a:lumMod val="50000"/>
                </a:schemeClr>
              </a:solidFill>
              <a:latin typeface="Helvetica Neue Thin" charset="0"/>
              <a:ea typeface="Helvetica Neue Thin" charset="0"/>
              <a:cs typeface="Helvetica Neue Thin" charset="0"/>
            </a:endParaRPr>
          </a:p>
        </p:txBody>
      </p:sp>
      <p:sp>
        <p:nvSpPr>
          <p:cNvPr id="5" name="Rectangle 4"/>
          <p:cNvSpPr/>
          <p:nvPr/>
        </p:nvSpPr>
        <p:spPr>
          <a:xfrm>
            <a:off x="746554" y="3836599"/>
            <a:ext cx="10782300" cy="923330"/>
          </a:xfrm>
          <a:prstGeom prst="rect">
            <a:avLst/>
          </a:prstGeom>
        </p:spPr>
        <p:txBody>
          <a:bodyPr wrap="square">
            <a:spAutoFit/>
          </a:bodyPr>
          <a:lstStyle/>
          <a:p>
            <a:pPr algn="ctr"/>
            <a:r>
              <a:rPr lang="en-US" sz="5400" dirty="0" err="1" smtClean="0">
                <a:solidFill>
                  <a:srgbClr val="00B0F0"/>
                </a:solidFill>
                <a:latin typeface="Helvetica Neue Thin" charset="0"/>
                <a:ea typeface="Helvetica Neue Thin" charset="0"/>
                <a:cs typeface="Helvetica Neue Thin" charset="0"/>
              </a:rPr>
              <a:t>Pr</a:t>
            </a:r>
            <a:r>
              <a:rPr lang="en-US" sz="5400" dirty="0" smtClean="0">
                <a:solidFill>
                  <a:srgbClr val="00B0F0"/>
                </a:solidFill>
                <a:latin typeface="Helvetica Neue Thin" charset="0"/>
                <a:ea typeface="Helvetica Neue Thin" charset="0"/>
                <a:cs typeface="Helvetica Neue Thin" charset="0"/>
              </a:rPr>
              <a:t>(win | case details)</a:t>
            </a:r>
            <a:endParaRPr lang="en-US" sz="4800" b="1" dirty="0" smtClean="0">
              <a:solidFill>
                <a:srgbClr val="00B0F0"/>
              </a:solidFill>
              <a:latin typeface="Helvetica Neue Thin" charset="0"/>
              <a:ea typeface="Helvetica Neue Thin" charset="0"/>
              <a:cs typeface="Helvetica Neue Thin" charset="0"/>
            </a:endParaRPr>
          </a:p>
        </p:txBody>
      </p:sp>
    </p:spTree>
    <p:extLst>
      <p:ext uri="{BB962C8B-B14F-4D97-AF65-F5344CB8AC3E}">
        <p14:creationId xmlns:p14="http://schemas.microsoft.com/office/powerpoint/2010/main" val="102572576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a:xfrm>
            <a:off x="8510270" y="6373821"/>
            <a:ext cx="2743200" cy="365125"/>
          </a:xfrm>
        </p:spPr>
        <p:txBody>
          <a:bodyPr/>
          <a:lstStyle/>
          <a:p>
            <a:fld id="{150819AE-02FA-3749-BFC2-030922A62D98}" type="slidenum">
              <a:rPr lang="en-US" smtClean="0"/>
              <a:t>7</a:t>
            </a:fld>
            <a:endParaRPr lang="en-US"/>
          </a:p>
        </p:txBody>
      </p:sp>
      <p:sp>
        <p:nvSpPr>
          <p:cNvPr id="6" name="Rectangle 5"/>
          <p:cNvSpPr/>
          <p:nvPr/>
        </p:nvSpPr>
        <p:spPr>
          <a:xfrm>
            <a:off x="361950" y="6317253"/>
            <a:ext cx="8953500" cy="461665"/>
          </a:xfrm>
          <a:prstGeom prst="rect">
            <a:avLst/>
          </a:prstGeom>
        </p:spPr>
        <p:txBody>
          <a:bodyPr wrap="square">
            <a:spAutoFit/>
          </a:bodyPr>
          <a:lstStyle/>
          <a:p>
            <a:pPr marL="17463" marR="0" lvl="0" indent="-17463" defTabSz="914400" eaLnBrk="1" fontAlgn="auto" latinLnBrk="0" hangingPunct="1">
              <a:lnSpc>
                <a:spcPct val="100000"/>
              </a:lnSpc>
              <a:spcBef>
                <a:spcPts val="0"/>
              </a:spcBef>
              <a:spcAft>
                <a:spcPts val="0"/>
              </a:spcAft>
              <a:buClrTx/>
              <a:buSzTx/>
              <a:buFont typeface="Arial" charset="0"/>
              <a:buNone/>
              <a:defRPr/>
            </a:pPr>
            <a:r>
              <a:rPr lang="en-US" sz="2400" dirty="0" smtClean="0">
                <a:solidFill>
                  <a:schemeClr val="bg1">
                    <a:lumMod val="50000"/>
                  </a:schemeClr>
                </a:solidFill>
                <a:latin typeface="Helvetica Neue Thin" charset="0"/>
                <a:ea typeface="Helvetica Neue Thin" charset="0"/>
                <a:cs typeface="Helvetica Neue Thin" charset="0"/>
              </a:rPr>
              <a:t>Motivation</a:t>
            </a:r>
            <a:endParaRPr lang="en-US" sz="2400" dirty="0">
              <a:solidFill>
                <a:schemeClr val="bg1">
                  <a:lumMod val="50000"/>
                </a:schemeClr>
              </a:solidFill>
              <a:latin typeface="Helvetica Neue Thin" charset="0"/>
              <a:ea typeface="Helvetica Neue Thin" charset="0"/>
              <a:cs typeface="Helvetica Neue Thin" charset="0"/>
            </a:endParaRPr>
          </a:p>
        </p:txBody>
      </p:sp>
      <p:sp>
        <p:nvSpPr>
          <p:cNvPr id="3" name="Rectangle 2"/>
          <p:cNvSpPr/>
          <p:nvPr/>
        </p:nvSpPr>
        <p:spPr>
          <a:xfrm>
            <a:off x="4082903" y="1428502"/>
            <a:ext cx="5018123" cy="10926068"/>
          </a:xfrm>
          <a:prstGeom prst="rect">
            <a:avLst/>
          </a:prstGeom>
        </p:spPr>
        <p:txBody>
          <a:bodyPr wrap="square">
            <a:spAutoFit/>
          </a:bodyPr>
          <a:lstStyle/>
          <a:p>
            <a:r>
              <a:rPr lang="en-US" sz="1600" dirty="0" smtClean="0">
                <a:solidFill>
                  <a:srgbClr val="000000"/>
                </a:solidFill>
                <a:latin typeface="Avenir Book" charset="0"/>
                <a:ea typeface="Avenir Book" charset="0"/>
                <a:cs typeface="Avenir Book" charset="0"/>
              </a:rPr>
              <a:t>The cause </a:t>
            </a:r>
            <a:r>
              <a:rPr lang="en-US" sz="1600" dirty="0">
                <a:solidFill>
                  <a:srgbClr val="000000"/>
                </a:solidFill>
                <a:latin typeface="Avenir Book" charset="0"/>
                <a:ea typeface="Avenir Book" charset="0"/>
                <a:cs typeface="Avenir Book" charset="0"/>
              </a:rPr>
              <a:t>of action for indemnification interposed against the manufacturer of an allegedly defective product is independent of the underlying wrong and for the purpose of the Statute of Limitations accrues when the loss is suffered by the party seeking indemnity. Hence, the dismissal of that part of the third-party complaint seeking indemnity, as barred by the four-year Statute of Limitations for breach of warranty measured from the date of tender of delivery (Uniform Commercial Code, § 2-725), was unwarranted. Plaintiff Joseph McDermott, an employee in the New York City Sanitation Department, commenced this action against the city in 1969 after his arm was severed by the hopper mechanism of a sanitation truck. The city, in turn, brought a third-party action in June, 1975 against respondent </a:t>
            </a:r>
            <a:r>
              <a:rPr lang="en-US" sz="1600" dirty="0" err="1">
                <a:solidFill>
                  <a:srgbClr val="000000"/>
                </a:solidFill>
                <a:latin typeface="Avenir Book" charset="0"/>
                <a:ea typeface="Avenir Book" charset="0"/>
                <a:cs typeface="Avenir Book" charset="0"/>
              </a:rPr>
              <a:t>Heil</a:t>
            </a:r>
            <a:r>
              <a:rPr lang="en-US" sz="1600" dirty="0">
                <a:solidFill>
                  <a:srgbClr val="000000"/>
                </a:solidFill>
                <a:latin typeface="Avenir Book" charset="0"/>
                <a:ea typeface="Avenir Book" charset="0"/>
                <a:cs typeface="Avenir Book" charset="0"/>
              </a:rPr>
              <a:t> Company, the manufacturer of the body and hopper of the truck. The city alleged that any injury to the plaintiff was caused solely by </a:t>
            </a:r>
            <a:r>
              <a:rPr lang="en-US" sz="1600" dirty="0" err="1">
                <a:solidFill>
                  <a:srgbClr val="000000"/>
                </a:solidFill>
                <a:latin typeface="Avenir Book" charset="0"/>
                <a:ea typeface="Avenir Book" charset="0"/>
                <a:cs typeface="Avenir Book" charset="0"/>
              </a:rPr>
              <a:t>Heil's</a:t>
            </a:r>
            <a:r>
              <a:rPr lang="en-US" sz="1600" dirty="0">
                <a:solidFill>
                  <a:srgbClr val="000000"/>
                </a:solidFill>
                <a:latin typeface="Avenir Book" charset="0"/>
                <a:ea typeface="Avenir Book" charset="0"/>
                <a:cs typeface="Avenir Book" charset="0"/>
              </a:rPr>
              <a:t> breach of duty, and demanded full indemnification. Specifically, the city claimed that the product was not fit for its intended use and was dangerous to those who used it. In addition, the third-party complaint asserted a claim for negligence. The trial evidence indicated that sanitation truck bearing serial number 252-386 was delivered to the city on February 5, 1969. On the evening of February 24, 1969, plaintiff and two fellow sanitation workers, Richard Mancuso and Joseph </a:t>
            </a:r>
            <a:r>
              <a:rPr lang="en-US" sz="1600" dirty="0" err="1">
                <a:solidFill>
                  <a:srgbClr val="000000"/>
                </a:solidFill>
                <a:latin typeface="Avenir Book" charset="0"/>
                <a:ea typeface="Avenir Book" charset="0"/>
                <a:cs typeface="Avenir Book" charset="0"/>
              </a:rPr>
              <a:t>Cantelli</a:t>
            </a:r>
            <a:r>
              <a:rPr lang="en-US" sz="1600" dirty="0">
                <a:solidFill>
                  <a:srgbClr val="000000"/>
                </a:solidFill>
                <a:latin typeface="Avenir Book" charset="0"/>
                <a:ea typeface="Avenir Book" charset="0"/>
                <a:cs typeface="Avenir Book" charset="0"/>
              </a:rPr>
              <a:t>, were assigned to that truck. When the accident occurred, Mancuso was driving, while McDermott and </a:t>
            </a:r>
            <a:r>
              <a:rPr lang="en-US" sz="1600" dirty="0" err="1">
                <a:solidFill>
                  <a:srgbClr val="000000"/>
                </a:solidFill>
                <a:latin typeface="Avenir Book" charset="0"/>
                <a:ea typeface="Avenir Book" charset="0"/>
                <a:cs typeface="Avenir Book" charset="0"/>
              </a:rPr>
              <a:t>Cantelli</a:t>
            </a:r>
            <a:r>
              <a:rPr lang="en-US" sz="1600" dirty="0">
                <a:solidFill>
                  <a:srgbClr val="000000"/>
                </a:solidFill>
                <a:latin typeface="Avenir Book" charset="0"/>
                <a:ea typeface="Avenir Book" charset="0"/>
                <a:cs typeface="Avenir Book" charset="0"/>
              </a:rPr>
              <a:t> were collecting refuse and loading it into the rear of the truck. Plaintiff testified that he was dumping the contents of a refuse can into the truck when the hopper activated. His arm got caught, he was raised up in the air, screaming, and his limb was severed. It is undisputed that the hopper mechanism was designed to activate only when a button at the rear of the truck was pressed. Both plaintiff and </a:t>
            </a:r>
            <a:r>
              <a:rPr lang="en-US" sz="1600" dirty="0" err="1">
                <a:solidFill>
                  <a:srgbClr val="000000"/>
                </a:solidFill>
                <a:latin typeface="Avenir Book" charset="0"/>
                <a:ea typeface="Avenir Book" charset="0"/>
                <a:cs typeface="Avenir Book" charset="0"/>
              </a:rPr>
              <a:t>Cantelli</a:t>
            </a:r>
            <a:r>
              <a:rPr lang="en-US" sz="1600" dirty="0">
                <a:solidFill>
                  <a:srgbClr val="000000"/>
                </a:solidFill>
                <a:latin typeface="Avenir Book" charset="0"/>
                <a:ea typeface="Avenir Book" charset="0"/>
                <a:cs typeface="Avenir Book" charset="0"/>
              </a:rPr>
              <a:t> related, however, that they did not activate the hopper, and it was impossible for Mancuso to have done so from the cab of the vehicle. Another city employee swore that, after the incident, he checked the hopper and it seemed to be functioning properly.</a:t>
            </a:r>
            <a:endParaRPr lang="en-US" sz="1600" dirty="0">
              <a:latin typeface="Avenir Book" charset="0"/>
              <a:ea typeface="Avenir Book" charset="0"/>
              <a:cs typeface="Avenir Book" charset="0"/>
            </a:endParaRPr>
          </a:p>
        </p:txBody>
      </p:sp>
      <p:sp>
        <p:nvSpPr>
          <p:cNvPr id="4" name="Rectangle 3"/>
          <p:cNvSpPr/>
          <p:nvPr/>
        </p:nvSpPr>
        <p:spPr>
          <a:xfrm>
            <a:off x="574600" y="4511011"/>
            <a:ext cx="3295651" cy="1477328"/>
          </a:xfrm>
          <a:prstGeom prst="rect">
            <a:avLst/>
          </a:prstGeom>
        </p:spPr>
        <p:txBody>
          <a:bodyPr wrap="square">
            <a:spAutoFit/>
          </a:bodyPr>
          <a:lstStyle/>
          <a:p>
            <a:r>
              <a:rPr lang="en-US" u="sng" dirty="0" smtClean="0">
                <a:solidFill>
                  <a:schemeClr val="bg1">
                    <a:lumMod val="65000"/>
                  </a:schemeClr>
                </a:solidFill>
              </a:rPr>
              <a:t>Source: </a:t>
            </a:r>
            <a:r>
              <a:rPr lang="en-US" u="sng" dirty="0" smtClean="0">
                <a:solidFill>
                  <a:schemeClr val="bg1">
                    <a:lumMod val="65000"/>
                  </a:schemeClr>
                </a:solidFill>
                <a:hlinkClick r:id="rId3"/>
              </a:rPr>
              <a:t>https</a:t>
            </a:r>
            <a:r>
              <a:rPr lang="en-US" u="sng" dirty="0">
                <a:solidFill>
                  <a:schemeClr val="bg1">
                    <a:lumMod val="65000"/>
                  </a:schemeClr>
                </a:solidFill>
                <a:hlinkClick r:id="rId3"/>
              </a:rPr>
              <a:t>://</a:t>
            </a:r>
            <a:r>
              <a:rPr lang="en-US" u="sng" dirty="0" smtClean="0">
                <a:solidFill>
                  <a:schemeClr val="bg1">
                    <a:lumMod val="65000"/>
                  </a:schemeClr>
                </a:solidFill>
                <a:hlinkClick r:id="rId3"/>
              </a:rPr>
              <a:t>www.ravellaw.com/opinions/2f75081b7aa9376053a07190a0a38559</a:t>
            </a:r>
            <a:r>
              <a:rPr lang="en-US" dirty="0" smtClean="0">
                <a:solidFill>
                  <a:schemeClr val="bg1">
                    <a:lumMod val="65000"/>
                  </a:schemeClr>
                </a:solidFill>
              </a:rPr>
              <a:t>. Note that some data has been simulated.</a:t>
            </a:r>
            <a:endParaRPr lang="en-US" dirty="0">
              <a:solidFill>
                <a:schemeClr val="bg1">
                  <a:lumMod val="65000"/>
                </a:schemeClr>
              </a:solidFill>
            </a:endParaRPr>
          </a:p>
        </p:txBody>
      </p:sp>
      <p:sp>
        <p:nvSpPr>
          <p:cNvPr id="8" name="Rectangle 7"/>
          <p:cNvSpPr/>
          <p:nvPr/>
        </p:nvSpPr>
        <p:spPr>
          <a:xfrm>
            <a:off x="574601" y="1583627"/>
            <a:ext cx="3508302" cy="3293209"/>
          </a:xfrm>
          <a:prstGeom prst="rect">
            <a:avLst/>
          </a:prstGeom>
        </p:spPr>
        <p:txBody>
          <a:bodyPr wrap="square">
            <a:spAutoFit/>
          </a:bodyPr>
          <a:lstStyle/>
          <a:p>
            <a:r>
              <a:rPr lang="en-US" sz="1600" u="sng" dirty="0" smtClean="0">
                <a:latin typeface="Avenir Book" charset="0"/>
                <a:ea typeface="Avenir Book" charset="0"/>
                <a:cs typeface="Avenir Book" charset="0"/>
              </a:rPr>
              <a:t>Case Name</a:t>
            </a:r>
            <a:r>
              <a:rPr lang="en-US" sz="1600" dirty="0">
                <a:latin typeface="Avenir Book" charset="0"/>
                <a:ea typeface="Avenir Book" charset="0"/>
                <a:cs typeface="Avenir Book" charset="0"/>
              </a:rPr>
              <a:t>. </a:t>
            </a:r>
            <a:r>
              <a:rPr lang="en-US" sz="1600" dirty="0" smtClean="0">
                <a:latin typeface="Avenir Book" charset="0"/>
                <a:ea typeface="Avenir Book" charset="0"/>
                <a:cs typeface="Avenir Book" charset="0"/>
              </a:rPr>
              <a:t>-- Joseph </a:t>
            </a:r>
            <a:r>
              <a:rPr lang="en-US" sz="1600" dirty="0">
                <a:latin typeface="Avenir Book" charset="0"/>
                <a:ea typeface="Avenir Book" charset="0"/>
                <a:cs typeface="Avenir Book" charset="0"/>
              </a:rPr>
              <a:t>McDermott v. City of N. Y., 50 N.Y.2d 211 (1980</a:t>
            </a:r>
            <a:r>
              <a:rPr lang="en-US" sz="1600" dirty="0" smtClean="0">
                <a:latin typeface="Avenir Book" charset="0"/>
                <a:ea typeface="Avenir Book" charset="0"/>
                <a:cs typeface="Avenir Book" charset="0"/>
              </a:rPr>
              <a:t>)</a:t>
            </a:r>
          </a:p>
          <a:p>
            <a:endParaRPr lang="en-US" sz="1600" dirty="0">
              <a:latin typeface="Avenir Book" charset="0"/>
              <a:ea typeface="Avenir Book" charset="0"/>
              <a:cs typeface="Avenir Book" charset="0"/>
            </a:endParaRPr>
          </a:p>
          <a:p>
            <a:r>
              <a:rPr lang="en-US" sz="1600" u="sng" dirty="0" smtClean="0">
                <a:latin typeface="Avenir Book" charset="0"/>
                <a:ea typeface="Avenir Book" charset="0"/>
                <a:cs typeface="Avenir Book" charset="0"/>
              </a:rPr>
              <a:t>Case Date</a:t>
            </a:r>
            <a:r>
              <a:rPr lang="en-US" sz="1600" dirty="0" smtClean="0">
                <a:latin typeface="Avenir Book" charset="0"/>
                <a:ea typeface="Avenir Book" charset="0"/>
                <a:cs typeface="Avenir Book" charset="0"/>
              </a:rPr>
              <a:t>. May 1, 1980</a:t>
            </a:r>
          </a:p>
          <a:p>
            <a:endParaRPr lang="en-US" sz="1600" u="sng" dirty="0">
              <a:latin typeface="Avenir Book" charset="0"/>
              <a:ea typeface="Avenir Book" charset="0"/>
              <a:cs typeface="Avenir Book" charset="0"/>
            </a:endParaRPr>
          </a:p>
          <a:p>
            <a:r>
              <a:rPr lang="en-US" sz="1600" u="sng" dirty="0" smtClean="0">
                <a:latin typeface="Avenir Book" charset="0"/>
                <a:ea typeface="Avenir Book" charset="0"/>
                <a:cs typeface="Avenir Book" charset="0"/>
              </a:rPr>
              <a:t>Payout Amount</a:t>
            </a:r>
            <a:r>
              <a:rPr lang="en-US" sz="1600" dirty="0" smtClean="0">
                <a:latin typeface="Avenir Book" charset="0"/>
                <a:ea typeface="Avenir Book" charset="0"/>
                <a:cs typeface="Avenir Book" charset="0"/>
              </a:rPr>
              <a:t>: $150,000</a:t>
            </a:r>
          </a:p>
          <a:p>
            <a:endParaRPr lang="en-US" sz="1600" dirty="0" smtClean="0">
              <a:latin typeface="Avenir Book" charset="0"/>
              <a:ea typeface="Avenir Book" charset="0"/>
              <a:cs typeface="Avenir Book" charset="0"/>
            </a:endParaRPr>
          </a:p>
          <a:p>
            <a:r>
              <a:rPr lang="en-US" sz="1600" u="sng" dirty="0">
                <a:latin typeface="Avenir Book" charset="0"/>
                <a:ea typeface="Avenir Book" charset="0"/>
                <a:cs typeface="Avenir Book" charset="0"/>
              </a:rPr>
              <a:t>Court</a:t>
            </a:r>
            <a:r>
              <a:rPr lang="en-US" sz="1600" dirty="0">
                <a:latin typeface="Avenir Book" charset="0"/>
                <a:ea typeface="Avenir Book" charset="0"/>
                <a:cs typeface="Avenir Book" charset="0"/>
              </a:rPr>
              <a:t>: Court of Appeals of the State of New </a:t>
            </a:r>
            <a:r>
              <a:rPr lang="en-US" sz="1600" dirty="0" smtClean="0">
                <a:latin typeface="Avenir Book" charset="0"/>
                <a:ea typeface="Avenir Book" charset="0"/>
                <a:cs typeface="Avenir Book" charset="0"/>
              </a:rPr>
              <a:t>York</a:t>
            </a:r>
          </a:p>
          <a:p>
            <a:endParaRPr lang="en-US" sz="1600" dirty="0">
              <a:latin typeface="Avenir Book" charset="0"/>
              <a:ea typeface="Avenir Book" charset="0"/>
              <a:cs typeface="Avenir Book" charset="0"/>
            </a:endParaRPr>
          </a:p>
          <a:p>
            <a:r>
              <a:rPr lang="en-US" sz="1600" u="sng" dirty="0" smtClean="0">
                <a:latin typeface="Avenir Book" charset="0"/>
                <a:ea typeface="Avenir Book" charset="0"/>
                <a:cs typeface="Avenir Book" charset="0"/>
              </a:rPr>
              <a:t>Other</a:t>
            </a:r>
            <a:r>
              <a:rPr lang="en-US" sz="1600" dirty="0" smtClean="0">
                <a:latin typeface="Avenir Book" charset="0"/>
                <a:ea typeface="Avenir Book" charset="0"/>
                <a:cs typeface="Avenir Book" charset="0"/>
              </a:rPr>
              <a:t>: Type of case, judge, lawyers</a:t>
            </a:r>
          </a:p>
          <a:p>
            <a:endParaRPr lang="en-US" sz="1600" dirty="0">
              <a:latin typeface="Avenir Book" charset="0"/>
              <a:ea typeface="Avenir Book" charset="0"/>
              <a:cs typeface="Avenir Book" charset="0"/>
            </a:endParaRPr>
          </a:p>
          <a:p>
            <a:endParaRPr lang="en-US" sz="1600" dirty="0">
              <a:latin typeface="Avenir Book" charset="0"/>
              <a:ea typeface="Avenir Book" charset="0"/>
              <a:cs typeface="Avenir Book" charset="0"/>
            </a:endParaRPr>
          </a:p>
        </p:txBody>
      </p:sp>
      <p:sp>
        <p:nvSpPr>
          <p:cNvPr id="9" name="Rectangle 8"/>
          <p:cNvSpPr/>
          <p:nvPr/>
        </p:nvSpPr>
        <p:spPr>
          <a:xfrm>
            <a:off x="361950" y="418276"/>
            <a:ext cx="5816913" cy="461665"/>
          </a:xfrm>
          <a:prstGeom prst="rect">
            <a:avLst/>
          </a:prstGeom>
        </p:spPr>
        <p:txBody>
          <a:bodyPr wrap="none">
            <a:spAutoFit/>
          </a:bodyPr>
          <a:lstStyle/>
          <a:p>
            <a:r>
              <a:rPr lang="en-US" sz="2400" u="sng" dirty="0" smtClean="0">
                <a:solidFill>
                  <a:srgbClr val="000000"/>
                </a:solidFill>
                <a:latin typeface="Avenir Book" charset="0"/>
                <a:ea typeface="Avenir Book" charset="0"/>
                <a:cs typeface="Avenir Book" charset="0"/>
              </a:rPr>
              <a:t>Example (from similar but not exact data)</a:t>
            </a:r>
            <a:endParaRPr lang="en-US" sz="2400" dirty="0"/>
          </a:p>
        </p:txBody>
      </p:sp>
      <p:sp>
        <p:nvSpPr>
          <p:cNvPr id="11" name="Rectangle 10"/>
          <p:cNvSpPr/>
          <p:nvPr/>
        </p:nvSpPr>
        <p:spPr>
          <a:xfrm>
            <a:off x="574600" y="966837"/>
            <a:ext cx="4805473" cy="461665"/>
          </a:xfrm>
          <a:prstGeom prst="rect">
            <a:avLst/>
          </a:prstGeom>
        </p:spPr>
        <p:txBody>
          <a:bodyPr wrap="square">
            <a:spAutoFit/>
          </a:bodyPr>
          <a:lstStyle/>
          <a:p>
            <a:r>
              <a:rPr lang="en-US" sz="2400" i="1" u="sng" dirty="0" smtClean="0">
                <a:solidFill>
                  <a:srgbClr val="00B0F0"/>
                </a:solidFill>
                <a:latin typeface="Avenir Book" charset="0"/>
                <a:ea typeface="Avenir Book" charset="0"/>
                <a:cs typeface="Avenir Book" charset="0"/>
              </a:rPr>
              <a:t>Table: Metadata</a:t>
            </a:r>
            <a:endParaRPr lang="en-US" sz="2400" i="1" u="sng" dirty="0">
              <a:solidFill>
                <a:srgbClr val="00B0F0"/>
              </a:solidFill>
              <a:latin typeface="Avenir Book" charset="0"/>
              <a:ea typeface="Avenir Book" charset="0"/>
              <a:cs typeface="Avenir Book" charset="0"/>
            </a:endParaRPr>
          </a:p>
        </p:txBody>
      </p:sp>
      <p:sp>
        <p:nvSpPr>
          <p:cNvPr id="12" name="Rectangle 11"/>
          <p:cNvSpPr/>
          <p:nvPr/>
        </p:nvSpPr>
        <p:spPr>
          <a:xfrm>
            <a:off x="4082903" y="970792"/>
            <a:ext cx="6676585" cy="461665"/>
          </a:xfrm>
          <a:prstGeom prst="rect">
            <a:avLst/>
          </a:prstGeom>
        </p:spPr>
        <p:txBody>
          <a:bodyPr wrap="square">
            <a:spAutoFit/>
          </a:bodyPr>
          <a:lstStyle/>
          <a:p>
            <a:r>
              <a:rPr lang="en-US" sz="2400" i="1" u="sng" dirty="0" smtClean="0">
                <a:solidFill>
                  <a:srgbClr val="00B0F0"/>
                </a:solidFill>
                <a:latin typeface="Avenir Book" charset="0"/>
                <a:ea typeface="Avenir Book" charset="0"/>
                <a:cs typeface="Avenir Book" charset="0"/>
              </a:rPr>
              <a:t>Doc: Summary and Notes</a:t>
            </a:r>
            <a:endParaRPr lang="en-US" sz="2400" i="1" u="sng" dirty="0">
              <a:solidFill>
                <a:srgbClr val="00B0F0"/>
              </a:solidFill>
              <a:latin typeface="Avenir Book" charset="0"/>
              <a:ea typeface="Avenir Book" charset="0"/>
              <a:cs typeface="Avenir Book" charset="0"/>
            </a:endParaRPr>
          </a:p>
        </p:txBody>
      </p:sp>
      <p:sp>
        <p:nvSpPr>
          <p:cNvPr id="13" name="Rectangle 12"/>
          <p:cNvSpPr/>
          <p:nvPr/>
        </p:nvSpPr>
        <p:spPr>
          <a:xfrm>
            <a:off x="9208238" y="1611967"/>
            <a:ext cx="2614279" cy="5262979"/>
          </a:xfrm>
          <a:prstGeom prst="rect">
            <a:avLst/>
          </a:prstGeom>
        </p:spPr>
        <p:txBody>
          <a:bodyPr wrap="square">
            <a:spAutoFit/>
          </a:bodyPr>
          <a:lstStyle/>
          <a:p>
            <a:pPr marL="457200" indent="-457200">
              <a:buAutoNum type="arabicPeriod"/>
            </a:pPr>
            <a:r>
              <a:rPr lang="en-US" sz="1600" dirty="0" smtClean="0">
                <a:latin typeface="Avenir Book" charset="0"/>
                <a:ea typeface="Avenir Book" charset="0"/>
                <a:cs typeface="Avenir Book" charset="0"/>
              </a:rPr>
              <a:t>McDermott Case – Request for documents</a:t>
            </a:r>
          </a:p>
          <a:p>
            <a:pPr marL="457200" indent="-457200">
              <a:buFontTx/>
              <a:buAutoNum type="arabicPeriod"/>
            </a:pPr>
            <a:r>
              <a:rPr lang="en-US" sz="1600" dirty="0">
                <a:latin typeface="Avenir Book" charset="0"/>
                <a:ea typeface="Avenir Book" charset="0"/>
                <a:cs typeface="Avenir Book" charset="0"/>
              </a:rPr>
              <a:t>McDermott Case – </a:t>
            </a:r>
            <a:r>
              <a:rPr lang="en-US" sz="1600" dirty="0" smtClean="0">
                <a:latin typeface="Avenir Book" charset="0"/>
                <a:ea typeface="Avenir Book" charset="0"/>
                <a:cs typeface="Avenir Book" charset="0"/>
              </a:rPr>
              <a:t>Five results submitted</a:t>
            </a:r>
          </a:p>
          <a:p>
            <a:pPr marL="457200" indent="-457200">
              <a:buFontTx/>
              <a:buAutoNum type="arabicPeriod"/>
            </a:pPr>
            <a:r>
              <a:rPr lang="en-US" sz="1600" dirty="0" smtClean="0">
                <a:latin typeface="Avenir Book" charset="0"/>
                <a:ea typeface="Avenir Book" charset="0"/>
                <a:cs typeface="Avenir Book" charset="0"/>
              </a:rPr>
              <a:t>McDermott Case – New questions submitted</a:t>
            </a:r>
          </a:p>
          <a:p>
            <a:pPr marL="457200" indent="-457200">
              <a:buFontTx/>
              <a:buAutoNum type="arabicPeriod"/>
            </a:pPr>
            <a:r>
              <a:rPr lang="en-US" sz="1600" dirty="0" smtClean="0">
                <a:latin typeface="Avenir Book" charset="0"/>
                <a:ea typeface="Avenir Book" charset="0"/>
                <a:cs typeface="Avenir Book" charset="0"/>
              </a:rPr>
              <a:t>McDermott Case – Requests reviewed</a:t>
            </a:r>
            <a:endParaRPr lang="en-US" sz="1600" dirty="0">
              <a:latin typeface="Avenir Book" charset="0"/>
              <a:ea typeface="Avenir Book" charset="0"/>
              <a:cs typeface="Avenir Book" charset="0"/>
            </a:endParaRPr>
          </a:p>
          <a:p>
            <a:pPr marL="457200" indent="-457200">
              <a:buFontTx/>
              <a:buAutoNum type="arabicPeriod"/>
            </a:pPr>
            <a:r>
              <a:rPr lang="en-US" sz="1600" dirty="0">
                <a:latin typeface="Avenir Book" charset="0"/>
                <a:ea typeface="Avenir Book" charset="0"/>
                <a:cs typeface="Avenir Book" charset="0"/>
              </a:rPr>
              <a:t>McDermott Case – New questions submitted</a:t>
            </a:r>
          </a:p>
          <a:p>
            <a:pPr marL="457200" indent="-457200">
              <a:buFontTx/>
              <a:buAutoNum type="arabicPeriod"/>
            </a:pPr>
            <a:r>
              <a:rPr lang="en-US" sz="1600" dirty="0">
                <a:latin typeface="Avenir Book" charset="0"/>
                <a:ea typeface="Avenir Book" charset="0"/>
                <a:cs typeface="Avenir Book" charset="0"/>
              </a:rPr>
              <a:t>McDermott Case – </a:t>
            </a:r>
            <a:r>
              <a:rPr lang="en-US" sz="1600" dirty="0" smtClean="0">
                <a:latin typeface="Avenir Book" charset="0"/>
                <a:ea typeface="Avenir Book" charset="0"/>
                <a:cs typeface="Avenir Book" charset="0"/>
              </a:rPr>
              <a:t>Judge visit</a:t>
            </a:r>
          </a:p>
          <a:p>
            <a:pPr marL="457200" indent="-457200">
              <a:buFontTx/>
              <a:buAutoNum type="arabicPeriod"/>
            </a:pPr>
            <a:r>
              <a:rPr lang="en-US" sz="1600" dirty="0">
                <a:latin typeface="Avenir Book" charset="0"/>
                <a:ea typeface="Avenir Book" charset="0"/>
                <a:cs typeface="Avenir Book" charset="0"/>
              </a:rPr>
              <a:t>McDermott Case – </a:t>
            </a:r>
            <a:r>
              <a:rPr lang="en-US" sz="1600" dirty="0" smtClean="0">
                <a:latin typeface="Avenir Book" charset="0"/>
                <a:ea typeface="Avenir Book" charset="0"/>
                <a:cs typeface="Avenir Book" charset="0"/>
              </a:rPr>
              <a:t>Discovery session</a:t>
            </a:r>
            <a:endParaRPr lang="en-US" sz="1600" dirty="0">
              <a:latin typeface="Avenir Book" charset="0"/>
              <a:ea typeface="Avenir Book" charset="0"/>
              <a:cs typeface="Avenir Book" charset="0"/>
            </a:endParaRPr>
          </a:p>
          <a:p>
            <a:pPr marL="457200" indent="-457200">
              <a:buAutoNum type="arabicPeriod"/>
            </a:pPr>
            <a:endParaRPr lang="en-US" sz="1600" dirty="0" smtClean="0">
              <a:latin typeface="Avenir Book" charset="0"/>
              <a:ea typeface="Avenir Book" charset="0"/>
              <a:cs typeface="Avenir Book" charset="0"/>
            </a:endParaRPr>
          </a:p>
          <a:p>
            <a:endParaRPr lang="en-US" sz="1600" dirty="0">
              <a:latin typeface="Avenir Book" charset="0"/>
              <a:ea typeface="Avenir Book" charset="0"/>
              <a:cs typeface="Avenir Book" charset="0"/>
            </a:endParaRPr>
          </a:p>
          <a:p>
            <a:endParaRPr lang="en-US" sz="1600" dirty="0">
              <a:latin typeface="Avenir Book" charset="0"/>
              <a:ea typeface="Avenir Book" charset="0"/>
              <a:cs typeface="Avenir Book" charset="0"/>
            </a:endParaRPr>
          </a:p>
        </p:txBody>
      </p:sp>
      <p:sp>
        <p:nvSpPr>
          <p:cNvPr id="14" name="Rectangle 13"/>
          <p:cNvSpPr/>
          <p:nvPr/>
        </p:nvSpPr>
        <p:spPr>
          <a:xfrm>
            <a:off x="9208237" y="995177"/>
            <a:ext cx="3318741" cy="461665"/>
          </a:xfrm>
          <a:prstGeom prst="rect">
            <a:avLst/>
          </a:prstGeom>
        </p:spPr>
        <p:txBody>
          <a:bodyPr wrap="square">
            <a:spAutoFit/>
          </a:bodyPr>
          <a:lstStyle/>
          <a:p>
            <a:r>
              <a:rPr lang="en-US" sz="2400" i="1" u="sng" dirty="0" smtClean="0">
                <a:solidFill>
                  <a:srgbClr val="00B0F0"/>
                </a:solidFill>
                <a:latin typeface="Avenir Book" charset="0"/>
                <a:ea typeface="Avenir Book" charset="0"/>
                <a:cs typeface="Avenir Book" charset="0"/>
              </a:rPr>
              <a:t>Logs: Activities</a:t>
            </a:r>
            <a:endParaRPr lang="en-US" sz="2400" i="1" u="sng" dirty="0">
              <a:solidFill>
                <a:srgbClr val="00B0F0"/>
              </a:solidFill>
              <a:latin typeface="Avenir Book" charset="0"/>
              <a:ea typeface="Avenir Book" charset="0"/>
              <a:cs typeface="Avenir Book" charset="0"/>
            </a:endParaRPr>
          </a:p>
        </p:txBody>
      </p:sp>
      <p:sp>
        <p:nvSpPr>
          <p:cNvPr id="10" name="Rectangle 9"/>
          <p:cNvSpPr/>
          <p:nvPr/>
        </p:nvSpPr>
        <p:spPr>
          <a:xfrm>
            <a:off x="3700130" y="5671618"/>
            <a:ext cx="8934061" cy="1187439"/>
          </a:xfrm>
          <a:prstGeom prst="rect">
            <a:avLst/>
          </a:prstGeom>
          <a:gradFill flip="none" rotWithShape="1">
            <a:gsLst>
              <a:gs pos="0">
                <a:schemeClr val="bg1">
                  <a:alpha val="60000"/>
                </a:schemeClr>
              </a:gs>
              <a:gs pos="100000">
                <a:schemeClr val="bg1">
                  <a:lumMod val="0"/>
                  <a:lumOff val="10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7080098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a:xfrm>
            <a:off x="8510270" y="6373821"/>
            <a:ext cx="2743200" cy="365125"/>
          </a:xfrm>
        </p:spPr>
        <p:txBody>
          <a:bodyPr/>
          <a:lstStyle/>
          <a:p>
            <a:fld id="{150819AE-02FA-3749-BFC2-030922A62D98}" type="slidenum">
              <a:rPr lang="en-US" smtClean="0"/>
              <a:t>8</a:t>
            </a:fld>
            <a:endParaRPr lang="en-US"/>
          </a:p>
        </p:txBody>
      </p:sp>
      <p:sp>
        <p:nvSpPr>
          <p:cNvPr id="6" name="Rectangle 5"/>
          <p:cNvSpPr/>
          <p:nvPr/>
        </p:nvSpPr>
        <p:spPr>
          <a:xfrm>
            <a:off x="361950" y="6317253"/>
            <a:ext cx="8953500" cy="461665"/>
          </a:xfrm>
          <a:prstGeom prst="rect">
            <a:avLst/>
          </a:prstGeom>
        </p:spPr>
        <p:txBody>
          <a:bodyPr wrap="square">
            <a:spAutoFit/>
          </a:bodyPr>
          <a:lstStyle/>
          <a:p>
            <a:pPr marL="17463" marR="0" lvl="0" indent="-17463" defTabSz="914400" eaLnBrk="1" fontAlgn="auto" latinLnBrk="0" hangingPunct="1">
              <a:lnSpc>
                <a:spcPct val="100000"/>
              </a:lnSpc>
              <a:spcBef>
                <a:spcPts val="0"/>
              </a:spcBef>
              <a:spcAft>
                <a:spcPts val="0"/>
              </a:spcAft>
              <a:buClrTx/>
              <a:buSzTx/>
              <a:buFont typeface="Arial" charset="0"/>
              <a:buNone/>
              <a:defRPr/>
            </a:pPr>
            <a:r>
              <a:rPr lang="en-US" sz="2400" dirty="0" smtClean="0">
                <a:solidFill>
                  <a:schemeClr val="bg1">
                    <a:lumMod val="50000"/>
                  </a:schemeClr>
                </a:solidFill>
                <a:latin typeface="Helvetica Neue Thin" charset="0"/>
                <a:ea typeface="Helvetica Neue Thin" charset="0"/>
                <a:cs typeface="Helvetica Neue Thin" charset="0"/>
              </a:rPr>
              <a:t>Motivation</a:t>
            </a:r>
            <a:endParaRPr lang="en-US" sz="2400" dirty="0">
              <a:solidFill>
                <a:schemeClr val="bg1">
                  <a:lumMod val="50000"/>
                </a:schemeClr>
              </a:solidFill>
              <a:latin typeface="Helvetica Neue Thin" charset="0"/>
              <a:ea typeface="Helvetica Neue Thin" charset="0"/>
              <a:cs typeface="Helvetica Neue Thin" charset="0"/>
            </a:endParaRPr>
          </a:p>
        </p:txBody>
      </p:sp>
      <p:sp>
        <p:nvSpPr>
          <p:cNvPr id="8" name="Rectangle 7"/>
          <p:cNvSpPr/>
          <p:nvPr/>
        </p:nvSpPr>
        <p:spPr>
          <a:xfrm>
            <a:off x="2325963" y="2703798"/>
            <a:ext cx="7705799" cy="2800767"/>
          </a:xfrm>
          <a:prstGeom prst="rect">
            <a:avLst/>
          </a:prstGeom>
        </p:spPr>
        <p:txBody>
          <a:bodyPr wrap="square">
            <a:spAutoFit/>
          </a:bodyPr>
          <a:lstStyle/>
          <a:p>
            <a:r>
              <a:rPr lang="en-US" sz="1600" u="sng" dirty="0" smtClean="0">
                <a:latin typeface="Avenir Book" charset="0"/>
                <a:ea typeface="Avenir Book" charset="0"/>
                <a:cs typeface="Avenir Book" charset="0"/>
              </a:rPr>
              <a:t>Case Name</a:t>
            </a:r>
            <a:r>
              <a:rPr lang="en-US" sz="1600" dirty="0">
                <a:latin typeface="Avenir Book" charset="0"/>
                <a:ea typeface="Avenir Book" charset="0"/>
                <a:cs typeface="Avenir Book" charset="0"/>
              </a:rPr>
              <a:t>. </a:t>
            </a:r>
            <a:r>
              <a:rPr lang="en-US" sz="1600" dirty="0" smtClean="0">
                <a:latin typeface="Avenir Book" charset="0"/>
                <a:ea typeface="Avenir Book" charset="0"/>
                <a:cs typeface="Avenir Book" charset="0"/>
              </a:rPr>
              <a:t>-- Joseph </a:t>
            </a:r>
            <a:r>
              <a:rPr lang="en-US" sz="1600" dirty="0">
                <a:latin typeface="Avenir Book" charset="0"/>
                <a:ea typeface="Avenir Book" charset="0"/>
                <a:cs typeface="Avenir Book" charset="0"/>
              </a:rPr>
              <a:t>McDermott v. City of N. Y., 50 N.Y.2d 211 (1980</a:t>
            </a:r>
            <a:r>
              <a:rPr lang="en-US" sz="1600" dirty="0" smtClean="0">
                <a:latin typeface="Avenir Book" charset="0"/>
                <a:ea typeface="Avenir Book" charset="0"/>
                <a:cs typeface="Avenir Book" charset="0"/>
              </a:rPr>
              <a:t>)</a:t>
            </a:r>
          </a:p>
          <a:p>
            <a:endParaRPr lang="en-US" sz="1600" dirty="0">
              <a:latin typeface="Avenir Book" charset="0"/>
              <a:ea typeface="Avenir Book" charset="0"/>
              <a:cs typeface="Avenir Book" charset="0"/>
            </a:endParaRPr>
          </a:p>
          <a:p>
            <a:r>
              <a:rPr lang="en-US" sz="1600" u="sng" dirty="0" smtClean="0">
                <a:latin typeface="Avenir Book" charset="0"/>
                <a:ea typeface="Avenir Book" charset="0"/>
                <a:cs typeface="Avenir Book" charset="0"/>
              </a:rPr>
              <a:t>Case Date</a:t>
            </a:r>
            <a:r>
              <a:rPr lang="en-US" sz="1600" dirty="0" smtClean="0">
                <a:latin typeface="Avenir Book" charset="0"/>
                <a:ea typeface="Avenir Book" charset="0"/>
                <a:cs typeface="Avenir Book" charset="0"/>
              </a:rPr>
              <a:t>. May 1, 1980</a:t>
            </a:r>
          </a:p>
          <a:p>
            <a:endParaRPr lang="en-US" sz="1600" u="sng" dirty="0">
              <a:latin typeface="Avenir Book" charset="0"/>
              <a:ea typeface="Avenir Book" charset="0"/>
              <a:cs typeface="Avenir Book" charset="0"/>
            </a:endParaRPr>
          </a:p>
          <a:p>
            <a:r>
              <a:rPr lang="en-US" sz="1600" u="sng" dirty="0" smtClean="0">
                <a:latin typeface="Avenir Book" charset="0"/>
                <a:ea typeface="Avenir Book" charset="0"/>
                <a:cs typeface="Avenir Book" charset="0"/>
              </a:rPr>
              <a:t>Payout Amount</a:t>
            </a:r>
            <a:r>
              <a:rPr lang="en-US" sz="1600" dirty="0" smtClean="0">
                <a:latin typeface="Avenir Book" charset="0"/>
                <a:ea typeface="Avenir Book" charset="0"/>
                <a:cs typeface="Avenir Book" charset="0"/>
              </a:rPr>
              <a:t>: $150,000</a:t>
            </a:r>
          </a:p>
          <a:p>
            <a:endParaRPr lang="en-US" sz="1600" dirty="0" smtClean="0">
              <a:latin typeface="Avenir Book" charset="0"/>
              <a:ea typeface="Avenir Book" charset="0"/>
              <a:cs typeface="Avenir Book" charset="0"/>
            </a:endParaRPr>
          </a:p>
          <a:p>
            <a:r>
              <a:rPr lang="en-US" sz="1600" u="sng" dirty="0">
                <a:latin typeface="Avenir Book" charset="0"/>
                <a:ea typeface="Avenir Book" charset="0"/>
                <a:cs typeface="Avenir Book" charset="0"/>
              </a:rPr>
              <a:t>Court</a:t>
            </a:r>
            <a:r>
              <a:rPr lang="en-US" sz="1600" dirty="0">
                <a:latin typeface="Avenir Book" charset="0"/>
                <a:ea typeface="Avenir Book" charset="0"/>
                <a:cs typeface="Avenir Book" charset="0"/>
              </a:rPr>
              <a:t>: Court of Appeals of the State of New </a:t>
            </a:r>
            <a:r>
              <a:rPr lang="en-US" sz="1600" dirty="0" smtClean="0">
                <a:latin typeface="Avenir Book" charset="0"/>
                <a:ea typeface="Avenir Book" charset="0"/>
                <a:cs typeface="Avenir Book" charset="0"/>
              </a:rPr>
              <a:t>York</a:t>
            </a:r>
          </a:p>
          <a:p>
            <a:endParaRPr lang="en-US" sz="1600" dirty="0">
              <a:latin typeface="Avenir Book" charset="0"/>
              <a:ea typeface="Avenir Book" charset="0"/>
              <a:cs typeface="Avenir Book" charset="0"/>
            </a:endParaRPr>
          </a:p>
          <a:p>
            <a:r>
              <a:rPr lang="en-US" sz="1600" u="sng" dirty="0">
                <a:latin typeface="Avenir Book" charset="0"/>
                <a:ea typeface="Avenir Book" charset="0"/>
                <a:cs typeface="Avenir Book" charset="0"/>
              </a:rPr>
              <a:t>Other</a:t>
            </a:r>
            <a:r>
              <a:rPr lang="en-US" sz="1600" dirty="0">
                <a:latin typeface="Avenir Book" charset="0"/>
                <a:ea typeface="Avenir Book" charset="0"/>
                <a:cs typeface="Avenir Book" charset="0"/>
              </a:rPr>
              <a:t>: Type of case, judge, lawyers</a:t>
            </a:r>
          </a:p>
          <a:p>
            <a:endParaRPr lang="en-US" sz="1600" dirty="0">
              <a:latin typeface="Avenir Book" charset="0"/>
              <a:ea typeface="Avenir Book" charset="0"/>
              <a:cs typeface="Avenir Book" charset="0"/>
            </a:endParaRPr>
          </a:p>
          <a:p>
            <a:endParaRPr lang="en-US" sz="1600" dirty="0">
              <a:latin typeface="Avenir Book" charset="0"/>
              <a:ea typeface="Avenir Book" charset="0"/>
              <a:cs typeface="Avenir Book" charset="0"/>
            </a:endParaRPr>
          </a:p>
        </p:txBody>
      </p:sp>
      <p:sp>
        <p:nvSpPr>
          <p:cNvPr id="9" name="Rectangle 8"/>
          <p:cNvSpPr/>
          <p:nvPr/>
        </p:nvSpPr>
        <p:spPr>
          <a:xfrm>
            <a:off x="361950" y="418276"/>
            <a:ext cx="5816913" cy="461665"/>
          </a:xfrm>
          <a:prstGeom prst="rect">
            <a:avLst/>
          </a:prstGeom>
        </p:spPr>
        <p:txBody>
          <a:bodyPr wrap="none">
            <a:spAutoFit/>
          </a:bodyPr>
          <a:lstStyle/>
          <a:p>
            <a:r>
              <a:rPr lang="en-US" sz="2400" u="sng" dirty="0" smtClean="0">
                <a:solidFill>
                  <a:srgbClr val="000000"/>
                </a:solidFill>
                <a:latin typeface="Avenir Book" charset="0"/>
                <a:ea typeface="Avenir Book" charset="0"/>
                <a:cs typeface="Avenir Book" charset="0"/>
              </a:rPr>
              <a:t>Example (from similar but not exact data)</a:t>
            </a:r>
            <a:endParaRPr lang="en-US" sz="2400" dirty="0"/>
          </a:p>
        </p:txBody>
      </p:sp>
      <p:sp>
        <p:nvSpPr>
          <p:cNvPr id="11" name="Rectangle 10"/>
          <p:cNvSpPr/>
          <p:nvPr/>
        </p:nvSpPr>
        <p:spPr>
          <a:xfrm>
            <a:off x="2325963" y="2087008"/>
            <a:ext cx="4805473" cy="461665"/>
          </a:xfrm>
          <a:prstGeom prst="rect">
            <a:avLst/>
          </a:prstGeom>
        </p:spPr>
        <p:txBody>
          <a:bodyPr wrap="square">
            <a:spAutoFit/>
          </a:bodyPr>
          <a:lstStyle/>
          <a:p>
            <a:r>
              <a:rPr lang="en-US" sz="2400" i="1" u="sng" dirty="0" smtClean="0">
                <a:solidFill>
                  <a:srgbClr val="00B0F0"/>
                </a:solidFill>
                <a:latin typeface="Avenir Book" charset="0"/>
                <a:ea typeface="Avenir Book" charset="0"/>
                <a:cs typeface="Avenir Book" charset="0"/>
              </a:rPr>
              <a:t>Table: Metadata</a:t>
            </a:r>
            <a:endParaRPr lang="en-US" sz="2400" i="1" u="sng" dirty="0">
              <a:solidFill>
                <a:srgbClr val="00B0F0"/>
              </a:solidFill>
              <a:latin typeface="Avenir Book" charset="0"/>
              <a:ea typeface="Avenir Book" charset="0"/>
              <a:cs typeface="Avenir Book" charset="0"/>
            </a:endParaRPr>
          </a:p>
        </p:txBody>
      </p:sp>
      <p:sp>
        <p:nvSpPr>
          <p:cNvPr id="10" name="Rectangle 9"/>
          <p:cNvSpPr/>
          <p:nvPr/>
        </p:nvSpPr>
        <p:spPr>
          <a:xfrm>
            <a:off x="3700130" y="5671618"/>
            <a:ext cx="8934061" cy="1187439"/>
          </a:xfrm>
          <a:prstGeom prst="rect">
            <a:avLst/>
          </a:prstGeom>
          <a:gradFill flip="none" rotWithShape="1">
            <a:gsLst>
              <a:gs pos="0">
                <a:schemeClr val="bg1">
                  <a:alpha val="60000"/>
                </a:schemeClr>
              </a:gs>
              <a:gs pos="100000">
                <a:schemeClr val="bg1">
                  <a:lumMod val="0"/>
                  <a:lumOff val="10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3732563" y="2678038"/>
            <a:ext cx="1862667" cy="37253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5798429" y="2703798"/>
            <a:ext cx="1203401" cy="34677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3460495" y="3174123"/>
            <a:ext cx="441401" cy="29978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3901896" y="3174123"/>
            <a:ext cx="119701" cy="30559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4054296" y="3174124"/>
            <a:ext cx="597922" cy="29978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4022764" y="3666882"/>
            <a:ext cx="797619" cy="29978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3061685" y="4177591"/>
            <a:ext cx="3860768" cy="29978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5017239" y="1203748"/>
            <a:ext cx="2765779" cy="1200329"/>
          </a:xfrm>
          <a:prstGeom prst="rect">
            <a:avLst/>
          </a:prstGeom>
          <a:noFill/>
        </p:spPr>
        <p:txBody>
          <a:bodyPr wrap="square" rtlCol="0">
            <a:spAutoFit/>
          </a:bodyPr>
          <a:lstStyle/>
          <a:p>
            <a:r>
              <a:rPr lang="en-US" dirty="0" smtClean="0">
                <a:solidFill>
                  <a:srgbClr val="FF0000"/>
                </a:solidFill>
                <a:latin typeface="Avenir Book" charset="0"/>
                <a:ea typeface="Avenir Book" charset="0"/>
                <a:cs typeface="Avenir Book" charset="0"/>
              </a:rPr>
              <a:t>Plaintiff</a:t>
            </a:r>
          </a:p>
          <a:p>
            <a:r>
              <a:rPr lang="en-US" dirty="0" smtClean="0">
                <a:solidFill>
                  <a:srgbClr val="FF0000"/>
                </a:solidFill>
                <a:latin typeface="Avenir Book" charset="0"/>
                <a:ea typeface="Avenir Book" charset="0"/>
                <a:cs typeface="Avenir Book" charset="0"/>
              </a:rPr>
              <a:t>Plaintiff gender</a:t>
            </a:r>
          </a:p>
          <a:p>
            <a:r>
              <a:rPr lang="en-US" dirty="0" smtClean="0">
                <a:solidFill>
                  <a:srgbClr val="FF0000"/>
                </a:solidFill>
                <a:latin typeface="Avenir Book" charset="0"/>
                <a:ea typeface="Avenir Book" charset="0"/>
                <a:cs typeface="Avenir Book" charset="0"/>
              </a:rPr>
              <a:t>Number of plaintiffs</a:t>
            </a:r>
          </a:p>
          <a:p>
            <a:r>
              <a:rPr lang="en-US" dirty="0" smtClean="0">
                <a:solidFill>
                  <a:srgbClr val="FF0000"/>
                </a:solidFill>
                <a:latin typeface="Avenir Book" charset="0"/>
                <a:ea typeface="Avenir Book" charset="0"/>
                <a:cs typeface="Avenir Book" charset="0"/>
              </a:rPr>
              <a:t>Individual or </a:t>
            </a:r>
            <a:r>
              <a:rPr lang="en-US" dirty="0" err="1" smtClean="0">
                <a:solidFill>
                  <a:srgbClr val="FF0000"/>
                </a:solidFill>
                <a:latin typeface="Avenir Book" charset="0"/>
                <a:ea typeface="Avenir Book" charset="0"/>
                <a:cs typeface="Avenir Book" charset="0"/>
              </a:rPr>
              <a:t>corp</a:t>
            </a:r>
            <a:endParaRPr lang="en-US" dirty="0">
              <a:solidFill>
                <a:srgbClr val="FF0000"/>
              </a:solidFill>
              <a:latin typeface="Avenir Book" charset="0"/>
              <a:ea typeface="Avenir Book" charset="0"/>
              <a:cs typeface="Avenir Book" charset="0"/>
            </a:endParaRPr>
          </a:p>
        </p:txBody>
      </p:sp>
      <p:cxnSp>
        <p:nvCxnSpPr>
          <p:cNvPr id="22" name="Straight Connector 21"/>
          <p:cNvCxnSpPr>
            <a:stCxn id="5" idx="0"/>
            <a:endCxn id="7" idx="1"/>
          </p:cNvCxnSpPr>
          <p:nvPr/>
        </p:nvCxnSpPr>
        <p:spPr>
          <a:xfrm flipV="1">
            <a:off x="4663897" y="1803913"/>
            <a:ext cx="353342" cy="87412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15" idx="0"/>
          </p:cNvCxnSpPr>
          <p:nvPr/>
        </p:nvCxnSpPr>
        <p:spPr>
          <a:xfrm flipV="1">
            <a:off x="6400130" y="2087008"/>
            <a:ext cx="1278254" cy="61679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7654251" y="1555343"/>
            <a:ext cx="2765779" cy="646331"/>
          </a:xfrm>
          <a:prstGeom prst="rect">
            <a:avLst/>
          </a:prstGeom>
          <a:noFill/>
        </p:spPr>
        <p:txBody>
          <a:bodyPr wrap="square" rtlCol="0">
            <a:spAutoFit/>
          </a:bodyPr>
          <a:lstStyle/>
          <a:p>
            <a:r>
              <a:rPr lang="en-US" dirty="0" smtClean="0">
                <a:solidFill>
                  <a:srgbClr val="FF0000"/>
                </a:solidFill>
                <a:latin typeface="Avenir Book" charset="0"/>
                <a:ea typeface="Avenir Book" charset="0"/>
                <a:cs typeface="Avenir Book" charset="0"/>
              </a:rPr>
              <a:t>Respondent</a:t>
            </a:r>
          </a:p>
          <a:p>
            <a:r>
              <a:rPr lang="en-US" dirty="0" smtClean="0">
                <a:solidFill>
                  <a:srgbClr val="FF0000"/>
                </a:solidFill>
                <a:latin typeface="Avenir Book" charset="0"/>
                <a:ea typeface="Avenir Book" charset="0"/>
                <a:cs typeface="Avenir Book" charset="0"/>
              </a:rPr>
              <a:t>Type of respondent</a:t>
            </a:r>
            <a:endParaRPr lang="en-US" dirty="0">
              <a:solidFill>
                <a:srgbClr val="FF0000"/>
              </a:solidFill>
              <a:latin typeface="Avenir Book" charset="0"/>
              <a:ea typeface="Avenir Book" charset="0"/>
              <a:cs typeface="Avenir Book" charset="0"/>
            </a:endParaRPr>
          </a:p>
        </p:txBody>
      </p:sp>
      <p:sp>
        <p:nvSpPr>
          <p:cNvPr id="27" name="TextBox 26"/>
          <p:cNvSpPr txBox="1"/>
          <p:nvPr/>
        </p:nvSpPr>
        <p:spPr>
          <a:xfrm>
            <a:off x="5401381" y="3175008"/>
            <a:ext cx="2765779" cy="646331"/>
          </a:xfrm>
          <a:prstGeom prst="rect">
            <a:avLst/>
          </a:prstGeom>
          <a:noFill/>
        </p:spPr>
        <p:txBody>
          <a:bodyPr wrap="square" rtlCol="0">
            <a:spAutoFit/>
          </a:bodyPr>
          <a:lstStyle/>
          <a:p>
            <a:r>
              <a:rPr lang="en-US" dirty="0" smtClean="0">
                <a:solidFill>
                  <a:srgbClr val="FF0000"/>
                </a:solidFill>
                <a:latin typeface="Avenir Book" charset="0"/>
                <a:ea typeface="Avenir Book" charset="0"/>
                <a:cs typeface="Avenir Book" charset="0"/>
              </a:rPr>
              <a:t>Age of case</a:t>
            </a:r>
          </a:p>
          <a:p>
            <a:r>
              <a:rPr lang="en-US" dirty="0" smtClean="0">
                <a:solidFill>
                  <a:srgbClr val="FF0000"/>
                </a:solidFill>
                <a:latin typeface="Avenir Book" charset="0"/>
                <a:ea typeface="Avenir Book" charset="0"/>
                <a:cs typeface="Avenir Book" charset="0"/>
              </a:rPr>
              <a:t>Case load in year </a:t>
            </a:r>
            <a:endParaRPr lang="en-US" dirty="0">
              <a:solidFill>
                <a:srgbClr val="FF0000"/>
              </a:solidFill>
              <a:latin typeface="Avenir Book" charset="0"/>
              <a:ea typeface="Avenir Book" charset="0"/>
              <a:cs typeface="Avenir Book" charset="0"/>
            </a:endParaRPr>
          </a:p>
        </p:txBody>
      </p:sp>
      <p:cxnSp>
        <p:nvCxnSpPr>
          <p:cNvPr id="28" name="Straight Connector 27"/>
          <p:cNvCxnSpPr>
            <a:stCxn id="18" idx="3"/>
            <a:endCxn id="27" idx="1"/>
          </p:cNvCxnSpPr>
          <p:nvPr/>
        </p:nvCxnSpPr>
        <p:spPr>
          <a:xfrm>
            <a:off x="4652218" y="3324015"/>
            <a:ext cx="749163" cy="174159"/>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32" name="Rectangle 31"/>
          <p:cNvSpPr/>
          <p:nvPr/>
        </p:nvSpPr>
        <p:spPr>
          <a:xfrm>
            <a:off x="3061685" y="4664537"/>
            <a:ext cx="1131492" cy="30743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4254637" y="4664537"/>
            <a:ext cx="565746" cy="31496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4881842" y="4660772"/>
            <a:ext cx="813563" cy="31496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p:cNvSpPr txBox="1"/>
          <p:nvPr/>
        </p:nvSpPr>
        <p:spPr>
          <a:xfrm>
            <a:off x="5401381" y="3761110"/>
            <a:ext cx="2765779" cy="369332"/>
          </a:xfrm>
          <a:prstGeom prst="rect">
            <a:avLst/>
          </a:prstGeom>
          <a:noFill/>
        </p:spPr>
        <p:txBody>
          <a:bodyPr wrap="square" rtlCol="0">
            <a:spAutoFit/>
          </a:bodyPr>
          <a:lstStyle/>
          <a:p>
            <a:r>
              <a:rPr lang="en-US" dirty="0" smtClean="0">
                <a:solidFill>
                  <a:srgbClr val="FF0000"/>
                </a:solidFill>
                <a:latin typeface="Avenir Book" charset="0"/>
                <a:ea typeface="Avenir Book" charset="0"/>
                <a:cs typeface="Avenir Book" charset="0"/>
              </a:rPr>
              <a:t>Payout</a:t>
            </a:r>
            <a:endParaRPr lang="en-US" dirty="0">
              <a:solidFill>
                <a:srgbClr val="FF0000"/>
              </a:solidFill>
              <a:latin typeface="Avenir Book" charset="0"/>
              <a:ea typeface="Avenir Book" charset="0"/>
              <a:cs typeface="Avenir Book" charset="0"/>
            </a:endParaRPr>
          </a:p>
        </p:txBody>
      </p:sp>
      <p:cxnSp>
        <p:nvCxnSpPr>
          <p:cNvPr id="36" name="Straight Connector 35"/>
          <p:cNvCxnSpPr>
            <a:stCxn id="19" idx="3"/>
            <a:endCxn id="35" idx="1"/>
          </p:cNvCxnSpPr>
          <p:nvPr/>
        </p:nvCxnSpPr>
        <p:spPr>
          <a:xfrm>
            <a:off x="4820383" y="3816773"/>
            <a:ext cx="580998" cy="12900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3154620" y="5184490"/>
            <a:ext cx="3767833" cy="1200329"/>
          </a:xfrm>
          <a:prstGeom prst="rect">
            <a:avLst/>
          </a:prstGeom>
          <a:noFill/>
        </p:spPr>
        <p:txBody>
          <a:bodyPr wrap="square" rtlCol="0">
            <a:spAutoFit/>
          </a:bodyPr>
          <a:lstStyle/>
          <a:p>
            <a:r>
              <a:rPr lang="en-US" dirty="0" smtClean="0">
                <a:solidFill>
                  <a:srgbClr val="FF0000"/>
                </a:solidFill>
                <a:latin typeface="Avenir Book" charset="0"/>
                <a:ea typeface="Avenir Book" charset="0"/>
                <a:cs typeface="Avenir Book" charset="0"/>
              </a:rPr>
              <a:t>Past record for case type</a:t>
            </a:r>
          </a:p>
          <a:p>
            <a:r>
              <a:rPr lang="en-US" dirty="0" smtClean="0">
                <a:solidFill>
                  <a:srgbClr val="FF0000"/>
                </a:solidFill>
                <a:latin typeface="Avenir Book" charset="0"/>
                <a:ea typeface="Avenir Book" charset="0"/>
                <a:cs typeface="Avenir Book" charset="0"/>
              </a:rPr>
              <a:t>Judge’s record on similar cases</a:t>
            </a:r>
          </a:p>
          <a:p>
            <a:r>
              <a:rPr lang="en-US" dirty="0" smtClean="0">
                <a:solidFill>
                  <a:srgbClr val="FF0000"/>
                </a:solidFill>
                <a:latin typeface="Avenir Book" charset="0"/>
                <a:ea typeface="Avenir Book" charset="0"/>
                <a:cs typeface="Avenir Book" charset="0"/>
              </a:rPr>
              <a:t>Lawyer’s case load</a:t>
            </a:r>
          </a:p>
          <a:p>
            <a:r>
              <a:rPr lang="en-US" dirty="0" smtClean="0">
                <a:solidFill>
                  <a:srgbClr val="FF0000"/>
                </a:solidFill>
                <a:latin typeface="Avenir Book" charset="0"/>
                <a:ea typeface="Avenir Book" charset="0"/>
                <a:cs typeface="Avenir Book" charset="0"/>
              </a:rPr>
              <a:t>Lawyer to judge interaction</a:t>
            </a:r>
            <a:endParaRPr lang="en-US" dirty="0">
              <a:solidFill>
                <a:srgbClr val="FF0000"/>
              </a:solidFill>
              <a:latin typeface="Avenir Book" charset="0"/>
              <a:ea typeface="Avenir Book" charset="0"/>
              <a:cs typeface="Avenir Book" charset="0"/>
            </a:endParaRPr>
          </a:p>
        </p:txBody>
      </p:sp>
      <p:sp>
        <p:nvSpPr>
          <p:cNvPr id="40" name="TextBox 39"/>
          <p:cNvSpPr txBox="1"/>
          <p:nvPr/>
        </p:nvSpPr>
        <p:spPr>
          <a:xfrm>
            <a:off x="7153223" y="4241853"/>
            <a:ext cx="3767833" cy="369332"/>
          </a:xfrm>
          <a:prstGeom prst="rect">
            <a:avLst/>
          </a:prstGeom>
          <a:noFill/>
        </p:spPr>
        <p:txBody>
          <a:bodyPr wrap="square" rtlCol="0">
            <a:spAutoFit/>
          </a:bodyPr>
          <a:lstStyle/>
          <a:p>
            <a:r>
              <a:rPr lang="en-US" dirty="0" smtClean="0">
                <a:solidFill>
                  <a:srgbClr val="FF0000"/>
                </a:solidFill>
                <a:latin typeface="Avenir Book" charset="0"/>
                <a:ea typeface="Avenir Book" charset="0"/>
                <a:cs typeface="Avenir Book" charset="0"/>
              </a:rPr>
              <a:t>Historical leaning of court</a:t>
            </a:r>
            <a:endParaRPr lang="en-US" dirty="0">
              <a:solidFill>
                <a:srgbClr val="FF0000"/>
              </a:solidFill>
              <a:latin typeface="Avenir Book" charset="0"/>
              <a:ea typeface="Avenir Book" charset="0"/>
              <a:cs typeface="Avenir Book" charset="0"/>
            </a:endParaRPr>
          </a:p>
        </p:txBody>
      </p:sp>
    </p:spTree>
    <p:extLst>
      <p:ext uri="{BB962C8B-B14F-4D97-AF65-F5344CB8AC3E}">
        <p14:creationId xmlns:p14="http://schemas.microsoft.com/office/powerpoint/2010/main" val="7312853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a:xfrm>
            <a:off x="8510270" y="6373821"/>
            <a:ext cx="2743200" cy="365125"/>
          </a:xfrm>
        </p:spPr>
        <p:txBody>
          <a:bodyPr/>
          <a:lstStyle/>
          <a:p>
            <a:fld id="{150819AE-02FA-3749-BFC2-030922A62D98}" type="slidenum">
              <a:rPr lang="en-US" smtClean="0"/>
              <a:t>9</a:t>
            </a:fld>
            <a:endParaRPr lang="en-US"/>
          </a:p>
        </p:txBody>
      </p:sp>
      <p:sp>
        <p:nvSpPr>
          <p:cNvPr id="6" name="Rectangle 5"/>
          <p:cNvSpPr/>
          <p:nvPr/>
        </p:nvSpPr>
        <p:spPr>
          <a:xfrm>
            <a:off x="361950" y="6317253"/>
            <a:ext cx="8953500" cy="461665"/>
          </a:xfrm>
          <a:prstGeom prst="rect">
            <a:avLst/>
          </a:prstGeom>
        </p:spPr>
        <p:txBody>
          <a:bodyPr wrap="square">
            <a:spAutoFit/>
          </a:bodyPr>
          <a:lstStyle/>
          <a:p>
            <a:pPr marL="17463" marR="0" lvl="0" indent="-17463" defTabSz="914400" eaLnBrk="1" fontAlgn="auto" latinLnBrk="0" hangingPunct="1">
              <a:lnSpc>
                <a:spcPct val="100000"/>
              </a:lnSpc>
              <a:spcBef>
                <a:spcPts val="0"/>
              </a:spcBef>
              <a:spcAft>
                <a:spcPts val="0"/>
              </a:spcAft>
              <a:buClrTx/>
              <a:buSzTx/>
              <a:buFont typeface="Arial" charset="0"/>
              <a:buNone/>
              <a:defRPr/>
            </a:pPr>
            <a:r>
              <a:rPr lang="en-US" sz="2400" dirty="0" smtClean="0">
                <a:solidFill>
                  <a:schemeClr val="bg1">
                    <a:lumMod val="50000"/>
                  </a:schemeClr>
                </a:solidFill>
                <a:latin typeface="Helvetica Neue Thin" charset="0"/>
                <a:ea typeface="Helvetica Neue Thin" charset="0"/>
                <a:cs typeface="Helvetica Neue Thin" charset="0"/>
              </a:rPr>
              <a:t>Motivation</a:t>
            </a:r>
            <a:endParaRPr lang="en-US" sz="2400" dirty="0">
              <a:solidFill>
                <a:schemeClr val="bg1">
                  <a:lumMod val="50000"/>
                </a:schemeClr>
              </a:solidFill>
              <a:latin typeface="Helvetica Neue Thin" charset="0"/>
              <a:ea typeface="Helvetica Neue Thin" charset="0"/>
              <a:cs typeface="Helvetica Neue Thin" charset="0"/>
            </a:endParaRPr>
          </a:p>
        </p:txBody>
      </p:sp>
      <p:sp>
        <p:nvSpPr>
          <p:cNvPr id="9" name="Rectangle 8"/>
          <p:cNvSpPr/>
          <p:nvPr/>
        </p:nvSpPr>
        <p:spPr>
          <a:xfrm>
            <a:off x="361950" y="418276"/>
            <a:ext cx="5816913" cy="461665"/>
          </a:xfrm>
          <a:prstGeom prst="rect">
            <a:avLst/>
          </a:prstGeom>
        </p:spPr>
        <p:txBody>
          <a:bodyPr wrap="none">
            <a:spAutoFit/>
          </a:bodyPr>
          <a:lstStyle/>
          <a:p>
            <a:r>
              <a:rPr lang="en-US" sz="2400" u="sng" dirty="0" smtClean="0">
                <a:solidFill>
                  <a:srgbClr val="000000"/>
                </a:solidFill>
                <a:latin typeface="Avenir Book" charset="0"/>
                <a:ea typeface="Avenir Book" charset="0"/>
                <a:cs typeface="Avenir Book" charset="0"/>
              </a:rPr>
              <a:t>Example (from similar but not exact data)</a:t>
            </a:r>
            <a:endParaRPr lang="en-US" sz="2400" dirty="0"/>
          </a:p>
        </p:txBody>
      </p:sp>
      <p:sp>
        <p:nvSpPr>
          <p:cNvPr id="10" name="Rectangle 9"/>
          <p:cNvSpPr/>
          <p:nvPr/>
        </p:nvSpPr>
        <p:spPr>
          <a:xfrm>
            <a:off x="3700130" y="5671618"/>
            <a:ext cx="8934061" cy="1187439"/>
          </a:xfrm>
          <a:prstGeom prst="rect">
            <a:avLst/>
          </a:prstGeom>
          <a:gradFill flip="none" rotWithShape="1">
            <a:gsLst>
              <a:gs pos="0">
                <a:schemeClr val="bg1">
                  <a:alpha val="60000"/>
                </a:schemeClr>
              </a:gs>
              <a:gs pos="100000">
                <a:schemeClr val="bg1">
                  <a:lumMod val="0"/>
                  <a:lumOff val="10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p:cNvSpPr txBox="1"/>
          <p:nvPr/>
        </p:nvSpPr>
        <p:spPr>
          <a:xfrm>
            <a:off x="9342830" y="5351466"/>
            <a:ext cx="3767833" cy="369332"/>
          </a:xfrm>
          <a:prstGeom prst="rect">
            <a:avLst/>
          </a:prstGeom>
          <a:noFill/>
        </p:spPr>
        <p:txBody>
          <a:bodyPr wrap="square" rtlCol="0">
            <a:spAutoFit/>
          </a:bodyPr>
          <a:lstStyle/>
          <a:p>
            <a:r>
              <a:rPr lang="en-US" dirty="0" smtClean="0">
                <a:solidFill>
                  <a:srgbClr val="FF0000"/>
                </a:solidFill>
                <a:latin typeface="Avenir Book" charset="0"/>
                <a:ea typeface="Avenir Book" charset="0"/>
                <a:cs typeface="Avenir Book" charset="0"/>
              </a:rPr>
              <a:t>Third-parties</a:t>
            </a:r>
            <a:endParaRPr lang="en-US" dirty="0">
              <a:solidFill>
                <a:srgbClr val="FF0000"/>
              </a:solidFill>
              <a:latin typeface="Avenir Book" charset="0"/>
              <a:ea typeface="Avenir Book" charset="0"/>
              <a:cs typeface="Avenir Book" charset="0"/>
            </a:endParaRPr>
          </a:p>
        </p:txBody>
      </p:sp>
      <p:sp>
        <p:nvSpPr>
          <p:cNvPr id="29" name="Rectangle 28"/>
          <p:cNvSpPr/>
          <p:nvPr/>
        </p:nvSpPr>
        <p:spPr>
          <a:xfrm>
            <a:off x="2494594" y="1315884"/>
            <a:ext cx="6811187" cy="7971413"/>
          </a:xfrm>
          <a:prstGeom prst="rect">
            <a:avLst/>
          </a:prstGeom>
        </p:spPr>
        <p:txBody>
          <a:bodyPr wrap="square">
            <a:spAutoFit/>
          </a:bodyPr>
          <a:lstStyle/>
          <a:p>
            <a:r>
              <a:rPr lang="en-US" sz="1600" dirty="0" smtClean="0">
                <a:solidFill>
                  <a:srgbClr val="000000"/>
                </a:solidFill>
                <a:latin typeface="Avenir Book" charset="0"/>
                <a:ea typeface="Avenir Book" charset="0"/>
                <a:cs typeface="Avenir Book" charset="0"/>
              </a:rPr>
              <a:t>The cause </a:t>
            </a:r>
            <a:r>
              <a:rPr lang="en-US" sz="1600" dirty="0">
                <a:solidFill>
                  <a:srgbClr val="000000"/>
                </a:solidFill>
                <a:latin typeface="Avenir Book" charset="0"/>
                <a:ea typeface="Avenir Book" charset="0"/>
                <a:cs typeface="Avenir Book" charset="0"/>
              </a:rPr>
              <a:t>of action for indemnification interposed against the manufacturer of an allegedly defective product is independent of the underlying wrong and for the purpose of the Statute of Limitations accrues when the loss is suffered by the party seeking indemnity. Hence, the dismissal of that part of the third-party complaint seeking indemnity, as barred by the four-year Statute of Limitations for breach of warranty measured from the date of tender of delivery (Uniform Commercial Code, § 2-725), was unwarranted. Plaintiff Joseph McDermott, an employee in the New York City Sanitation Department, commenced this action against the city in 1969 after his arm was severed by the hopper mechanism of a sanitation truck. The city, in turn, brought a third-party action in June, 1975 against respondent </a:t>
            </a:r>
            <a:r>
              <a:rPr lang="en-US" sz="1600" dirty="0" err="1">
                <a:solidFill>
                  <a:srgbClr val="000000"/>
                </a:solidFill>
                <a:latin typeface="Avenir Book" charset="0"/>
                <a:ea typeface="Avenir Book" charset="0"/>
                <a:cs typeface="Avenir Book" charset="0"/>
              </a:rPr>
              <a:t>Heil</a:t>
            </a:r>
            <a:r>
              <a:rPr lang="en-US" sz="1600" dirty="0">
                <a:solidFill>
                  <a:srgbClr val="000000"/>
                </a:solidFill>
                <a:latin typeface="Avenir Book" charset="0"/>
                <a:ea typeface="Avenir Book" charset="0"/>
                <a:cs typeface="Avenir Book" charset="0"/>
              </a:rPr>
              <a:t> Company, the manufacturer of the body and hopper of the truck. The city alleged that any injury to the plaintiff was caused solely by </a:t>
            </a:r>
            <a:r>
              <a:rPr lang="en-US" sz="1600" dirty="0" err="1">
                <a:solidFill>
                  <a:srgbClr val="000000"/>
                </a:solidFill>
                <a:latin typeface="Avenir Book" charset="0"/>
                <a:ea typeface="Avenir Book" charset="0"/>
                <a:cs typeface="Avenir Book" charset="0"/>
              </a:rPr>
              <a:t>Heil's</a:t>
            </a:r>
            <a:r>
              <a:rPr lang="en-US" sz="1600" dirty="0">
                <a:solidFill>
                  <a:srgbClr val="000000"/>
                </a:solidFill>
                <a:latin typeface="Avenir Book" charset="0"/>
                <a:ea typeface="Avenir Book" charset="0"/>
                <a:cs typeface="Avenir Book" charset="0"/>
              </a:rPr>
              <a:t> breach of duty, and demanded full indemnification. Specifically, the city claimed that the product was not fit for its intended use and was dangerous to those who used it. In addition, the third-party complaint asserted a claim for negligence. The trial evidence indicated that sanitation truck bearing serial number 252-386 was delivered to the city on February 5, 1969. On the evening of February 24, 1969, plaintiff and two fellow sanitation workers, Richard Mancuso and Joseph </a:t>
            </a:r>
            <a:r>
              <a:rPr lang="en-US" sz="1600" dirty="0" err="1">
                <a:solidFill>
                  <a:srgbClr val="000000"/>
                </a:solidFill>
                <a:latin typeface="Avenir Book" charset="0"/>
                <a:ea typeface="Avenir Book" charset="0"/>
                <a:cs typeface="Avenir Book" charset="0"/>
              </a:rPr>
              <a:t>Cantelli</a:t>
            </a:r>
            <a:r>
              <a:rPr lang="en-US" sz="1600" dirty="0">
                <a:solidFill>
                  <a:srgbClr val="000000"/>
                </a:solidFill>
                <a:latin typeface="Avenir Book" charset="0"/>
                <a:ea typeface="Avenir Book" charset="0"/>
                <a:cs typeface="Avenir Book" charset="0"/>
              </a:rPr>
              <a:t>, were assigned to that truck. When the accident occurred, Mancuso was driving, while McDermott and </a:t>
            </a:r>
            <a:r>
              <a:rPr lang="en-US" sz="1600" dirty="0" err="1">
                <a:solidFill>
                  <a:srgbClr val="000000"/>
                </a:solidFill>
                <a:latin typeface="Avenir Book" charset="0"/>
                <a:ea typeface="Avenir Book" charset="0"/>
                <a:cs typeface="Avenir Book" charset="0"/>
              </a:rPr>
              <a:t>Cantelli</a:t>
            </a:r>
            <a:r>
              <a:rPr lang="en-US" sz="1600" dirty="0">
                <a:solidFill>
                  <a:srgbClr val="000000"/>
                </a:solidFill>
                <a:latin typeface="Avenir Book" charset="0"/>
                <a:ea typeface="Avenir Book" charset="0"/>
                <a:cs typeface="Avenir Book" charset="0"/>
              </a:rPr>
              <a:t> were collecting refuse and loading it into the rear of the truck. Plaintiff testified that he was dumping the contents of a refuse can into the truck when the hopper activated. His arm got caught, he was raised up in the air, screaming, and his limb was severed. It is undisputed that the hopper mechanism was designed to activate only when a button at the rear of the truck was pressed. Both plaintiff and </a:t>
            </a:r>
            <a:r>
              <a:rPr lang="en-US" sz="1600" dirty="0" err="1">
                <a:solidFill>
                  <a:srgbClr val="000000"/>
                </a:solidFill>
                <a:latin typeface="Avenir Book" charset="0"/>
                <a:ea typeface="Avenir Book" charset="0"/>
                <a:cs typeface="Avenir Book" charset="0"/>
              </a:rPr>
              <a:t>Cantelli</a:t>
            </a:r>
            <a:r>
              <a:rPr lang="en-US" sz="1600" dirty="0">
                <a:solidFill>
                  <a:srgbClr val="000000"/>
                </a:solidFill>
                <a:latin typeface="Avenir Book" charset="0"/>
                <a:ea typeface="Avenir Book" charset="0"/>
                <a:cs typeface="Avenir Book" charset="0"/>
              </a:rPr>
              <a:t> related, however, that they did not activate the hopper, and it was impossible for Mancuso to have done so from the cab of the vehicle. Another city employee swore that, after the incident, he checked the hopper and it seemed to be functioning properly.</a:t>
            </a:r>
            <a:endParaRPr lang="en-US" sz="1600" dirty="0">
              <a:latin typeface="Avenir Book" charset="0"/>
              <a:ea typeface="Avenir Book" charset="0"/>
              <a:cs typeface="Avenir Book" charset="0"/>
            </a:endParaRPr>
          </a:p>
        </p:txBody>
      </p:sp>
      <p:sp>
        <p:nvSpPr>
          <p:cNvPr id="30" name="Rectangle 29"/>
          <p:cNvSpPr/>
          <p:nvPr/>
        </p:nvSpPr>
        <p:spPr>
          <a:xfrm>
            <a:off x="3126443" y="858174"/>
            <a:ext cx="6676585" cy="461665"/>
          </a:xfrm>
          <a:prstGeom prst="rect">
            <a:avLst/>
          </a:prstGeom>
        </p:spPr>
        <p:txBody>
          <a:bodyPr wrap="square">
            <a:spAutoFit/>
          </a:bodyPr>
          <a:lstStyle/>
          <a:p>
            <a:r>
              <a:rPr lang="en-US" sz="2400" i="1" u="sng" dirty="0" smtClean="0">
                <a:solidFill>
                  <a:srgbClr val="00B0F0"/>
                </a:solidFill>
                <a:latin typeface="Avenir Book" charset="0"/>
                <a:ea typeface="Avenir Book" charset="0"/>
                <a:cs typeface="Avenir Book" charset="0"/>
              </a:rPr>
              <a:t>Doc: Summary and Notes</a:t>
            </a:r>
            <a:endParaRPr lang="en-US" sz="2400" i="1" u="sng" dirty="0">
              <a:solidFill>
                <a:srgbClr val="00B0F0"/>
              </a:solidFill>
              <a:latin typeface="Avenir Book" charset="0"/>
              <a:ea typeface="Avenir Book" charset="0"/>
              <a:cs typeface="Avenir Book" charset="0"/>
            </a:endParaRPr>
          </a:p>
        </p:txBody>
      </p:sp>
      <p:sp>
        <p:nvSpPr>
          <p:cNvPr id="31" name="TextBox 30"/>
          <p:cNvSpPr txBox="1"/>
          <p:nvPr/>
        </p:nvSpPr>
        <p:spPr>
          <a:xfrm>
            <a:off x="9366453" y="4053561"/>
            <a:ext cx="3767833" cy="369332"/>
          </a:xfrm>
          <a:prstGeom prst="rect">
            <a:avLst/>
          </a:prstGeom>
          <a:noFill/>
        </p:spPr>
        <p:txBody>
          <a:bodyPr wrap="square" rtlCol="0">
            <a:spAutoFit/>
          </a:bodyPr>
          <a:lstStyle/>
          <a:p>
            <a:r>
              <a:rPr lang="en-US" dirty="0" smtClean="0">
                <a:solidFill>
                  <a:srgbClr val="FF0000"/>
                </a:solidFill>
                <a:latin typeface="Avenir Book" charset="0"/>
                <a:ea typeface="Avenir Book" charset="0"/>
                <a:cs typeface="Avenir Book" charset="0"/>
              </a:rPr>
              <a:t>Type of employment</a:t>
            </a:r>
            <a:endParaRPr lang="en-US" dirty="0">
              <a:solidFill>
                <a:srgbClr val="FF0000"/>
              </a:solidFill>
              <a:latin typeface="Avenir Book" charset="0"/>
              <a:ea typeface="Avenir Book" charset="0"/>
              <a:cs typeface="Avenir Book" charset="0"/>
            </a:endParaRPr>
          </a:p>
        </p:txBody>
      </p:sp>
      <p:sp>
        <p:nvSpPr>
          <p:cNvPr id="37" name="TextBox 36"/>
          <p:cNvSpPr txBox="1"/>
          <p:nvPr/>
        </p:nvSpPr>
        <p:spPr>
          <a:xfrm>
            <a:off x="517585" y="4062239"/>
            <a:ext cx="3767833" cy="369332"/>
          </a:xfrm>
          <a:prstGeom prst="rect">
            <a:avLst/>
          </a:prstGeom>
          <a:noFill/>
        </p:spPr>
        <p:txBody>
          <a:bodyPr wrap="square" rtlCol="0">
            <a:spAutoFit/>
          </a:bodyPr>
          <a:lstStyle/>
          <a:p>
            <a:r>
              <a:rPr lang="en-US" dirty="0" smtClean="0">
                <a:solidFill>
                  <a:srgbClr val="FF0000"/>
                </a:solidFill>
                <a:latin typeface="Avenir Book" charset="0"/>
                <a:ea typeface="Avenir Book" charset="0"/>
                <a:cs typeface="Avenir Book" charset="0"/>
              </a:rPr>
              <a:t>Respondent detail</a:t>
            </a:r>
            <a:endParaRPr lang="en-US" dirty="0">
              <a:solidFill>
                <a:srgbClr val="FF0000"/>
              </a:solidFill>
              <a:latin typeface="Avenir Book" charset="0"/>
              <a:ea typeface="Avenir Book" charset="0"/>
              <a:cs typeface="Avenir Book" charset="0"/>
            </a:endParaRPr>
          </a:p>
        </p:txBody>
      </p:sp>
      <p:sp>
        <p:nvSpPr>
          <p:cNvPr id="38" name="TextBox 37"/>
          <p:cNvSpPr txBox="1"/>
          <p:nvPr/>
        </p:nvSpPr>
        <p:spPr>
          <a:xfrm>
            <a:off x="9449952" y="1361223"/>
            <a:ext cx="3767833" cy="369332"/>
          </a:xfrm>
          <a:prstGeom prst="rect">
            <a:avLst/>
          </a:prstGeom>
          <a:noFill/>
        </p:spPr>
        <p:txBody>
          <a:bodyPr wrap="square" rtlCol="0">
            <a:spAutoFit/>
          </a:bodyPr>
          <a:lstStyle/>
          <a:p>
            <a:r>
              <a:rPr lang="en-US" dirty="0" smtClean="0">
                <a:solidFill>
                  <a:srgbClr val="FF0000"/>
                </a:solidFill>
                <a:latin typeface="Avenir Book" charset="0"/>
                <a:ea typeface="Avenir Book" charset="0"/>
                <a:cs typeface="Avenir Book" charset="0"/>
              </a:rPr>
              <a:t>Indemnification sought</a:t>
            </a:r>
            <a:endParaRPr lang="en-US" dirty="0">
              <a:solidFill>
                <a:srgbClr val="FF0000"/>
              </a:solidFill>
              <a:latin typeface="Avenir Book" charset="0"/>
              <a:ea typeface="Avenir Book" charset="0"/>
              <a:cs typeface="Avenir Book" charset="0"/>
            </a:endParaRPr>
          </a:p>
        </p:txBody>
      </p:sp>
      <p:sp>
        <p:nvSpPr>
          <p:cNvPr id="41" name="TextBox 40"/>
          <p:cNvSpPr txBox="1"/>
          <p:nvPr/>
        </p:nvSpPr>
        <p:spPr>
          <a:xfrm>
            <a:off x="9447748" y="2076274"/>
            <a:ext cx="3767833" cy="369332"/>
          </a:xfrm>
          <a:prstGeom prst="rect">
            <a:avLst/>
          </a:prstGeom>
          <a:noFill/>
        </p:spPr>
        <p:txBody>
          <a:bodyPr wrap="square" rtlCol="0">
            <a:spAutoFit/>
          </a:bodyPr>
          <a:lstStyle/>
          <a:p>
            <a:r>
              <a:rPr lang="en-US" dirty="0" smtClean="0">
                <a:solidFill>
                  <a:srgbClr val="FF0000"/>
                </a:solidFill>
                <a:latin typeface="Avenir Book" charset="0"/>
                <a:ea typeface="Avenir Book" charset="0"/>
                <a:cs typeface="Avenir Book" charset="0"/>
              </a:rPr>
              <a:t>Statute </a:t>
            </a:r>
            <a:r>
              <a:rPr lang="en-US" smtClean="0">
                <a:solidFill>
                  <a:srgbClr val="FF0000"/>
                </a:solidFill>
                <a:latin typeface="Avenir Book" charset="0"/>
                <a:ea typeface="Avenir Book" charset="0"/>
                <a:cs typeface="Avenir Book" charset="0"/>
              </a:rPr>
              <a:t>of Limitations</a:t>
            </a:r>
            <a:endParaRPr lang="en-US" dirty="0">
              <a:solidFill>
                <a:srgbClr val="FF0000"/>
              </a:solidFill>
              <a:latin typeface="Avenir Book" charset="0"/>
              <a:ea typeface="Avenir Book" charset="0"/>
              <a:cs typeface="Avenir Book" charset="0"/>
            </a:endParaRPr>
          </a:p>
        </p:txBody>
      </p:sp>
      <p:sp>
        <p:nvSpPr>
          <p:cNvPr id="42" name="TextBox 41"/>
          <p:cNvSpPr txBox="1"/>
          <p:nvPr/>
        </p:nvSpPr>
        <p:spPr>
          <a:xfrm>
            <a:off x="9366452" y="4548851"/>
            <a:ext cx="3767833" cy="369332"/>
          </a:xfrm>
          <a:prstGeom prst="rect">
            <a:avLst/>
          </a:prstGeom>
          <a:noFill/>
        </p:spPr>
        <p:txBody>
          <a:bodyPr wrap="square" rtlCol="0">
            <a:spAutoFit/>
          </a:bodyPr>
          <a:lstStyle/>
          <a:p>
            <a:r>
              <a:rPr lang="en-US" dirty="0" smtClean="0">
                <a:solidFill>
                  <a:srgbClr val="FF0000"/>
                </a:solidFill>
                <a:latin typeface="Avenir Book" charset="0"/>
                <a:ea typeface="Avenir Book" charset="0"/>
                <a:cs typeface="Avenir Book" charset="0"/>
              </a:rPr>
              <a:t>Bodily injury</a:t>
            </a:r>
            <a:endParaRPr lang="en-US" dirty="0">
              <a:solidFill>
                <a:srgbClr val="FF0000"/>
              </a:solidFill>
              <a:latin typeface="Avenir Book" charset="0"/>
              <a:ea typeface="Avenir Book" charset="0"/>
              <a:cs typeface="Avenir Book" charset="0"/>
            </a:endParaRPr>
          </a:p>
        </p:txBody>
      </p:sp>
      <p:sp>
        <p:nvSpPr>
          <p:cNvPr id="43" name="TextBox 42"/>
          <p:cNvSpPr txBox="1"/>
          <p:nvPr/>
        </p:nvSpPr>
        <p:spPr>
          <a:xfrm>
            <a:off x="9447747" y="4924779"/>
            <a:ext cx="3767833" cy="369332"/>
          </a:xfrm>
          <a:prstGeom prst="rect">
            <a:avLst/>
          </a:prstGeom>
          <a:noFill/>
        </p:spPr>
        <p:txBody>
          <a:bodyPr wrap="square" rtlCol="0">
            <a:spAutoFit/>
          </a:bodyPr>
          <a:lstStyle/>
          <a:p>
            <a:r>
              <a:rPr lang="en-US" dirty="0" smtClean="0">
                <a:solidFill>
                  <a:srgbClr val="FF0000"/>
                </a:solidFill>
                <a:latin typeface="Avenir Book" charset="0"/>
                <a:ea typeface="Avenir Book" charset="0"/>
                <a:cs typeface="Avenir Book" charset="0"/>
              </a:rPr>
              <a:t>Disability</a:t>
            </a:r>
            <a:endParaRPr lang="en-US" dirty="0">
              <a:solidFill>
                <a:srgbClr val="FF0000"/>
              </a:solidFill>
              <a:latin typeface="Avenir Book" charset="0"/>
              <a:ea typeface="Avenir Book" charset="0"/>
              <a:cs typeface="Avenir Book" charset="0"/>
            </a:endParaRPr>
          </a:p>
        </p:txBody>
      </p:sp>
      <p:sp>
        <p:nvSpPr>
          <p:cNvPr id="44" name="TextBox 43"/>
          <p:cNvSpPr txBox="1"/>
          <p:nvPr/>
        </p:nvSpPr>
        <p:spPr>
          <a:xfrm>
            <a:off x="517585" y="4569564"/>
            <a:ext cx="3767833" cy="369332"/>
          </a:xfrm>
          <a:prstGeom prst="rect">
            <a:avLst/>
          </a:prstGeom>
          <a:noFill/>
        </p:spPr>
        <p:txBody>
          <a:bodyPr wrap="square" rtlCol="0">
            <a:spAutoFit/>
          </a:bodyPr>
          <a:lstStyle/>
          <a:p>
            <a:r>
              <a:rPr lang="en-US" smtClean="0">
                <a:solidFill>
                  <a:srgbClr val="FF0000"/>
                </a:solidFill>
                <a:latin typeface="Avenir Book" charset="0"/>
                <a:ea typeface="Avenir Book" charset="0"/>
                <a:cs typeface="Avenir Book" charset="0"/>
              </a:rPr>
              <a:t>Potential misuse</a:t>
            </a:r>
            <a:endParaRPr lang="en-US" dirty="0">
              <a:solidFill>
                <a:srgbClr val="FF0000"/>
              </a:solidFill>
              <a:latin typeface="Avenir Book" charset="0"/>
              <a:ea typeface="Avenir Book" charset="0"/>
              <a:cs typeface="Avenir Book" charset="0"/>
            </a:endParaRPr>
          </a:p>
        </p:txBody>
      </p:sp>
      <p:sp>
        <p:nvSpPr>
          <p:cNvPr id="45" name="TextBox 44"/>
          <p:cNvSpPr txBox="1"/>
          <p:nvPr/>
        </p:nvSpPr>
        <p:spPr>
          <a:xfrm>
            <a:off x="9449951" y="2506447"/>
            <a:ext cx="3767833" cy="369332"/>
          </a:xfrm>
          <a:prstGeom prst="rect">
            <a:avLst/>
          </a:prstGeom>
          <a:noFill/>
        </p:spPr>
        <p:txBody>
          <a:bodyPr wrap="square" rtlCol="0">
            <a:spAutoFit/>
          </a:bodyPr>
          <a:lstStyle/>
          <a:p>
            <a:r>
              <a:rPr lang="en-US" dirty="0" smtClean="0">
                <a:solidFill>
                  <a:srgbClr val="FF0000"/>
                </a:solidFill>
                <a:latin typeface="Avenir Book" charset="0"/>
                <a:ea typeface="Avenir Book" charset="0"/>
                <a:cs typeface="Avenir Book" charset="0"/>
              </a:rPr>
              <a:t>Time lapse since event</a:t>
            </a:r>
            <a:endParaRPr lang="en-US" dirty="0">
              <a:solidFill>
                <a:srgbClr val="FF0000"/>
              </a:solidFill>
              <a:latin typeface="Avenir Book" charset="0"/>
              <a:ea typeface="Avenir Book" charset="0"/>
              <a:cs typeface="Avenir Book" charset="0"/>
            </a:endParaRPr>
          </a:p>
        </p:txBody>
      </p:sp>
      <p:sp>
        <p:nvSpPr>
          <p:cNvPr id="47" name="Rectangle 46"/>
          <p:cNvSpPr/>
          <p:nvPr/>
        </p:nvSpPr>
        <p:spPr>
          <a:xfrm>
            <a:off x="2457545" y="1335536"/>
            <a:ext cx="6513927" cy="80578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p:cNvPicPr>
            <a:picLocks noChangeAspect="1"/>
          </p:cNvPicPr>
          <p:nvPr/>
        </p:nvPicPr>
        <p:blipFill>
          <a:blip r:embed="rId3"/>
          <a:stretch>
            <a:fillRect/>
          </a:stretch>
        </p:blipFill>
        <p:spPr>
          <a:xfrm>
            <a:off x="4645627" y="4520734"/>
            <a:ext cx="2893859" cy="233496"/>
          </a:xfrm>
          <a:prstGeom prst="rect">
            <a:avLst/>
          </a:prstGeom>
        </p:spPr>
      </p:pic>
      <p:sp>
        <p:nvSpPr>
          <p:cNvPr id="49" name="Rectangle 48"/>
          <p:cNvSpPr/>
          <p:nvPr/>
        </p:nvSpPr>
        <p:spPr>
          <a:xfrm>
            <a:off x="5452533" y="3299424"/>
            <a:ext cx="1862667" cy="24348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p:cNvSpPr/>
          <p:nvPr/>
        </p:nvSpPr>
        <p:spPr>
          <a:xfrm>
            <a:off x="2573461" y="5964452"/>
            <a:ext cx="1689008" cy="27266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p:cNvSpPr/>
          <p:nvPr/>
        </p:nvSpPr>
        <p:spPr>
          <a:xfrm>
            <a:off x="2516571" y="4754229"/>
            <a:ext cx="3662292" cy="29469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p:cNvSpPr/>
          <p:nvPr/>
        </p:nvSpPr>
        <p:spPr>
          <a:xfrm>
            <a:off x="3907366" y="3532643"/>
            <a:ext cx="5064106" cy="27623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p:cNvSpPr/>
          <p:nvPr/>
        </p:nvSpPr>
        <p:spPr>
          <a:xfrm>
            <a:off x="5424913" y="5948072"/>
            <a:ext cx="2718423" cy="28904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p:cNvSpPr/>
          <p:nvPr/>
        </p:nvSpPr>
        <p:spPr>
          <a:xfrm>
            <a:off x="2585527" y="6246660"/>
            <a:ext cx="2718423" cy="25713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TextBox 55"/>
          <p:cNvSpPr txBox="1"/>
          <p:nvPr/>
        </p:nvSpPr>
        <p:spPr>
          <a:xfrm>
            <a:off x="9342829" y="5735459"/>
            <a:ext cx="3767833" cy="369332"/>
          </a:xfrm>
          <a:prstGeom prst="rect">
            <a:avLst/>
          </a:prstGeom>
          <a:noFill/>
        </p:spPr>
        <p:txBody>
          <a:bodyPr wrap="square" rtlCol="0">
            <a:spAutoFit/>
          </a:bodyPr>
          <a:lstStyle/>
          <a:p>
            <a:r>
              <a:rPr lang="en-US" dirty="0" smtClean="0">
                <a:solidFill>
                  <a:srgbClr val="FF0000"/>
                </a:solidFill>
                <a:latin typeface="Avenir Book" charset="0"/>
                <a:ea typeface="Avenir Book" charset="0"/>
                <a:cs typeface="Avenir Book" charset="0"/>
              </a:rPr>
              <a:t>Witnesses</a:t>
            </a:r>
            <a:endParaRPr lang="en-US" dirty="0">
              <a:solidFill>
                <a:srgbClr val="FF0000"/>
              </a:solidFill>
              <a:latin typeface="Avenir Book" charset="0"/>
              <a:ea typeface="Avenir Book" charset="0"/>
              <a:cs typeface="Avenir Book" charset="0"/>
            </a:endParaRPr>
          </a:p>
        </p:txBody>
      </p:sp>
      <p:pic>
        <p:nvPicPr>
          <p:cNvPr id="57" name="Picture 56"/>
          <p:cNvPicPr>
            <a:picLocks noChangeAspect="1"/>
          </p:cNvPicPr>
          <p:nvPr/>
        </p:nvPicPr>
        <p:blipFill>
          <a:blip r:embed="rId3"/>
          <a:stretch>
            <a:fillRect/>
          </a:stretch>
        </p:blipFill>
        <p:spPr>
          <a:xfrm>
            <a:off x="6146624" y="4052884"/>
            <a:ext cx="2893859" cy="233496"/>
          </a:xfrm>
          <a:prstGeom prst="rect">
            <a:avLst/>
          </a:prstGeom>
        </p:spPr>
      </p:pic>
    </p:spTree>
    <p:extLst>
      <p:ext uri="{BB962C8B-B14F-4D97-AF65-F5344CB8AC3E}">
        <p14:creationId xmlns:p14="http://schemas.microsoft.com/office/powerpoint/2010/main" val="144292917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10462</TotalTime>
  <Words>3337</Words>
  <Application>Microsoft Macintosh PowerPoint</Application>
  <PresentationFormat>Widescreen</PresentationFormat>
  <Paragraphs>710</Paragraphs>
  <Slides>57</Slides>
  <Notes>57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57</vt:i4>
      </vt:variant>
    </vt:vector>
  </HeadingPairs>
  <TitlesOfParts>
    <vt:vector size="65" baseType="lpstr">
      <vt:lpstr>Avenir Book</vt:lpstr>
      <vt:lpstr>Calibri</vt:lpstr>
      <vt:lpstr>Calibri Light</vt:lpstr>
      <vt:lpstr>Courier New</vt:lpstr>
      <vt:lpstr>Helvetica Neue Thin</vt:lpstr>
      <vt:lpstr>Wingdings</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15.0029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contact@jeffchen.org</dc:creator>
  <cp:lastModifiedBy>contact@jeffchen.org</cp:lastModifiedBy>
  <cp:revision>137</cp:revision>
  <cp:lastPrinted>2017-01-23T16:33:22Z</cp:lastPrinted>
  <dcterms:created xsi:type="dcterms:W3CDTF">2017-01-08T03:44:27Z</dcterms:created>
  <dcterms:modified xsi:type="dcterms:W3CDTF">2017-01-28T19:37:13Z</dcterms:modified>
</cp:coreProperties>
</file>