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4"/>
  </p:sldMasterIdLst>
  <p:notesMasterIdLst>
    <p:notesMasterId r:id="rId25"/>
  </p:notesMasterIdLst>
  <p:sldIdLst>
    <p:sldId id="283" r:id="rId5"/>
    <p:sldId id="281" r:id="rId6"/>
    <p:sldId id="280" r:id="rId7"/>
    <p:sldId id="282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4" r:id="rId18"/>
    <p:sldId id="295" r:id="rId19"/>
    <p:sldId id="293" r:id="rId20"/>
    <p:sldId id="296" r:id="rId21"/>
    <p:sldId id="297" r:id="rId22"/>
    <p:sldId id="298" r:id="rId23"/>
    <p:sldId id="302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10/5/2025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142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0917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244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7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46067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0101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8894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7195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6976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63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18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5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57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09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61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905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7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3ED0CC-082F-4160-86E5-0D6041F12778}" type="datetime1">
              <a:rPr lang="en-US" smtClean="0"/>
              <a:t>10/5/2025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3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C403061-F646-5888-9DCB-88AB07FB04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Bryan Kim Bauyon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E056A-D02A-2BF5-711C-7959988DF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26" y="1666999"/>
            <a:ext cx="7602371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7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195-DD73-FBCE-B0AE-5D6731BB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2️⃣ Customer 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0E53-7A9F-7A26-4BE5-11663A0F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485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✅ Majority of customers are in the </a:t>
            </a:r>
            <a:r>
              <a:rPr lang="en-US" b="1" dirty="0"/>
              <a:t>25–40 age group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Income distribution skewed towards </a:t>
            </a:r>
            <a:r>
              <a:rPr lang="en-US" b="1" dirty="0"/>
              <a:t>mid-income brackets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⚠️ High-value customers cluster in specific segments → need focused loyalty efforts.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43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5C0-558B-3E83-DA84-0F58516A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32" y="102705"/>
            <a:ext cx="10018713" cy="599661"/>
          </a:xfrm>
        </p:spPr>
        <p:txBody>
          <a:bodyPr>
            <a:normAutofit fontScale="90000"/>
          </a:bodyPr>
          <a:lstStyle/>
          <a:p>
            <a:r>
              <a:rPr lang="en-PH" dirty="0"/>
              <a:t>3️⃣ Regional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886CC-5B02-DF52-15EB-4B770741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275" y="702366"/>
            <a:ext cx="10487025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43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195-DD73-FBCE-B0AE-5D6731BB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3️⃣ Regional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0E53-7A9F-7A26-4BE5-11663A0F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485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✅ Certain regions (e.g., North/Metro) drive </a:t>
            </a:r>
            <a:r>
              <a:rPr lang="en-US" b="1" dirty="0"/>
              <a:t>majority of revenue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⚠️ Some regions have </a:t>
            </a:r>
            <a:r>
              <a:rPr lang="en-US" b="1" dirty="0"/>
              <a:t>high order counts but low revenue</a:t>
            </a:r>
            <a:r>
              <a:rPr lang="en-US" dirty="0"/>
              <a:t> → possible low pricing or weaker product mix.</a:t>
            </a:r>
            <a:br>
              <a:rPr lang="en-US" dirty="0"/>
            </a:br>
            <a:r>
              <a:rPr lang="en-US" dirty="0"/>
              <a:t>⚠️ Opportunity to expand marketing in </a:t>
            </a:r>
            <a:r>
              <a:rPr lang="en-US" b="1" dirty="0"/>
              <a:t>underpenetrated regions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7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5C0-558B-3E83-DA84-0F58516A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32" y="102705"/>
            <a:ext cx="10018713" cy="599661"/>
          </a:xfrm>
        </p:spPr>
        <p:txBody>
          <a:bodyPr>
            <a:normAutofit fontScale="90000"/>
          </a:bodyPr>
          <a:lstStyle/>
          <a:p>
            <a:r>
              <a:rPr lang="en-PH" dirty="0"/>
              <a:t>4️⃣ Customer Value &amp; Loyalty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9C07CA-A38C-5B27-7362-1E872C2A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800" y="702366"/>
            <a:ext cx="10467975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9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195-DD73-FBCE-B0AE-5D6731BB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4️⃣ Customer Value &amp; Loyalty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0E53-7A9F-7A26-4BE5-11663A0F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485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✅ Top 20% of customers contribute </a:t>
            </a:r>
            <a:r>
              <a:rPr lang="en-US" b="1" dirty="0"/>
              <a:t>~80% of revenue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High-value customers (gold segment) show consistent repeat purchases.</a:t>
            </a:r>
            <a:br>
              <a:rPr lang="en-US" dirty="0"/>
            </a:br>
            <a:r>
              <a:rPr lang="en-US" dirty="0"/>
              <a:t>⚠️ Most customers still fall in </a:t>
            </a:r>
            <a:r>
              <a:rPr lang="en-US" b="1" dirty="0"/>
              <a:t>low-value segment</a:t>
            </a:r>
            <a:r>
              <a:rPr lang="en-US" dirty="0"/>
              <a:t> (&lt;50th percentile).</a:t>
            </a:r>
            <a:br>
              <a:rPr lang="en-US" dirty="0"/>
            </a:br>
            <a:r>
              <a:rPr lang="en-US" dirty="0"/>
              <a:t>⚠️ Loyalty rate lower than expected (few repeat buyers drive most revenue).</a:t>
            </a:r>
          </a:p>
        </p:txBody>
      </p:sp>
    </p:spTree>
    <p:extLst>
      <p:ext uri="{BB962C8B-B14F-4D97-AF65-F5344CB8AC3E}">
        <p14:creationId xmlns:p14="http://schemas.microsoft.com/office/powerpoint/2010/main" val="1736454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5C0-558B-3E83-DA84-0F58516A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32" y="102705"/>
            <a:ext cx="10018713" cy="599661"/>
          </a:xfrm>
        </p:spPr>
        <p:txBody>
          <a:bodyPr>
            <a:normAutofit fontScale="90000"/>
          </a:bodyPr>
          <a:lstStyle/>
          <a:p>
            <a:r>
              <a:rPr lang="en-PH" dirty="0"/>
              <a:t>5️⃣ Shipping &amp;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B02E88-2503-2020-F93F-C919F3DF7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2" y="792645"/>
            <a:ext cx="1039177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368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195-DD73-FBCE-B0AE-5D6731BB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5️⃣ Shipping &amp;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0E53-7A9F-7A26-4BE5-11663A0F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485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✅ Average shipping delay ~</a:t>
            </a:r>
            <a:r>
              <a:rPr lang="en-US" b="1" dirty="0"/>
              <a:t>2–3 days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On-time delivery rate is </a:t>
            </a:r>
            <a:r>
              <a:rPr lang="en-US" b="1" dirty="0"/>
              <a:t>strong (&gt;85%)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⚠️ Shipping delays linked to </a:t>
            </a:r>
            <a:r>
              <a:rPr lang="en-US" b="1" dirty="0"/>
              <a:t>higher costs</a:t>
            </a:r>
            <a:r>
              <a:rPr lang="en-US" dirty="0"/>
              <a:t> in some cases.</a:t>
            </a:r>
            <a:br>
              <a:rPr lang="en-US" dirty="0"/>
            </a:br>
            <a:r>
              <a:rPr lang="en-US" dirty="0"/>
              <a:t>⚠️ No differentiation by shipping method → harder to optimize operations.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593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5C0-558B-3E83-DA84-0F58516A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32" y="102705"/>
            <a:ext cx="10018713" cy="599661"/>
          </a:xfrm>
        </p:spPr>
        <p:txBody>
          <a:bodyPr>
            <a:normAutofit fontScale="90000"/>
          </a:bodyPr>
          <a:lstStyle/>
          <a:p>
            <a:r>
              <a:rPr lang="en-PH" dirty="0"/>
              <a:t>6️⃣ Product &amp; Category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268B08-CF58-A8D6-E184-60124E500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04" y="702366"/>
            <a:ext cx="10515600" cy="591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5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195-DD73-FBCE-B0AE-5D6731BB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6️⃣ Product &amp; Category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0E53-7A9F-7A26-4BE5-11663A0F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485322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PH" dirty="0"/>
              <a:t>✅ Top 3 categories contribute </a:t>
            </a:r>
            <a:r>
              <a:rPr lang="en-PH" b="1" dirty="0"/>
              <a:t>~70–80% of revenue</a:t>
            </a:r>
            <a:r>
              <a:rPr lang="en-PH" dirty="0"/>
              <a:t>.</a:t>
            </a:r>
            <a:br>
              <a:rPr lang="en-PH" dirty="0"/>
            </a:br>
            <a:r>
              <a:rPr lang="en-PH" dirty="0"/>
              <a:t>✅ High demand categories (e.g., Electronics, Home &amp; Furniture).</a:t>
            </a:r>
            <a:br>
              <a:rPr lang="en-PH" dirty="0"/>
            </a:br>
            <a:r>
              <a:rPr lang="en-PH" dirty="0"/>
              <a:t>⚠️ Some categories consistently underperform (low revenue &amp; low quantity).</a:t>
            </a:r>
            <a:br>
              <a:rPr lang="en-PH" dirty="0"/>
            </a:br>
            <a:r>
              <a:rPr lang="en-PH" dirty="0"/>
              <a:t>⚠️ Product mix heavily skewed → over-reliance on few categories.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401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195-DD73-FBCE-B0AE-5D6731BB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7️⃣ Recommendations &amp;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0E53-7A9F-7A26-4BE5-11663A0F1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8"/>
            <a:ext cx="10018713" cy="3733801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effectLst/>
              </a:rPr>
              <a:t>✅ </a:t>
            </a:r>
            <a:r>
              <a:rPr lang="en-US" sz="1800" b="1" dirty="0">
                <a:effectLst/>
              </a:rPr>
              <a:t>Revenue Focus</a:t>
            </a:r>
            <a:r>
              <a:rPr lang="en-US" sz="1800" dirty="0">
                <a:effectLst/>
              </a:rPr>
              <a:t>: 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Top 3 categories (Home &amp; Furniture, Other, Electronics) contribute ~78% of revenue →</a:t>
            </a:r>
            <a:r>
              <a:rPr lang="en-US" sz="1800" dirty="0">
                <a:solidFill>
                  <a:srgbClr val="002060"/>
                </a:solidFill>
                <a:effectLst/>
              </a:rPr>
              <a:t> </a:t>
            </a:r>
            <a:r>
              <a:rPr lang="en-US" sz="1800" dirty="0">
                <a:effectLst/>
              </a:rPr>
              <a:t>focus marketing &amp; inventory on these.</a:t>
            </a:r>
            <a:endParaRPr lang="en-US" dirty="0"/>
          </a:p>
          <a:p>
            <a:r>
              <a:rPr lang="en-US" sz="1800" dirty="0">
                <a:effectLst/>
              </a:rPr>
              <a:t>⚠️ </a:t>
            </a:r>
            <a:r>
              <a:rPr lang="en-US" sz="1800" b="1" dirty="0">
                <a:effectLst/>
              </a:rPr>
              <a:t>Operations Risk</a:t>
            </a:r>
            <a:r>
              <a:rPr lang="en-US" sz="1800" dirty="0">
                <a:effectLst/>
              </a:rPr>
              <a:t>: 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Ontime  delivery rate only ~38%, average delay ~7.5 days →</a:t>
            </a:r>
            <a:r>
              <a:rPr lang="en-US" sz="1800" dirty="0">
                <a:solidFill>
                  <a:srgbClr val="002060"/>
                </a:solidFill>
                <a:effectLst/>
              </a:rPr>
              <a:t> </a:t>
            </a:r>
            <a:r>
              <a:rPr lang="en-US" sz="1800" dirty="0">
                <a:effectLst/>
              </a:rPr>
              <a:t>need process   improvements &amp; faster shipping.</a:t>
            </a:r>
            <a:endParaRPr lang="en-US" dirty="0"/>
          </a:p>
          <a:p>
            <a:r>
              <a:rPr lang="en-US" sz="1800" dirty="0">
                <a:effectLst/>
              </a:rPr>
              <a:t>⚠️ </a:t>
            </a:r>
            <a:r>
              <a:rPr lang="en-US" sz="1800" b="1" dirty="0">
                <a:effectLst/>
              </a:rPr>
              <a:t>Customer Value</a:t>
            </a:r>
            <a:r>
              <a:rPr lang="en-US" sz="1800" dirty="0">
                <a:effectLst/>
              </a:rPr>
              <a:t>: 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Top 10 customers = ~1.5% of revenue →</a:t>
            </a:r>
            <a:r>
              <a:rPr lang="en-US" sz="1800" dirty="0">
                <a:solidFill>
                  <a:srgbClr val="002060"/>
                </a:solidFill>
                <a:effectLst/>
              </a:rPr>
              <a:t> </a:t>
            </a:r>
            <a:r>
              <a:rPr lang="en-US" sz="1800" dirty="0">
                <a:effectLst/>
              </a:rPr>
              <a:t>expand loyalty &amp; retention                programs to grow high-value customers.</a:t>
            </a:r>
          </a:p>
          <a:p>
            <a:r>
              <a:rPr lang="en-US" sz="1800" dirty="0"/>
              <a:t>✅ </a:t>
            </a:r>
            <a:r>
              <a:rPr lang="en-US" sz="1800" b="1" dirty="0"/>
              <a:t>Growth Opportunity: 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</a:rPr>
              <a:t>Mid-income (40-99K) segments &amp; age bands 25-44 show strong revenue →</a:t>
            </a:r>
            <a:r>
              <a:rPr lang="en-US" sz="1800" dirty="0">
                <a:effectLst/>
              </a:rPr>
              <a:t> </a:t>
            </a:r>
            <a:r>
              <a:rPr lang="en-US" sz="1800" dirty="0"/>
              <a:t>target promotions here</a:t>
            </a:r>
          </a:p>
          <a:p>
            <a:r>
              <a:rPr lang="en-US" sz="1800" dirty="0">
                <a:effectLst/>
              </a:rPr>
              <a:t>✅ </a:t>
            </a:r>
            <a:r>
              <a:rPr lang="en-US" sz="1800" b="1" dirty="0">
                <a:effectLst/>
              </a:rPr>
              <a:t>Diversification</a:t>
            </a:r>
            <a:r>
              <a:rPr lang="en-US" sz="1800" dirty="0">
                <a:effectLst/>
              </a:rPr>
              <a:t>: </a:t>
            </a:r>
            <a:r>
              <a:rPr lang="en-US" sz="1800" dirty="0">
                <a:solidFill>
                  <a:srgbClr val="002060"/>
                </a:solidFill>
                <a:effectLst/>
                <a:latin typeface="Segoe UI" panose="020B0502040204020203" pitchFamily="34" charset="0"/>
              </a:rPr>
              <a:t>Underperforming categories (Apparel, Gaming, Kitchen &amp; Appliances)</a:t>
            </a:r>
            <a:r>
              <a:rPr lang="en-US" sz="1800" dirty="0">
                <a:solidFill>
                  <a:srgbClr val="002060"/>
                </a:solidFill>
                <a:effectLst/>
              </a:rPr>
              <a:t> </a:t>
            </a:r>
            <a:r>
              <a:rPr lang="en-US" sz="1800" dirty="0">
                <a:effectLst/>
              </a:rPr>
              <a:t>need  repositioning, bundle offers, or phase-out.</a:t>
            </a:r>
          </a:p>
          <a:p>
            <a:r>
              <a:rPr lang="en-US" sz="1800" dirty="0"/>
              <a:t>⚠️ </a:t>
            </a:r>
            <a:r>
              <a:rPr lang="en-PH" sz="1800" b="1" dirty="0"/>
              <a:t>Regional Weak Spots: </a:t>
            </a:r>
            <a:r>
              <a:rPr lang="en-US" sz="1800" dirty="0"/>
              <a:t>Address regions with low sales conversion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164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212C-80DF-20C7-D300-59A25F6E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Problem Statement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010F7-035B-EA3C-AB6F-C8E74274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Assume that the company is looking to create a customer base, enhancing the customer experience and recommend relevant products to the customers and increase revenue as per the information present.</a:t>
            </a:r>
          </a:p>
        </p:txBody>
      </p:sp>
    </p:spTree>
    <p:extLst>
      <p:ext uri="{BB962C8B-B14F-4D97-AF65-F5344CB8AC3E}">
        <p14:creationId xmlns:p14="http://schemas.microsoft.com/office/powerpoint/2010/main" val="534188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0A276-BE02-3347-C2FD-45B3F5FCD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Thank you</a:t>
            </a:r>
            <a:endParaRPr lang="en-PH" sz="6000" dirty="0"/>
          </a:p>
        </p:txBody>
      </p:sp>
    </p:spTree>
    <p:extLst>
      <p:ext uri="{BB962C8B-B14F-4D97-AF65-F5344CB8AC3E}">
        <p14:creationId xmlns:p14="http://schemas.microsoft.com/office/powerpoint/2010/main" val="1926151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C56A-B309-831F-9973-00A2EE6C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Research Objective</a:t>
            </a:r>
            <a:br>
              <a:rPr lang="en-PH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27EB9-EDFF-F0A3-D8B1-9FAFF9D19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dirty="0"/>
              <a:t>To generate a report with some important insights which can be helpful for the company to better understand their customers.</a:t>
            </a:r>
          </a:p>
        </p:txBody>
      </p:sp>
    </p:spTree>
    <p:extLst>
      <p:ext uri="{BB962C8B-B14F-4D97-AF65-F5344CB8AC3E}">
        <p14:creationId xmlns:p14="http://schemas.microsoft.com/office/powerpoint/2010/main" val="116706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C198D-8834-EC46-32AA-572C7E655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Data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8B35E-EF3E-296E-4401-029C53C8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531165"/>
            <a:ext cx="10018713" cy="3260035"/>
          </a:xfrm>
        </p:spPr>
        <p:txBody>
          <a:bodyPr>
            <a:normAutofit/>
          </a:bodyPr>
          <a:lstStyle/>
          <a:p>
            <a:r>
              <a:rPr lang="en-PH" dirty="0"/>
              <a:t>Data Sources:</a:t>
            </a:r>
          </a:p>
          <a:p>
            <a:pPr lvl="1"/>
            <a:r>
              <a:rPr lang="en-PH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purchase </a:t>
            </a:r>
            <a:r>
              <a:rPr lang="en-PH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PH" dirty="0"/>
              <a:t>table:   (orders, prices, discounts, tax, shipping)</a:t>
            </a:r>
          </a:p>
          <a:p>
            <a:pPr lvl="1"/>
            <a:r>
              <a:rPr lang="en-PH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Consolas" panose="020B0609020204030204" pitchFamily="49" charset="0"/>
                <a:cs typeface="Segoe UI" panose="020B0502040204020203" pitchFamily="34" charset="0"/>
              </a:rPr>
              <a:t> customer </a:t>
            </a:r>
            <a:r>
              <a:rPr lang="en-PH" dirty="0">
                <a:solidFill>
                  <a:schemeClr val="bg1">
                    <a:lumMod val="95000"/>
                  </a:schemeClr>
                </a:solidFill>
                <a:latin typeface="Consolas" panose="020B0609020204030204" pitchFamily="49" charset="0"/>
                <a:cs typeface="Segoe UI" panose="020B0502040204020203" pitchFamily="34" charset="0"/>
              </a:rPr>
              <a:t> </a:t>
            </a:r>
            <a:r>
              <a:rPr lang="en-PH" dirty="0"/>
              <a:t>table:  (demographics, loyalty metrics)</a:t>
            </a:r>
          </a:p>
          <a:p>
            <a:r>
              <a:rPr lang="en-PH" dirty="0"/>
              <a:t>Methodology:</a:t>
            </a:r>
          </a:p>
          <a:p>
            <a:pPr lvl="1"/>
            <a:r>
              <a:rPr lang="en-PH" dirty="0"/>
              <a:t>Built KPIs with DAX measures (e.g., Revenue, Delay, Segments).</a:t>
            </a:r>
          </a:p>
          <a:p>
            <a:pPr lvl="1"/>
            <a:r>
              <a:rPr lang="en-PH" dirty="0"/>
              <a:t>Segmented customers using percentile analysis (High/Med/Low).</a:t>
            </a:r>
          </a:p>
          <a:p>
            <a:pPr lvl="1"/>
            <a:r>
              <a:rPr lang="en-PH" dirty="0"/>
              <a:t>Visualized results in 7 themed Power BI pages.</a:t>
            </a:r>
          </a:p>
        </p:txBody>
      </p:sp>
    </p:spTree>
    <p:extLst>
      <p:ext uri="{BB962C8B-B14F-4D97-AF65-F5344CB8AC3E}">
        <p14:creationId xmlns:p14="http://schemas.microsoft.com/office/powerpoint/2010/main" val="55702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DF7D7-9995-94E9-48DB-EB1E861A3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45775"/>
            <a:ext cx="10018713" cy="689112"/>
          </a:xfrm>
        </p:spPr>
        <p:txBody>
          <a:bodyPr>
            <a:normAutofit/>
          </a:bodyPr>
          <a:lstStyle/>
          <a:p>
            <a:r>
              <a:rPr lang="en-US" sz="3200" dirty="0"/>
              <a:t>Sample DAX Measures used for Analysis in Power BI</a:t>
            </a:r>
            <a:endParaRPr lang="en-PH" sz="3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1897C3-2119-1DEE-D937-E24C91811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8118462"/>
              </p:ext>
            </p:extLst>
          </p:nvPr>
        </p:nvGraphicFramePr>
        <p:xfrm>
          <a:off x="1484311" y="834887"/>
          <a:ext cx="10495653" cy="60274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70688">
                  <a:extLst>
                    <a:ext uri="{9D8B030D-6E8A-4147-A177-3AD203B41FA5}">
                      <a16:colId xmlns:a16="http://schemas.microsoft.com/office/drawing/2014/main" val="958519127"/>
                    </a:ext>
                  </a:extLst>
                </a:gridCol>
                <a:gridCol w="3526414">
                  <a:extLst>
                    <a:ext uri="{9D8B030D-6E8A-4147-A177-3AD203B41FA5}">
                      <a16:colId xmlns:a16="http://schemas.microsoft.com/office/drawing/2014/main" val="2182805996"/>
                    </a:ext>
                  </a:extLst>
                </a:gridCol>
                <a:gridCol w="3498551">
                  <a:extLst>
                    <a:ext uri="{9D8B030D-6E8A-4147-A177-3AD203B41FA5}">
                      <a16:colId xmlns:a16="http://schemas.microsoft.com/office/drawing/2014/main" val="1321780321"/>
                    </a:ext>
                  </a:extLst>
                </a:gridCol>
              </a:tblGrid>
              <a:tr h="559990">
                <a:tc>
                  <a:txBody>
                    <a:bodyPr/>
                    <a:lstStyle/>
                    <a:p>
                      <a:r>
                        <a:rPr lang="en-US" dirty="0"/>
                        <a:t>Total Revenue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</a:rPr>
                        <a:t>Average Shipping Delay </a:t>
                      </a:r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Customer Segment (Percentile Based)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419661"/>
                  </a:ext>
                </a:extLst>
              </a:tr>
              <a:tr h="5317348">
                <a:tc>
                  <a:txBody>
                    <a:bodyPr/>
                    <a:lstStyle/>
                    <a:p>
                      <a:r>
                        <a:rPr lang="en-US" dirty="0"/>
                        <a:t>Total Revenue =</a:t>
                      </a:r>
                    </a:p>
                    <a:p>
                      <a:r>
                        <a:rPr lang="en-US" dirty="0"/>
                        <a:t>SUMX (</a:t>
                      </a:r>
                    </a:p>
                    <a:p>
                      <a:r>
                        <a:rPr lang="en-US" dirty="0"/>
                        <a:t>    purchase,</a:t>
                      </a:r>
                    </a:p>
                    <a:p>
                      <a:r>
                        <a:rPr lang="en-US" dirty="0"/>
                        <a:t>    purchase[price] * (1 - purchase[discount]) *</a:t>
                      </a:r>
                    </a:p>
                    <a:p>
                      <a:r>
                        <a:rPr lang="en-US" dirty="0"/>
                        <a:t>    purchase[quantity] * (1 + purchase[tax])</a:t>
                      </a:r>
                    </a:p>
                    <a:p>
                      <a:r>
                        <a:rPr lang="en-US" dirty="0"/>
                        <a:t>)</a:t>
                      </a:r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Average Shipping Delay (Days) =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AVERAGEX (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    FILTER (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        purchase,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        NOT ISBLANK (purchase[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</a:rPr>
                        <a:t>shipping_date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]) &amp;&amp;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        NOT ISBLANK (purchase[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</a:rPr>
                        <a:t>order_date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])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    ),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    DATEDIFF (purchase[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</a:rPr>
                        <a:t>order_date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], purchase[</a:t>
                      </a:r>
                      <a:r>
                        <a:rPr lang="en-US" sz="1600" kern="1200" dirty="0" err="1">
                          <a:solidFill>
                            <a:schemeClr val="dk1"/>
                          </a:solidFill>
                        </a:rPr>
                        <a:t>shipping_date</a:t>
                      </a:r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], DAY)</a:t>
                      </a:r>
                    </a:p>
                    <a:p>
                      <a:pPr marL="0" algn="l" defTabSz="457200" rtl="0" eaLnBrk="1" latinLnBrk="0" hangingPunct="1"/>
                      <a:r>
                        <a:rPr lang="en-US" sz="1600" kern="12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50" dirty="0" err="1"/>
                        <a:t>Customer_Segment</a:t>
                      </a:r>
                      <a:r>
                        <a:rPr lang="en-US" sz="1150" dirty="0"/>
                        <a:t> =</a:t>
                      </a:r>
                    </a:p>
                    <a:p>
                      <a:r>
                        <a:rPr lang="en-US" sz="1150" dirty="0"/>
                        <a:t>VAR </a:t>
                      </a:r>
                      <a:r>
                        <a:rPr lang="en-US" sz="1150" dirty="0" err="1"/>
                        <a:t>CustRevenue</a:t>
                      </a:r>
                      <a:r>
                        <a:rPr lang="en-US" sz="1150" dirty="0"/>
                        <a:t> =</a:t>
                      </a:r>
                    </a:p>
                    <a:p>
                      <a:r>
                        <a:rPr lang="en-US" sz="1150" dirty="0"/>
                        <a:t>    CALCULATE (</a:t>
                      </a:r>
                    </a:p>
                    <a:p>
                      <a:r>
                        <a:rPr lang="en-US" sz="1150" dirty="0"/>
                        <a:t>        [Total Revenue],</a:t>
                      </a:r>
                    </a:p>
                    <a:p>
                      <a:r>
                        <a:rPr lang="en-US" sz="1150" dirty="0"/>
                        <a:t>        FILTER (</a:t>
                      </a:r>
                    </a:p>
                    <a:p>
                      <a:r>
                        <a:rPr lang="en-US" sz="1150" dirty="0"/>
                        <a:t>            purchase,</a:t>
                      </a:r>
                    </a:p>
                    <a:p>
                      <a:r>
                        <a:rPr lang="en-US" sz="1150" dirty="0"/>
                        <a:t>            purchase[</a:t>
                      </a:r>
                      <a:r>
                        <a:rPr lang="en-US" sz="1150" dirty="0" err="1"/>
                        <a:t>customer_id</a:t>
                      </a:r>
                      <a:r>
                        <a:rPr lang="en-US" sz="1150" dirty="0"/>
                        <a:t>] = EARLIER (purchase[</a:t>
                      </a:r>
                      <a:r>
                        <a:rPr lang="en-US" sz="1150" dirty="0" err="1"/>
                        <a:t>customer_id</a:t>
                      </a:r>
                      <a:r>
                        <a:rPr lang="en-US" sz="1150" dirty="0"/>
                        <a:t>])</a:t>
                      </a:r>
                    </a:p>
                    <a:p>
                      <a:r>
                        <a:rPr lang="en-US" sz="1150" dirty="0"/>
                        <a:t>        )</a:t>
                      </a:r>
                    </a:p>
                    <a:p>
                      <a:r>
                        <a:rPr lang="en-US" sz="1150" dirty="0"/>
                        <a:t>    )</a:t>
                      </a:r>
                    </a:p>
                    <a:p>
                      <a:r>
                        <a:rPr lang="en-US" sz="1150" dirty="0"/>
                        <a:t>VAR P80 =</a:t>
                      </a:r>
                    </a:p>
                    <a:p>
                      <a:r>
                        <a:rPr lang="en-US" sz="1150" dirty="0"/>
                        <a:t>    PERCENTILEX.INC (</a:t>
                      </a:r>
                    </a:p>
                    <a:p>
                      <a:r>
                        <a:rPr lang="en-US" sz="1150" dirty="0"/>
                        <a:t>        SUMMARIZE (purchase, purchase[</a:t>
                      </a:r>
                      <a:r>
                        <a:rPr lang="en-US" sz="1150" dirty="0" err="1"/>
                        <a:t>customer_id</a:t>
                      </a:r>
                      <a:r>
                        <a:rPr lang="en-US" sz="1150" dirty="0"/>
                        <a:t>], "Revenue", [Total Revenue]),</a:t>
                      </a:r>
                    </a:p>
                    <a:p>
                      <a:r>
                        <a:rPr lang="en-US" sz="1150" dirty="0"/>
                        <a:t>        [Revenue], 0.8</a:t>
                      </a:r>
                    </a:p>
                    <a:p>
                      <a:r>
                        <a:rPr lang="en-US" sz="1150" dirty="0"/>
                        <a:t>    )</a:t>
                      </a:r>
                    </a:p>
                    <a:p>
                      <a:r>
                        <a:rPr lang="en-US" sz="1150" dirty="0"/>
                        <a:t>VAR P50 =</a:t>
                      </a:r>
                    </a:p>
                    <a:p>
                      <a:r>
                        <a:rPr lang="en-US" sz="1150" dirty="0"/>
                        <a:t>    PERCENTILEX.INC (</a:t>
                      </a:r>
                    </a:p>
                    <a:p>
                      <a:r>
                        <a:rPr lang="en-US" sz="1150" dirty="0"/>
                        <a:t>        SUMMARIZE (purchase, purchase[</a:t>
                      </a:r>
                      <a:r>
                        <a:rPr lang="en-US" sz="1150" dirty="0" err="1"/>
                        <a:t>customer_id</a:t>
                      </a:r>
                      <a:r>
                        <a:rPr lang="en-US" sz="1150" dirty="0"/>
                        <a:t>], "Revenue", [Total Revenue]),</a:t>
                      </a:r>
                    </a:p>
                    <a:p>
                      <a:r>
                        <a:rPr lang="en-US" sz="1150" dirty="0"/>
                        <a:t>        [Revenue], 0.5</a:t>
                      </a:r>
                    </a:p>
                    <a:p>
                      <a:r>
                        <a:rPr lang="en-US" sz="1150" dirty="0"/>
                        <a:t>    )</a:t>
                      </a:r>
                    </a:p>
                    <a:p>
                      <a:r>
                        <a:rPr lang="en-US" sz="1150" dirty="0"/>
                        <a:t>RETURN</a:t>
                      </a:r>
                    </a:p>
                    <a:p>
                      <a:r>
                        <a:rPr lang="en-US" sz="1150" dirty="0"/>
                        <a:t>    SWITCH (</a:t>
                      </a:r>
                    </a:p>
                    <a:p>
                      <a:r>
                        <a:rPr lang="en-US" sz="1150" dirty="0"/>
                        <a:t>        TRUE(),</a:t>
                      </a:r>
                    </a:p>
                    <a:p>
                      <a:r>
                        <a:rPr lang="en-US" sz="1150" dirty="0"/>
                        <a:t>        </a:t>
                      </a:r>
                      <a:r>
                        <a:rPr lang="en-US" sz="1150" dirty="0" err="1"/>
                        <a:t>CustRevenue</a:t>
                      </a:r>
                      <a:r>
                        <a:rPr lang="en-US" sz="1150" dirty="0"/>
                        <a:t> &gt;= P80, "High Value",</a:t>
                      </a:r>
                    </a:p>
                    <a:p>
                      <a:r>
                        <a:rPr lang="en-US" sz="1150" dirty="0"/>
                        <a:t>        </a:t>
                      </a:r>
                      <a:r>
                        <a:rPr lang="en-US" sz="1150" dirty="0" err="1"/>
                        <a:t>CustRevenue</a:t>
                      </a:r>
                      <a:r>
                        <a:rPr lang="en-US" sz="1150" dirty="0"/>
                        <a:t> &gt;= P50, "Medium Value",</a:t>
                      </a:r>
                    </a:p>
                    <a:p>
                      <a:r>
                        <a:rPr lang="en-US" sz="1150" dirty="0"/>
                        <a:t>        "Low Value"</a:t>
                      </a:r>
                    </a:p>
                    <a:p>
                      <a:r>
                        <a:rPr lang="en-US" sz="1150" dirty="0"/>
                        <a:t>    )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87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699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8FEB-48F4-2197-ECB7-9ABC41670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Dashboard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0E49E-DBE1-789A-C9F0-045374B3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19131"/>
            <a:ext cx="10018713" cy="3472070"/>
          </a:xfrm>
        </p:spPr>
        <p:txBody>
          <a:bodyPr/>
          <a:lstStyle/>
          <a:p>
            <a:r>
              <a:rPr lang="en-PH" b="1" dirty="0"/>
              <a:t>Dashboard Pages (Power BI):</a:t>
            </a:r>
            <a:br>
              <a:rPr lang="en-PH" dirty="0"/>
            </a:br>
            <a:r>
              <a:rPr lang="en-PH" dirty="0"/>
              <a:t>1️⃣ Executive Overview</a:t>
            </a:r>
            <a:br>
              <a:rPr lang="en-PH" dirty="0"/>
            </a:br>
            <a:r>
              <a:rPr lang="en-PH" dirty="0"/>
              <a:t>2️⃣ Customer Demographics</a:t>
            </a:r>
            <a:br>
              <a:rPr lang="en-PH" dirty="0"/>
            </a:br>
            <a:r>
              <a:rPr lang="en-PH" dirty="0"/>
              <a:t>3️⃣ Regional Performance</a:t>
            </a:r>
            <a:br>
              <a:rPr lang="en-PH" dirty="0"/>
            </a:br>
            <a:r>
              <a:rPr lang="en-PH" dirty="0"/>
              <a:t>4️⃣ Customer Value &amp; Loyalty</a:t>
            </a:r>
            <a:br>
              <a:rPr lang="en-PH" dirty="0"/>
            </a:br>
            <a:r>
              <a:rPr lang="en-PH" dirty="0"/>
              <a:t>5️⃣ Shipping &amp; Operations</a:t>
            </a:r>
            <a:br>
              <a:rPr lang="en-PH" dirty="0"/>
            </a:br>
            <a:r>
              <a:rPr lang="en-PH" dirty="0"/>
              <a:t>6️⃣ Product &amp; Category Performance</a:t>
            </a:r>
            <a:br>
              <a:rPr lang="en-PH" dirty="0"/>
            </a:br>
            <a:r>
              <a:rPr lang="en-PH" dirty="0"/>
              <a:t>7️⃣ Recommendations &amp; Strategy</a:t>
            </a:r>
          </a:p>
        </p:txBody>
      </p:sp>
    </p:spTree>
    <p:extLst>
      <p:ext uri="{BB962C8B-B14F-4D97-AF65-F5344CB8AC3E}">
        <p14:creationId xmlns:p14="http://schemas.microsoft.com/office/powerpoint/2010/main" val="130746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5C0-558B-3E83-DA84-0F58516A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32" y="102705"/>
            <a:ext cx="10018713" cy="599661"/>
          </a:xfrm>
        </p:spPr>
        <p:txBody>
          <a:bodyPr>
            <a:normAutofit fontScale="90000"/>
          </a:bodyPr>
          <a:lstStyle/>
          <a:p>
            <a:r>
              <a:rPr lang="en-PH" dirty="0"/>
              <a:t>1️⃣ Executive Overview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D9D145-35C2-4E6B-7D87-F7F5F8135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702366"/>
            <a:ext cx="10370736" cy="584583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49984D-61B8-914B-526D-6CB112B2C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432" y="835302"/>
            <a:ext cx="2563455" cy="9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7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195-DD73-FBCE-B0AE-5D6731BB5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1️⃣ Executive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D0E53-7A9F-7A26-4BE5-11663A0F1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✅ Steady revenue growth across the timeline.</a:t>
            </a:r>
          </a:p>
          <a:p>
            <a:pPr marL="0" indent="0">
              <a:buNone/>
            </a:pPr>
            <a:r>
              <a:rPr lang="en-US" dirty="0"/>
              <a:t>✅ Seasonal spikes highlight peak demand periods.</a:t>
            </a:r>
          </a:p>
          <a:p>
            <a:pPr marL="0" indent="0">
              <a:buNone/>
            </a:pPr>
            <a:r>
              <a:rPr lang="en-US" dirty="0"/>
              <a:t>⚠️ Discounts reduce margins during high-sales months.</a:t>
            </a:r>
            <a:endParaRPr lang="en-PH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31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05C0-558B-3E83-DA84-0F58516AC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9432" y="102705"/>
            <a:ext cx="10018713" cy="599661"/>
          </a:xfrm>
        </p:spPr>
        <p:txBody>
          <a:bodyPr>
            <a:normAutofit fontScale="90000"/>
          </a:bodyPr>
          <a:lstStyle/>
          <a:p>
            <a:r>
              <a:rPr lang="en-PH" dirty="0"/>
              <a:t>2️⃣ Customer Demographics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5BF0D6-8B42-1B20-439D-769B2F2A5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32" y="702366"/>
            <a:ext cx="10553700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051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866</Words>
  <Application>Microsoft Office PowerPoint</Application>
  <PresentationFormat>Widescreen</PresentationFormat>
  <Paragraphs>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Corbel</vt:lpstr>
      <vt:lpstr>Segoe UI</vt:lpstr>
      <vt:lpstr>Parallax</vt:lpstr>
      <vt:lpstr>PowerPoint Presentation</vt:lpstr>
      <vt:lpstr>Problem Statement </vt:lpstr>
      <vt:lpstr>Research Objective </vt:lpstr>
      <vt:lpstr>Data &amp; Methodology</vt:lpstr>
      <vt:lpstr>Sample DAX Measures used for Analysis in Power BI</vt:lpstr>
      <vt:lpstr>Dashboard Structure</vt:lpstr>
      <vt:lpstr>1️⃣ Executive Overview</vt:lpstr>
      <vt:lpstr>1️⃣ Executive Overview</vt:lpstr>
      <vt:lpstr>2️⃣ Customer Demographics</vt:lpstr>
      <vt:lpstr>2️⃣ Customer Demographics</vt:lpstr>
      <vt:lpstr>3️⃣ Regional Performance</vt:lpstr>
      <vt:lpstr>3️⃣ Regional Performance</vt:lpstr>
      <vt:lpstr>4️⃣ Customer Value &amp; Loyalty</vt:lpstr>
      <vt:lpstr>4️⃣ Customer Value &amp; Loyalty</vt:lpstr>
      <vt:lpstr>5️⃣ Shipping &amp; Operations</vt:lpstr>
      <vt:lpstr>5️⃣ Shipping &amp; Operations</vt:lpstr>
      <vt:lpstr>6️⃣ Product &amp; Category Performance</vt:lpstr>
      <vt:lpstr>6️⃣ Product &amp; Category Performance</vt:lpstr>
      <vt:lpstr>7️⃣ Recommendations &amp;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bkmbauyon@gmail.com</dc:creator>
  <cp:lastModifiedBy>bkmbauyon@gmail.com</cp:lastModifiedBy>
  <cp:revision>1</cp:revision>
  <dcterms:created xsi:type="dcterms:W3CDTF">2025-09-29T12:27:56Z</dcterms:created>
  <dcterms:modified xsi:type="dcterms:W3CDTF">2025-10-05T14:13:33Z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