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0" r:id="rId4"/>
  </p:sldMasterIdLst>
  <p:sldIdLst>
    <p:sldId id="257" r:id="rId5"/>
    <p:sldId id="261" r:id="rId6"/>
    <p:sldId id="260" r:id="rId7"/>
    <p:sldId id="262" r:id="rId8"/>
    <p:sldId id="259" r:id="rId9"/>
    <p:sldId id="264" r:id="rId10"/>
    <p:sldId id="266" r:id="rId11"/>
    <p:sldId id="267" r:id="rId12"/>
    <p:sldId id="268" r:id="rId13"/>
    <p:sldId id="269" r:id="rId14"/>
    <p:sldId id="270" r:id="rId15"/>
    <p:sldId id="272" r:id="rId16"/>
    <p:sldId id="274" r:id="rId17"/>
    <p:sldId id="273" r:id="rId18"/>
    <p:sldId id="275" r:id="rId19"/>
    <p:sldId id="276" r:id="rId20"/>
    <p:sldId id="277"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A8B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2" d="100"/>
          <a:sy n="72" d="100"/>
        </p:scale>
        <p:origin x="66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184DA70-C731-4C70-880D-CCD4705E623C}" type="datetime1">
              <a:rPr lang="en-US" smtClean="0"/>
              <a:t>10/27/2025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3A98EE3D-8CD1-4C3F-BD1C-C98C9596463C}" type="slidenum">
              <a:rPr lang="en-US" smtClean="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700163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2A279-0833-481D-8C56-F67FD0AC6C50}" type="datetime1">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3098591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87DA83-5663-4C9C-B9AA-0B40A3DAFF81}" type="datetime1">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019867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BE1D723-8F53-4F53-90B0-1982A396982E}" type="datetime1">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7068767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7669AF7-7BEB-44E4-9852-375E34362B5B}" type="datetime1">
              <a:rPr lang="en-US" smtClean="0"/>
              <a:t>10/27/2025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317368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AAAC38D-0552-4C82-B593-E6124DFADBE2}" type="datetime1">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65873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9DF0F1C-5577-4ACB-BB62-DF8F3C494C7E}" type="datetime1">
              <a:rPr lang="en-US" smtClean="0"/>
              <a:t>10/27/2025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482446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75B394-D9F9-4F0C-B15D-605F45CB9E9F}" type="datetime1">
              <a:rPr lang="en-US" smtClean="0"/>
              <a:t>10/27/2025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0562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9667345-2558-425A-8533-9BFDBCE15005}" type="datetime1">
              <a:rPr lang="en-US" smtClean="0"/>
              <a:t>10/27/2025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13274686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2BEA474-078D-4E9B-9B14-09A87B19DC46}" type="datetime1">
              <a:rPr lang="en-US" smtClean="0"/>
              <a:t>10/27/2025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pPr/>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670240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907D986-8816-4272-A432-0437A28A9828}" type="datetime1">
              <a:rPr lang="en-US" smtClean="0"/>
              <a:t>10/27/2025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21625102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62D6E202-B606-4609-B914-27C9371A1F6D}" type="datetime1">
              <a:rPr lang="en-US" smtClean="0"/>
              <a:t>10/27/2025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3A98EE3D-8CD1-4C3F-BD1C-C98C9596463C}" type="slidenum">
              <a:rPr lang="en-US" smtClean="0"/>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2050442"/>
      </p:ext>
    </p:extLst>
  </p:cSld>
  <p:clrMap bg1="lt1" tx1="dk1" bg2="lt2" tx2="dk2" accent1="accent1" accent2="accent2" accent3="accent3" accent4="accent4" accent5="accent5" accent6="accent6" hlink="hlink" folHlink="folHlink"/>
  <p:sldLayoutIdLst>
    <p:sldLayoutId id="2147483751" r:id="rId1"/>
    <p:sldLayoutId id="2147483752" r:id="rId2"/>
    <p:sldLayoutId id="2147483753" r:id="rId3"/>
    <p:sldLayoutId id="2147483754" r:id="rId4"/>
    <p:sldLayoutId id="2147483755" r:id="rId5"/>
    <p:sldLayoutId id="2147483756" r:id="rId6"/>
    <p:sldLayoutId id="2147483757" r:id="rId7"/>
    <p:sldLayoutId id="2147483758" r:id="rId8"/>
    <p:sldLayoutId id="2147483759" r:id="rId9"/>
    <p:sldLayoutId id="2147483760" r:id="rId10"/>
    <p:sldLayoutId id="2147483761" r:id="rId11"/>
  </p:sldLayoutIdLst>
  <p:hf sldNum="0" hdr="0" ftr="0" dt="0"/>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FD68DA-43BA-4508-8DE2-BA9BB7B2FA5B}"/>
              </a:ext>
            </a:extLst>
          </p:cNvPr>
          <p:cNvSpPr>
            <a:spLocks noGrp="1"/>
          </p:cNvSpPr>
          <p:nvPr>
            <p:ph type="ctrTitle"/>
          </p:nvPr>
        </p:nvSpPr>
        <p:spPr>
          <a:xfrm>
            <a:off x="5289754" y="639097"/>
            <a:ext cx="6253317" cy="3686015"/>
          </a:xfrm>
        </p:spPr>
        <p:txBody>
          <a:bodyPr>
            <a:normAutofit/>
          </a:bodyPr>
          <a:lstStyle/>
          <a:p>
            <a:r>
              <a:rPr lang="en-US" sz="4000"/>
              <a:t>Capstone Project:</a:t>
            </a:r>
            <a:br>
              <a:rPr lang="en-US" sz="4000" dirty="0"/>
            </a:br>
            <a:r>
              <a:rPr lang="en-US" sz="4000" dirty="0"/>
              <a:t>Real- Estate</a:t>
            </a:r>
            <a:br>
              <a:rPr lang="en-US" sz="4000" dirty="0"/>
            </a:br>
            <a:br>
              <a:rPr lang="en-US" sz="4000" dirty="0"/>
            </a:br>
            <a:r>
              <a:rPr lang="en-US" sz="2700" dirty="0"/>
              <a:t>Analysis of Price Trends, Affordability, and Benchmarking</a:t>
            </a:r>
            <a:br>
              <a:rPr lang="en-US" sz="4000" dirty="0"/>
            </a:br>
            <a:br>
              <a:rPr lang="en-US" sz="4000" dirty="0"/>
            </a:br>
            <a:endParaRPr lang="en-US" sz="4000" dirty="0"/>
          </a:p>
        </p:txBody>
      </p:sp>
      <p:sp>
        <p:nvSpPr>
          <p:cNvPr id="3" name="Subtitle 2">
            <a:extLst>
              <a:ext uri="{FF2B5EF4-FFF2-40B4-BE49-F238E27FC236}">
                <a16:creationId xmlns:a16="http://schemas.microsoft.com/office/drawing/2014/main" id="{A8E9CFF2-3777-4FF4-A759-8491175B0B7C}"/>
              </a:ext>
            </a:extLst>
          </p:cNvPr>
          <p:cNvSpPr>
            <a:spLocks noGrp="1"/>
          </p:cNvSpPr>
          <p:nvPr>
            <p:ph type="subTitle" idx="1"/>
          </p:nvPr>
        </p:nvSpPr>
        <p:spPr>
          <a:xfrm>
            <a:off x="5289753" y="4672739"/>
            <a:ext cx="6269347" cy="1021498"/>
          </a:xfrm>
        </p:spPr>
        <p:txBody>
          <a:bodyPr>
            <a:normAutofit/>
          </a:bodyPr>
          <a:lstStyle/>
          <a:p>
            <a:r>
              <a:rPr lang="en-US" sz="2400" dirty="0">
                <a:solidFill>
                  <a:schemeClr val="tx1">
                    <a:lumMod val="85000"/>
                    <a:lumOff val="15000"/>
                  </a:schemeClr>
                </a:solidFill>
              </a:rPr>
              <a:t>Bryan </a:t>
            </a:r>
            <a:r>
              <a:rPr lang="en-US" sz="2400" dirty="0" err="1">
                <a:solidFill>
                  <a:schemeClr val="tx1">
                    <a:lumMod val="85000"/>
                    <a:lumOff val="15000"/>
                  </a:schemeClr>
                </a:solidFill>
              </a:rPr>
              <a:t>kim</a:t>
            </a:r>
            <a:r>
              <a:rPr lang="en-US" sz="2400" dirty="0">
                <a:solidFill>
                  <a:schemeClr val="tx1">
                    <a:lumMod val="85000"/>
                    <a:lumOff val="15000"/>
                  </a:schemeClr>
                </a:solidFill>
              </a:rPr>
              <a:t> </a:t>
            </a:r>
            <a:r>
              <a:rPr lang="en-US" sz="2400" dirty="0" err="1">
                <a:solidFill>
                  <a:schemeClr val="tx1">
                    <a:lumMod val="85000"/>
                    <a:lumOff val="15000"/>
                  </a:schemeClr>
                </a:solidFill>
              </a:rPr>
              <a:t>bauyon</a:t>
            </a:r>
            <a:endParaRPr lang="en-US" sz="2400" dirty="0">
              <a:solidFill>
                <a:schemeClr val="tx1">
                  <a:lumMod val="85000"/>
                  <a:lumOff val="15000"/>
                </a:schemeClr>
              </a:solidFill>
            </a:endParaRPr>
          </a:p>
        </p:txBody>
      </p:sp>
      <p:pic>
        <p:nvPicPr>
          <p:cNvPr id="5" name="Picture 4" descr="A picture containing building, sitting, bench, side&#10;&#10;Description automatically generated">
            <a:extLst>
              <a:ext uri="{FF2B5EF4-FFF2-40B4-BE49-F238E27FC236}">
                <a16:creationId xmlns:a16="http://schemas.microsoft.com/office/drawing/2014/main" id="{282CF6DD-7FE8-4063-9551-1B7BBCE92ABE}"/>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1" y="1"/>
            <a:ext cx="4635315" cy="6857999"/>
          </a:xfrm>
          <a:prstGeom prst="rect">
            <a:avLst/>
          </a:prstGeom>
        </p:spPr>
      </p:pic>
    </p:spTree>
    <p:extLst>
      <p:ext uri="{BB962C8B-B14F-4D97-AF65-F5344CB8AC3E}">
        <p14:creationId xmlns:p14="http://schemas.microsoft.com/office/powerpoint/2010/main" val="40437378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9B11-14AA-2C0D-1CF1-E16EC6363F51}"/>
              </a:ext>
            </a:extLst>
          </p:cNvPr>
          <p:cNvSpPr>
            <a:spLocks noGrp="1"/>
          </p:cNvSpPr>
          <p:nvPr>
            <p:ph type="title"/>
          </p:nvPr>
        </p:nvSpPr>
        <p:spPr/>
        <p:txBody>
          <a:bodyPr/>
          <a:lstStyle/>
          <a:p>
            <a:r>
              <a:rPr lang="fr-FR" dirty="0"/>
              <a:t>Page 2: </a:t>
            </a:r>
            <a:r>
              <a:rPr lang="fr-FR" dirty="0" err="1"/>
              <a:t>Market</a:t>
            </a:r>
            <a:r>
              <a:rPr lang="fr-FR" dirty="0"/>
              <a:t> Trends &amp; </a:t>
            </a:r>
            <a:r>
              <a:rPr lang="fr-FR" dirty="0" err="1"/>
              <a:t>Comparisons</a:t>
            </a:r>
            <a:endParaRPr lang="en-PH" dirty="0"/>
          </a:p>
        </p:txBody>
      </p:sp>
      <p:sp>
        <p:nvSpPr>
          <p:cNvPr id="3" name="Content Placeholder 2">
            <a:extLst>
              <a:ext uri="{FF2B5EF4-FFF2-40B4-BE49-F238E27FC236}">
                <a16:creationId xmlns:a16="http://schemas.microsoft.com/office/drawing/2014/main" id="{3B6D9379-4036-548D-5650-868E8604A6C9}"/>
              </a:ext>
            </a:extLst>
          </p:cNvPr>
          <p:cNvSpPr>
            <a:spLocks noGrp="1"/>
          </p:cNvSpPr>
          <p:nvPr>
            <p:ph idx="1"/>
          </p:nvPr>
        </p:nvSpPr>
        <p:spPr/>
        <p:txBody>
          <a:bodyPr/>
          <a:lstStyle/>
          <a:p>
            <a:pPr marL="0" indent="0">
              <a:buNone/>
            </a:pPr>
            <a:r>
              <a:rPr lang="en-PH" dirty="0"/>
              <a:t>📊 </a:t>
            </a:r>
            <a:r>
              <a:rPr lang="en-PH" b="1" dirty="0"/>
              <a:t>Flat Type &amp; Price Efficiency</a:t>
            </a:r>
            <a:endParaRPr lang="en-PH" dirty="0"/>
          </a:p>
          <a:p>
            <a:pPr>
              <a:buFont typeface="Arial" panose="020B0604020202020204" pitchFamily="34" charset="0"/>
              <a:buChar char="•"/>
            </a:pPr>
            <a:r>
              <a:rPr lang="en-PH" dirty="0"/>
              <a:t>Avg Price &amp; Transactions by Flat Type</a:t>
            </a:r>
          </a:p>
          <a:p>
            <a:pPr>
              <a:buFont typeface="Arial" panose="020B0604020202020204" pitchFamily="34" charset="0"/>
              <a:buChar char="•"/>
            </a:pPr>
            <a:r>
              <a:rPr lang="en-PH" dirty="0"/>
              <a:t>Price per sqm distribution (histogram)</a:t>
            </a:r>
          </a:p>
          <a:p>
            <a:pPr>
              <a:buFont typeface="Arial" panose="020B0604020202020204" pitchFamily="34" charset="0"/>
              <a:buChar char="•"/>
            </a:pPr>
            <a:r>
              <a:rPr lang="en-PH" dirty="0"/>
              <a:t>Lease Years vs Avg Price scatter</a:t>
            </a:r>
          </a:p>
          <a:p>
            <a:pPr marL="0" indent="0">
              <a:buNone/>
            </a:pPr>
            <a:r>
              <a:rPr lang="en-PH" dirty="0"/>
              <a:t>💡 </a:t>
            </a:r>
            <a:r>
              <a:rPr lang="en-PH" b="1" i="1" dirty="0"/>
              <a:t>Insight</a:t>
            </a:r>
            <a:r>
              <a:rPr lang="en-PH" b="1" dirty="0"/>
              <a:t>: </a:t>
            </a:r>
            <a:r>
              <a:rPr lang="en-PH" dirty="0"/>
              <a:t>Lease length critically impacts pricing; smaller flats are affordable but less space-efficient.</a:t>
            </a:r>
          </a:p>
        </p:txBody>
      </p:sp>
    </p:spTree>
    <p:extLst>
      <p:ext uri="{BB962C8B-B14F-4D97-AF65-F5344CB8AC3E}">
        <p14:creationId xmlns:p14="http://schemas.microsoft.com/office/powerpoint/2010/main" val="24954620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B0B6A6-3A87-0620-967D-AD1E348BF5A1}"/>
              </a:ext>
            </a:extLst>
          </p:cNvPr>
          <p:cNvSpPr txBox="1">
            <a:spLocks/>
          </p:cNvSpPr>
          <p:nvPr/>
        </p:nvSpPr>
        <p:spPr>
          <a:xfrm>
            <a:off x="1294362" y="12865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fr-FR" dirty="0"/>
              <a:t>Page 3: Geographic insights</a:t>
            </a:r>
            <a:endParaRPr lang="en-PH" dirty="0"/>
          </a:p>
        </p:txBody>
      </p:sp>
      <p:pic>
        <p:nvPicPr>
          <p:cNvPr id="4" name="Picture 3">
            <a:extLst>
              <a:ext uri="{FF2B5EF4-FFF2-40B4-BE49-F238E27FC236}">
                <a16:creationId xmlns:a16="http://schemas.microsoft.com/office/drawing/2014/main" id="{A87AA8C7-0499-4CBB-604E-CB723DC978BB}"/>
              </a:ext>
            </a:extLst>
          </p:cNvPr>
          <p:cNvPicPr>
            <a:picLocks noChangeAspect="1"/>
          </p:cNvPicPr>
          <p:nvPr/>
        </p:nvPicPr>
        <p:blipFill>
          <a:blip r:embed="rId2"/>
          <a:stretch>
            <a:fillRect/>
          </a:stretch>
        </p:blipFill>
        <p:spPr>
          <a:xfrm>
            <a:off x="857249" y="653275"/>
            <a:ext cx="10477500" cy="5895975"/>
          </a:xfrm>
          <a:prstGeom prst="rect">
            <a:avLst/>
          </a:prstGeom>
        </p:spPr>
      </p:pic>
      <p:pic>
        <p:nvPicPr>
          <p:cNvPr id="7" name="Picture 6">
            <a:extLst>
              <a:ext uri="{FF2B5EF4-FFF2-40B4-BE49-F238E27FC236}">
                <a16:creationId xmlns:a16="http://schemas.microsoft.com/office/drawing/2014/main" id="{A320518C-CDCB-463D-84C2-3352D572A8C5}"/>
              </a:ext>
            </a:extLst>
          </p:cNvPr>
          <p:cNvPicPr>
            <a:picLocks noChangeAspect="1"/>
          </p:cNvPicPr>
          <p:nvPr/>
        </p:nvPicPr>
        <p:blipFill>
          <a:blip r:embed="rId3"/>
          <a:stretch>
            <a:fillRect/>
          </a:stretch>
        </p:blipFill>
        <p:spPr>
          <a:xfrm>
            <a:off x="956452" y="739798"/>
            <a:ext cx="2992696" cy="728381"/>
          </a:xfrm>
          <a:prstGeom prst="rect">
            <a:avLst/>
          </a:prstGeom>
        </p:spPr>
      </p:pic>
      <p:pic>
        <p:nvPicPr>
          <p:cNvPr id="9" name="Picture 8">
            <a:extLst>
              <a:ext uri="{FF2B5EF4-FFF2-40B4-BE49-F238E27FC236}">
                <a16:creationId xmlns:a16="http://schemas.microsoft.com/office/drawing/2014/main" id="{C6F9898E-6DAA-8785-D5D7-335298AC42C8}"/>
              </a:ext>
            </a:extLst>
          </p:cNvPr>
          <p:cNvPicPr>
            <a:picLocks noChangeAspect="1"/>
          </p:cNvPicPr>
          <p:nvPr/>
        </p:nvPicPr>
        <p:blipFill>
          <a:blip r:embed="rId4"/>
          <a:stretch>
            <a:fillRect/>
          </a:stretch>
        </p:blipFill>
        <p:spPr>
          <a:xfrm>
            <a:off x="10130615" y="4784035"/>
            <a:ext cx="1027715" cy="1549358"/>
          </a:xfrm>
          <a:prstGeom prst="rect">
            <a:avLst/>
          </a:prstGeom>
        </p:spPr>
      </p:pic>
    </p:spTree>
    <p:extLst>
      <p:ext uri="{BB962C8B-B14F-4D97-AF65-F5344CB8AC3E}">
        <p14:creationId xmlns:p14="http://schemas.microsoft.com/office/powerpoint/2010/main" val="16942809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9B11-14AA-2C0D-1CF1-E16EC6363F51}"/>
              </a:ext>
            </a:extLst>
          </p:cNvPr>
          <p:cNvSpPr>
            <a:spLocks noGrp="1"/>
          </p:cNvSpPr>
          <p:nvPr>
            <p:ph type="title"/>
          </p:nvPr>
        </p:nvSpPr>
        <p:spPr/>
        <p:txBody>
          <a:bodyPr/>
          <a:lstStyle/>
          <a:p>
            <a:r>
              <a:rPr lang="fr-FR" dirty="0"/>
              <a:t>Page 3: </a:t>
            </a:r>
            <a:r>
              <a:rPr lang="fr-FR" dirty="0" err="1"/>
              <a:t>geographic</a:t>
            </a:r>
            <a:r>
              <a:rPr lang="fr-FR" dirty="0"/>
              <a:t> insights</a:t>
            </a:r>
            <a:endParaRPr lang="en-PH" dirty="0"/>
          </a:p>
        </p:txBody>
      </p:sp>
      <p:sp>
        <p:nvSpPr>
          <p:cNvPr id="3" name="Content Placeholder 2">
            <a:extLst>
              <a:ext uri="{FF2B5EF4-FFF2-40B4-BE49-F238E27FC236}">
                <a16:creationId xmlns:a16="http://schemas.microsoft.com/office/drawing/2014/main" id="{3B6D9379-4036-548D-5650-868E8604A6C9}"/>
              </a:ext>
            </a:extLst>
          </p:cNvPr>
          <p:cNvSpPr>
            <a:spLocks noGrp="1"/>
          </p:cNvSpPr>
          <p:nvPr>
            <p:ph idx="1"/>
          </p:nvPr>
        </p:nvSpPr>
        <p:spPr/>
        <p:txBody>
          <a:bodyPr/>
          <a:lstStyle/>
          <a:p>
            <a:pPr marL="0" indent="0">
              <a:buNone/>
            </a:pPr>
            <a:r>
              <a:rPr lang="en-US" dirty="0"/>
              <a:t>🗺️ </a:t>
            </a:r>
            <a:r>
              <a:rPr lang="en-US" b="1" dirty="0"/>
              <a:t>Town Comparisons</a:t>
            </a:r>
            <a:endParaRPr lang="en-US" dirty="0"/>
          </a:p>
          <a:p>
            <a:pPr>
              <a:buFont typeface="Arial" panose="020B0604020202020204" pitchFamily="34" charset="0"/>
              <a:buChar char="•"/>
            </a:pPr>
            <a:r>
              <a:rPr lang="en-US" dirty="0"/>
              <a:t>Map of Avg Price by Town (color = price, size = transactions)</a:t>
            </a:r>
          </a:p>
          <a:p>
            <a:pPr>
              <a:buFont typeface="Arial" panose="020B0604020202020204" pitchFamily="34" charset="0"/>
              <a:buChar char="•"/>
            </a:pPr>
            <a:r>
              <a:rPr lang="en-US" dirty="0"/>
              <a:t>Median Price per sqm by Town</a:t>
            </a:r>
          </a:p>
          <a:p>
            <a:pPr>
              <a:buFont typeface="Arial" panose="020B0604020202020204" pitchFamily="34" charset="0"/>
              <a:buChar char="•"/>
            </a:pPr>
            <a:r>
              <a:rPr lang="en-US" dirty="0"/>
              <a:t>Transactions by Town (bar chart)</a:t>
            </a:r>
          </a:p>
          <a:p>
            <a:pPr marL="0" indent="0">
              <a:buNone/>
            </a:pPr>
            <a:r>
              <a:rPr lang="en-US" dirty="0"/>
              <a:t>💡 </a:t>
            </a:r>
            <a:r>
              <a:rPr lang="en-US" b="1" i="1" dirty="0"/>
              <a:t>Insight</a:t>
            </a:r>
            <a:r>
              <a:rPr lang="en-US" b="1" dirty="0"/>
              <a:t>:</a:t>
            </a:r>
            <a:r>
              <a:rPr lang="en-US" dirty="0"/>
              <a:t> Central towns command premiums, outer towns remain value-for-money.</a:t>
            </a:r>
          </a:p>
        </p:txBody>
      </p:sp>
    </p:spTree>
    <p:extLst>
      <p:ext uri="{BB962C8B-B14F-4D97-AF65-F5344CB8AC3E}">
        <p14:creationId xmlns:p14="http://schemas.microsoft.com/office/powerpoint/2010/main" val="40265122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B0B6A6-3A87-0620-967D-AD1E348BF5A1}"/>
              </a:ext>
            </a:extLst>
          </p:cNvPr>
          <p:cNvSpPr txBox="1">
            <a:spLocks/>
          </p:cNvSpPr>
          <p:nvPr/>
        </p:nvSpPr>
        <p:spPr>
          <a:xfrm>
            <a:off x="1294362" y="12865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fr-FR" dirty="0"/>
              <a:t>Page 4: comparables and benchmarking</a:t>
            </a:r>
            <a:endParaRPr lang="en-PH" dirty="0"/>
          </a:p>
        </p:txBody>
      </p:sp>
      <p:pic>
        <p:nvPicPr>
          <p:cNvPr id="5" name="Picture 4">
            <a:extLst>
              <a:ext uri="{FF2B5EF4-FFF2-40B4-BE49-F238E27FC236}">
                <a16:creationId xmlns:a16="http://schemas.microsoft.com/office/drawing/2014/main" id="{24E092E4-5F9E-5642-87EC-2A18DC4CB981}"/>
              </a:ext>
            </a:extLst>
          </p:cNvPr>
          <p:cNvPicPr>
            <a:picLocks noChangeAspect="1"/>
          </p:cNvPicPr>
          <p:nvPr/>
        </p:nvPicPr>
        <p:blipFill>
          <a:blip r:embed="rId2"/>
          <a:stretch>
            <a:fillRect/>
          </a:stretch>
        </p:blipFill>
        <p:spPr>
          <a:xfrm>
            <a:off x="895349" y="653275"/>
            <a:ext cx="10401300" cy="5895975"/>
          </a:xfrm>
          <a:prstGeom prst="rect">
            <a:avLst/>
          </a:prstGeom>
        </p:spPr>
      </p:pic>
    </p:spTree>
    <p:extLst>
      <p:ext uri="{BB962C8B-B14F-4D97-AF65-F5344CB8AC3E}">
        <p14:creationId xmlns:p14="http://schemas.microsoft.com/office/powerpoint/2010/main" val="39911133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A91526-5FBA-32FF-15D4-2EBEC5A66F80}"/>
              </a:ext>
            </a:extLst>
          </p:cNvPr>
          <p:cNvSpPr>
            <a:spLocks noGrp="1"/>
          </p:cNvSpPr>
          <p:nvPr>
            <p:ph type="title"/>
          </p:nvPr>
        </p:nvSpPr>
        <p:spPr/>
        <p:txBody>
          <a:bodyPr/>
          <a:lstStyle/>
          <a:p>
            <a:r>
              <a:rPr lang="en-PH" dirty="0"/>
              <a:t>Page 4: </a:t>
            </a:r>
            <a:r>
              <a:rPr lang="en-PH" dirty="0" err="1"/>
              <a:t>Comparables</a:t>
            </a:r>
            <a:r>
              <a:rPr lang="en-PH" dirty="0"/>
              <a:t> &amp; Benchmarking</a:t>
            </a:r>
          </a:p>
        </p:txBody>
      </p:sp>
      <p:sp>
        <p:nvSpPr>
          <p:cNvPr id="3" name="Content Placeholder 2">
            <a:extLst>
              <a:ext uri="{FF2B5EF4-FFF2-40B4-BE49-F238E27FC236}">
                <a16:creationId xmlns:a16="http://schemas.microsoft.com/office/drawing/2014/main" id="{F640AD1C-9F46-891C-4C95-3E381141BF58}"/>
              </a:ext>
            </a:extLst>
          </p:cNvPr>
          <p:cNvSpPr>
            <a:spLocks noGrp="1"/>
          </p:cNvSpPr>
          <p:nvPr>
            <p:ph idx="1"/>
          </p:nvPr>
        </p:nvSpPr>
        <p:spPr/>
        <p:txBody>
          <a:bodyPr/>
          <a:lstStyle/>
          <a:p>
            <a:pPr marL="0" indent="0">
              <a:buNone/>
            </a:pPr>
            <a:r>
              <a:rPr lang="en-PH" dirty="0"/>
              <a:t>📊 </a:t>
            </a:r>
            <a:r>
              <a:rPr lang="en-PH" b="1" dirty="0"/>
              <a:t>Benchmarking Analysis</a:t>
            </a:r>
            <a:endParaRPr lang="en-PH" dirty="0"/>
          </a:p>
          <a:p>
            <a:pPr>
              <a:buFont typeface="Arial" panose="020B0604020202020204" pitchFamily="34" charset="0"/>
              <a:buChar char="•"/>
            </a:pPr>
            <a:r>
              <a:rPr lang="en-PH" dirty="0"/>
              <a:t>Avg Price vs Market Benchmark by Town</a:t>
            </a:r>
          </a:p>
          <a:p>
            <a:pPr>
              <a:buFont typeface="Arial" panose="020B0604020202020204" pitchFamily="34" charset="0"/>
              <a:buChar char="•"/>
            </a:pPr>
            <a:r>
              <a:rPr lang="en-PH" dirty="0"/>
              <a:t>Price per sqm vs Floor Area (scatter)</a:t>
            </a:r>
          </a:p>
          <a:p>
            <a:pPr>
              <a:buFont typeface="Arial" panose="020B0604020202020204" pitchFamily="34" charset="0"/>
              <a:buChar char="•"/>
            </a:pPr>
            <a:r>
              <a:rPr lang="en-PH" dirty="0"/>
              <a:t>Avg Price by Flat Type vs Benchmark</a:t>
            </a:r>
          </a:p>
          <a:p>
            <a:pPr>
              <a:buFont typeface="Arial" panose="020B0604020202020204" pitchFamily="34" charset="0"/>
              <a:buChar char="•"/>
            </a:pPr>
            <a:r>
              <a:rPr lang="en-PH" dirty="0"/>
              <a:t>Comparable Sales Table</a:t>
            </a:r>
          </a:p>
          <a:p>
            <a:pPr marL="0" indent="0">
              <a:buNone/>
            </a:pPr>
            <a:r>
              <a:rPr lang="en-PH" dirty="0"/>
              <a:t>💡 </a:t>
            </a:r>
            <a:r>
              <a:rPr lang="en-PH" b="1" i="1" dirty="0"/>
              <a:t>Insight</a:t>
            </a:r>
            <a:r>
              <a:rPr lang="en-PH" b="1" dirty="0"/>
              <a:t>: </a:t>
            </a:r>
            <a:r>
              <a:rPr lang="en-PH" dirty="0"/>
              <a:t>Benchmarks help spot premium vs undervalued towns and flat types.</a:t>
            </a:r>
          </a:p>
          <a:p>
            <a:endParaRPr lang="en-PH" dirty="0"/>
          </a:p>
        </p:txBody>
      </p:sp>
    </p:spTree>
    <p:extLst>
      <p:ext uri="{BB962C8B-B14F-4D97-AF65-F5344CB8AC3E}">
        <p14:creationId xmlns:p14="http://schemas.microsoft.com/office/powerpoint/2010/main" val="20203681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903AC6-B73B-B6E4-4449-E1284E5C4315}"/>
              </a:ext>
            </a:extLst>
          </p:cNvPr>
          <p:cNvSpPr>
            <a:spLocks noGrp="1"/>
          </p:cNvSpPr>
          <p:nvPr>
            <p:ph type="title"/>
          </p:nvPr>
        </p:nvSpPr>
        <p:spPr/>
        <p:txBody>
          <a:bodyPr/>
          <a:lstStyle/>
          <a:p>
            <a:r>
              <a:rPr lang="en-US" dirty="0" err="1"/>
              <a:t>COnclusion</a:t>
            </a:r>
            <a:endParaRPr lang="en-PH" dirty="0"/>
          </a:p>
        </p:txBody>
      </p:sp>
      <p:sp>
        <p:nvSpPr>
          <p:cNvPr id="3" name="Content Placeholder 2">
            <a:extLst>
              <a:ext uri="{FF2B5EF4-FFF2-40B4-BE49-F238E27FC236}">
                <a16:creationId xmlns:a16="http://schemas.microsoft.com/office/drawing/2014/main" id="{23D1E6CB-4003-AADA-5344-C7D596C192DC}"/>
              </a:ext>
            </a:extLst>
          </p:cNvPr>
          <p:cNvSpPr>
            <a:spLocks noGrp="1"/>
          </p:cNvSpPr>
          <p:nvPr>
            <p:ph idx="1"/>
          </p:nvPr>
        </p:nvSpPr>
        <p:spPr/>
        <p:txBody>
          <a:bodyPr/>
          <a:lstStyle/>
          <a:p>
            <a:pPr marL="0" indent="0">
              <a:buNone/>
            </a:pPr>
            <a:r>
              <a:rPr lang="en-US" dirty="0"/>
              <a:t>✅ </a:t>
            </a:r>
            <a:r>
              <a:rPr lang="en-US" b="1" dirty="0"/>
              <a:t>Key Takeaways</a:t>
            </a:r>
            <a:endParaRPr lang="en-US" dirty="0"/>
          </a:p>
          <a:p>
            <a:pPr>
              <a:buFont typeface="Arial" panose="020B0604020202020204" pitchFamily="34" charset="0"/>
              <a:buChar char="•"/>
            </a:pPr>
            <a:r>
              <a:rPr lang="en-US" dirty="0"/>
              <a:t>Prices are rising steadily; affordability varies by location &amp; flat type</a:t>
            </a:r>
          </a:p>
          <a:p>
            <a:pPr>
              <a:buFont typeface="Arial" panose="020B0604020202020204" pitchFamily="34" charset="0"/>
              <a:buChar char="•"/>
            </a:pPr>
            <a:r>
              <a:rPr lang="en-US" dirty="0"/>
              <a:t>Lease length is a critical driver of value</a:t>
            </a:r>
          </a:p>
          <a:p>
            <a:pPr>
              <a:buFont typeface="Arial" panose="020B0604020202020204" pitchFamily="34" charset="0"/>
              <a:buChar char="•"/>
            </a:pPr>
            <a:r>
              <a:rPr lang="en-US" dirty="0"/>
              <a:t>Central towns = premium, non-central = value buys</a:t>
            </a:r>
          </a:p>
          <a:p>
            <a:pPr>
              <a:buFont typeface="Arial" panose="020B0604020202020204" pitchFamily="34" charset="0"/>
              <a:buChar char="•"/>
            </a:pPr>
            <a:r>
              <a:rPr lang="en-US" dirty="0"/>
              <a:t>Benchmarking tools allow fairer comparisons</a:t>
            </a:r>
          </a:p>
          <a:p>
            <a:endParaRPr lang="en-PH" dirty="0"/>
          </a:p>
        </p:txBody>
      </p:sp>
    </p:spTree>
    <p:extLst>
      <p:ext uri="{BB962C8B-B14F-4D97-AF65-F5344CB8AC3E}">
        <p14:creationId xmlns:p14="http://schemas.microsoft.com/office/powerpoint/2010/main" val="311135051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5A93D-2C4B-673A-0315-13146209783A}"/>
              </a:ext>
            </a:extLst>
          </p:cNvPr>
          <p:cNvSpPr>
            <a:spLocks noGrp="1"/>
          </p:cNvSpPr>
          <p:nvPr>
            <p:ph type="title"/>
          </p:nvPr>
        </p:nvSpPr>
        <p:spPr/>
        <p:txBody>
          <a:bodyPr/>
          <a:lstStyle/>
          <a:p>
            <a:r>
              <a:rPr lang="en-US" dirty="0"/>
              <a:t>recommendations</a:t>
            </a:r>
            <a:endParaRPr lang="en-PH" dirty="0"/>
          </a:p>
        </p:txBody>
      </p:sp>
      <p:sp>
        <p:nvSpPr>
          <p:cNvPr id="3" name="Content Placeholder 2">
            <a:extLst>
              <a:ext uri="{FF2B5EF4-FFF2-40B4-BE49-F238E27FC236}">
                <a16:creationId xmlns:a16="http://schemas.microsoft.com/office/drawing/2014/main" id="{F28A1D98-4C4E-1E8D-C547-00584A181417}"/>
              </a:ext>
            </a:extLst>
          </p:cNvPr>
          <p:cNvSpPr>
            <a:spLocks noGrp="1"/>
          </p:cNvSpPr>
          <p:nvPr>
            <p:ph idx="1"/>
          </p:nvPr>
        </p:nvSpPr>
        <p:spPr/>
        <p:txBody>
          <a:bodyPr/>
          <a:lstStyle/>
          <a:p>
            <a:pPr marL="0" indent="0">
              <a:buNone/>
            </a:pPr>
            <a:r>
              <a:rPr lang="en-US" dirty="0"/>
              <a:t>📌 </a:t>
            </a:r>
            <a:r>
              <a:rPr lang="en-US" b="1" dirty="0"/>
              <a:t>For Buyers</a:t>
            </a:r>
            <a:endParaRPr lang="en-US" dirty="0"/>
          </a:p>
          <a:p>
            <a:pPr>
              <a:buFont typeface="Arial" panose="020B0604020202020204" pitchFamily="34" charset="0"/>
              <a:buChar char="•"/>
            </a:pPr>
            <a:r>
              <a:rPr lang="en-US" dirty="0"/>
              <a:t>Consider price/sqm efficiency in addition to total price</a:t>
            </a:r>
          </a:p>
          <a:p>
            <a:pPr>
              <a:buFont typeface="Arial" panose="020B0604020202020204" pitchFamily="34" charset="0"/>
              <a:buChar char="•"/>
            </a:pPr>
            <a:r>
              <a:rPr lang="en-US" dirty="0"/>
              <a:t>Watch lease years closely (loan eligibility, future value risk)</a:t>
            </a:r>
          </a:p>
          <a:p>
            <a:pPr>
              <a:buFont typeface="Arial" panose="020B0604020202020204" pitchFamily="34" charset="0"/>
              <a:buChar char="•"/>
            </a:pPr>
            <a:endParaRPr lang="en-US" dirty="0"/>
          </a:p>
          <a:p>
            <a:pPr marL="0" indent="0">
              <a:buNone/>
            </a:pPr>
            <a:r>
              <a:rPr lang="en-US" dirty="0"/>
              <a:t>📌 </a:t>
            </a:r>
            <a:r>
              <a:rPr lang="en-US" b="1" dirty="0"/>
              <a:t>For Policymakers</a:t>
            </a:r>
            <a:endParaRPr lang="en-US" dirty="0"/>
          </a:p>
          <a:p>
            <a:pPr>
              <a:buFont typeface="Arial" panose="020B0604020202020204" pitchFamily="34" charset="0"/>
              <a:buChar char="•"/>
            </a:pPr>
            <a:r>
              <a:rPr lang="en-US" dirty="0"/>
              <a:t>Monitor affordability gaps across towns</a:t>
            </a:r>
          </a:p>
          <a:p>
            <a:pPr>
              <a:buFont typeface="Arial" panose="020B0604020202020204" pitchFamily="34" charset="0"/>
              <a:buChar char="•"/>
            </a:pPr>
            <a:r>
              <a:rPr lang="en-US" dirty="0"/>
              <a:t>Strengthen support for towns lagging in value retention</a:t>
            </a:r>
          </a:p>
          <a:p>
            <a:endParaRPr lang="en-PH" dirty="0"/>
          </a:p>
        </p:txBody>
      </p:sp>
    </p:spTree>
    <p:extLst>
      <p:ext uri="{BB962C8B-B14F-4D97-AF65-F5344CB8AC3E}">
        <p14:creationId xmlns:p14="http://schemas.microsoft.com/office/powerpoint/2010/main" val="262438142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E5DE3F-A85B-3FCB-D2F6-475CD9F10C46}"/>
              </a:ext>
            </a:extLst>
          </p:cNvPr>
          <p:cNvSpPr>
            <a:spLocks noGrp="1"/>
          </p:cNvSpPr>
          <p:nvPr>
            <p:ph type="title"/>
          </p:nvPr>
        </p:nvSpPr>
        <p:spPr/>
        <p:txBody>
          <a:bodyPr/>
          <a:lstStyle/>
          <a:p>
            <a:r>
              <a:rPr lang="en-US" dirty="0"/>
              <a:t>Thank you</a:t>
            </a:r>
            <a:endParaRPr lang="en-PH" dirty="0"/>
          </a:p>
        </p:txBody>
      </p:sp>
    </p:spTree>
    <p:extLst>
      <p:ext uri="{BB962C8B-B14F-4D97-AF65-F5344CB8AC3E}">
        <p14:creationId xmlns:p14="http://schemas.microsoft.com/office/powerpoint/2010/main" val="2355467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9B11-14AA-2C0D-1CF1-E16EC6363F51}"/>
              </a:ext>
            </a:extLst>
          </p:cNvPr>
          <p:cNvSpPr>
            <a:spLocks noGrp="1"/>
          </p:cNvSpPr>
          <p:nvPr>
            <p:ph type="title"/>
          </p:nvPr>
        </p:nvSpPr>
        <p:spPr/>
        <p:txBody>
          <a:bodyPr/>
          <a:lstStyle/>
          <a:p>
            <a:r>
              <a:rPr lang="en-US" dirty="0"/>
              <a:t>Problem Statement</a:t>
            </a:r>
            <a:endParaRPr lang="en-PH" dirty="0"/>
          </a:p>
        </p:txBody>
      </p:sp>
      <p:sp>
        <p:nvSpPr>
          <p:cNvPr id="3" name="Content Placeholder 2">
            <a:extLst>
              <a:ext uri="{FF2B5EF4-FFF2-40B4-BE49-F238E27FC236}">
                <a16:creationId xmlns:a16="http://schemas.microsoft.com/office/drawing/2014/main" id="{3B6D9379-4036-548D-5650-868E8604A6C9}"/>
              </a:ext>
            </a:extLst>
          </p:cNvPr>
          <p:cNvSpPr>
            <a:spLocks noGrp="1"/>
          </p:cNvSpPr>
          <p:nvPr>
            <p:ph idx="1"/>
          </p:nvPr>
        </p:nvSpPr>
        <p:spPr/>
        <p:txBody>
          <a:bodyPr/>
          <a:lstStyle/>
          <a:p>
            <a:pPr>
              <a:buFont typeface="Courier New" panose="02070309020205020404" pitchFamily="49" charset="0"/>
              <a:buChar char="o"/>
            </a:pPr>
            <a:r>
              <a:rPr lang="en-US" dirty="0"/>
              <a:t> In the real estate industry, accurate property valuation plays a crucial role in making informed buying and selling decisions. Property owners, investors, and real estate professionals rely on accurate and reliable valuation estimates to determine fair market prices, negotiate deals, and assess investment opportunities.</a:t>
            </a:r>
            <a:endParaRPr lang="en-PH" dirty="0"/>
          </a:p>
        </p:txBody>
      </p:sp>
    </p:spTree>
    <p:extLst>
      <p:ext uri="{BB962C8B-B14F-4D97-AF65-F5344CB8AC3E}">
        <p14:creationId xmlns:p14="http://schemas.microsoft.com/office/powerpoint/2010/main" val="1474734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9B11-14AA-2C0D-1CF1-E16EC6363F51}"/>
              </a:ext>
            </a:extLst>
          </p:cNvPr>
          <p:cNvSpPr>
            <a:spLocks noGrp="1"/>
          </p:cNvSpPr>
          <p:nvPr>
            <p:ph type="title"/>
          </p:nvPr>
        </p:nvSpPr>
        <p:spPr/>
        <p:txBody>
          <a:bodyPr/>
          <a:lstStyle/>
          <a:p>
            <a:r>
              <a:rPr lang="en-US" dirty="0"/>
              <a:t>Research objectives</a:t>
            </a:r>
            <a:endParaRPr lang="en-PH" dirty="0"/>
          </a:p>
        </p:txBody>
      </p:sp>
      <p:sp>
        <p:nvSpPr>
          <p:cNvPr id="3" name="Content Placeholder 2">
            <a:extLst>
              <a:ext uri="{FF2B5EF4-FFF2-40B4-BE49-F238E27FC236}">
                <a16:creationId xmlns:a16="http://schemas.microsoft.com/office/drawing/2014/main" id="{3B6D9379-4036-548D-5650-868E8604A6C9}"/>
              </a:ext>
            </a:extLst>
          </p:cNvPr>
          <p:cNvSpPr>
            <a:spLocks noGrp="1"/>
          </p:cNvSpPr>
          <p:nvPr>
            <p:ph idx="1"/>
          </p:nvPr>
        </p:nvSpPr>
        <p:spPr/>
        <p:txBody>
          <a:bodyPr/>
          <a:lstStyle/>
          <a:p>
            <a:pPr>
              <a:buFont typeface="Courier New" panose="02070309020205020404" pitchFamily="49" charset="0"/>
              <a:buChar char="o"/>
            </a:pPr>
            <a:r>
              <a:rPr lang="en-PH" dirty="0"/>
              <a:t>To develop an intuitive and comprehensive dashboard for descriptive analytics in the real estate industry.</a:t>
            </a:r>
          </a:p>
          <a:p>
            <a:pPr lvl="1">
              <a:buFont typeface="Courier New" panose="02070309020205020404" pitchFamily="49" charset="0"/>
              <a:buChar char="o"/>
            </a:pPr>
            <a:r>
              <a:rPr lang="en-PH" dirty="0"/>
              <a:t>The dashboard will provide users with valuable insights and visualizations based on key factors such as location, property characteristics ,market trends, and comparable sales data.</a:t>
            </a:r>
          </a:p>
          <a:p>
            <a:pPr>
              <a:buFont typeface="Courier New" panose="02070309020205020404" pitchFamily="49" charset="0"/>
              <a:buChar char="o"/>
            </a:pPr>
            <a:r>
              <a:rPr lang="en-PH" dirty="0"/>
              <a:t>To create a user friendly and informative dashboard that enhances the understanding of real estate market dynamics</a:t>
            </a:r>
          </a:p>
        </p:txBody>
      </p:sp>
    </p:spTree>
    <p:extLst>
      <p:ext uri="{BB962C8B-B14F-4D97-AF65-F5344CB8AC3E}">
        <p14:creationId xmlns:p14="http://schemas.microsoft.com/office/powerpoint/2010/main" val="15302537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17D55-5EE5-F1B8-165C-E6516A52ED03}"/>
              </a:ext>
            </a:extLst>
          </p:cNvPr>
          <p:cNvSpPr>
            <a:spLocks noGrp="1"/>
          </p:cNvSpPr>
          <p:nvPr>
            <p:ph type="title"/>
          </p:nvPr>
        </p:nvSpPr>
        <p:spPr>
          <a:xfrm>
            <a:off x="1097280" y="715617"/>
            <a:ext cx="10058400" cy="1020418"/>
          </a:xfrm>
        </p:spPr>
        <p:txBody>
          <a:bodyPr/>
          <a:lstStyle/>
          <a:p>
            <a:r>
              <a:rPr lang="en-US" dirty="0"/>
              <a:t>Methodology</a:t>
            </a:r>
            <a:endParaRPr lang="en-PH" dirty="0"/>
          </a:p>
        </p:txBody>
      </p:sp>
      <p:sp>
        <p:nvSpPr>
          <p:cNvPr id="3" name="Content Placeholder 2">
            <a:extLst>
              <a:ext uri="{FF2B5EF4-FFF2-40B4-BE49-F238E27FC236}">
                <a16:creationId xmlns:a16="http://schemas.microsoft.com/office/drawing/2014/main" id="{820A4672-974D-41E9-34DF-02F1EEEA951A}"/>
              </a:ext>
            </a:extLst>
          </p:cNvPr>
          <p:cNvSpPr>
            <a:spLocks noGrp="1"/>
          </p:cNvSpPr>
          <p:nvPr>
            <p:ph idx="1"/>
          </p:nvPr>
        </p:nvSpPr>
        <p:spPr>
          <a:xfrm>
            <a:off x="1097280" y="2014331"/>
            <a:ext cx="10058400" cy="3868014"/>
          </a:xfrm>
        </p:spPr>
        <p:txBody>
          <a:bodyPr>
            <a:normAutofit fontScale="92500" lnSpcReduction="20000"/>
          </a:bodyPr>
          <a:lstStyle/>
          <a:p>
            <a:pPr marL="0" indent="0">
              <a:buNone/>
            </a:pPr>
            <a:r>
              <a:rPr lang="en-PH" dirty="0"/>
              <a:t>⚙️ Data &amp; Methods</a:t>
            </a:r>
          </a:p>
          <a:p>
            <a:pPr>
              <a:buFont typeface="Courier New" panose="02070309020205020404" pitchFamily="49" charset="0"/>
              <a:buChar char="o"/>
            </a:pPr>
            <a:r>
              <a:rPr lang="en-PH" dirty="0"/>
              <a:t>Dataset: HDB Resale Transactions (2012–2023)</a:t>
            </a:r>
          </a:p>
          <a:p>
            <a:pPr>
              <a:buFont typeface="Courier New" panose="02070309020205020404" pitchFamily="49" charset="0"/>
              <a:buChar char="o"/>
            </a:pPr>
            <a:r>
              <a:rPr lang="en-PH" dirty="0"/>
              <a:t>Data Cleaning: Standardized dates, created Year-Month field, calculated Price per sqm, extracted Lease Years Remaining</a:t>
            </a:r>
          </a:p>
          <a:p>
            <a:pPr>
              <a:buFont typeface="Courier New" panose="02070309020205020404" pitchFamily="49" charset="0"/>
              <a:buChar char="o"/>
            </a:pPr>
            <a:r>
              <a:rPr lang="en-PH" dirty="0"/>
              <a:t>KPIs Derived:</a:t>
            </a:r>
          </a:p>
          <a:p>
            <a:pPr lvl="1">
              <a:buFont typeface="Courier New" panose="02070309020205020404" pitchFamily="49" charset="0"/>
              <a:buChar char="o"/>
            </a:pPr>
            <a:r>
              <a:rPr lang="en-PH" dirty="0"/>
              <a:t>Avg Price</a:t>
            </a:r>
          </a:p>
          <a:p>
            <a:pPr lvl="1">
              <a:buFont typeface="Courier New" panose="02070309020205020404" pitchFamily="49" charset="0"/>
              <a:buChar char="o"/>
            </a:pPr>
            <a:r>
              <a:rPr lang="en-PH" dirty="0"/>
              <a:t>Median Price per sqm</a:t>
            </a:r>
          </a:p>
          <a:p>
            <a:pPr lvl="1">
              <a:buFont typeface="Courier New" panose="02070309020205020404" pitchFamily="49" charset="0"/>
              <a:buChar char="o"/>
            </a:pPr>
            <a:r>
              <a:rPr lang="en-PH" dirty="0"/>
              <a:t>Total &amp; Monthly Transactions</a:t>
            </a:r>
          </a:p>
          <a:p>
            <a:pPr lvl="1">
              <a:buFont typeface="Courier New" panose="02070309020205020404" pitchFamily="49" charset="0"/>
              <a:buChar char="o"/>
            </a:pPr>
            <a:r>
              <a:rPr lang="en-PH" dirty="0"/>
              <a:t>YoY Price Change %</a:t>
            </a:r>
          </a:p>
          <a:p>
            <a:pPr>
              <a:buFont typeface="Courier New" panose="02070309020205020404" pitchFamily="49" charset="0"/>
              <a:buChar char="o"/>
            </a:pPr>
            <a:r>
              <a:rPr lang="en-PH" dirty="0"/>
              <a:t>Tools: Power BI (visualizations, filters, trend &amp; benchmark analysis)</a:t>
            </a:r>
          </a:p>
        </p:txBody>
      </p:sp>
    </p:spTree>
    <p:extLst>
      <p:ext uri="{BB962C8B-B14F-4D97-AF65-F5344CB8AC3E}">
        <p14:creationId xmlns:p14="http://schemas.microsoft.com/office/powerpoint/2010/main" val="11791145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231D-8CD6-D145-D9F2-68AEA5D1E0B3}"/>
              </a:ext>
            </a:extLst>
          </p:cNvPr>
          <p:cNvSpPr>
            <a:spLocks noGrp="1"/>
          </p:cNvSpPr>
          <p:nvPr>
            <p:ph type="title"/>
          </p:nvPr>
        </p:nvSpPr>
        <p:spPr/>
        <p:txBody>
          <a:bodyPr/>
          <a:lstStyle/>
          <a:p>
            <a:r>
              <a:rPr lang="en-US" dirty="0"/>
              <a:t>Dashboard Overview</a:t>
            </a:r>
            <a:endParaRPr lang="en-PH" dirty="0"/>
          </a:p>
        </p:txBody>
      </p:sp>
      <p:graphicFrame>
        <p:nvGraphicFramePr>
          <p:cNvPr id="4" name="Table 4">
            <a:extLst>
              <a:ext uri="{FF2B5EF4-FFF2-40B4-BE49-F238E27FC236}">
                <a16:creationId xmlns:a16="http://schemas.microsoft.com/office/drawing/2014/main" id="{A2F8A0AA-C8AE-8C1D-4AE9-A580F2EF70C9}"/>
              </a:ext>
            </a:extLst>
          </p:cNvPr>
          <p:cNvGraphicFramePr>
            <a:graphicFrameLocks noGrp="1"/>
          </p:cNvGraphicFramePr>
          <p:nvPr>
            <p:extLst>
              <p:ext uri="{D42A27DB-BD31-4B8C-83A1-F6EECF244321}">
                <p14:modId xmlns:p14="http://schemas.microsoft.com/office/powerpoint/2010/main" val="873753580"/>
              </p:ext>
            </p:extLst>
          </p:nvPr>
        </p:nvGraphicFramePr>
        <p:xfrm>
          <a:off x="1451578" y="2015732"/>
          <a:ext cx="9603276" cy="2884925"/>
        </p:xfrm>
        <a:graphic>
          <a:graphicData uri="http://schemas.openxmlformats.org/drawingml/2006/table">
            <a:tbl>
              <a:tblPr firstRow="1" bandRow="1">
                <a:tableStyleId>{5C22544A-7EE6-4342-B048-85BDC9FD1C3A}</a:tableStyleId>
              </a:tblPr>
              <a:tblGrid>
                <a:gridCol w="4445639">
                  <a:extLst>
                    <a:ext uri="{9D8B030D-6E8A-4147-A177-3AD203B41FA5}">
                      <a16:colId xmlns:a16="http://schemas.microsoft.com/office/drawing/2014/main" val="1940386625"/>
                    </a:ext>
                  </a:extLst>
                </a:gridCol>
                <a:gridCol w="5157637">
                  <a:extLst>
                    <a:ext uri="{9D8B030D-6E8A-4147-A177-3AD203B41FA5}">
                      <a16:colId xmlns:a16="http://schemas.microsoft.com/office/drawing/2014/main" val="2964450105"/>
                    </a:ext>
                  </a:extLst>
                </a:gridCol>
              </a:tblGrid>
              <a:tr h="2884925">
                <a:tc>
                  <a:txBody>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 </a:t>
                      </a:r>
                      <a:r>
                        <a:rPr kumimoji="0" lang="en-US" sz="1900" b="1" i="0" u="none" strike="noStrike" kern="1200" cap="none" spc="0" normalizeH="0" baseline="0" noProof="0" dirty="0">
                          <a:ln>
                            <a:noFill/>
                          </a:ln>
                          <a:solidFill>
                            <a:prstClr val="black"/>
                          </a:solidFill>
                          <a:effectLst/>
                          <a:uLnTx/>
                          <a:uFillTx/>
                          <a:latin typeface="+mn-lt"/>
                          <a:ea typeface="+mn-ea"/>
                          <a:cs typeface="+mn-cs"/>
                        </a:rPr>
                        <a:t>Page 1 – Overview (KPIs &amp; Trends)</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High-level KPIs: Avg Price, Transactions, YoY Change.</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700" b="0" i="0" u="none" strike="noStrike" kern="1200" cap="none" spc="0" normalizeH="0" baseline="0" noProof="0" dirty="0">
                          <a:ln>
                            <a:noFill/>
                          </a:ln>
                          <a:solidFill>
                            <a:prstClr val="black"/>
                          </a:solidFill>
                          <a:effectLst/>
                          <a:uLnTx/>
                          <a:uFillTx/>
                          <a:latin typeface="+mn-lt"/>
                          <a:ea typeface="+mn-ea"/>
                          <a:cs typeface="+mn-cs"/>
                        </a:rPr>
                        <a:t>Monthly trend: shows market direction.</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900" b="0" i="0" u="none" strike="noStrike" kern="1200" cap="none" spc="0" normalizeH="0" baseline="0" noProof="0" dirty="0">
                          <a:ln>
                            <a:noFill/>
                          </a:ln>
                          <a:solidFill>
                            <a:prstClr val="black"/>
                          </a:solidFill>
                          <a:effectLst/>
                          <a:uLnTx/>
                          <a:uFillTx/>
                          <a:latin typeface="+mn-lt"/>
                          <a:ea typeface="+mn-ea"/>
                          <a:cs typeface="+mn-cs"/>
                        </a:rPr>
                        <a:t>✅ </a:t>
                      </a:r>
                      <a:r>
                        <a:rPr kumimoji="0" lang="en-US" sz="1900" b="0" i="1" u="none" strike="noStrike" kern="1200" cap="none" spc="0" normalizeH="0" baseline="0" noProof="0" dirty="0">
                          <a:ln>
                            <a:noFill/>
                          </a:ln>
                          <a:solidFill>
                            <a:prstClr val="black"/>
                          </a:solidFill>
                          <a:effectLst/>
                          <a:uLnTx/>
                          <a:uFillTx/>
                          <a:latin typeface="+mn-lt"/>
                          <a:ea typeface="+mn-ea"/>
                          <a:cs typeface="+mn-cs"/>
                        </a:rPr>
                        <a:t>Covers overall market performance.</a:t>
                      </a:r>
                    </a:p>
                    <a:p>
                      <a:endParaRPr lang="en-PH" dirty="0"/>
                    </a:p>
                  </a:txBody>
                  <a:tcPr>
                    <a:noFill/>
                  </a:tcPr>
                </a:tc>
                <a:tc>
                  <a:txBody>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 </a:t>
                      </a:r>
                      <a:r>
                        <a:rPr kumimoji="0" lang="en-US" sz="2000" b="1" i="0" u="none" strike="noStrike" kern="1200" cap="none" spc="0" normalizeH="0" baseline="0" noProof="0" dirty="0">
                          <a:ln>
                            <a:noFill/>
                          </a:ln>
                          <a:solidFill>
                            <a:prstClr val="black"/>
                          </a:solidFill>
                          <a:effectLst/>
                          <a:uLnTx/>
                          <a:uFillTx/>
                          <a:latin typeface="+mn-lt"/>
                          <a:ea typeface="+mn-ea"/>
                          <a:cs typeface="+mn-cs"/>
                        </a:rPr>
                        <a:t>Page 2 – Market Trends &amp; Comparisons</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Avg Price &amp; Transactions by Flat Type.</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Price per sqm distribution.</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Lease Remaining vs Price.</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 </a:t>
                      </a:r>
                      <a:r>
                        <a:rPr kumimoji="0" lang="en-US" sz="1800" b="0" i="1" u="none" strike="noStrike" kern="1200" cap="none" spc="0" normalizeH="0" baseline="0" noProof="0" dirty="0">
                          <a:ln>
                            <a:noFill/>
                          </a:ln>
                          <a:solidFill>
                            <a:prstClr val="black"/>
                          </a:solidFill>
                          <a:effectLst/>
                          <a:uLnTx/>
                          <a:uFillTx/>
                          <a:latin typeface="+mn-lt"/>
                          <a:ea typeface="+mn-ea"/>
                          <a:cs typeface="+mn-cs"/>
                        </a:rPr>
                        <a:t>Explains differences by property type &amp; lease effect.</a:t>
                      </a:r>
                    </a:p>
                    <a:p>
                      <a:endParaRPr lang="en-PH" dirty="0"/>
                    </a:p>
                  </a:txBody>
                  <a:tcPr>
                    <a:noFill/>
                  </a:tcPr>
                </a:tc>
                <a:extLst>
                  <a:ext uri="{0D108BD9-81ED-4DB2-BD59-A6C34878D82A}">
                    <a16:rowId xmlns:a16="http://schemas.microsoft.com/office/drawing/2014/main" val="2044313921"/>
                  </a:ext>
                </a:extLst>
              </a:tr>
            </a:tbl>
          </a:graphicData>
        </a:graphic>
      </p:graphicFrame>
    </p:spTree>
    <p:extLst>
      <p:ext uri="{BB962C8B-B14F-4D97-AF65-F5344CB8AC3E}">
        <p14:creationId xmlns:p14="http://schemas.microsoft.com/office/powerpoint/2010/main" val="28839923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51231D-8CD6-D145-D9F2-68AEA5D1E0B3}"/>
              </a:ext>
            </a:extLst>
          </p:cNvPr>
          <p:cNvSpPr>
            <a:spLocks noGrp="1"/>
          </p:cNvSpPr>
          <p:nvPr>
            <p:ph type="title"/>
          </p:nvPr>
        </p:nvSpPr>
        <p:spPr/>
        <p:txBody>
          <a:bodyPr/>
          <a:lstStyle/>
          <a:p>
            <a:r>
              <a:rPr lang="en-US" dirty="0"/>
              <a:t>Dashboard Overview</a:t>
            </a:r>
            <a:endParaRPr lang="en-PH" dirty="0"/>
          </a:p>
        </p:txBody>
      </p:sp>
      <p:graphicFrame>
        <p:nvGraphicFramePr>
          <p:cNvPr id="4" name="Table 4">
            <a:extLst>
              <a:ext uri="{FF2B5EF4-FFF2-40B4-BE49-F238E27FC236}">
                <a16:creationId xmlns:a16="http://schemas.microsoft.com/office/drawing/2014/main" id="{A2F8A0AA-C8AE-8C1D-4AE9-A580F2EF70C9}"/>
              </a:ext>
            </a:extLst>
          </p:cNvPr>
          <p:cNvGraphicFramePr>
            <a:graphicFrameLocks noGrp="1"/>
          </p:cNvGraphicFramePr>
          <p:nvPr>
            <p:extLst>
              <p:ext uri="{D42A27DB-BD31-4B8C-83A1-F6EECF244321}">
                <p14:modId xmlns:p14="http://schemas.microsoft.com/office/powerpoint/2010/main" val="2284712159"/>
              </p:ext>
            </p:extLst>
          </p:nvPr>
        </p:nvGraphicFramePr>
        <p:xfrm>
          <a:off x="1451578" y="2015732"/>
          <a:ext cx="9603276" cy="2884925"/>
        </p:xfrm>
        <a:graphic>
          <a:graphicData uri="http://schemas.openxmlformats.org/drawingml/2006/table">
            <a:tbl>
              <a:tblPr firstRow="1" bandRow="1">
                <a:tableStyleId>{5C22544A-7EE6-4342-B048-85BDC9FD1C3A}</a:tableStyleId>
              </a:tblPr>
              <a:tblGrid>
                <a:gridCol w="4445639">
                  <a:extLst>
                    <a:ext uri="{9D8B030D-6E8A-4147-A177-3AD203B41FA5}">
                      <a16:colId xmlns:a16="http://schemas.microsoft.com/office/drawing/2014/main" val="1940386625"/>
                    </a:ext>
                  </a:extLst>
                </a:gridCol>
                <a:gridCol w="5157637">
                  <a:extLst>
                    <a:ext uri="{9D8B030D-6E8A-4147-A177-3AD203B41FA5}">
                      <a16:colId xmlns:a16="http://schemas.microsoft.com/office/drawing/2014/main" val="2964450105"/>
                    </a:ext>
                  </a:extLst>
                </a:gridCol>
              </a:tblGrid>
              <a:tr h="2884925">
                <a:tc>
                  <a:txBody>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1" i="0" u="none" strike="noStrike" kern="1200" cap="none" spc="0" normalizeH="0" baseline="0" noProof="0" dirty="0">
                          <a:ln>
                            <a:noFill/>
                          </a:ln>
                          <a:solidFill>
                            <a:prstClr val="black"/>
                          </a:solidFill>
                          <a:effectLst/>
                          <a:uLnTx/>
                          <a:uFillTx/>
                          <a:latin typeface="+mn-lt"/>
                          <a:ea typeface="+mn-ea"/>
                          <a:cs typeface="+mn-cs"/>
                        </a:rPr>
                        <a:t>📄 Page 3 – Geographic Insights</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Map &amp; bar charts by Town.</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Median Price per sqm by Town.</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2000" b="0" i="0" u="none" strike="noStrike" kern="1200" cap="none" spc="0" normalizeH="0" baseline="0" noProof="0" dirty="0">
                          <a:ln>
                            <a:noFill/>
                          </a:ln>
                          <a:solidFill>
                            <a:prstClr val="black"/>
                          </a:solidFill>
                          <a:effectLst/>
                          <a:uLnTx/>
                          <a:uFillTx/>
                          <a:latin typeface="+mn-lt"/>
                          <a:ea typeface="+mn-ea"/>
                          <a:cs typeface="+mn-cs"/>
                        </a:rPr>
                        <a:t>✅ </a:t>
                      </a:r>
                      <a:r>
                        <a:rPr kumimoji="0" lang="en-US" sz="1800" b="0" i="1" u="none" strike="noStrike" kern="1200" cap="none" spc="0" normalizeH="0" baseline="0" noProof="0" dirty="0">
                          <a:ln>
                            <a:noFill/>
                          </a:ln>
                          <a:solidFill>
                            <a:prstClr val="black"/>
                          </a:solidFill>
                          <a:effectLst/>
                          <a:uLnTx/>
                          <a:uFillTx/>
                          <a:latin typeface="+mn-lt"/>
                          <a:ea typeface="+mn-ea"/>
                          <a:cs typeface="+mn-cs"/>
                        </a:rPr>
                        <a:t>Covers location-based differences.</a:t>
                      </a:r>
                    </a:p>
                    <a:p>
                      <a:endParaRPr lang="en-PH" dirty="0"/>
                    </a:p>
                  </a:txBody>
                  <a:tcPr>
                    <a:noFill/>
                  </a:tcPr>
                </a:tc>
                <a:tc>
                  <a:txBody>
                    <a:bodyPr/>
                    <a:lstStyle/>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 Page 4 – </a:t>
                      </a:r>
                      <a:r>
                        <a:rPr kumimoji="0" lang="en-US" sz="1800" b="1" i="0" u="none" strike="noStrike" kern="1200" cap="none" spc="0" normalizeH="0" baseline="0" noProof="0" dirty="0" err="1">
                          <a:ln>
                            <a:noFill/>
                          </a:ln>
                          <a:solidFill>
                            <a:prstClr val="black"/>
                          </a:solidFill>
                          <a:effectLst/>
                          <a:uLnTx/>
                          <a:uFillTx/>
                          <a:latin typeface="+mn-lt"/>
                          <a:ea typeface="+mn-ea"/>
                          <a:cs typeface="+mn-cs"/>
                        </a:rPr>
                        <a:t>Comparables</a:t>
                      </a:r>
                      <a:r>
                        <a:rPr kumimoji="0" lang="en-US" sz="1800" b="1" i="0" u="none" strike="noStrike" kern="1200" cap="none" spc="0" normalizeH="0" baseline="0" noProof="0" dirty="0">
                          <a:ln>
                            <a:noFill/>
                          </a:ln>
                          <a:solidFill>
                            <a:prstClr val="black"/>
                          </a:solidFill>
                          <a:effectLst/>
                          <a:uLnTx/>
                          <a:uFillTx/>
                          <a:latin typeface="+mn-lt"/>
                          <a:ea typeface="+mn-ea"/>
                          <a:cs typeface="+mn-cs"/>
                        </a:rPr>
                        <a:t> &amp; Benchmarking</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Towns vs benchmark.</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Flat types vs benchmark.</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Scatter plot (floor area vs price per sqm).</a:t>
                      </a:r>
                    </a:p>
                    <a:p>
                      <a:pPr marL="685800" marR="0" lvl="1" indent="-228600" algn="l" defTabSz="914400" rtl="0" eaLnBrk="1" fontAlgn="auto" latinLnBrk="0" hangingPunct="1">
                        <a:lnSpc>
                          <a:spcPct val="120000"/>
                        </a:lnSpc>
                        <a:spcBef>
                          <a:spcPts val="500"/>
                        </a:spcBef>
                        <a:spcAft>
                          <a:spcPts val="0"/>
                        </a:spcAft>
                        <a:buClr>
                          <a:srgbClr val="B71E42"/>
                        </a:buClr>
                        <a:buSzPct val="100000"/>
                        <a:buFont typeface="Arial" panose="020B0604020202020204" pitchFamily="34" charset="0"/>
                        <a:buChar char="•"/>
                        <a:tabLst/>
                        <a:defRPr/>
                      </a:pPr>
                      <a:r>
                        <a:rPr kumimoji="0" lang="en-US" sz="1600" b="0" i="0" u="none" strike="noStrike" kern="1200" cap="none" spc="0" normalizeH="0" baseline="0" noProof="0" dirty="0">
                          <a:ln>
                            <a:noFill/>
                          </a:ln>
                          <a:solidFill>
                            <a:prstClr val="black"/>
                          </a:solidFill>
                          <a:effectLst/>
                          <a:uLnTx/>
                          <a:uFillTx/>
                          <a:latin typeface="+mn-lt"/>
                          <a:ea typeface="+mn-ea"/>
                          <a:cs typeface="+mn-cs"/>
                        </a:rPr>
                        <a:t>Comparable sales table.</a:t>
                      </a:r>
                    </a:p>
                    <a:p>
                      <a:pPr marL="0" marR="0" lvl="0" indent="0" algn="l" defTabSz="914400" rtl="0" eaLnBrk="1" fontAlgn="auto" latinLnBrk="0" hangingPunct="1">
                        <a:lnSpc>
                          <a:spcPct val="120000"/>
                        </a:lnSpc>
                        <a:spcBef>
                          <a:spcPts val="1000"/>
                        </a:spcBef>
                        <a:spcAft>
                          <a:spcPts val="0"/>
                        </a:spcAft>
                        <a:buClr>
                          <a:srgbClr val="B71E42"/>
                        </a:buClr>
                        <a:buSzPct val="100000"/>
                        <a:buFont typeface="Arial" panose="020B0604020202020204" pitchFamily="34" charset="0"/>
                        <a:buNone/>
                        <a:tabLst/>
                        <a:defRPr/>
                      </a:pPr>
                      <a:r>
                        <a:rPr kumimoji="0" lang="en-US" sz="1800" b="0" i="0" u="none" strike="noStrike" kern="1200" cap="none" spc="0" normalizeH="0" baseline="0" noProof="0" dirty="0">
                          <a:ln>
                            <a:noFill/>
                          </a:ln>
                          <a:solidFill>
                            <a:prstClr val="black"/>
                          </a:solidFill>
                          <a:effectLst/>
                          <a:uLnTx/>
                          <a:uFillTx/>
                          <a:latin typeface="+mn-lt"/>
                          <a:ea typeface="+mn-ea"/>
                          <a:cs typeface="+mn-cs"/>
                        </a:rPr>
                        <a:t>✅ </a:t>
                      </a:r>
                      <a:r>
                        <a:rPr kumimoji="0" lang="en-US" sz="2000" b="0" i="1" u="none" strike="noStrike" kern="1200" cap="none" spc="0" normalizeH="0" baseline="0" noProof="0" dirty="0">
                          <a:ln>
                            <a:noFill/>
                          </a:ln>
                          <a:solidFill>
                            <a:prstClr val="black"/>
                          </a:solidFill>
                          <a:effectLst/>
                          <a:uLnTx/>
                          <a:uFillTx/>
                          <a:latin typeface="+mn-lt"/>
                          <a:ea typeface="+mn-ea"/>
                          <a:cs typeface="+mn-cs"/>
                        </a:rPr>
                        <a:t>Provides benchmarking &amp; detailed reference.</a:t>
                      </a:r>
                      <a:endParaRPr kumimoji="0" lang="en-PH" sz="2000" b="1" i="1" u="none" strike="noStrike" kern="1200" cap="none" spc="0" normalizeH="0" baseline="0" noProof="0" dirty="0">
                        <a:ln>
                          <a:noFill/>
                        </a:ln>
                        <a:solidFill>
                          <a:prstClr val="black"/>
                        </a:solidFill>
                        <a:effectLst/>
                        <a:uLnTx/>
                        <a:uFillTx/>
                        <a:latin typeface="+mn-lt"/>
                        <a:ea typeface="+mn-ea"/>
                        <a:cs typeface="+mn-cs"/>
                      </a:endParaRPr>
                    </a:p>
                    <a:p>
                      <a:endParaRPr lang="en-PH" dirty="0"/>
                    </a:p>
                  </a:txBody>
                  <a:tcPr>
                    <a:noFill/>
                  </a:tcPr>
                </a:tc>
                <a:extLst>
                  <a:ext uri="{0D108BD9-81ED-4DB2-BD59-A6C34878D82A}">
                    <a16:rowId xmlns:a16="http://schemas.microsoft.com/office/drawing/2014/main" val="2044313921"/>
                  </a:ext>
                </a:extLst>
              </a:tr>
            </a:tbl>
          </a:graphicData>
        </a:graphic>
      </p:graphicFrame>
    </p:spTree>
    <p:extLst>
      <p:ext uri="{BB962C8B-B14F-4D97-AF65-F5344CB8AC3E}">
        <p14:creationId xmlns:p14="http://schemas.microsoft.com/office/powerpoint/2010/main" val="19609328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Content Placeholder 4">
            <a:extLst>
              <a:ext uri="{FF2B5EF4-FFF2-40B4-BE49-F238E27FC236}">
                <a16:creationId xmlns:a16="http://schemas.microsoft.com/office/drawing/2014/main" id="{C09D12B4-7DD4-B037-FDFD-E264F6B89182}"/>
              </a:ext>
            </a:extLst>
          </p:cNvPr>
          <p:cNvPicPr>
            <a:picLocks noChangeAspect="1"/>
          </p:cNvPicPr>
          <p:nvPr/>
        </p:nvPicPr>
        <p:blipFill>
          <a:blip r:embed="rId2"/>
          <a:stretch>
            <a:fillRect/>
          </a:stretch>
        </p:blipFill>
        <p:spPr>
          <a:xfrm>
            <a:off x="949806" y="601613"/>
            <a:ext cx="10483946" cy="5964840"/>
          </a:xfrm>
          <a:prstGeom prst="rect">
            <a:avLst/>
          </a:prstGeom>
        </p:spPr>
      </p:pic>
      <p:sp>
        <p:nvSpPr>
          <p:cNvPr id="3" name="Title 1">
            <a:extLst>
              <a:ext uri="{FF2B5EF4-FFF2-40B4-BE49-F238E27FC236}">
                <a16:creationId xmlns:a16="http://schemas.microsoft.com/office/drawing/2014/main" id="{2EB0B6A6-3A87-0620-967D-AD1E348BF5A1}"/>
              </a:ext>
            </a:extLst>
          </p:cNvPr>
          <p:cNvSpPr txBox="1">
            <a:spLocks/>
          </p:cNvSpPr>
          <p:nvPr/>
        </p:nvSpPr>
        <p:spPr>
          <a:xfrm>
            <a:off x="1294362" y="12865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en-PH" dirty="0"/>
              <a:t>Page 1: Market Overview</a:t>
            </a:r>
          </a:p>
        </p:txBody>
      </p:sp>
    </p:spTree>
    <p:extLst>
      <p:ext uri="{BB962C8B-B14F-4D97-AF65-F5344CB8AC3E}">
        <p14:creationId xmlns:p14="http://schemas.microsoft.com/office/powerpoint/2010/main" val="1792500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FC9B11-14AA-2C0D-1CF1-E16EC6363F51}"/>
              </a:ext>
            </a:extLst>
          </p:cNvPr>
          <p:cNvSpPr>
            <a:spLocks noGrp="1"/>
          </p:cNvSpPr>
          <p:nvPr>
            <p:ph type="title"/>
          </p:nvPr>
        </p:nvSpPr>
        <p:spPr/>
        <p:txBody>
          <a:bodyPr/>
          <a:lstStyle/>
          <a:p>
            <a:r>
              <a:rPr lang="en-PH" dirty="0"/>
              <a:t>Page 1: Market Overview</a:t>
            </a:r>
          </a:p>
        </p:txBody>
      </p:sp>
      <p:sp>
        <p:nvSpPr>
          <p:cNvPr id="3" name="Content Placeholder 2">
            <a:extLst>
              <a:ext uri="{FF2B5EF4-FFF2-40B4-BE49-F238E27FC236}">
                <a16:creationId xmlns:a16="http://schemas.microsoft.com/office/drawing/2014/main" id="{3B6D9379-4036-548D-5650-868E8604A6C9}"/>
              </a:ext>
            </a:extLst>
          </p:cNvPr>
          <p:cNvSpPr>
            <a:spLocks noGrp="1"/>
          </p:cNvSpPr>
          <p:nvPr>
            <p:ph idx="1"/>
          </p:nvPr>
        </p:nvSpPr>
        <p:spPr/>
        <p:txBody>
          <a:bodyPr/>
          <a:lstStyle/>
          <a:p>
            <a:pPr marL="0" indent="0">
              <a:buNone/>
            </a:pPr>
            <a:r>
              <a:rPr lang="en-PH" dirty="0"/>
              <a:t>📊 </a:t>
            </a:r>
            <a:r>
              <a:rPr lang="en-PH" b="1" dirty="0"/>
              <a:t>KPIs &amp; Trends</a:t>
            </a:r>
            <a:endParaRPr lang="en-PH" dirty="0"/>
          </a:p>
          <a:p>
            <a:pPr>
              <a:buFont typeface="Arial" panose="020B0604020202020204" pitchFamily="34" charset="0"/>
              <a:buChar char="•"/>
            </a:pPr>
            <a:r>
              <a:rPr lang="en-PH" dirty="0"/>
              <a:t>Avg Price, Median Price/sqm, Transactions, YoY Change</a:t>
            </a:r>
          </a:p>
          <a:p>
            <a:pPr>
              <a:buFont typeface="Arial" panose="020B0604020202020204" pitchFamily="34" charset="0"/>
              <a:buChar char="•"/>
            </a:pPr>
            <a:r>
              <a:rPr lang="en-PH" dirty="0"/>
              <a:t>Monthly transactions trend line</a:t>
            </a:r>
          </a:p>
          <a:p>
            <a:pPr marL="0" indent="0">
              <a:buNone/>
            </a:pPr>
            <a:r>
              <a:rPr lang="en-PH" dirty="0"/>
              <a:t>💡 </a:t>
            </a:r>
            <a:r>
              <a:rPr lang="en-PH" b="1" i="1" dirty="0"/>
              <a:t>Insight</a:t>
            </a:r>
            <a:r>
              <a:rPr lang="en-PH" b="1" dirty="0"/>
              <a:t>:</a:t>
            </a:r>
            <a:r>
              <a:rPr lang="en-PH" dirty="0"/>
              <a:t> Market shows steady growth with cyclical transaction volumes.</a:t>
            </a:r>
          </a:p>
        </p:txBody>
      </p:sp>
    </p:spTree>
    <p:extLst>
      <p:ext uri="{BB962C8B-B14F-4D97-AF65-F5344CB8AC3E}">
        <p14:creationId xmlns:p14="http://schemas.microsoft.com/office/powerpoint/2010/main" val="15925253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2EB0B6A6-3A87-0620-967D-AD1E348BF5A1}"/>
              </a:ext>
            </a:extLst>
          </p:cNvPr>
          <p:cNvSpPr txBox="1">
            <a:spLocks/>
          </p:cNvSpPr>
          <p:nvPr/>
        </p:nvSpPr>
        <p:spPr>
          <a:xfrm>
            <a:off x="1294362" y="128658"/>
            <a:ext cx="9603275" cy="1049235"/>
          </a:xfrm>
          <a:prstGeom prst="rect">
            <a:avLst/>
          </a:prstGeom>
        </p:spPr>
        <p:txBody>
          <a:bodyPr/>
          <a:lst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a:lstStyle>
          <a:p>
            <a:pPr algn="ctr"/>
            <a:r>
              <a:rPr lang="fr-FR" dirty="0"/>
              <a:t>Page 2: </a:t>
            </a:r>
            <a:r>
              <a:rPr lang="fr-FR" dirty="0" err="1"/>
              <a:t>Market</a:t>
            </a:r>
            <a:r>
              <a:rPr lang="fr-FR" dirty="0"/>
              <a:t> Trends &amp; </a:t>
            </a:r>
            <a:r>
              <a:rPr lang="fr-FR" dirty="0" err="1"/>
              <a:t>Comparisons</a:t>
            </a:r>
            <a:endParaRPr lang="en-PH" dirty="0"/>
          </a:p>
        </p:txBody>
      </p:sp>
      <p:pic>
        <p:nvPicPr>
          <p:cNvPr id="5" name="Picture 4">
            <a:extLst>
              <a:ext uri="{FF2B5EF4-FFF2-40B4-BE49-F238E27FC236}">
                <a16:creationId xmlns:a16="http://schemas.microsoft.com/office/drawing/2014/main" id="{202C72B2-EB86-B29F-29D3-982AFCCF2715}"/>
              </a:ext>
            </a:extLst>
          </p:cNvPr>
          <p:cNvPicPr>
            <a:picLocks noChangeAspect="1"/>
          </p:cNvPicPr>
          <p:nvPr/>
        </p:nvPicPr>
        <p:blipFill>
          <a:blip r:embed="rId2"/>
          <a:stretch>
            <a:fillRect/>
          </a:stretch>
        </p:blipFill>
        <p:spPr>
          <a:xfrm>
            <a:off x="857249" y="653275"/>
            <a:ext cx="10477500" cy="5934075"/>
          </a:xfrm>
          <a:prstGeom prst="rect">
            <a:avLst/>
          </a:prstGeom>
        </p:spPr>
      </p:pic>
    </p:spTree>
    <p:extLst>
      <p:ext uri="{BB962C8B-B14F-4D97-AF65-F5344CB8AC3E}">
        <p14:creationId xmlns:p14="http://schemas.microsoft.com/office/powerpoint/2010/main" val="1050757198"/>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7" ma:contentTypeDescription="Create a new document." ma:contentTypeScope="" ma:versionID="c6f9a84f66a9c8b9a21755b9ffafb945">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27df39e3e7036dff54f89ddd5805ce72"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C5A59D56-2157-4202-9D02-F44E447A241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19DAD249-BF80-48EF-9AFB-36A11BCDC2CE}">
  <ds:schemaRefs>
    <ds:schemaRef ds:uri="http://schemas.microsoft.com/sharepoint/v3/contenttype/forms"/>
  </ds:schemaRefs>
</ds:datastoreItem>
</file>

<file path=customXml/itemProps3.xml><?xml version="1.0" encoding="utf-8"?>
<ds:datastoreItem xmlns:ds="http://schemas.openxmlformats.org/officeDocument/2006/customXml" ds:itemID="{6F4F4D41-822D-40F2-A7AC-E4E6CB36CA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Props/app.xml><?xml version="1.0" encoding="utf-8"?>
<Properties xmlns="http://schemas.openxmlformats.org/officeDocument/2006/extended-properties" xmlns:vt="http://schemas.openxmlformats.org/officeDocument/2006/docPropsVTypes">
  <Template>Gallery</Template>
  <TotalTime>44</TotalTime>
  <Words>629</Words>
  <Application>Microsoft Office PowerPoint</Application>
  <PresentationFormat>Widescreen</PresentationFormat>
  <Paragraphs>82</Paragraphs>
  <Slides>17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Courier New</vt:lpstr>
      <vt:lpstr>Gill Sans MT</vt:lpstr>
      <vt:lpstr>Gallery</vt:lpstr>
      <vt:lpstr>Capstone Project: Real- Estate  Analysis of Price Trends, Affordability, and Benchmarking  </vt:lpstr>
      <vt:lpstr>Problem Statement</vt:lpstr>
      <vt:lpstr>Research objectives</vt:lpstr>
      <vt:lpstr>Methodology</vt:lpstr>
      <vt:lpstr>Dashboard Overview</vt:lpstr>
      <vt:lpstr>Dashboard Overview</vt:lpstr>
      <vt:lpstr>PowerPoint Presentation</vt:lpstr>
      <vt:lpstr>Page 1: Market Overview</vt:lpstr>
      <vt:lpstr>PowerPoint Presentation</vt:lpstr>
      <vt:lpstr>Page 2: Market Trends &amp; Comparisons</vt:lpstr>
      <vt:lpstr>PowerPoint Presentation</vt:lpstr>
      <vt:lpstr>Page 3: geographic insights</vt:lpstr>
      <vt:lpstr>PowerPoint Presentation</vt:lpstr>
      <vt:lpstr>Page 4: Comparables &amp; Benchmarking</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Capstone Project 2: Real- Estate  Analysis of Price Trends, Affordability, and Benchmarking  </dc:title>
  <dc:creator>bkmbauyon@gmail.com</dc:creator>
  <cp:lastModifiedBy>bkmbauyon@gmail.com</cp:lastModifiedBy>
  <cp:revision>5</cp:revision>
  <dcterms:created xsi:type="dcterms:W3CDTF">2025-09-30T09:12:51Z</dcterms:created>
  <dcterms:modified xsi:type="dcterms:W3CDTF">2025-10-27T08:58:58Z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