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24"/>
  </p:notesMasterIdLst>
  <p:handoutMasterIdLst>
    <p:handoutMasterId r:id="rId25"/>
  </p:handoutMasterIdLst>
  <p:sldIdLst>
    <p:sldId id="256" r:id="rId2"/>
    <p:sldId id="257" r:id="rId3"/>
    <p:sldId id="281" r:id="rId4"/>
    <p:sldId id="282" r:id="rId5"/>
    <p:sldId id="283" r:id="rId6"/>
    <p:sldId id="284" r:id="rId7"/>
    <p:sldId id="285" r:id="rId8"/>
    <p:sldId id="266" r:id="rId9"/>
    <p:sldId id="288" r:id="rId10"/>
    <p:sldId id="264" r:id="rId11"/>
    <p:sldId id="265" r:id="rId12"/>
    <p:sldId id="268" r:id="rId13"/>
    <p:sldId id="269" r:id="rId14"/>
    <p:sldId id="270" r:id="rId15"/>
    <p:sldId id="271" r:id="rId16"/>
    <p:sldId id="287" r:id="rId17"/>
    <p:sldId id="278" r:id="rId18"/>
    <p:sldId id="279" r:id="rId19"/>
    <p:sldId id="273" r:id="rId20"/>
    <p:sldId id="277" r:id="rId21"/>
    <p:sldId id="276" r:id="rId22"/>
    <p:sldId id="286" r:id="rId23"/>
  </p:sldIdLst>
  <p:sldSz cx="12192000" cy="6858000"/>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9021EF-9AB6-4202-BB3B-8DF8924F5055}">
          <p14:sldIdLst>
            <p14:sldId id="256"/>
            <p14:sldId id="257"/>
          </p14:sldIdLst>
        </p14:section>
        <p14:section name="grsecurity/PaX updates" id="{1F9EEBE1-0269-4BC7-9D2B-AF0795322E86}">
          <p14:sldIdLst>
            <p14:sldId id="281"/>
            <p14:sldId id="282"/>
            <p14:sldId id="283"/>
            <p14:sldId id="284"/>
            <p14:sldId id="285"/>
            <p14:sldId id="266"/>
          </p14:sldIdLst>
        </p14:section>
        <p14:section name="State of infosec union" id="{62F3814F-FB65-41C1-8971-7F0535E978B9}">
          <p14:sldIdLst>
            <p14:sldId id="288"/>
            <p14:sldId id="264"/>
            <p14:sldId id="265"/>
            <p14:sldId id="268"/>
            <p14:sldId id="269"/>
            <p14:sldId id="270"/>
            <p14:sldId id="271"/>
            <p14:sldId id="287"/>
            <p14:sldId id="278"/>
            <p14:sldId id="279"/>
          </p14:sldIdLst>
        </p14:section>
        <p14:section name="The future" id="{B09AF97C-F1BC-4BE8-ADD5-D837CEA40A6F}">
          <p14:sldIdLst>
            <p14:sldId id="273"/>
            <p14:sldId id="277"/>
            <p14:sldId id="276"/>
            <p14:sldId id="2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53432" autoAdjust="0"/>
  </p:normalViewPr>
  <p:slideViewPr>
    <p:cSldViewPr snapToGrid="0">
      <p:cViewPr varScale="1">
        <p:scale>
          <a:sx n="40" d="100"/>
          <a:sy n="40" d="100"/>
        </p:scale>
        <p:origin x="1098" y="36"/>
      </p:cViewPr>
      <p:guideLst/>
    </p:cSldViewPr>
  </p:slideViewPr>
  <p:outlineViewPr>
    <p:cViewPr>
      <p:scale>
        <a:sx n="33" d="100"/>
        <a:sy n="33" d="100"/>
      </p:scale>
      <p:origin x="0" y="-19296"/>
    </p:cViewPr>
  </p:outlineViewPr>
  <p:notesTextViewPr>
    <p:cViewPr>
      <p:scale>
        <a:sx n="1" d="1"/>
        <a:sy n="1" d="1"/>
      </p:scale>
      <p:origin x="0" y="0"/>
    </p:cViewPr>
  </p:notesTextViewPr>
  <p:notesViewPr>
    <p:cSldViewPr snapToGrid="0">
      <p:cViewPr varScale="1">
        <p:scale>
          <a:sx n="56" d="100"/>
          <a:sy n="56" d="100"/>
        </p:scale>
        <p:origin x="283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5BD16-8BB9-42F1-B247-DC49E8E5ABBA}" type="doc">
      <dgm:prSet loTypeId="urn:microsoft.com/office/officeart/2005/8/layout/chevron1" loCatId="process" qsTypeId="urn:microsoft.com/office/officeart/2005/8/quickstyle/simple4" qsCatId="simple" csTypeId="urn:microsoft.com/office/officeart/2005/8/colors/accent1_2" csCatId="accent1" phldr="1"/>
      <dgm:spPr/>
    </dgm:pt>
    <dgm:pt modelId="{C6032E15-4465-47D0-AE5F-93BF6B24CBD8}">
      <dgm:prSet phldrT="[Text]"/>
      <dgm:spPr/>
      <dgm:t>
        <a:bodyPr/>
        <a:lstStyle/>
        <a:p>
          <a:r>
            <a:rPr lang="en-US" dirty="0" smtClean="0"/>
            <a:t>Fixing bugs improves security</a:t>
          </a:r>
          <a:endParaRPr lang="en-US" dirty="0"/>
        </a:p>
      </dgm:t>
    </dgm:pt>
    <dgm:pt modelId="{547131CB-FBB7-4E2A-9AEA-9AA14EEF45CB}" type="parTrans" cxnId="{2415FFDD-1148-44E5-BC5B-4D937CC4F4B1}">
      <dgm:prSet/>
      <dgm:spPr/>
      <dgm:t>
        <a:bodyPr/>
        <a:lstStyle/>
        <a:p>
          <a:endParaRPr lang="en-US"/>
        </a:p>
      </dgm:t>
    </dgm:pt>
    <dgm:pt modelId="{D20B0DF8-4885-45B5-88B9-408DF5A95AAC}" type="sibTrans" cxnId="{2415FFDD-1148-44E5-BC5B-4D937CC4F4B1}">
      <dgm:prSet/>
      <dgm:spPr/>
      <dgm:t>
        <a:bodyPr/>
        <a:lstStyle/>
        <a:p>
          <a:endParaRPr lang="en-US"/>
        </a:p>
      </dgm:t>
    </dgm:pt>
    <dgm:pt modelId="{AFCAFC41-E799-47D1-92D8-305B427D2FF1}">
      <dgm:prSet phldrT="[Text]"/>
      <dgm:spPr/>
      <dgm:t>
        <a:bodyPr/>
        <a:lstStyle/>
        <a:p>
          <a:r>
            <a:rPr lang="en-US" dirty="0" smtClean="0"/>
            <a:t>Bug finders should be compensated</a:t>
          </a:r>
          <a:endParaRPr lang="en-US" dirty="0"/>
        </a:p>
      </dgm:t>
    </dgm:pt>
    <dgm:pt modelId="{559F3412-0B8B-461D-BE0F-4513A5496782}" type="parTrans" cxnId="{B0882806-1EA0-49F1-A431-415C4DE7CE91}">
      <dgm:prSet/>
      <dgm:spPr/>
      <dgm:t>
        <a:bodyPr/>
        <a:lstStyle/>
        <a:p>
          <a:endParaRPr lang="en-US"/>
        </a:p>
      </dgm:t>
    </dgm:pt>
    <dgm:pt modelId="{26938E69-EFB7-4E86-BA99-A09EA6FF5BA2}" type="sibTrans" cxnId="{B0882806-1EA0-49F1-A431-415C4DE7CE91}">
      <dgm:prSet/>
      <dgm:spPr/>
      <dgm:t>
        <a:bodyPr/>
        <a:lstStyle/>
        <a:p>
          <a:endParaRPr lang="en-US"/>
        </a:p>
      </dgm:t>
    </dgm:pt>
    <dgm:pt modelId="{458DC3E8-54AA-4924-9DC5-070176B3FC2C}">
      <dgm:prSet phldrT="[Text]"/>
      <dgm:spPr/>
      <dgm:t>
        <a:bodyPr/>
        <a:lstStyle/>
        <a:p>
          <a:r>
            <a:rPr lang="en-US" dirty="0" smtClean="0"/>
            <a:t>Selling bugs to anyone is fine for security professionals</a:t>
          </a:r>
          <a:endParaRPr lang="en-US" dirty="0"/>
        </a:p>
      </dgm:t>
    </dgm:pt>
    <dgm:pt modelId="{5B4372EF-A0C7-4F86-87B1-D429EF8D8100}" type="parTrans" cxnId="{131A7EE8-0076-42F8-A531-176F4810C13D}">
      <dgm:prSet/>
      <dgm:spPr/>
      <dgm:t>
        <a:bodyPr/>
        <a:lstStyle/>
        <a:p>
          <a:endParaRPr lang="en-US"/>
        </a:p>
      </dgm:t>
    </dgm:pt>
    <dgm:pt modelId="{93041406-1911-4BAE-BFBF-D7B90C05500F}" type="sibTrans" cxnId="{131A7EE8-0076-42F8-A531-176F4810C13D}">
      <dgm:prSet/>
      <dgm:spPr/>
      <dgm:t>
        <a:bodyPr/>
        <a:lstStyle/>
        <a:p>
          <a:endParaRPr lang="en-US"/>
        </a:p>
      </dgm:t>
    </dgm:pt>
    <dgm:pt modelId="{666A3518-147F-473B-9C27-ADB12E499D27}">
      <dgm:prSet phldrT="[Text]"/>
      <dgm:spPr/>
      <dgm:t>
        <a:bodyPr/>
        <a:lstStyle/>
        <a:p>
          <a:r>
            <a:rPr lang="en-US" dirty="0" smtClean="0"/>
            <a:t>Finding bugs is a job of a security professional</a:t>
          </a:r>
          <a:endParaRPr lang="en-US" dirty="0"/>
        </a:p>
      </dgm:t>
    </dgm:pt>
    <dgm:pt modelId="{41626A4E-D361-4342-983E-DFE5C9159ABF}" type="parTrans" cxnId="{4310CD79-9DB6-4AA1-A547-3F57B8E6D122}">
      <dgm:prSet/>
      <dgm:spPr/>
      <dgm:t>
        <a:bodyPr/>
        <a:lstStyle/>
        <a:p>
          <a:endParaRPr lang="en-US"/>
        </a:p>
      </dgm:t>
    </dgm:pt>
    <dgm:pt modelId="{FD08D559-7E61-4BB7-A187-FCE190A593F1}" type="sibTrans" cxnId="{4310CD79-9DB6-4AA1-A547-3F57B8E6D122}">
      <dgm:prSet/>
      <dgm:spPr/>
      <dgm:t>
        <a:bodyPr/>
        <a:lstStyle/>
        <a:p>
          <a:endParaRPr lang="en-US"/>
        </a:p>
      </dgm:t>
    </dgm:pt>
    <dgm:pt modelId="{00B7CE20-2726-4145-9AD9-ABF1556EEF66}" type="pres">
      <dgm:prSet presAssocID="{63B5BD16-8BB9-42F1-B247-DC49E8E5ABBA}" presName="Name0" presStyleCnt="0">
        <dgm:presLayoutVars>
          <dgm:dir/>
          <dgm:animLvl val="lvl"/>
          <dgm:resizeHandles val="exact"/>
        </dgm:presLayoutVars>
      </dgm:prSet>
      <dgm:spPr/>
    </dgm:pt>
    <dgm:pt modelId="{5DFAEF58-3632-4461-99A4-9EA3B1B78DB9}" type="pres">
      <dgm:prSet presAssocID="{C6032E15-4465-47D0-AE5F-93BF6B24CBD8}" presName="parTxOnly" presStyleLbl="node1" presStyleIdx="0" presStyleCnt="4">
        <dgm:presLayoutVars>
          <dgm:chMax val="0"/>
          <dgm:chPref val="0"/>
          <dgm:bulletEnabled val="1"/>
        </dgm:presLayoutVars>
      </dgm:prSet>
      <dgm:spPr/>
      <dgm:t>
        <a:bodyPr/>
        <a:lstStyle/>
        <a:p>
          <a:endParaRPr lang="en-US"/>
        </a:p>
      </dgm:t>
    </dgm:pt>
    <dgm:pt modelId="{001D2F6A-4B11-4757-84DE-54649743CAB2}" type="pres">
      <dgm:prSet presAssocID="{D20B0DF8-4885-45B5-88B9-408DF5A95AAC}" presName="parTxOnlySpace" presStyleCnt="0"/>
      <dgm:spPr/>
    </dgm:pt>
    <dgm:pt modelId="{2699A6C1-F52A-4721-BF5D-06E2E32B6A92}" type="pres">
      <dgm:prSet presAssocID="{666A3518-147F-473B-9C27-ADB12E499D27}" presName="parTxOnly" presStyleLbl="node1" presStyleIdx="1" presStyleCnt="4">
        <dgm:presLayoutVars>
          <dgm:chMax val="0"/>
          <dgm:chPref val="0"/>
          <dgm:bulletEnabled val="1"/>
        </dgm:presLayoutVars>
      </dgm:prSet>
      <dgm:spPr/>
      <dgm:t>
        <a:bodyPr/>
        <a:lstStyle/>
        <a:p>
          <a:endParaRPr lang="en-US"/>
        </a:p>
      </dgm:t>
    </dgm:pt>
    <dgm:pt modelId="{B01EF5CA-4CDF-46FD-994C-994593F17097}" type="pres">
      <dgm:prSet presAssocID="{FD08D559-7E61-4BB7-A187-FCE190A593F1}" presName="parTxOnlySpace" presStyleCnt="0"/>
      <dgm:spPr/>
    </dgm:pt>
    <dgm:pt modelId="{C358C411-279D-4E12-9CD4-A1105E4F208A}" type="pres">
      <dgm:prSet presAssocID="{AFCAFC41-E799-47D1-92D8-305B427D2FF1}" presName="parTxOnly" presStyleLbl="node1" presStyleIdx="2" presStyleCnt="4">
        <dgm:presLayoutVars>
          <dgm:chMax val="0"/>
          <dgm:chPref val="0"/>
          <dgm:bulletEnabled val="1"/>
        </dgm:presLayoutVars>
      </dgm:prSet>
      <dgm:spPr/>
      <dgm:t>
        <a:bodyPr/>
        <a:lstStyle/>
        <a:p>
          <a:endParaRPr lang="en-US"/>
        </a:p>
      </dgm:t>
    </dgm:pt>
    <dgm:pt modelId="{58DFBCA3-9EA3-4C31-AAF0-F94E58A0FE7D}" type="pres">
      <dgm:prSet presAssocID="{26938E69-EFB7-4E86-BA99-A09EA6FF5BA2}" presName="parTxOnlySpace" presStyleCnt="0"/>
      <dgm:spPr/>
    </dgm:pt>
    <dgm:pt modelId="{AECFFC49-2756-4E5D-B3F3-53BA8B3DEA39}" type="pres">
      <dgm:prSet presAssocID="{458DC3E8-54AA-4924-9DC5-070176B3FC2C}" presName="parTxOnly" presStyleLbl="node1" presStyleIdx="3" presStyleCnt="4">
        <dgm:presLayoutVars>
          <dgm:chMax val="0"/>
          <dgm:chPref val="0"/>
          <dgm:bulletEnabled val="1"/>
        </dgm:presLayoutVars>
      </dgm:prSet>
      <dgm:spPr/>
      <dgm:t>
        <a:bodyPr/>
        <a:lstStyle/>
        <a:p>
          <a:endParaRPr lang="en-US"/>
        </a:p>
      </dgm:t>
    </dgm:pt>
  </dgm:ptLst>
  <dgm:cxnLst>
    <dgm:cxn modelId="{4FC6EF48-76B6-4EBC-8C24-585848E2EBB0}" type="presOf" srcId="{458DC3E8-54AA-4924-9DC5-070176B3FC2C}" destId="{AECFFC49-2756-4E5D-B3F3-53BA8B3DEA39}" srcOrd="0" destOrd="0" presId="urn:microsoft.com/office/officeart/2005/8/layout/chevron1"/>
    <dgm:cxn modelId="{BFD6B800-71D7-4CCC-AF9E-9DB1F8290ECA}" type="presOf" srcId="{666A3518-147F-473B-9C27-ADB12E499D27}" destId="{2699A6C1-F52A-4721-BF5D-06E2E32B6A92}" srcOrd="0" destOrd="0" presId="urn:microsoft.com/office/officeart/2005/8/layout/chevron1"/>
    <dgm:cxn modelId="{2415FFDD-1148-44E5-BC5B-4D937CC4F4B1}" srcId="{63B5BD16-8BB9-42F1-B247-DC49E8E5ABBA}" destId="{C6032E15-4465-47D0-AE5F-93BF6B24CBD8}" srcOrd="0" destOrd="0" parTransId="{547131CB-FBB7-4E2A-9AEA-9AA14EEF45CB}" sibTransId="{D20B0DF8-4885-45B5-88B9-408DF5A95AAC}"/>
    <dgm:cxn modelId="{CC3DF203-10BB-40F2-967B-7A8BF76DA371}" type="presOf" srcId="{C6032E15-4465-47D0-AE5F-93BF6B24CBD8}" destId="{5DFAEF58-3632-4461-99A4-9EA3B1B78DB9}" srcOrd="0" destOrd="0" presId="urn:microsoft.com/office/officeart/2005/8/layout/chevron1"/>
    <dgm:cxn modelId="{E5667EF8-C416-445A-9C50-1F50EB88421F}" type="presOf" srcId="{63B5BD16-8BB9-42F1-B247-DC49E8E5ABBA}" destId="{00B7CE20-2726-4145-9AD9-ABF1556EEF66}" srcOrd="0" destOrd="0" presId="urn:microsoft.com/office/officeart/2005/8/layout/chevron1"/>
    <dgm:cxn modelId="{131A7EE8-0076-42F8-A531-176F4810C13D}" srcId="{63B5BD16-8BB9-42F1-B247-DC49E8E5ABBA}" destId="{458DC3E8-54AA-4924-9DC5-070176B3FC2C}" srcOrd="3" destOrd="0" parTransId="{5B4372EF-A0C7-4F86-87B1-D429EF8D8100}" sibTransId="{93041406-1911-4BAE-BFBF-D7B90C05500F}"/>
    <dgm:cxn modelId="{4310CD79-9DB6-4AA1-A547-3F57B8E6D122}" srcId="{63B5BD16-8BB9-42F1-B247-DC49E8E5ABBA}" destId="{666A3518-147F-473B-9C27-ADB12E499D27}" srcOrd="1" destOrd="0" parTransId="{41626A4E-D361-4342-983E-DFE5C9159ABF}" sibTransId="{FD08D559-7E61-4BB7-A187-FCE190A593F1}"/>
    <dgm:cxn modelId="{B0882806-1EA0-49F1-A431-415C4DE7CE91}" srcId="{63B5BD16-8BB9-42F1-B247-DC49E8E5ABBA}" destId="{AFCAFC41-E799-47D1-92D8-305B427D2FF1}" srcOrd="2" destOrd="0" parTransId="{559F3412-0B8B-461D-BE0F-4513A5496782}" sibTransId="{26938E69-EFB7-4E86-BA99-A09EA6FF5BA2}"/>
    <dgm:cxn modelId="{17EDE680-2D37-4902-9729-816E366E1423}" type="presOf" srcId="{AFCAFC41-E799-47D1-92D8-305B427D2FF1}" destId="{C358C411-279D-4E12-9CD4-A1105E4F208A}" srcOrd="0" destOrd="0" presId="urn:microsoft.com/office/officeart/2005/8/layout/chevron1"/>
    <dgm:cxn modelId="{3BC6327F-1FBA-42CD-8B79-A2A2A39514A6}" type="presParOf" srcId="{00B7CE20-2726-4145-9AD9-ABF1556EEF66}" destId="{5DFAEF58-3632-4461-99A4-9EA3B1B78DB9}" srcOrd="0" destOrd="0" presId="urn:microsoft.com/office/officeart/2005/8/layout/chevron1"/>
    <dgm:cxn modelId="{050C426B-2E9D-44EF-A2AF-FB89DF70A5F0}" type="presParOf" srcId="{00B7CE20-2726-4145-9AD9-ABF1556EEF66}" destId="{001D2F6A-4B11-4757-84DE-54649743CAB2}" srcOrd="1" destOrd="0" presId="urn:microsoft.com/office/officeart/2005/8/layout/chevron1"/>
    <dgm:cxn modelId="{0861187A-A595-47B3-A815-281C33E93BA5}" type="presParOf" srcId="{00B7CE20-2726-4145-9AD9-ABF1556EEF66}" destId="{2699A6C1-F52A-4721-BF5D-06E2E32B6A92}" srcOrd="2" destOrd="0" presId="urn:microsoft.com/office/officeart/2005/8/layout/chevron1"/>
    <dgm:cxn modelId="{A98CC772-9A2B-4CB2-863B-F142554E6565}" type="presParOf" srcId="{00B7CE20-2726-4145-9AD9-ABF1556EEF66}" destId="{B01EF5CA-4CDF-46FD-994C-994593F17097}" srcOrd="3" destOrd="0" presId="urn:microsoft.com/office/officeart/2005/8/layout/chevron1"/>
    <dgm:cxn modelId="{247810CB-3C78-4FB1-BD00-FAFF61797A69}" type="presParOf" srcId="{00B7CE20-2726-4145-9AD9-ABF1556EEF66}" destId="{C358C411-279D-4E12-9CD4-A1105E4F208A}" srcOrd="4" destOrd="0" presId="urn:microsoft.com/office/officeart/2005/8/layout/chevron1"/>
    <dgm:cxn modelId="{7B197189-7A02-4F43-B7E6-56B88A3A346A}" type="presParOf" srcId="{00B7CE20-2726-4145-9AD9-ABF1556EEF66}" destId="{58DFBCA3-9EA3-4C31-AAF0-F94E58A0FE7D}" srcOrd="5" destOrd="0" presId="urn:microsoft.com/office/officeart/2005/8/layout/chevron1"/>
    <dgm:cxn modelId="{9C964972-A1C9-4BE4-9CDE-BE10FA0F20A9}" type="presParOf" srcId="{00B7CE20-2726-4145-9AD9-ABF1556EEF66}" destId="{AECFFC49-2756-4E5D-B3F3-53BA8B3DEA3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369375-E18C-4D80-9F1E-54D0D8533D2E}" type="doc">
      <dgm:prSet loTypeId="urn:microsoft.com/office/officeart/2005/8/layout/cycle8" loCatId="cycle" qsTypeId="urn:microsoft.com/office/officeart/2005/8/quickstyle/simple4" qsCatId="simple" csTypeId="urn:microsoft.com/office/officeart/2005/8/colors/accent1_2" csCatId="accent1" phldr="1"/>
      <dgm:spPr/>
    </dgm:pt>
    <dgm:pt modelId="{A2D91E5C-B5EE-4F2A-8E22-E9079D1E6931}">
      <dgm:prSet phldrT="[Text]"/>
      <dgm:spPr/>
      <dgm:t>
        <a:bodyPr/>
        <a:lstStyle/>
        <a:p>
          <a:r>
            <a:rPr lang="en-US" dirty="0" smtClean="0"/>
            <a:t>Finder gets job at MS/Google/ Apple</a:t>
          </a:r>
          <a:endParaRPr lang="en-US" dirty="0"/>
        </a:p>
      </dgm:t>
    </dgm:pt>
    <dgm:pt modelId="{86B6D4F2-7F80-473E-85AC-889D9171546F}" type="parTrans" cxnId="{A38056C6-8468-43BA-9C6A-0A56231C5ED6}">
      <dgm:prSet/>
      <dgm:spPr/>
      <dgm:t>
        <a:bodyPr/>
        <a:lstStyle/>
        <a:p>
          <a:endParaRPr lang="en-US"/>
        </a:p>
      </dgm:t>
    </dgm:pt>
    <dgm:pt modelId="{E4CED220-C544-473D-B693-CF2ABAFB6379}" type="sibTrans" cxnId="{A38056C6-8468-43BA-9C6A-0A56231C5ED6}">
      <dgm:prSet/>
      <dgm:spPr/>
      <dgm:t>
        <a:bodyPr/>
        <a:lstStyle/>
        <a:p>
          <a:endParaRPr lang="en-US"/>
        </a:p>
      </dgm:t>
    </dgm:pt>
    <dgm:pt modelId="{5EF07F31-476F-49EC-8101-5C3D1B7F64F7}">
      <dgm:prSet phldrT="[Text]"/>
      <dgm:spPr/>
      <dgm:t>
        <a:bodyPr/>
        <a:lstStyle/>
        <a:p>
          <a:r>
            <a:rPr lang="en-US" dirty="0" smtClean="0"/>
            <a:t>Finder helps develop the next generation of weak defenses</a:t>
          </a:r>
          <a:endParaRPr lang="en-US" dirty="0"/>
        </a:p>
      </dgm:t>
    </dgm:pt>
    <dgm:pt modelId="{6DF67992-E339-4A40-A697-A528481706A8}" type="parTrans" cxnId="{56C7A2D2-EBDB-4F7D-8ACA-FBF5E68887DD}">
      <dgm:prSet/>
      <dgm:spPr/>
      <dgm:t>
        <a:bodyPr/>
        <a:lstStyle/>
        <a:p>
          <a:endParaRPr lang="en-US"/>
        </a:p>
      </dgm:t>
    </dgm:pt>
    <dgm:pt modelId="{14A3EFD5-4BFF-426F-B6FE-16830EF8BA81}" type="sibTrans" cxnId="{56C7A2D2-EBDB-4F7D-8ACA-FBF5E68887DD}">
      <dgm:prSet/>
      <dgm:spPr/>
      <dgm:t>
        <a:bodyPr/>
        <a:lstStyle/>
        <a:p>
          <a:endParaRPr lang="en-US"/>
        </a:p>
      </dgm:t>
    </dgm:pt>
    <dgm:pt modelId="{678060CE-AFA3-42C6-99C5-1A1023DE1BA4}">
      <dgm:prSet phldrT="[Text]"/>
      <dgm:spPr/>
      <dgm:t>
        <a:bodyPr/>
        <a:lstStyle/>
        <a:p>
          <a:r>
            <a:rPr lang="en-US" dirty="0" smtClean="0"/>
            <a:t>Weak defense gets “bypassed”</a:t>
          </a:r>
          <a:endParaRPr lang="en-US" dirty="0"/>
        </a:p>
      </dgm:t>
    </dgm:pt>
    <dgm:pt modelId="{9AAF4C7B-09CB-47C1-9A28-5CF226873DD7}" type="parTrans" cxnId="{25ECB846-F8B3-4CDD-A65D-CA6F12A51D54}">
      <dgm:prSet/>
      <dgm:spPr/>
      <dgm:t>
        <a:bodyPr/>
        <a:lstStyle/>
        <a:p>
          <a:endParaRPr lang="en-US"/>
        </a:p>
      </dgm:t>
    </dgm:pt>
    <dgm:pt modelId="{D7F8C4A5-CA9A-4DF6-A2AF-2158B613DA4F}" type="sibTrans" cxnId="{25ECB846-F8B3-4CDD-A65D-CA6F12A51D54}">
      <dgm:prSet/>
      <dgm:spPr/>
      <dgm:t>
        <a:bodyPr/>
        <a:lstStyle/>
        <a:p>
          <a:endParaRPr lang="en-US"/>
        </a:p>
      </dgm:t>
    </dgm:pt>
    <dgm:pt modelId="{F4564F18-A327-45B3-8AEF-441BA171C8A8}" type="pres">
      <dgm:prSet presAssocID="{4B369375-E18C-4D80-9F1E-54D0D8533D2E}" presName="compositeShape" presStyleCnt="0">
        <dgm:presLayoutVars>
          <dgm:chMax val="7"/>
          <dgm:dir/>
          <dgm:resizeHandles val="exact"/>
        </dgm:presLayoutVars>
      </dgm:prSet>
      <dgm:spPr/>
    </dgm:pt>
    <dgm:pt modelId="{DE8F0546-DFF0-4911-B903-3AD59603B219}" type="pres">
      <dgm:prSet presAssocID="{4B369375-E18C-4D80-9F1E-54D0D8533D2E}" presName="wedge1" presStyleLbl="node1" presStyleIdx="0" presStyleCnt="3"/>
      <dgm:spPr/>
      <dgm:t>
        <a:bodyPr/>
        <a:lstStyle/>
        <a:p>
          <a:endParaRPr lang="en-US"/>
        </a:p>
      </dgm:t>
    </dgm:pt>
    <dgm:pt modelId="{479BDD62-6485-4652-97D0-8A3BD5176BF5}" type="pres">
      <dgm:prSet presAssocID="{4B369375-E18C-4D80-9F1E-54D0D8533D2E}" presName="dummy1a" presStyleCnt="0"/>
      <dgm:spPr/>
    </dgm:pt>
    <dgm:pt modelId="{05FFC733-DE62-4E04-9088-BD361B7D6A97}" type="pres">
      <dgm:prSet presAssocID="{4B369375-E18C-4D80-9F1E-54D0D8533D2E}" presName="dummy1b" presStyleCnt="0"/>
      <dgm:spPr/>
    </dgm:pt>
    <dgm:pt modelId="{0A81EFAB-6329-4E17-B839-E6E5F7D23871}" type="pres">
      <dgm:prSet presAssocID="{4B369375-E18C-4D80-9F1E-54D0D8533D2E}" presName="wedge1Tx" presStyleLbl="node1" presStyleIdx="0" presStyleCnt="3">
        <dgm:presLayoutVars>
          <dgm:chMax val="0"/>
          <dgm:chPref val="0"/>
          <dgm:bulletEnabled val="1"/>
        </dgm:presLayoutVars>
      </dgm:prSet>
      <dgm:spPr/>
      <dgm:t>
        <a:bodyPr/>
        <a:lstStyle/>
        <a:p>
          <a:endParaRPr lang="en-US"/>
        </a:p>
      </dgm:t>
    </dgm:pt>
    <dgm:pt modelId="{68ED1126-6627-48F6-BAFA-4533B7D80501}" type="pres">
      <dgm:prSet presAssocID="{4B369375-E18C-4D80-9F1E-54D0D8533D2E}" presName="wedge2" presStyleLbl="node1" presStyleIdx="1" presStyleCnt="3"/>
      <dgm:spPr/>
      <dgm:t>
        <a:bodyPr/>
        <a:lstStyle/>
        <a:p>
          <a:endParaRPr lang="en-US"/>
        </a:p>
      </dgm:t>
    </dgm:pt>
    <dgm:pt modelId="{E236D14F-E992-4D53-A8CD-3EE04D6126AC}" type="pres">
      <dgm:prSet presAssocID="{4B369375-E18C-4D80-9F1E-54D0D8533D2E}" presName="dummy2a" presStyleCnt="0"/>
      <dgm:spPr/>
    </dgm:pt>
    <dgm:pt modelId="{B65F4259-3B0C-4500-87F1-A5B9F829AF8D}" type="pres">
      <dgm:prSet presAssocID="{4B369375-E18C-4D80-9F1E-54D0D8533D2E}" presName="dummy2b" presStyleCnt="0"/>
      <dgm:spPr/>
    </dgm:pt>
    <dgm:pt modelId="{9378B0F9-3A3A-4A32-A571-361B898AD530}" type="pres">
      <dgm:prSet presAssocID="{4B369375-E18C-4D80-9F1E-54D0D8533D2E}" presName="wedge2Tx" presStyleLbl="node1" presStyleIdx="1" presStyleCnt="3">
        <dgm:presLayoutVars>
          <dgm:chMax val="0"/>
          <dgm:chPref val="0"/>
          <dgm:bulletEnabled val="1"/>
        </dgm:presLayoutVars>
      </dgm:prSet>
      <dgm:spPr/>
      <dgm:t>
        <a:bodyPr/>
        <a:lstStyle/>
        <a:p>
          <a:endParaRPr lang="en-US"/>
        </a:p>
      </dgm:t>
    </dgm:pt>
    <dgm:pt modelId="{37779AFA-38D8-4D18-80B4-ED79E617892D}" type="pres">
      <dgm:prSet presAssocID="{4B369375-E18C-4D80-9F1E-54D0D8533D2E}" presName="wedge3" presStyleLbl="node1" presStyleIdx="2" presStyleCnt="3"/>
      <dgm:spPr/>
      <dgm:t>
        <a:bodyPr/>
        <a:lstStyle/>
        <a:p>
          <a:endParaRPr lang="en-US"/>
        </a:p>
      </dgm:t>
    </dgm:pt>
    <dgm:pt modelId="{6725ABBC-0140-46D4-BDC9-3C6566395581}" type="pres">
      <dgm:prSet presAssocID="{4B369375-E18C-4D80-9F1E-54D0D8533D2E}" presName="dummy3a" presStyleCnt="0"/>
      <dgm:spPr/>
    </dgm:pt>
    <dgm:pt modelId="{1732839B-8A34-4003-8CE5-1483A9D66E4C}" type="pres">
      <dgm:prSet presAssocID="{4B369375-E18C-4D80-9F1E-54D0D8533D2E}" presName="dummy3b" presStyleCnt="0"/>
      <dgm:spPr/>
    </dgm:pt>
    <dgm:pt modelId="{D2439612-205D-4E39-828D-47F1F2D80A2F}" type="pres">
      <dgm:prSet presAssocID="{4B369375-E18C-4D80-9F1E-54D0D8533D2E}" presName="wedge3Tx" presStyleLbl="node1" presStyleIdx="2" presStyleCnt="3">
        <dgm:presLayoutVars>
          <dgm:chMax val="0"/>
          <dgm:chPref val="0"/>
          <dgm:bulletEnabled val="1"/>
        </dgm:presLayoutVars>
      </dgm:prSet>
      <dgm:spPr/>
      <dgm:t>
        <a:bodyPr/>
        <a:lstStyle/>
        <a:p>
          <a:endParaRPr lang="en-US"/>
        </a:p>
      </dgm:t>
    </dgm:pt>
    <dgm:pt modelId="{7B70BA71-411E-4BEF-BE18-41F90F5C4B5B}" type="pres">
      <dgm:prSet presAssocID="{E4CED220-C544-473D-B693-CF2ABAFB6379}" presName="arrowWedge1" presStyleLbl="fgSibTrans2D1" presStyleIdx="0" presStyleCnt="3"/>
      <dgm:spPr/>
    </dgm:pt>
    <dgm:pt modelId="{C2FE2191-C5C8-46F0-8679-5785AA0DCA8D}" type="pres">
      <dgm:prSet presAssocID="{14A3EFD5-4BFF-426F-B6FE-16830EF8BA81}" presName="arrowWedge2" presStyleLbl="fgSibTrans2D1" presStyleIdx="1" presStyleCnt="3"/>
      <dgm:spPr/>
    </dgm:pt>
    <dgm:pt modelId="{B85BE6C9-67A2-4FFD-8330-4702529B1E3B}" type="pres">
      <dgm:prSet presAssocID="{D7F8C4A5-CA9A-4DF6-A2AF-2158B613DA4F}" presName="arrowWedge3" presStyleLbl="fgSibTrans2D1" presStyleIdx="2" presStyleCnt="3"/>
      <dgm:spPr/>
    </dgm:pt>
  </dgm:ptLst>
  <dgm:cxnLst>
    <dgm:cxn modelId="{2A11B470-6A17-4B09-8C1A-8D8E03589DA9}" type="presOf" srcId="{A2D91E5C-B5EE-4F2A-8E22-E9079D1E6931}" destId="{DE8F0546-DFF0-4911-B903-3AD59603B219}" srcOrd="0" destOrd="0" presId="urn:microsoft.com/office/officeart/2005/8/layout/cycle8"/>
    <dgm:cxn modelId="{E7B3E80B-FABE-46CC-B0E5-616D4DF7E66C}" type="presOf" srcId="{5EF07F31-476F-49EC-8101-5C3D1B7F64F7}" destId="{68ED1126-6627-48F6-BAFA-4533B7D80501}" srcOrd="0" destOrd="0" presId="urn:microsoft.com/office/officeart/2005/8/layout/cycle8"/>
    <dgm:cxn modelId="{25ECB846-F8B3-4CDD-A65D-CA6F12A51D54}" srcId="{4B369375-E18C-4D80-9F1E-54D0D8533D2E}" destId="{678060CE-AFA3-42C6-99C5-1A1023DE1BA4}" srcOrd="2" destOrd="0" parTransId="{9AAF4C7B-09CB-47C1-9A28-5CF226873DD7}" sibTransId="{D7F8C4A5-CA9A-4DF6-A2AF-2158B613DA4F}"/>
    <dgm:cxn modelId="{A38056C6-8468-43BA-9C6A-0A56231C5ED6}" srcId="{4B369375-E18C-4D80-9F1E-54D0D8533D2E}" destId="{A2D91E5C-B5EE-4F2A-8E22-E9079D1E6931}" srcOrd="0" destOrd="0" parTransId="{86B6D4F2-7F80-473E-85AC-889D9171546F}" sibTransId="{E4CED220-C544-473D-B693-CF2ABAFB6379}"/>
    <dgm:cxn modelId="{A1390433-7BCE-43E6-A74A-0F79F79F1317}" type="presOf" srcId="{678060CE-AFA3-42C6-99C5-1A1023DE1BA4}" destId="{D2439612-205D-4E39-828D-47F1F2D80A2F}" srcOrd="1" destOrd="0" presId="urn:microsoft.com/office/officeart/2005/8/layout/cycle8"/>
    <dgm:cxn modelId="{B39741CE-940F-41D2-A599-2F6E39203A7B}" type="presOf" srcId="{5EF07F31-476F-49EC-8101-5C3D1B7F64F7}" destId="{9378B0F9-3A3A-4A32-A571-361B898AD530}" srcOrd="1" destOrd="0" presId="urn:microsoft.com/office/officeart/2005/8/layout/cycle8"/>
    <dgm:cxn modelId="{584ED2EE-4756-4818-8850-5133F1EF173D}" type="presOf" srcId="{4B369375-E18C-4D80-9F1E-54D0D8533D2E}" destId="{F4564F18-A327-45B3-8AEF-441BA171C8A8}" srcOrd="0" destOrd="0" presId="urn:microsoft.com/office/officeart/2005/8/layout/cycle8"/>
    <dgm:cxn modelId="{766DF022-2535-46B6-860A-77CD3D51F721}" type="presOf" srcId="{678060CE-AFA3-42C6-99C5-1A1023DE1BA4}" destId="{37779AFA-38D8-4D18-80B4-ED79E617892D}" srcOrd="0" destOrd="0" presId="urn:microsoft.com/office/officeart/2005/8/layout/cycle8"/>
    <dgm:cxn modelId="{56C7A2D2-EBDB-4F7D-8ACA-FBF5E68887DD}" srcId="{4B369375-E18C-4D80-9F1E-54D0D8533D2E}" destId="{5EF07F31-476F-49EC-8101-5C3D1B7F64F7}" srcOrd="1" destOrd="0" parTransId="{6DF67992-E339-4A40-A697-A528481706A8}" sibTransId="{14A3EFD5-4BFF-426F-B6FE-16830EF8BA81}"/>
    <dgm:cxn modelId="{80CC8AE0-4611-4F92-9A1D-CA9E5FC0437D}" type="presOf" srcId="{A2D91E5C-B5EE-4F2A-8E22-E9079D1E6931}" destId="{0A81EFAB-6329-4E17-B839-E6E5F7D23871}" srcOrd="1" destOrd="0" presId="urn:microsoft.com/office/officeart/2005/8/layout/cycle8"/>
    <dgm:cxn modelId="{EFDCF7C7-BDDB-44C9-9586-12DF46A6DDB9}" type="presParOf" srcId="{F4564F18-A327-45B3-8AEF-441BA171C8A8}" destId="{DE8F0546-DFF0-4911-B903-3AD59603B219}" srcOrd="0" destOrd="0" presId="urn:microsoft.com/office/officeart/2005/8/layout/cycle8"/>
    <dgm:cxn modelId="{F747AE99-AAC5-43C0-9BB8-3480F3FCCDB2}" type="presParOf" srcId="{F4564F18-A327-45B3-8AEF-441BA171C8A8}" destId="{479BDD62-6485-4652-97D0-8A3BD5176BF5}" srcOrd="1" destOrd="0" presId="urn:microsoft.com/office/officeart/2005/8/layout/cycle8"/>
    <dgm:cxn modelId="{2299EDA6-B7EA-459E-A5FE-DB6A3D2E8B4D}" type="presParOf" srcId="{F4564F18-A327-45B3-8AEF-441BA171C8A8}" destId="{05FFC733-DE62-4E04-9088-BD361B7D6A97}" srcOrd="2" destOrd="0" presId="urn:microsoft.com/office/officeart/2005/8/layout/cycle8"/>
    <dgm:cxn modelId="{4710105D-42F1-4277-B972-6542F6B6FD84}" type="presParOf" srcId="{F4564F18-A327-45B3-8AEF-441BA171C8A8}" destId="{0A81EFAB-6329-4E17-B839-E6E5F7D23871}" srcOrd="3" destOrd="0" presId="urn:microsoft.com/office/officeart/2005/8/layout/cycle8"/>
    <dgm:cxn modelId="{B3E9BE1F-F9E1-4A66-945C-1C2086EB6EC9}" type="presParOf" srcId="{F4564F18-A327-45B3-8AEF-441BA171C8A8}" destId="{68ED1126-6627-48F6-BAFA-4533B7D80501}" srcOrd="4" destOrd="0" presId="urn:microsoft.com/office/officeart/2005/8/layout/cycle8"/>
    <dgm:cxn modelId="{34288266-932B-4DE3-B671-A897AA60F958}" type="presParOf" srcId="{F4564F18-A327-45B3-8AEF-441BA171C8A8}" destId="{E236D14F-E992-4D53-A8CD-3EE04D6126AC}" srcOrd="5" destOrd="0" presId="urn:microsoft.com/office/officeart/2005/8/layout/cycle8"/>
    <dgm:cxn modelId="{7DFD7393-1BEB-4BF2-89CC-6BFFE3CE0F85}" type="presParOf" srcId="{F4564F18-A327-45B3-8AEF-441BA171C8A8}" destId="{B65F4259-3B0C-4500-87F1-A5B9F829AF8D}" srcOrd="6" destOrd="0" presId="urn:microsoft.com/office/officeart/2005/8/layout/cycle8"/>
    <dgm:cxn modelId="{22B39B77-C6AA-45DF-8862-0A103A7B9756}" type="presParOf" srcId="{F4564F18-A327-45B3-8AEF-441BA171C8A8}" destId="{9378B0F9-3A3A-4A32-A571-361B898AD530}" srcOrd="7" destOrd="0" presId="urn:microsoft.com/office/officeart/2005/8/layout/cycle8"/>
    <dgm:cxn modelId="{06976861-0479-43DD-952D-AFF201DC1E4E}" type="presParOf" srcId="{F4564F18-A327-45B3-8AEF-441BA171C8A8}" destId="{37779AFA-38D8-4D18-80B4-ED79E617892D}" srcOrd="8" destOrd="0" presId="urn:microsoft.com/office/officeart/2005/8/layout/cycle8"/>
    <dgm:cxn modelId="{D7DCDCD2-0624-4277-8373-DDAA80E92AEB}" type="presParOf" srcId="{F4564F18-A327-45B3-8AEF-441BA171C8A8}" destId="{6725ABBC-0140-46D4-BDC9-3C6566395581}" srcOrd="9" destOrd="0" presId="urn:microsoft.com/office/officeart/2005/8/layout/cycle8"/>
    <dgm:cxn modelId="{1A722B6A-4843-491A-8430-A56EA2B8CC78}" type="presParOf" srcId="{F4564F18-A327-45B3-8AEF-441BA171C8A8}" destId="{1732839B-8A34-4003-8CE5-1483A9D66E4C}" srcOrd="10" destOrd="0" presId="urn:microsoft.com/office/officeart/2005/8/layout/cycle8"/>
    <dgm:cxn modelId="{37205CFC-15E5-4973-AE4A-846926468199}" type="presParOf" srcId="{F4564F18-A327-45B3-8AEF-441BA171C8A8}" destId="{D2439612-205D-4E39-828D-47F1F2D80A2F}" srcOrd="11" destOrd="0" presId="urn:microsoft.com/office/officeart/2005/8/layout/cycle8"/>
    <dgm:cxn modelId="{6D5FCB3C-2F7F-4333-8CDE-31D4DB271E1E}" type="presParOf" srcId="{F4564F18-A327-45B3-8AEF-441BA171C8A8}" destId="{7B70BA71-411E-4BEF-BE18-41F90F5C4B5B}" srcOrd="12" destOrd="0" presId="urn:microsoft.com/office/officeart/2005/8/layout/cycle8"/>
    <dgm:cxn modelId="{2EA4428F-2E9D-4944-99E2-26583E37E7F6}" type="presParOf" srcId="{F4564F18-A327-45B3-8AEF-441BA171C8A8}" destId="{C2FE2191-C5C8-46F0-8679-5785AA0DCA8D}" srcOrd="13" destOrd="0" presId="urn:microsoft.com/office/officeart/2005/8/layout/cycle8"/>
    <dgm:cxn modelId="{5A107DBE-8D96-4A83-84BE-643071F817D3}" type="presParOf" srcId="{F4564F18-A327-45B3-8AEF-441BA171C8A8}" destId="{B85BE6C9-67A2-4FFD-8330-4702529B1E3B}"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146A6E-4429-49D8-9725-EE59E1747857}"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6DC6BF4A-98F1-452A-93DA-78798A7E2DBB}">
      <dgm:prSet phldrT="[Text]"/>
      <dgm:spPr/>
      <dgm:t>
        <a:bodyPr/>
        <a:lstStyle/>
        <a:p>
          <a:r>
            <a:rPr lang="en-US" dirty="0" smtClean="0"/>
            <a:t>KASLR proposed for Linux, withdrawn due to private comments on attacks from us</a:t>
          </a:r>
        </a:p>
        <a:p>
          <a:r>
            <a:rPr lang="en-US" dirty="0" smtClean="0"/>
            <a:t>2011</a:t>
          </a:r>
          <a:endParaRPr lang="en-US" dirty="0"/>
        </a:p>
      </dgm:t>
    </dgm:pt>
    <dgm:pt modelId="{C68C69B7-3B0C-4813-B81D-82FD8122020F}" type="parTrans" cxnId="{41B2F398-982C-40A4-A771-2A133F4E4925}">
      <dgm:prSet/>
      <dgm:spPr/>
      <dgm:t>
        <a:bodyPr/>
        <a:lstStyle/>
        <a:p>
          <a:endParaRPr lang="en-US"/>
        </a:p>
      </dgm:t>
    </dgm:pt>
    <dgm:pt modelId="{68919981-6294-4C55-B9E1-E242C2F33CF2}" type="sibTrans" cxnId="{41B2F398-982C-40A4-A771-2A133F4E4925}">
      <dgm:prSet/>
      <dgm:spPr/>
      <dgm:t>
        <a:bodyPr/>
        <a:lstStyle/>
        <a:p>
          <a:endParaRPr lang="en-US"/>
        </a:p>
      </dgm:t>
    </dgm:pt>
    <dgm:pt modelId="{4AD348E2-7F27-485F-AC85-087C30515B1A}">
      <dgm:prSet phldrT="[Text]"/>
      <dgm:spPr/>
      <dgm:t>
        <a:bodyPr anchor="t"/>
        <a:lstStyle/>
        <a:p>
          <a:r>
            <a:rPr lang="en-US" dirty="0" smtClean="0"/>
            <a:t>2013</a:t>
          </a:r>
        </a:p>
        <a:p>
          <a:r>
            <a:rPr lang="en-US" dirty="0" smtClean="0"/>
            <a:t>“Practical Timing Side Channel Attacks Against Kernel Space ASLR” published</a:t>
          </a:r>
        </a:p>
        <a:p>
          <a:endParaRPr lang="en-US" dirty="0"/>
        </a:p>
      </dgm:t>
    </dgm:pt>
    <dgm:pt modelId="{4D2F1C5D-7F4D-4D68-A8D7-78404D11B776}" type="parTrans" cxnId="{8380295E-3CBE-45DA-8562-01EF6B8D4D3C}">
      <dgm:prSet/>
      <dgm:spPr/>
      <dgm:t>
        <a:bodyPr/>
        <a:lstStyle/>
        <a:p>
          <a:endParaRPr lang="en-US"/>
        </a:p>
      </dgm:t>
    </dgm:pt>
    <dgm:pt modelId="{1BC96281-7FAB-40A4-BAA1-86DD09D658D5}" type="sibTrans" cxnId="{8380295E-3CBE-45DA-8562-01EF6B8D4D3C}">
      <dgm:prSet/>
      <dgm:spPr/>
      <dgm:t>
        <a:bodyPr/>
        <a:lstStyle/>
        <a:p>
          <a:endParaRPr lang="en-US"/>
        </a:p>
      </dgm:t>
    </dgm:pt>
    <dgm:pt modelId="{D7A48413-7D7F-476A-92EF-CD28666AED57}">
      <dgm:prSet phldrT="[Text]"/>
      <dgm:spPr/>
      <dgm:t>
        <a:bodyPr/>
        <a:lstStyle/>
        <a:p>
          <a:r>
            <a:rPr lang="en-US" dirty="0" smtClean="0"/>
            <a:t>KASLR blog post released –</a:t>
          </a:r>
        </a:p>
        <a:p>
          <a:r>
            <a:rPr lang="en-US" dirty="0" smtClean="0"/>
            <a:t>“</a:t>
          </a:r>
          <a:r>
            <a:rPr lang="en-US" b="0" i="0" dirty="0" smtClean="0"/>
            <a:t>Consider this our ‘I told you so’ that we hope you'll remember in the coming years as KASLR is ‘broken’ time and again.”</a:t>
          </a:r>
          <a:endParaRPr lang="en-US" dirty="0" smtClean="0"/>
        </a:p>
        <a:p>
          <a:r>
            <a:rPr lang="en-US" dirty="0" smtClean="0"/>
            <a:t>2013</a:t>
          </a:r>
          <a:endParaRPr lang="en-US" dirty="0"/>
        </a:p>
      </dgm:t>
    </dgm:pt>
    <dgm:pt modelId="{F3FAB162-DA41-4ECD-BE02-0165329D0C6D}" type="parTrans" cxnId="{0734E962-9D78-479F-B450-4970191C2A0A}">
      <dgm:prSet/>
      <dgm:spPr/>
      <dgm:t>
        <a:bodyPr/>
        <a:lstStyle/>
        <a:p>
          <a:endParaRPr lang="en-US"/>
        </a:p>
      </dgm:t>
    </dgm:pt>
    <dgm:pt modelId="{C211E6DC-DF6E-44FC-AAEA-0FF409BEDD53}" type="sibTrans" cxnId="{0734E962-9D78-479F-B450-4970191C2A0A}">
      <dgm:prSet/>
      <dgm:spPr/>
      <dgm:t>
        <a:bodyPr/>
        <a:lstStyle/>
        <a:p>
          <a:endParaRPr lang="en-US"/>
        </a:p>
      </dgm:t>
    </dgm:pt>
    <dgm:pt modelId="{37ACF437-86C3-4C0A-968C-C25A1A1212BF}">
      <dgm:prSet phldrT="[Text]"/>
      <dgm:spPr/>
      <dgm:t>
        <a:bodyPr/>
        <a:lstStyle/>
        <a:p>
          <a:r>
            <a:rPr lang="en-US" dirty="0" smtClean="0"/>
            <a:t>2014</a:t>
          </a:r>
        </a:p>
        <a:p>
          <a:r>
            <a:rPr lang="en-US" dirty="0" smtClean="0"/>
            <a:t>KASLR added to Linux 3.14 despite existing flaws and known generic bypasses</a:t>
          </a:r>
        </a:p>
        <a:p>
          <a:endParaRPr lang="en-US" dirty="0" smtClean="0"/>
        </a:p>
      </dgm:t>
    </dgm:pt>
    <dgm:pt modelId="{B446B723-7FBD-41B0-9AC6-6089D4F32373}" type="parTrans" cxnId="{8C178210-8905-4756-BCF5-0CED73AC3FE1}">
      <dgm:prSet/>
      <dgm:spPr/>
      <dgm:t>
        <a:bodyPr/>
        <a:lstStyle/>
        <a:p>
          <a:endParaRPr lang="en-US"/>
        </a:p>
      </dgm:t>
    </dgm:pt>
    <dgm:pt modelId="{35C4F5B3-1BDF-4E62-A35E-11D46C622F0D}" type="sibTrans" cxnId="{8C178210-8905-4756-BCF5-0CED73AC3FE1}">
      <dgm:prSet/>
      <dgm:spPr/>
      <dgm:t>
        <a:bodyPr/>
        <a:lstStyle/>
        <a:p>
          <a:endParaRPr lang="en-US"/>
        </a:p>
      </dgm:t>
    </dgm:pt>
    <dgm:pt modelId="{E777F913-CD00-4E59-B9E1-211A6104C4D5}">
      <dgm:prSet phldrT="[Text]"/>
      <dgm:spPr/>
      <dgm:t>
        <a:bodyPr/>
        <a:lstStyle/>
        <a:p>
          <a:r>
            <a:rPr lang="en-US" dirty="0" smtClean="0"/>
            <a:t>KASLR defeated in dozens of ways publicly</a:t>
          </a:r>
        </a:p>
        <a:p>
          <a:r>
            <a:rPr lang="en-US" dirty="0" smtClean="0"/>
            <a:t>2014-Present</a:t>
          </a:r>
        </a:p>
      </dgm:t>
    </dgm:pt>
    <dgm:pt modelId="{7CC2A165-C5FB-4069-BF4E-1567CBDB3D0E}" type="parTrans" cxnId="{0C23B952-F3DB-4166-BE46-B5D1A2786B11}">
      <dgm:prSet/>
      <dgm:spPr/>
      <dgm:t>
        <a:bodyPr/>
        <a:lstStyle/>
        <a:p>
          <a:endParaRPr lang="en-US"/>
        </a:p>
      </dgm:t>
    </dgm:pt>
    <dgm:pt modelId="{8A0A2EDE-36DB-4A77-89A0-A4B13A1995CD}" type="sibTrans" cxnId="{0C23B952-F3DB-4166-BE46-B5D1A2786B11}">
      <dgm:prSet/>
      <dgm:spPr/>
      <dgm:t>
        <a:bodyPr/>
        <a:lstStyle/>
        <a:p>
          <a:endParaRPr lang="en-US"/>
        </a:p>
      </dgm:t>
    </dgm:pt>
    <dgm:pt modelId="{5794FF2A-0879-4959-B811-03D632F5AE8A}">
      <dgm:prSet phldrT="[Text]"/>
      <dgm:spPr/>
      <dgm:t>
        <a:bodyPr/>
        <a:lstStyle/>
        <a:p>
          <a:r>
            <a:rPr lang="en-US" dirty="0" smtClean="0"/>
            <a:t>2016</a:t>
          </a:r>
        </a:p>
        <a:p>
          <a:r>
            <a:rPr lang="en-US" dirty="0" smtClean="0"/>
            <a:t>Upcoming BH USA talk on defeating KASLR</a:t>
          </a:r>
        </a:p>
      </dgm:t>
    </dgm:pt>
    <dgm:pt modelId="{1906BB16-C619-4A24-B02A-C70D2F2AB650}" type="parTrans" cxnId="{7EFC2D11-E313-4518-BD1D-A0501F6863C7}">
      <dgm:prSet/>
      <dgm:spPr/>
      <dgm:t>
        <a:bodyPr/>
        <a:lstStyle/>
        <a:p>
          <a:endParaRPr lang="en-US"/>
        </a:p>
      </dgm:t>
    </dgm:pt>
    <dgm:pt modelId="{F8CA3D44-A75F-4B34-A996-A989E60C6CD5}" type="sibTrans" cxnId="{7EFC2D11-E313-4518-BD1D-A0501F6863C7}">
      <dgm:prSet/>
      <dgm:spPr/>
      <dgm:t>
        <a:bodyPr/>
        <a:lstStyle/>
        <a:p>
          <a:endParaRPr lang="en-US"/>
        </a:p>
      </dgm:t>
    </dgm:pt>
    <dgm:pt modelId="{77BEBFAF-1314-418D-B895-34E0A8FA8404}" type="pres">
      <dgm:prSet presAssocID="{93146A6E-4429-49D8-9725-EE59E1747857}" presName="Name0" presStyleCnt="0">
        <dgm:presLayoutVars>
          <dgm:dir/>
          <dgm:resizeHandles val="exact"/>
        </dgm:presLayoutVars>
      </dgm:prSet>
      <dgm:spPr/>
      <dgm:t>
        <a:bodyPr/>
        <a:lstStyle/>
        <a:p>
          <a:endParaRPr lang="en-US"/>
        </a:p>
      </dgm:t>
    </dgm:pt>
    <dgm:pt modelId="{9DCA509D-07D6-4B08-BD97-BF178DD4C883}" type="pres">
      <dgm:prSet presAssocID="{93146A6E-4429-49D8-9725-EE59E1747857}" presName="arrow" presStyleLbl="bgShp" presStyleIdx="0" presStyleCnt="1"/>
      <dgm:spPr/>
    </dgm:pt>
    <dgm:pt modelId="{56FE4973-57CD-4BEF-AE4C-C518F23CD383}" type="pres">
      <dgm:prSet presAssocID="{93146A6E-4429-49D8-9725-EE59E1747857}" presName="points" presStyleCnt="0"/>
      <dgm:spPr/>
    </dgm:pt>
    <dgm:pt modelId="{95DD6628-51F1-42EF-8767-D34D718627BA}" type="pres">
      <dgm:prSet presAssocID="{6DC6BF4A-98F1-452A-93DA-78798A7E2DBB}" presName="compositeA" presStyleCnt="0"/>
      <dgm:spPr/>
    </dgm:pt>
    <dgm:pt modelId="{39FBABFA-0313-4F11-8D5F-9134C8264AF2}" type="pres">
      <dgm:prSet presAssocID="{6DC6BF4A-98F1-452A-93DA-78798A7E2DBB}" presName="textA" presStyleLbl="revTx" presStyleIdx="0" presStyleCnt="6">
        <dgm:presLayoutVars>
          <dgm:bulletEnabled val="1"/>
        </dgm:presLayoutVars>
      </dgm:prSet>
      <dgm:spPr/>
      <dgm:t>
        <a:bodyPr/>
        <a:lstStyle/>
        <a:p>
          <a:endParaRPr lang="en-US"/>
        </a:p>
      </dgm:t>
    </dgm:pt>
    <dgm:pt modelId="{B7654EEE-299A-4605-ADD2-30A0AFEBC5A8}" type="pres">
      <dgm:prSet presAssocID="{6DC6BF4A-98F1-452A-93DA-78798A7E2DBB}" presName="circleA" presStyleLbl="node1" presStyleIdx="0" presStyleCnt="6"/>
      <dgm:spPr/>
    </dgm:pt>
    <dgm:pt modelId="{76548302-59E7-4A3E-954E-9FC10B0610B5}" type="pres">
      <dgm:prSet presAssocID="{6DC6BF4A-98F1-452A-93DA-78798A7E2DBB}" presName="spaceA" presStyleCnt="0"/>
      <dgm:spPr/>
    </dgm:pt>
    <dgm:pt modelId="{2815FDEC-1CA1-4824-BE92-E3ABDB0FA714}" type="pres">
      <dgm:prSet presAssocID="{68919981-6294-4C55-B9E1-E242C2F33CF2}" presName="space" presStyleCnt="0"/>
      <dgm:spPr/>
    </dgm:pt>
    <dgm:pt modelId="{60BFBE35-EE56-49D5-93AA-8C1757B2829F}" type="pres">
      <dgm:prSet presAssocID="{4AD348E2-7F27-485F-AC85-087C30515B1A}" presName="compositeB" presStyleCnt="0"/>
      <dgm:spPr/>
    </dgm:pt>
    <dgm:pt modelId="{A751C24A-1614-43A2-A570-DF336E637EBE}" type="pres">
      <dgm:prSet presAssocID="{4AD348E2-7F27-485F-AC85-087C30515B1A}" presName="textB" presStyleLbl="revTx" presStyleIdx="1" presStyleCnt="6">
        <dgm:presLayoutVars>
          <dgm:bulletEnabled val="1"/>
        </dgm:presLayoutVars>
      </dgm:prSet>
      <dgm:spPr/>
      <dgm:t>
        <a:bodyPr/>
        <a:lstStyle/>
        <a:p>
          <a:endParaRPr lang="en-US"/>
        </a:p>
      </dgm:t>
    </dgm:pt>
    <dgm:pt modelId="{122EB7E9-61D9-491C-A311-EA987A93B490}" type="pres">
      <dgm:prSet presAssocID="{4AD348E2-7F27-485F-AC85-087C30515B1A}" presName="circleB" presStyleLbl="node1" presStyleIdx="1" presStyleCnt="6"/>
      <dgm:spPr/>
    </dgm:pt>
    <dgm:pt modelId="{9D44EDB3-5980-46E0-8CEF-2AE9DB4A6DFE}" type="pres">
      <dgm:prSet presAssocID="{4AD348E2-7F27-485F-AC85-087C30515B1A}" presName="spaceB" presStyleCnt="0"/>
      <dgm:spPr/>
    </dgm:pt>
    <dgm:pt modelId="{B5DA6551-6B65-4206-8813-4BC2750D7281}" type="pres">
      <dgm:prSet presAssocID="{1BC96281-7FAB-40A4-BAA1-86DD09D658D5}" presName="space" presStyleCnt="0"/>
      <dgm:spPr/>
    </dgm:pt>
    <dgm:pt modelId="{8149B9A0-30BC-4500-978A-EE94225F51BC}" type="pres">
      <dgm:prSet presAssocID="{D7A48413-7D7F-476A-92EF-CD28666AED57}" presName="compositeA" presStyleCnt="0"/>
      <dgm:spPr/>
    </dgm:pt>
    <dgm:pt modelId="{7CC8FA60-C55B-4925-AE56-E357DEEE3F53}" type="pres">
      <dgm:prSet presAssocID="{D7A48413-7D7F-476A-92EF-CD28666AED57}" presName="textA" presStyleLbl="revTx" presStyleIdx="2" presStyleCnt="6">
        <dgm:presLayoutVars>
          <dgm:bulletEnabled val="1"/>
        </dgm:presLayoutVars>
      </dgm:prSet>
      <dgm:spPr/>
      <dgm:t>
        <a:bodyPr/>
        <a:lstStyle/>
        <a:p>
          <a:endParaRPr lang="en-US"/>
        </a:p>
      </dgm:t>
    </dgm:pt>
    <dgm:pt modelId="{BA725A05-DD65-475E-B978-DA6A92FE373A}" type="pres">
      <dgm:prSet presAssocID="{D7A48413-7D7F-476A-92EF-CD28666AED57}" presName="circleA" presStyleLbl="node1" presStyleIdx="2" presStyleCnt="6"/>
      <dgm:spPr/>
    </dgm:pt>
    <dgm:pt modelId="{DB10E795-B020-422C-8CD3-21B4409086A8}" type="pres">
      <dgm:prSet presAssocID="{D7A48413-7D7F-476A-92EF-CD28666AED57}" presName="spaceA" presStyleCnt="0"/>
      <dgm:spPr/>
    </dgm:pt>
    <dgm:pt modelId="{A49D0770-5EA5-4CEE-886B-4489015B7571}" type="pres">
      <dgm:prSet presAssocID="{C211E6DC-DF6E-44FC-AAEA-0FF409BEDD53}" presName="space" presStyleCnt="0"/>
      <dgm:spPr/>
    </dgm:pt>
    <dgm:pt modelId="{0755D71B-75B2-4B35-BA1D-3311F76D91B6}" type="pres">
      <dgm:prSet presAssocID="{37ACF437-86C3-4C0A-968C-C25A1A1212BF}" presName="compositeB" presStyleCnt="0"/>
      <dgm:spPr/>
    </dgm:pt>
    <dgm:pt modelId="{E3350B34-196E-4386-9D6E-24356FCD5DB5}" type="pres">
      <dgm:prSet presAssocID="{37ACF437-86C3-4C0A-968C-C25A1A1212BF}" presName="textB" presStyleLbl="revTx" presStyleIdx="3" presStyleCnt="6">
        <dgm:presLayoutVars>
          <dgm:bulletEnabled val="1"/>
        </dgm:presLayoutVars>
      </dgm:prSet>
      <dgm:spPr/>
      <dgm:t>
        <a:bodyPr/>
        <a:lstStyle/>
        <a:p>
          <a:endParaRPr lang="en-US"/>
        </a:p>
      </dgm:t>
    </dgm:pt>
    <dgm:pt modelId="{CE078C99-3A90-4889-B98C-11E56563C448}" type="pres">
      <dgm:prSet presAssocID="{37ACF437-86C3-4C0A-968C-C25A1A1212BF}" presName="circleB" presStyleLbl="node1" presStyleIdx="3" presStyleCnt="6"/>
      <dgm:spPr/>
    </dgm:pt>
    <dgm:pt modelId="{9C340C10-E41F-467D-ABD0-8D86E418486C}" type="pres">
      <dgm:prSet presAssocID="{37ACF437-86C3-4C0A-968C-C25A1A1212BF}" presName="spaceB" presStyleCnt="0"/>
      <dgm:spPr/>
    </dgm:pt>
    <dgm:pt modelId="{2BADDDC9-AA6E-40DF-B1DD-8190F6E58C9B}" type="pres">
      <dgm:prSet presAssocID="{35C4F5B3-1BDF-4E62-A35E-11D46C622F0D}" presName="space" presStyleCnt="0"/>
      <dgm:spPr/>
    </dgm:pt>
    <dgm:pt modelId="{5FE3BD5E-05C7-4086-9EB0-BE3981D78F4D}" type="pres">
      <dgm:prSet presAssocID="{E777F913-CD00-4E59-B9E1-211A6104C4D5}" presName="compositeA" presStyleCnt="0"/>
      <dgm:spPr/>
    </dgm:pt>
    <dgm:pt modelId="{09B1C706-450D-4515-B4BE-CB3858A61D61}" type="pres">
      <dgm:prSet presAssocID="{E777F913-CD00-4E59-B9E1-211A6104C4D5}" presName="textA" presStyleLbl="revTx" presStyleIdx="4" presStyleCnt="6">
        <dgm:presLayoutVars>
          <dgm:bulletEnabled val="1"/>
        </dgm:presLayoutVars>
      </dgm:prSet>
      <dgm:spPr/>
      <dgm:t>
        <a:bodyPr/>
        <a:lstStyle/>
        <a:p>
          <a:endParaRPr lang="en-US"/>
        </a:p>
      </dgm:t>
    </dgm:pt>
    <dgm:pt modelId="{9E3F1B76-F1FD-48F0-9450-A033EE4D347B}" type="pres">
      <dgm:prSet presAssocID="{E777F913-CD00-4E59-B9E1-211A6104C4D5}" presName="circleA" presStyleLbl="node1" presStyleIdx="4" presStyleCnt="6"/>
      <dgm:spPr/>
    </dgm:pt>
    <dgm:pt modelId="{BED1509D-26F4-4B68-BB92-93182709D401}" type="pres">
      <dgm:prSet presAssocID="{E777F913-CD00-4E59-B9E1-211A6104C4D5}" presName="spaceA" presStyleCnt="0"/>
      <dgm:spPr/>
    </dgm:pt>
    <dgm:pt modelId="{4CC18DE4-6947-460C-B5F3-57C1650A3ACA}" type="pres">
      <dgm:prSet presAssocID="{8A0A2EDE-36DB-4A77-89A0-A4B13A1995CD}" presName="space" presStyleCnt="0"/>
      <dgm:spPr/>
    </dgm:pt>
    <dgm:pt modelId="{270D0D2C-7A10-4DCF-8459-C3C1CE1E91FF}" type="pres">
      <dgm:prSet presAssocID="{5794FF2A-0879-4959-B811-03D632F5AE8A}" presName="compositeB" presStyleCnt="0"/>
      <dgm:spPr/>
    </dgm:pt>
    <dgm:pt modelId="{FAA63BE6-476A-462A-8988-C237523D2592}" type="pres">
      <dgm:prSet presAssocID="{5794FF2A-0879-4959-B811-03D632F5AE8A}" presName="textB" presStyleLbl="revTx" presStyleIdx="5" presStyleCnt="6">
        <dgm:presLayoutVars>
          <dgm:bulletEnabled val="1"/>
        </dgm:presLayoutVars>
      </dgm:prSet>
      <dgm:spPr/>
      <dgm:t>
        <a:bodyPr/>
        <a:lstStyle/>
        <a:p>
          <a:endParaRPr lang="en-US"/>
        </a:p>
      </dgm:t>
    </dgm:pt>
    <dgm:pt modelId="{4004E41B-D3A3-4462-815C-E6CEB7810497}" type="pres">
      <dgm:prSet presAssocID="{5794FF2A-0879-4959-B811-03D632F5AE8A}" presName="circleB" presStyleLbl="node1" presStyleIdx="5" presStyleCnt="6"/>
      <dgm:spPr/>
    </dgm:pt>
    <dgm:pt modelId="{A27C3153-2420-48FE-AF92-73D3FD799A8E}" type="pres">
      <dgm:prSet presAssocID="{5794FF2A-0879-4959-B811-03D632F5AE8A}" presName="spaceB" presStyleCnt="0"/>
      <dgm:spPr/>
    </dgm:pt>
  </dgm:ptLst>
  <dgm:cxnLst>
    <dgm:cxn modelId="{DD049B86-E0FA-49FF-840A-1A343FCB0A6E}" type="presOf" srcId="{E777F913-CD00-4E59-B9E1-211A6104C4D5}" destId="{09B1C706-450D-4515-B4BE-CB3858A61D61}" srcOrd="0" destOrd="0" presId="urn:microsoft.com/office/officeart/2005/8/layout/hProcess11"/>
    <dgm:cxn modelId="{10AF8AF7-CDEB-4B44-B594-F39E270C3A46}" type="presOf" srcId="{5794FF2A-0879-4959-B811-03D632F5AE8A}" destId="{FAA63BE6-476A-462A-8988-C237523D2592}" srcOrd="0" destOrd="0" presId="urn:microsoft.com/office/officeart/2005/8/layout/hProcess11"/>
    <dgm:cxn modelId="{41B2F398-982C-40A4-A771-2A133F4E4925}" srcId="{93146A6E-4429-49D8-9725-EE59E1747857}" destId="{6DC6BF4A-98F1-452A-93DA-78798A7E2DBB}" srcOrd="0" destOrd="0" parTransId="{C68C69B7-3B0C-4813-B81D-82FD8122020F}" sibTransId="{68919981-6294-4C55-B9E1-E242C2F33CF2}"/>
    <dgm:cxn modelId="{7EFC2D11-E313-4518-BD1D-A0501F6863C7}" srcId="{93146A6E-4429-49D8-9725-EE59E1747857}" destId="{5794FF2A-0879-4959-B811-03D632F5AE8A}" srcOrd="5" destOrd="0" parTransId="{1906BB16-C619-4A24-B02A-C70D2F2AB650}" sibTransId="{F8CA3D44-A75F-4B34-A996-A989E60C6CD5}"/>
    <dgm:cxn modelId="{900E8D9A-2A96-4F16-887D-186E0CC4D170}" type="presOf" srcId="{D7A48413-7D7F-476A-92EF-CD28666AED57}" destId="{7CC8FA60-C55B-4925-AE56-E357DEEE3F53}" srcOrd="0" destOrd="0" presId="urn:microsoft.com/office/officeart/2005/8/layout/hProcess11"/>
    <dgm:cxn modelId="{99E4DBE5-3134-4130-B32B-FF18D1CDBB16}" type="presOf" srcId="{93146A6E-4429-49D8-9725-EE59E1747857}" destId="{77BEBFAF-1314-418D-B895-34E0A8FA8404}" srcOrd="0" destOrd="0" presId="urn:microsoft.com/office/officeart/2005/8/layout/hProcess11"/>
    <dgm:cxn modelId="{0C23B952-F3DB-4166-BE46-B5D1A2786B11}" srcId="{93146A6E-4429-49D8-9725-EE59E1747857}" destId="{E777F913-CD00-4E59-B9E1-211A6104C4D5}" srcOrd="4" destOrd="0" parTransId="{7CC2A165-C5FB-4069-BF4E-1567CBDB3D0E}" sibTransId="{8A0A2EDE-36DB-4A77-89A0-A4B13A1995CD}"/>
    <dgm:cxn modelId="{57060914-A0C9-4842-80C8-BDA8EF9F4DFF}" type="presOf" srcId="{6DC6BF4A-98F1-452A-93DA-78798A7E2DBB}" destId="{39FBABFA-0313-4F11-8D5F-9134C8264AF2}" srcOrd="0" destOrd="0" presId="urn:microsoft.com/office/officeart/2005/8/layout/hProcess11"/>
    <dgm:cxn modelId="{D02EABA5-2F92-4FE3-856D-1460D0E47EFC}" type="presOf" srcId="{4AD348E2-7F27-485F-AC85-087C30515B1A}" destId="{A751C24A-1614-43A2-A570-DF336E637EBE}" srcOrd="0" destOrd="0" presId="urn:microsoft.com/office/officeart/2005/8/layout/hProcess11"/>
    <dgm:cxn modelId="{0734E962-9D78-479F-B450-4970191C2A0A}" srcId="{93146A6E-4429-49D8-9725-EE59E1747857}" destId="{D7A48413-7D7F-476A-92EF-CD28666AED57}" srcOrd="2" destOrd="0" parTransId="{F3FAB162-DA41-4ECD-BE02-0165329D0C6D}" sibTransId="{C211E6DC-DF6E-44FC-AAEA-0FF409BEDD53}"/>
    <dgm:cxn modelId="{8380295E-3CBE-45DA-8562-01EF6B8D4D3C}" srcId="{93146A6E-4429-49D8-9725-EE59E1747857}" destId="{4AD348E2-7F27-485F-AC85-087C30515B1A}" srcOrd="1" destOrd="0" parTransId="{4D2F1C5D-7F4D-4D68-A8D7-78404D11B776}" sibTransId="{1BC96281-7FAB-40A4-BAA1-86DD09D658D5}"/>
    <dgm:cxn modelId="{8C178210-8905-4756-BCF5-0CED73AC3FE1}" srcId="{93146A6E-4429-49D8-9725-EE59E1747857}" destId="{37ACF437-86C3-4C0A-968C-C25A1A1212BF}" srcOrd="3" destOrd="0" parTransId="{B446B723-7FBD-41B0-9AC6-6089D4F32373}" sibTransId="{35C4F5B3-1BDF-4E62-A35E-11D46C622F0D}"/>
    <dgm:cxn modelId="{9D62F812-A47D-458F-9CE9-9127CD0DCA32}" type="presOf" srcId="{37ACF437-86C3-4C0A-968C-C25A1A1212BF}" destId="{E3350B34-196E-4386-9D6E-24356FCD5DB5}" srcOrd="0" destOrd="0" presId="urn:microsoft.com/office/officeart/2005/8/layout/hProcess11"/>
    <dgm:cxn modelId="{24688C63-4AF4-49FB-AB4E-80ADBADBF999}" type="presParOf" srcId="{77BEBFAF-1314-418D-B895-34E0A8FA8404}" destId="{9DCA509D-07D6-4B08-BD97-BF178DD4C883}" srcOrd="0" destOrd="0" presId="urn:microsoft.com/office/officeart/2005/8/layout/hProcess11"/>
    <dgm:cxn modelId="{C3864633-945E-4ED8-97C7-0CD4633D9124}" type="presParOf" srcId="{77BEBFAF-1314-418D-B895-34E0A8FA8404}" destId="{56FE4973-57CD-4BEF-AE4C-C518F23CD383}" srcOrd="1" destOrd="0" presId="urn:microsoft.com/office/officeart/2005/8/layout/hProcess11"/>
    <dgm:cxn modelId="{66778E04-400E-4C4C-BE50-632B9B785C4B}" type="presParOf" srcId="{56FE4973-57CD-4BEF-AE4C-C518F23CD383}" destId="{95DD6628-51F1-42EF-8767-D34D718627BA}" srcOrd="0" destOrd="0" presId="urn:microsoft.com/office/officeart/2005/8/layout/hProcess11"/>
    <dgm:cxn modelId="{FF74DAAD-F3F1-4C8C-9A5D-AE4F3EA2B7F3}" type="presParOf" srcId="{95DD6628-51F1-42EF-8767-D34D718627BA}" destId="{39FBABFA-0313-4F11-8D5F-9134C8264AF2}" srcOrd="0" destOrd="0" presId="urn:microsoft.com/office/officeart/2005/8/layout/hProcess11"/>
    <dgm:cxn modelId="{55CD5B5C-FCF1-4EB3-A03F-1F5FD1740B30}" type="presParOf" srcId="{95DD6628-51F1-42EF-8767-D34D718627BA}" destId="{B7654EEE-299A-4605-ADD2-30A0AFEBC5A8}" srcOrd="1" destOrd="0" presId="urn:microsoft.com/office/officeart/2005/8/layout/hProcess11"/>
    <dgm:cxn modelId="{40C18EFF-6456-403D-8139-13719DA70843}" type="presParOf" srcId="{95DD6628-51F1-42EF-8767-D34D718627BA}" destId="{76548302-59E7-4A3E-954E-9FC10B0610B5}" srcOrd="2" destOrd="0" presId="urn:microsoft.com/office/officeart/2005/8/layout/hProcess11"/>
    <dgm:cxn modelId="{8A7EE07A-0EB7-4A46-AB4C-5EEDB756A583}" type="presParOf" srcId="{56FE4973-57CD-4BEF-AE4C-C518F23CD383}" destId="{2815FDEC-1CA1-4824-BE92-E3ABDB0FA714}" srcOrd="1" destOrd="0" presId="urn:microsoft.com/office/officeart/2005/8/layout/hProcess11"/>
    <dgm:cxn modelId="{72641E1D-18D3-48AA-B38B-113646122A3B}" type="presParOf" srcId="{56FE4973-57CD-4BEF-AE4C-C518F23CD383}" destId="{60BFBE35-EE56-49D5-93AA-8C1757B2829F}" srcOrd="2" destOrd="0" presId="urn:microsoft.com/office/officeart/2005/8/layout/hProcess11"/>
    <dgm:cxn modelId="{5C308454-B6C8-4190-AAAD-C4EE6D277792}" type="presParOf" srcId="{60BFBE35-EE56-49D5-93AA-8C1757B2829F}" destId="{A751C24A-1614-43A2-A570-DF336E637EBE}" srcOrd="0" destOrd="0" presId="urn:microsoft.com/office/officeart/2005/8/layout/hProcess11"/>
    <dgm:cxn modelId="{03C5E7A8-B37F-434E-9332-66EAD3F55795}" type="presParOf" srcId="{60BFBE35-EE56-49D5-93AA-8C1757B2829F}" destId="{122EB7E9-61D9-491C-A311-EA987A93B490}" srcOrd="1" destOrd="0" presId="urn:microsoft.com/office/officeart/2005/8/layout/hProcess11"/>
    <dgm:cxn modelId="{43E7B3EF-38F5-49EF-9D8A-0EB3FFF34045}" type="presParOf" srcId="{60BFBE35-EE56-49D5-93AA-8C1757B2829F}" destId="{9D44EDB3-5980-46E0-8CEF-2AE9DB4A6DFE}" srcOrd="2" destOrd="0" presId="urn:microsoft.com/office/officeart/2005/8/layout/hProcess11"/>
    <dgm:cxn modelId="{73A9327F-DCB2-42E0-ABC3-98E63182F565}" type="presParOf" srcId="{56FE4973-57CD-4BEF-AE4C-C518F23CD383}" destId="{B5DA6551-6B65-4206-8813-4BC2750D7281}" srcOrd="3" destOrd="0" presId="urn:microsoft.com/office/officeart/2005/8/layout/hProcess11"/>
    <dgm:cxn modelId="{C1E1BB3D-054A-4B39-9BBF-B2B5E1906E4C}" type="presParOf" srcId="{56FE4973-57CD-4BEF-AE4C-C518F23CD383}" destId="{8149B9A0-30BC-4500-978A-EE94225F51BC}" srcOrd="4" destOrd="0" presId="urn:microsoft.com/office/officeart/2005/8/layout/hProcess11"/>
    <dgm:cxn modelId="{CCCF4F9C-58C7-4B68-9336-617D4FD875ED}" type="presParOf" srcId="{8149B9A0-30BC-4500-978A-EE94225F51BC}" destId="{7CC8FA60-C55B-4925-AE56-E357DEEE3F53}" srcOrd="0" destOrd="0" presId="urn:microsoft.com/office/officeart/2005/8/layout/hProcess11"/>
    <dgm:cxn modelId="{55A5E364-A0B0-4B6D-B2C9-7D652150379E}" type="presParOf" srcId="{8149B9A0-30BC-4500-978A-EE94225F51BC}" destId="{BA725A05-DD65-475E-B978-DA6A92FE373A}" srcOrd="1" destOrd="0" presId="urn:microsoft.com/office/officeart/2005/8/layout/hProcess11"/>
    <dgm:cxn modelId="{F7C44069-4285-490E-B6A6-DB3E0121A5BB}" type="presParOf" srcId="{8149B9A0-30BC-4500-978A-EE94225F51BC}" destId="{DB10E795-B020-422C-8CD3-21B4409086A8}" srcOrd="2" destOrd="0" presId="urn:microsoft.com/office/officeart/2005/8/layout/hProcess11"/>
    <dgm:cxn modelId="{15EA8367-BE3F-4ABD-AD6E-1B22EBE0B956}" type="presParOf" srcId="{56FE4973-57CD-4BEF-AE4C-C518F23CD383}" destId="{A49D0770-5EA5-4CEE-886B-4489015B7571}" srcOrd="5" destOrd="0" presId="urn:microsoft.com/office/officeart/2005/8/layout/hProcess11"/>
    <dgm:cxn modelId="{A83154EB-0BB0-4691-A8BF-1CD72A406E5C}" type="presParOf" srcId="{56FE4973-57CD-4BEF-AE4C-C518F23CD383}" destId="{0755D71B-75B2-4B35-BA1D-3311F76D91B6}" srcOrd="6" destOrd="0" presId="urn:microsoft.com/office/officeart/2005/8/layout/hProcess11"/>
    <dgm:cxn modelId="{DE49295A-A671-46D1-AD9B-8AC6C46D1469}" type="presParOf" srcId="{0755D71B-75B2-4B35-BA1D-3311F76D91B6}" destId="{E3350B34-196E-4386-9D6E-24356FCD5DB5}" srcOrd="0" destOrd="0" presId="urn:microsoft.com/office/officeart/2005/8/layout/hProcess11"/>
    <dgm:cxn modelId="{1D22A488-50C9-4440-B13B-2148D29A30C0}" type="presParOf" srcId="{0755D71B-75B2-4B35-BA1D-3311F76D91B6}" destId="{CE078C99-3A90-4889-B98C-11E56563C448}" srcOrd="1" destOrd="0" presId="urn:microsoft.com/office/officeart/2005/8/layout/hProcess11"/>
    <dgm:cxn modelId="{8D2B353C-E438-4C3F-BE02-D2F761FB834B}" type="presParOf" srcId="{0755D71B-75B2-4B35-BA1D-3311F76D91B6}" destId="{9C340C10-E41F-467D-ABD0-8D86E418486C}" srcOrd="2" destOrd="0" presId="urn:microsoft.com/office/officeart/2005/8/layout/hProcess11"/>
    <dgm:cxn modelId="{688CEFD5-C931-42CF-AF2E-37CFFDA8B7A3}" type="presParOf" srcId="{56FE4973-57CD-4BEF-AE4C-C518F23CD383}" destId="{2BADDDC9-AA6E-40DF-B1DD-8190F6E58C9B}" srcOrd="7" destOrd="0" presId="urn:microsoft.com/office/officeart/2005/8/layout/hProcess11"/>
    <dgm:cxn modelId="{D904D063-1478-4579-A376-5A49AC9D3476}" type="presParOf" srcId="{56FE4973-57CD-4BEF-AE4C-C518F23CD383}" destId="{5FE3BD5E-05C7-4086-9EB0-BE3981D78F4D}" srcOrd="8" destOrd="0" presId="urn:microsoft.com/office/officeart/2005/8/layout/hProcess11"/>
    <dgm:cxn modelId="{7A7F6532-1AC6-44E2-BD10-BAF30B1D69A8}" type="presParOf" srcId="{5FE3BD5E-05C7-4086-9EB0-BE3981D78F4D}" destId="{09B1C706-450D-4515-B4BE-CB3858A61D61}" srcOrd="0" destOrd="0" presId="urn:microsoft.com/office/officeart/2005/8/layout/hProcess11"/>
    <dgm:cxn modelId="{838C436B-D429-4A4D-BB58-50EA4DA723AE}" type="presParOf" srcId="{5FE3BD5E-05C7-4086-9EB0-BE3981D78F4D}" destId="{9E3F1B76-F1FD-48F0-9450-A033EE4D347B}" srcOrd="1" destOrd="0" presId="urn:microsoft.com/office/officeart/2005/8/layout/hProcess11"/>
    <dgm:cxn modelId="{BBBBF6C2-6C55-451C-9B65-479C71DFE16B}" type="presParOf" srcId="{5FE3BD5E-05C7-4086-9EB0-BE3981D78F4D}" destId="{BED1509D-26F4-4B68-BB92-93182709D401}" srcOrd="2" destOrd="0" presId="urn:microsoft.com/office/officeart/2005/8/layout/hProcess11"/>
    <dgm:cxn modelId="{6B4644DE-9CE7-45CF-94E6-741C6ACC9C99}" type="presParOf" srcId="{56FE4973-57CD-4BEF-AE4C-C518F23CD383}" destId="{4CC18DE4-6947-460C-B5F3-57C1650A3ACA}" srcOrd="9" destOrd="0" presId="urn:microsoft.com/office/officeart/2005/8/layout/hProcess11"/>
    <dgm:cxn modelId="{77D1A3FD-A81E-40F0-BD35-900346846C07}" type="presParOf" srcId="{56FE4973-57CD-4BEF-AE4C-C518F23CD383}" destId="{270D0D2C-7A10-4DCF-8459-C3C1CE1E91FF}" srcOrd="10" destOrd="0" presId="urn:microsoft.com/office/officeart/2005/8/layout/hProcess11"/>
    <dgm:cxn modelId="{46D9A493-E917-4B02-81B6-D23571496AF7}" type="presParOf" srcId="{270D0D2C-7A10-4DCF-8459-C3C1CE1E91FF}" destId="{FAA63BE6-476A-462A-8988-C237523D2592}" srcOrd="0" destOrd="0" presId="urn:microsoft.com/office/officeart/2005/8/layout/hProcess11"/>
    <dgm:cxn modelId="{D0175337-C8FB-4DF2-AF9C-E2AF44B1E5B5}" type="presParOf" srcId="{270D0D2C-7A10-4DCF-8459-C3C1CE1E91FF}" destId="{4004E41B-D3A3-4462-815C-E6CEB7810497}" srcOrd="1" destOrd="0" presId="urn:microsoft.com/office/officeart/2005/8/layout/hProcess11"/>
    <dgm:cxn modelId="{768BEC87-796B-4C32-91BD-3D94B1118542}" type="presParOf" srcId="{270D0D2C-7A10-4DCF-8459-C3C1CE1E91FF}" destId="{A27C3153-2420-48FE-AF92-73D3FD799A8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AEF58-3632-4461-99A4-9EA3B1B78DB9}">
      <dsp:nvSpPr>
        <dsp:cNvPr id="0" name=""/>
        <dsp:cNvSpPr/>
      </dsp:nvSpPr>
      <dsp:spPr>
        <a:xfrm>
          <a:off x="3987" y="1048758"/>
          <a:ext cx="2321314" cy="928525"/>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Fixing bugs improves security</a:t>
          </a:r>
          <a:endParaRPr lang="en-US" sz="1500" kern="1200" dirty="0"/>
        </a:p>
      </dsp:txBody>
      <dsp:txXfrm>
        <a:off x="468250" y="1048758"/>
        <a:ext cx="1392789" cy="928525"/>
      </dsp:txXfrm>
    </dsp:sp>
    <dsp:sp modelId="{2699A6C1-F52A-4721-BF5D-06E2E32B6A92}">
      <dsp:nvSpPr>
        <dsp:cNvPr id="0" name=""/>
        <dsp:cNvSpPr/>
      </dsp:nvSpPr>
      <dsp:spPr>
        <a:xfrm>
          <a:off x="2093171" y="1048758"/>
          <a:ext cx="2321314" cy="928525"/>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Finding bugs is a job of a security professional</a:t>
          </a:r>
          <a:endParaRPr lang="en-US" sz="1500" kern="1200" dirty="0"/>
        </a:p>
      </dsp:txBody>
      <dsp:txXfrm>
        <a:off x="2557434" y="1048758"/>
        <a:ext cx="1392789" cy="928525"/>
      </dsp:txXfrm>
    </dsp:sp>
    <dsp:sp modelId="{C358C411-279D-4E12-9CD4-A1105E4F208A}">
      <dsp:nvSpPr>
        <dsp:cNvPr id="0" name=""/>
        <dsp:cNvSpPr/>
      </dsp:nvSpPr>
      <dsp:spPr>
        <a:xfrm>
          <a:off x="4182354" y="1048758"/>
          <a:ext cx="2321314" cy="928525"/>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Bug finders should be compensated</a:t>
          </a:r>
          <a:endParaRPr lang="en-US" sz="1500" kern="1200" dirty="0"/>
        </a:p>
      </dsp:txBody>
      <dsp:txXfrm>
        <a:off x="4646617" y="1048758"/>
        <a:ext cx="1392789" cy="928525"/>
      </dsp:txXfrm>
    </dsp:sp>
    <dsp:sp modelId="{AECFFC49-2756-4E5D-B3F3-53BA8B3DEA39}">
      <dsp:nvSpPr>
        <dsp:cNvPr id="0" name=""/>
        <dsp:cNvSpPr/>
      </dsp:nvSpPr>
      <dsp:spPr>
        <a:xfrm>
          <a:off x="6271538" y="1048758"/>
          <a:ext cx="2321314" cy="928525"/>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Selling bugs to anyone is fine for security professionals</a:t>
          </a:r>
          <a:endParaRPr lang="en-US" sz="1500" kern="1200" dirty="0"/>
        </a:p>
      </dsp:txBody>
      <dsp:txXfrm>
        <a:off x="6735801" y="1048758"/>
        <a:ext cx="1392789" cy="928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F0546-DFF0-4911-B903-3AD59603B219}">
      <dsp:nvSpPr>
        <dsp:cNvPr id="0" name=""/>
        <dsp:cNvSpPr/>
      </dsp:nvSpPr>
      <dsp:spPr>
        <a:xfrm>
          <a:off x="2395683" y="207680"/>
          <a:ext cx="2683876" cy="2683876"/>
        </a:xfrm>
        <a:prstGeom prst="pie">
          <a:avLst>
            <a:gd name="adj1" fmla="val 16200000"/>
            <a:gd name="adj2" fmla="val 18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Finder gets job at MS/Google/ Apple</a:t>
          </a:r>
          <a:endParaRPr lang="en-US" sz="1200" kern="1200" dirty="0"/>
        </a:p>
      </dsp:txBody>
      <dsp:txXfrm>
        <a:off x="3810150" y="776407"/>
        <a:ext cx="958527" cy="798772"/>
      </dsp:txXfrm>
    </dsp:sp>
    <dsp:sp modelId="{68ED1126-6627-48F6-BAFA-4533B7D80501}">
      <dsp:nvSpPr>
        <dsp:cNvPr id="0" name=""/>
        <dsp:cNvSpPr/>
      </dsp:nvSpPr>
      <dsp:spPr>
        <a:xfrm>
          <a:off x="2340408" y="303533"/>
          <a:ext cx="2683876" cy="2683876"/>
        </a:xfrm>
        <a:prstGeom prst="pie">
          <a:avLst>
            <a:gd name="adj1" fmla="val 1800000"/>
            <a:gd name="adj2" fmla="val 90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Finder helps develop the next generation of weak defenses</a:t>
          </a:r>
          <a:endParaRPr lang="en-US" sz="1200" kern="1200" dirty="0"/>
        </a:p>
      </dsp:txBody>
      <dsp:txXfrm>
        <a:off x="2979426" y="2044858"/>
        <a:ext cx="1437790" cy="702920"/>
      </dsp:txXfrm>
    </dsp:sp>
    <dsp:sp modelId="{37779AFA-38D8-4D18-80B4-ED79E617892D}">
      <dsp:nvSpPr>
        <dsp:cNvPr id="0" name=""/>
        <dsp:cNvSpPr/>
      </dsp:nvSpPr>
      <dsp:spPr>
        <a:xfrm>
          <a:off x="2285133" y="207680"/>
          <a:ext cx="2683876" cy="2683876"/>
        </a:xfrm>
        <a:prstGeom prst="pie">
          <a:avLst>
            <a:gd name="adj1" fmla="val 90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Weak defense gets “bypassed”</a:t>
          </a:r>
          <a:endParaRPr lang="en-US" sz="1200" kern="1200" dirty="0"/>
        </a:p>
      </dsp:txBody>
      <dsp:txXfrm>
        <a:off x="2596015" y="776407"/>
        <a:ext cx="958527" cy="798772"/>
      </dsp:txXfrm>
    </dsp:sp>
    <dsp:sp modelId="{7B70BA71-411E-4BEF-BE18-41F90F5C4B5B}">
      <dsp:nvSpPr>
        <dsp:cNvPr id="0" name=""/>
        <dsp:cNvSpPr/>
      </dsp:nvSpPr>
      <dsp:spPr>
        <a:xfrm>
          <a:off x="2229760" y="41536"/>
          <a:ext cx="3016165" cy="3016165"/>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FE2191-C5C8-46F0-8679-5785AA0DCA8D}">
      <dsp:nvSpPr>
        <dsp:cNvPr id="0" name=""/>
        <dsp:cNvSpPr/>
      </dsp:nvSpPr>
      <dsp:spPr>
        <a:xfrm>
          <a:off x="2174263" y="137219"/>
          <a:ext cx="3016165" cy="3016165"/>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85BE6C9-67A2-4FFD-8330-4702529B1E3B}">
      <dsp:nvSpPr>
        <dsp:cNvPr id="0" name=""/>
        <dsp:cNvSpPr/>
      </dsp:nvSpPr>
      <dsp:spPr>
        <a:xfrm>
          <a:off x="2118766" y="41536"/>
          <a:ext cx="3016165" cy="3016165"/>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A509D-07D6-4B08-BD97-BF178DD4C883}">
      <dsp:nvSpPr>
        <dsp:cNvPr id="0" name=""/>
        <dsp:cNvSpPr/>
      </dsp:nvSpPr>
      <dsp:spPr>
        <a:xfrm>
          <a:off x="0" y="1015004"/>
          <a:ext cx="8159990" cy="1353339"/>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9FBABFA-0313-4F11-8D5F-9134C8264AF2}">
      <dsp:nvSpPr>
        <dsp:cNvPr id="0" name=""/>
        <dsp:cNvSpPr/>
      </dsp:nvSpPr>
      <dsp:spPr>
        <a:xfrm>
          <a:off x="2017" y="0"/>
          <a:ext cx="1174393" cy="1353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lvl="0" algn="ctr" defTabSz="355600">
            <a:lnSpc>
              <a:spcPct val="90000"/>
            </a:lnSpc>
            <a:spcBef>
              <a:spcPct val="0"/>
            </a:spcBef>
            <a:spcAft>
              <a:spcPct val="35000"/>
            </a:spcAft>
          </a:pPr>
          <a:r>
            <a:rPr lang="en-US" sz="800" kern="1200" dirty="0" smtClean="0"/>
            <a:t>KASLR proposed for Linux, withdrawn due to private comments on attacks from us</a:t>
          </a:r>
        </a:p>
        <a:p>
          <a:pPr lvl="0" algn="ctr" defTabSz="355600">
            <a:lnSpc>
              <a:spcPct val="90000"/>
            </a:lnSpc>
            <a:spcBef>
              <a:spcPct val="0"/>
            </a:spcBef>
            <a:spcAft>
              <a:spcPct val="35000"/>
            </a:spcAft>
          </a:pPr>
          <a:r>
            <a:rPr lang="en-US" sz="800" kern="1200" dirty="0" smtClean="0"/>
            <a:t>2011</a:t>
          </a:r>
          <a:endParaRPr lang="en-US" sz="800" kern="1200" dirty="0"/>
        </a:p>
      </dsp:txBody>
      <dsp:txXfrm>
        <a:off x="2017" y="0"/>
        <a:ext cx="1174393" cy="1353339"/>
      </dsp:txXfrm>
    </dsp:sp>
    <dsp:sp modelId="{B7654EEE-299A-4605-ADD2-30A0AFEBC5A8}">
      <dsp:nvSpPr>
        <dsp:cNvPr id="0" name=""/>
        <dsp:cNvSpPr/>
      </dsp:nvSpPr>
      <dsp:spPr>
        <a:xfrm>
          <a:off x="420046" y="1522507"/>
          <a:ext cx="338334" cy="33833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751C24A-1614-43A2-A570-DF336E637EBE}">
      <dsp:nvSpPr>
        <dsp:cNvPr id="0" name=""/>
        <dsp:cNvSpPr/>
      </dsp:nvSpPr>
      <dsp:spPr>
        <a:xfrm>
          <a:off x="1235129" y="2030009"/>
          <a:ext cx="1174393" cy="1353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lvl="0" algn="ctr" defTabSz="355600">
            <a:lnSpc>
              <a:spcPct val="90000"/>
            </a:lnSpc>
            <a:spcBef>
              <a:spcPct val="0"/>
            </a:spcBef>
            <a:spcAft>
              <a:spcPct val="35000"/>
            </a:spcAft>
          </a:pPr>
          <a:r>
            <a:rPr lang="en-US" sz="800" kern="1200" dirty="0" smtClean="0"/>
            <a:t>2013</a:t>
          </a:r>
        </a:p>
        <a:p>
          <a:pPr lvl="0" algn="ctr" defTabSz="355600">
            <a:lnSpc>
              <a:spcPct val="90000"/>
            </a:lnSpc>
            <a:spcBef>
              <a:spcPct val="0"/>
            </a:spcBef>
            <a:spcAft>
              <a:spcPct val="35000"/>
            </a:spcAft>
          </a:pPr>
          <a:r>
            <a:rPr lang="en-US" sz="800" kern="1200" dirty="0" smtClean="0"/>
            <a:t>“Practical Timing Side Channel Attacks Against Kernel Space ASLR” published</a:t>
          </a:r>
        </a:p>
        <a:p>
          <a:pPr lvl="0" algn="ctr" defTabSz="355600">
            <a:lnSpc>
              <a:spcPct val="90000"/>
            </a:lnSpc>
            <a:spcBef>
              <a:spcPct val="0"/>
            </a:spcBef>
            <a:spcAft>
              <a:spcPct val="35000"/>
            </a:spcAft>
          </a:pPr>
          <a:endParaRPr lang="en-US" sz="800" kern="1200" dirty="0"/>
        </a:p>
      </dsp:txBody>
      <dsp:txXfrm>
        <a:off x="1235129" y="2030009"/>
        <a:ext cx="1174393" cy="1353339"/>
      </dsp:txXfrm>
    </dsp:sp>
    <dsp:sp modelId="{122EB7E9-61D9-491C-A311-EA987A93B490}">
      <dsp:nvSpPr>
        <dsp:cNvPr id="0" name=""/>
        <dsp:cNvSpPr/>
      </dsp:nvSpPr>
      <dsp:spPr>
        <a:xfrm>
          <a:off x="1653158" y="1522507"/>
          <a:ext cx="338334" cy="33833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C8FA60-C55B-4925-AE56-E357DEEE3F53}">
      <dsp:nvSpPr>
        <dsp:cNvPr id="0" name=""/>
        <dsp:cNvSpPr/>
      </dsp:nvSpPr>
      <dsp:spPr>
        <a:xfrm>
          <a:off x="2468242" y="0"/>
          <a:ext cx="1174393" cy="1353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lvl="0" algn="ctr" defTabSz="355600">
            <a:lnSpc>
              <a:spcPct val="90000"/>
            </a:lnSpc>
            <a:spcBef>
              <a:spcPct val="0"/>
            </a:spcBef>
            <a:spcAft>
              <a:spcPct val="35000"/>
            </a:spcAft>
          </a:pPr>
          <a:r>
            <a:rPr lang="en-US" sz="800" kern="1200" dirty="0" smtClean="0"/>
            <a:t>KASLR blog post released –</a:t>
          </a:r>
        </a:p>
        <a:p>
          <a:pPr lvl="0" algn="ctr" defTabSz="355600">
            <a:lnSpc>
              <a:spcPct val="90000"/>
            </a:lnSpc>
            <a:spcBef>
              <a:spcPct val="0"/>
            </a:spcBef>
            <a:spcAft>
              <a:spcPct val="35000"/>
            </a:spcAft>
          </a:pPr>
          <a:r>
            <a:rPr lang="en-US" sz="800" kern="1200" dirty="0" smtClean="0"/>
            <a:t>“</a:t>
          </a:r>
          <a:r>
            <a:rPr lang="en-US" sz="800" b="0" i="0" kern="1200" dirty="0" smtClean="0"/>
            <a:t>Consider this our ‘I told you so’ that we hope you'll remember in the coming years as KASLR is ‘broken’ time and again.”</a:t>
          </a:r>
          <a:endParaRPr lang="en-US" sz="800" kern="1200" dirty="0" smtClean="0"/>
        </a:p>
        <a:p>
          <a:pPr lvl="0" algn="ctr" defTabSz="355600">
            <a:lnSpc>
              <a:spcPct val="90000"/>
            </a:lnSpc>
            <a:spcBef>
              <a:spcPct val="0"/>
            </a:spcBef>
            <a:spcAft>
              <a:spcPct val="35000"/>
            </a:spcAft>
          </a:pPr>
          <a:r>
            <a:rPr lang="en-US" sz="800" kern="1200" dirty="0" smtClean="0"/>
            <a:t>2013</a:t>
          </a:r>
          <a:endParaRPr lang="en-US" sz="800" kern="1200" dirty="0"/>
        </a:p>
      </dsp:txBody>
      <dsp:txXfrm>
        <a:off x="2468242" y="0"/>
        <a:ext cx="1174393" cy="1353339"/>
      </dsp:txXfrm>
    </dsp:sp>
    <dsp:sp modelId="{BA725A05-DD65-475E-B978-DA6A92FE373A}">
      <dsp:nvSpPr>
        <dsp:cNvPr id="0" name=""/>
        <dsp:cNvSpPr/>
      </dsp:nvSpPr>
      <dsp:spPr>
        <a:xfrm>
          <a:off x="2886271" y="1522507"/>
          <a:ext cx="338334" cy="33833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3350B34-196E-4386-9D6E-24356FCD5DB5}">
      <dsp:nvSpPr>
        <dsp:cNvPr id="0" name=""/>
        <dsp:cNvSpPr/>
      </dsp:nvSpPr>
      <dsp:spPr>
        <a:xfrm>
          <a:off x="3701355" y="2030009"/>
          <a:ext cx="1174393" cy="1353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lvl="0" algn="ctr" defTabSz="355600">
            <a:lnSpc>
              <a:spcPct val="90000"/>
            </a:lnSpc>
            <a:spcBef>
              <a:spcPct val="0"/>
            </a:spcBef>
            <a:spcAft>
              <a:spcPct val="35000"/>
            </a:spcAft>
          </a:pPr>
          <a:r>
            <a:rPr lang="en-US" sz="800" kern="1200" dirty="0" smtClean="0"/>
            <a:t>2014</a:t>
          </a:r>
        </a:p>
        <a:p>
          <a:pPr lvl="0" algn="ctr" defTabSz="355600">
            <a:lnSpc>
              <a:spcPct val="90000"/>
            </a:lnSpc>
            <a:spcBef>
              <a:spcPct val="0"/>
            </a:spcBef>
            <a:spcAft>
              <a:spcPct val="35000"/>
            </a:spcAft>
          </a:pPr>
          <a:r>
            <a:rPr lang="en-US" sz="800" kern="1200" dirty="0" smtClean="0"/>
            <a:t>KASLR added to Linux 3.14 despite existing flaws and known generic bypasses</a:t>
          </a:r>
        </a:p>
        <a:p>
          <a:pPr lvl="0" algn="ctr" defTabSz="355600">
            <a:lnSpc>
              <a:spcPct val="90000"/>
            </a:lnSpc>
            <a:spcBef>
              <a:spcPct val="0"/>
            </a:spcBef>
            <a:spcAft>
              <a:spcPct val="35000"/>
            </a:spcAft>
          </a:pPr>
          <a:endParaRPr lang="en-US" sz="800" kern="1200" dirty="0" smtClean="0"/>
        </a:p>
      </dsp:txBody>
      <dsp:txXfrm>
        <a:off x="3701355" y="2030009"/>
        <a:ext cx="1174393" cy="1353339"/>
      </dsp:txXfrm>
    </dsp:sp>
    <dsp:sp modelId="{CE078C99-3A90-4889-B98C-11E56563C448}">
      <dsp:nvSpPr>
        <dsp:cNvPr id="0" name=""/>
        <dsp:cNvSpPr/>
      </dsp:nvSpPr>
      <dsp:spPr>
        <a:xfrm>
          <a:off x="4119384" y="1522507"/>
          <a:ext cx="338334" cy="33833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B1C706-450D-4515-B4BE-CB3858A61D61}">
      <dsp:nvSpPr>
        <dsp:cNvPr id="0" name=""/>
        <dsp:cNvSpPr/>
      </dsp:nvSpPr>
      <dsp:spPr>
        <a:xfrm>
          <a:off x="4934468" y="0"/>
          <a:ext cx="1174393" cy="1353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b" anchorCtr="0">
          <a:noAutofit/>
        </a:bodyPr>
        <a:lstStyle/>
        <a:p>
          <a:pPr lvl="0" algn="ctr" defTabSz="355600">
            <a:lnSpc>
              <a:spcPct val="90000"/>
            </a:lnSpc>
            <a:spcBef>
              <a:spcPct val="0"/>
            </a:spcBef>
            <a:spcAft>
              <a:spcPct val="35000"/>
            </a:spcAft>
          </a:pPr>
          <a:r>
            <a:rPr lang="en-US" sz="800" kern="1200" dirty="0" smtClean="0"/>
            <a:t>KASLR defeated in dozens of ways publicly</a:t>
          </a:r>
        </a:p>
        <a:p>
          <a:pPr lvl="0" algn="ctr" defTabSz="355600">
            <a:lnSpc>
              <a:spcPct val="90000"/>
            </a:lnSpc>
            <a:spcBef>
              <a:spcPct val="0"/>
            </a:spcBef>
            <a:spcAft>
              <a:spcPct val="35000"/>
            </a:spcAft>
          </a:pPr>
          <a:r>
            <a:rPr lang="en-US" sz="800" kern="1200" dirty="0" smtClean="0"/>
            <a:t>2014-Present</a:t>
          </a:r>
        </a:p>
      </dsp:txBody>
      <dsp:txXfrm>
        <a:off x="4934468" y="0"/>
        <a:ext cx="1174393" cy="1353339"/>
      </dsp:txXfrm>
    </dsp:sp>
    <dsp:sp modelId="{9E3F1B76-F1FD-48F0-9450-A033EE4D347B}">
      <dsp:nvSpPr>
        <dsp:cNvPr id="0" name=""/>
        <dsp:cNvSpPr/>
      </dsp:nvSpPr>
      <dsp:spPr>
        <a:xfrm>
          <a:off x="5352497" y="1522507"/>
          <a:ext cx="338334" cy="33833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AA63BE6-476A-462A-8988-C237523D2592}">
      <dsp:nvSpPr>
        <dsp:cNvPr id="0" name=""/>
        <dsp:cNvSpPr/>
      </dsp:nvSpPr>
      <dsp:spPr>
        <a:xfrm>
          <a:off x="6167580" y="2030009"/>
          <a:ext cx="1174393" cy="1353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t" anchorCtr="0">
          <a:noAutofit/>
        </a:bodyPr>
        <a:lstStyle/>
        <a:p>
          <a:pPr lvl="0" algn="ctr" defTabSz="355600">
            <a:lnSpc>
              <a:spcPct val="90000"/>
            </a:lnSpc>
            <a:spcBef>
              <a:spcPct val="0"/>
            </a:spcBef>
            <a:spcAft>
              <a:spcPct val="35000"/>
            </a:spcAft>
          </a:pPr>
          <a:r>
            <a:rPr lang="en-US" sz="800" kern="1200" dirty="0" smtClean="0"/>
            <a:t>2016</a:t>
          </a:r>
        </a:p>
        <a:p>
          <a:pPr lvl="0" algn="ctr" defTabSz="355600">
            <a:lnSpc>
              <a:spcPct val="90000"/>
            </a:lnSpc>
            <a:spcBef>
              <a:spcPct val="0"/>
            </a:spcBef>
            <a:spcAft>
              <a:spcPct val="35000"/>
            </a:spcAft>
          </a:pPr>
          <a:r>
            <a:rPr lang="en-US" sz="800" kern="1200" dirty="0" smtClean="0"/>
            <a:t>Upcoming BH USA talk on defeating KASLR</a:t>
          </a:r>
        </a:p>
      </dsp:txBody>
      <dsp:txXfrm>
        <a:off x="6167580" y="2030009"/>
        <a:ext cx="1174393" cy="1353339"/>
      </dsp:txXfrm>
    </dsp:sp>
    <dsp:sp modelId="{4004E41B-D3A3-4462-815C-E6CEB7810497}">
      <dsp:nvSpPr>
        <dsp:cNvPr id="0" name=""/>
        <dsp:cNvSpPr/>
      </dsp:nvSpPr>
      <dsp:spPr>
        <a:xfrm>
          <a:off x="6585609" y="1522507"/>
          <a:ext cx="338334" cy="338334"/>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7311"/>
          </a:xfrm>
          <a:prstGeom prst="rect">
            <a:avLst/>
          </a:prstGeom>
        </p:spPr>
        <p:txBody>
          <a:bodyPr vert="horz" lIns="91440" tIns="45720" rIns="91440" bIns="45720" rtlCol="0"/>
          <a:lstStyle>
            <a:lvl1pPr algn="r">
              <a:defRPr sz="1200"/>
            </a:lvl1pPr>
          </a:lstStyle>
          <a:p>
            <a:fld id="{34B751D9-F337-4E49-A4C2-C98ABDB2737E}" type="datetimeFigureOut">
              <a:rPr lang="en-US" smtClean="0"/>
              <a:t>6/1/2016</a:t>
            </a:fld>
            <a:endParaRPr lang="en-US"/>
          </a:p>
        </p:txBody>
      </p:sp>
      <p:sp>
        <p:nvSpPr>
          <p:cNvPr id="4" name="Footer Placeholder 3"/>
          <p:cNvSpPr>
            <a:spLocks noGrp="1"/>
          </p:cNvSpPr>
          <p:nvPr>
            <p:ph type="ftr" sz="quarter" idx="2"/>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4"/>
            <a:ext cx="2971800" cy="467310"/>
          </a:xfrm>
          <a:prstGeom prst="rect">
            <a:avLst/>
          </a:prstGeom>
        </p:spPr>
        <p:txBody>
          <a:bodyPr vert="horz" lIns="91440" tIns="45720" rIns="91440" bIns="45720" rtlCol="0" anchor="b"/>
          <a:lstStyle>
            <a:lvl1pPr algn="r">
              <a:defRPr sz="1200"/>
            </a:lvl1pPr>
          </a:lstStyle>
          <a:p>
            <a:fld id="{9BF67E36-CA70-495A-9A72-8748012E046A}" type="slidenum">
              <a:rPr lang="en-US" smtClean="0"/>
              <a:t>‹#›</a:t>
            </a:fld>
            <a:endParaRPr lang="en-US"/>
          </a:p>
        </p:txBody>
      </p:sp>
    </p:spTree>
    <p:extLst>
      <p:ext uri="{BB962C8B-B14F-4D97-AF65-F5344CB8AC3E}">
        <p14:creationId xmlns:p14="http://schemas.microsoft.com/office/powerpoint/2010/main" val="206589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232BB09F-665B-434E-9450-87A217A279E5}" type="datetimeFigureOut">
              <a:rPr lang="en-US" smtClean="0"/>
              <a:t>6/1/2016</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411085B5-CAEA-4E49-8BE3-1316D61236D3}" type="slidenum">
              <a:rPr lang="en-US" smtClean="0"/>
              <a:t>‹#›</a:t>
            </a:fld>
            <a:endParaRPr lang="en-US"/>
          </a:p>
        </p:txBody>
      </p:sp>
    </p:spTree>
    <p:extLst>
      <p:ext uri="{BB962C8B-B14F-4D97-AF65-F5344CB8AC3E}">
        <p14:creationId xmlns:p14="http://schemas.microsoft.com/office/powerpoint/2010/main" val="3016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LSM2002</a:t>
            </a:r>
          </a:p>
          <a:p>
            <a:r>
              <a:rPr lang="en-US" dirty="0" smtClean="0"/>
              <a:t>Laurent </a:t>
            </a:r>
            <a:r>
              <a:rPr lang="en-US" dirty="0" err="1" smtClean="0"/>
              <a:t>Oudot</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a:t>
            </a:fld>
            <a:endParaRPr lang="en-US"/>
          </a:p>
        </p:txBody>
      </p:sp>
    </p:spTree>
    <p:extLst>
      <p:ext uri="{BB962C8B-B14F-4D97-AF65-F5344CB8AC3E}">
        <p14:creationId xmlns:p14="http://schemas.microsoft.com/office/powerpoint/2010/main" val="321955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 improving is correlated with bugs being fixed (as they always have been), but hasn’t caused the great</a:t>
            </a:r>
            <a:r>
              <a:rPr lang="en-US" baseline="0" dirty="0" smtClean="0"/>
              <a:t> increase in difficulty of exploitation and restriction of techniques</a:t>
            </a:r>
            <a:endParaRPr lang="en-US" dirty="0" smtClean="0"/>
          </a:p>
          <a:p>
            <a:endParaRPr lang="en-US" dirty="0" smtClean="0"/>
          </a:p>
          <a:p>
            <a:r>
              <a:rPr lang="en-US" dirty="0" smtClean="0"/>
              <a:t>Push being driven by RAP, increasing impracticality of ROP, something actual attackers have known for some time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P0 isn’t the only bug whack-a-mole team mostly targeting competitors, but the others aren’t as good at it</a:t>
            </a:r>
          </a:p>
          <a:p>
            <a:endParaRPr lang="en-US" dirty="0" smtClean="0"/>
          </a:p>
          <a:p>
            <a:r>
              <a:rPr lang="en-US" dirty="0" smtClean="0"/>
              <a:t>Weird machine attacks get used to move from a limited exploit primitive</a:t>
            </a:r>
            <a:r>
              <a:rPr lang="en-US" baseline="0" dirty="0" smtClean="0"/>
              <a:t> to arbitrary read/write primitives</a:t>
            </a:r>
          </a:p>
          <a:p>
            <a:r>
              <a:rPr lang="en-US" baseline="0" dirty="0" smtClean="0"/>
              <a:t>Currently no focus whatsoever on identifying or eliminating these weird machines, so fully reversing one and building an exploit framework off it gives competitive advantage and reliable revenue </a:t>
            </a:r>
            <a:r>
              <a:rPr lang="en-US" baseline="0" dirty="0" smtClean="0"/>
              <a:t>stream for years</a:t>
            </a:r>
            <a:endParaRPr lang="en-US" dirty="0" smtClean="0"/>
          </a:p>
          <a:p>
            <a:endParaRPr lang="en-US" dirty="0" smtClean="0"/>
          </a:p>
          <a:p>
            <a:r>
              <a:rPr lang="en-US" dirty="0" smtClean="0"/>
              <a:t>~4min slide</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10</a:t>
            </a:fld>
            <a:endParaRPr lang="en-US"/>
          </a:p>
        </p:txBody>
      </p:sp>
    </p:spTree>
    <p:extLst>
      <p:ext uri="{BB962C8B-B14F-4D97-AF65-F5344CB8AC3E}">
        <p14:creationId xmlns:p14="http://schemas.microsoft.com/office/powerpoint/2010/main" val="356222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Verizon DBIR not new, has been published for 8 years now – ask yourself why it’s suddenly accepted as a fraud?</a:t>
            </a:r>
          </a:p>
          <a:p>
            <a:r>
              <a:rPr lang="en-US" dirty="0" smtClean="0"/>
              <a:t>How many more UAFs need to be published to know it’s a problem?</a:t>
            </a:r>
          </a:p>
          <a:p>
            <a:endParaRPr lang="en-US" dirty="0"/>
          </a:p>
          <a:p>
            <a:r>
              <a:rPr lang="en-US" dirty="0" smtClean="0"/>
              <a:t>Hyped up abstracts – looking at you, </a:t>
            </a:r>
            <a:r>
              <a:rPr lang="en-US" dirty="0" err="1" smtClean="0"/>
              <a:t>BlackHat</a:t>
            </a:r>
            <a:endParaRPr lang="en-US" dirty="0"/>
          </a:p>
          <a:p>
            <a:r>
              <a:rPr lang="en-US" dirty="0" smtClean="0"/>
              <a:t>“Memory Sinkhole” talk promoted in 2015 with “universal privilege escalation” claim – but apparently “universal” doesn’t include Intel processors since Sandy Bridge (2011), and the attack isn’t possible in the first place in the presence of any hypervisor (including those in Windows Server 2008 / 8/10 by default), and the hyped abstract cleverly never mentioned the “escalation” already required ring0-equivalent access</a:t>
            </a:r>
          </a:p>
          <a:p>
            <a:endParaRPr lang="en-US" dirty="0" smtClean="0"/>
          </a:p>
          <a:p>
            <a:r>
              <a:rPr lang="en-US" dirty="0" smtClean="0"/>
              <a:t>Like much of the rest of modern culture, we’re moving from valuing</a:t>
            </a:r>
            <a:r>
              <a:rPr lang="en-US" baseline="0" dirty="0" smtClean="0"/>
              <a:t> entertainment over education</a:t>
            </a:r>
            <a:endParaRPr lang="en-US" dirty="0" smtClean="0"/>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SSTIC’s model of providing papers alongside</a:t>
            </a:r>
            <a:r>
              <a:rPr lang="en-US" baseline="0" dirty="0" smtClean="0"/>
              <a:t> the talks is a </a:t>
            </a:r>
            <a:r>
              <a:rPr lang="en-US" baseline="0" smtClean="0"/>
              <a:t>good advance</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Simplifying too much/replacing content with cat pictures makes people falsely believe they understood the content. Evidence: posts on /r/</a:t>
            </a:r>
            <a:r>
              <a:rPr lang="en-US" dirty="0" err="1" smtClean="0"/>
              <a:t>netsec</a:t>
            </a:r>
            <a:r>
              <a:rPr lang="en-US" dirty="0" smtClean="0"/>
              <a:t> with the most comments, vs those with 0 comments</a:t>
            </a:r>
          </a:p>
          <a:p>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11</a:t>
            </a:fld>
            <a:endParaRPr lang="en-US"/>
          </a:p>
        </p:txBody>
      </p:sp>
    </p:spTree>
    <p:extLst>
      <p:ext uri="{BB962C8B-B14F-4D97-AF65-F5344CB8AC3E}">
        <p14:creationId xmlns:p14="http://schemas.microsoft.com/office/powerpoint/2010/main" val="844891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smtClean="0"/>
              <a:t>See how much DARPA cheerleading was going on when </a:t>
            </a:r>
            <a:r>
              <a:rPr lang="en-US" dirty="0" err="1" smtClean="0"/>
              <a:t>infosec</a:t>
            </a:r>
            <a:r>
              <a:rPr lang="en-US" dirty="0" smtClean="0"/>
              <a:t> heavyweights were being given handouts for work that generally hasn’t improved state of security</a:t>
            </a:r>
          </a:p>
          <a:p>
            <a:pPr marL="0" lvl="1"/>
            <a:endParaRPr lang="en-US" dirty="0"/>
          </a:p>
          <a:p>
            <a:pPr marL="0" lvl="1"/>
            <a:r>
              <a:rPr lang="en-US" dirty="0" smtClean="0"/>
              <a:t>See how honeypots have been ridiculed by most everyone since their existence, until now that it became the commercial venture of someone that </a:t>
            </a:r>
            <a:r>
              <a:rPr lang="en-US" dirty="0" err="1" smtClean="0"/>
              <a:t>infosec</a:t>
            </a:r>
            <a:r>
              <a:rPr lang="en-US" dirty="0" smtClean="0"/>
              <a:t> generally likes</a:t>
            </a:r>
          </a:p>
          <a:p>
            <a:pPr marL="0" lvl="1"/>
            <a:endParaRPr lang="en-US" dirty="0" smtClean="0"/>
          </a:p>
          <a:p>
            <a:pPr marL="0" lvl="1"/>
            <a:r>
              <a:rPr lang="en-US" dirty="0" smtClean="0"/>
              <a:t>We promote and congratulate those that manage to exploit investors/the system for monetary gain</a:t>
            </a:r>
          </a:p>
          <a:p>
            <a:pPr marL="0" lvl="1"/>
            <a:endParaRPr lang="en-US" dirty="0"/>
          </a:p>
          <a:p>
            <a:pPr marL="0" lvl="1"/>
            <a:r>
              <a:rPr lang="en-US" dirty="0" smtClean="0"/>
              <a:t>Especially if those falsehoods align with </a:t>
            </a:r>
            <a:r>
              <a:rPr lang="en-US" dirty="0" err="1" smtClean="0"/>
              <a:t>infosec</a:t>
            </a:r>
            <a:r>
              <a:rPr lang="en-US" dirty="0" smtClean="0"/>
              <a:t> myths (e.g. the researcher can do no wrong)</a:t>
            </a:r>
          </a:p>
          <a:p>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12</a:t>
            </a:fld>
            <a:endParaRPr lang="en-US"/>
          </a:p>
        </p:txBody>
      </p:sp>
    </p:spTree>
    <p:extLst>
      <p:ext uri="{BB962C8B-B14F-4D97-AF65-F5344CB8AC3E}">
        <p14:creationId xmlns:p14="http://schemas.microsoft.com/office/powerpoint/2010/main" val="3806692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Entitlements becoming a much bigger problem lately, ask anyone who develops</a:t>
            </a:r>
            <a:r>
              <a:rPr lang="en-US" baseline="0" dirty="0" smtClean="0"/>
              <a:t> software for the public for free, how it takes away enjoyment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How many talks/keynotes on “raising attacker cost” from people who have done no public work that accomplishes it?</a:t>
            </a:r>
          </a:p>
          <a:p>
            <a:endParaRPr lang="en-US" dirty="0" smtClean="0"/>
          </a:p>
          <a:p>
            <a:r>
              <a:rPr lang="en-US" dirty="0" smtClean="0"/>
              <a:t>Once poor defaults are in place, hard</a:t>
            </a:r>
            <a:r>
              <a:rPr lang="en-US" baseline="0" dirty="0" smtClean="0"/>
              <a:t> to change due to compatibility issues</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13</a:t>
            </a:fld>
            <a:endParaRPr lang="en-US"/>
          </a:p>
        </p:txBody>
      </p:sp>
    </p:spTree>
    <p:extLst>
      <p:ext uri="{BB962C8B-B14F-4D97-AF65-F5344CB8AC3E}">
        <p14:creationId xmlns:p14="http://schemas.microsoft.com/office/powerpoint/2010/main" val="304412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1085B5-CAEA-4E49-8BE3-1316D61236D3}" type="slidenum">
              <a:rPr lang="en-US" smtClean="0"/>
              <a:t>14</a:t>
            </a:fld>
            <a:endParaRPr lang="en-US"/>
          </a:p>
        </p:txBody>
      </p:sp>
    </p:spTree>
    <p:extLst>
      <p:ext uri="{BB962C8B-B14F-4D97-AF65-F5344CB8AC3E}">
        <p14:creationId xmlns:p14="http://schemas.microsoft.com/office/powerpoint/2010/main" val="148863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Like it or not, Twitter is the new medium for </a:t>
            </a:r>
            <a:r>
              <a:rPr lang="en-US" baseline="0" dirty="0" err="1" smtClean="0"/>
              <a:t>infosec</a:t>
            </a:r>
            <a:r>
              <a:rPr lang="en-US" baseline="0" dirty="0" smtClean="0"/>
              <a:t>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Nuance doesn’t fit in 140 characters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people RT things and leave up the RTs even after they know the information is false/misleading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Search for “attackers think in graphs” and scroll forever</a:t>
            </a:r>
            <a:endParaRPr lang="en-US" dirty="0" smtClean="0"/>
          </a:p>
          <a:p>
            <a:r>
              <a:rPr lang="en-US" dirty="0" smtClean="0"/>
              <a:t>Mostly</a:t>
            </a:r>
            <a:r>
              <a:rPr lang="en-US" baseline="0" dirty="0" smtClean="0"/>
              <a:t> serves to rile up paranoids</a:t>
            </a:r>
          </a:p>
          <a:p>
            <a:endParaRPr lang="en-US" baseline="0" dirty="0" smtClean="0"/>
          </a:p>
          <a:p>
            <a:r>
              <a:rPr lang="en-US" baseline="0" dirty="0" smtClean="0"/>
              <a:t>Next slide, since no presentation is complete without pretty charts</a:t>
            </a:r>
          </a:p>
        </p:txBody>
      </p:sp>
      <p:sp>
        <p:nvSpPr>
          <p:cNvPr id="4" name="Slide Number Placeholder 3"/>
          <p:cNvSpPr>
            <a:spLocks noGrp="1"/>
          </p:cNvSpPr>
          <p:nvPr>
            <p:ph type="sldNum" sz="quarter" idx="10"/>
          </p:nvPr>
        </p:nvSpPr>
        <p:spPr/>
        <p:txBody>
          <a:bodyPr/>
          <a:lstStyle/>
          <a:p>
            <a:fld id="{411085B5-CAEA-4E49-8BE3-1316D61236D3}" type="slidenum">
              <a:rPr lang="en-US" smtClean="0"/>
              <a:t>15</a:t>
            </a:fld>
            <a:endParaRPr lang="en-US"/>
          </a:p>
        </p:txBody>
      </p:sp>
    </p:spTree>
    <p:extLst>
      <p:ext uri="{BB962C8B-B14F-4D97-AF65-F5344CB8AC3E}">
        <p14:creationId xmlns:p14="http://schemas.microsoft.com/office/powerpoint/2010/main" val="1805808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sure companies set up bug bounty programs vs hiring security engineers should be priority, says</a:t>
            </a:r>
            <a:r>
              <a:rPr lang="en-US" baseline="0" dirty="0" smtClean="0"/>
              <a:t> those running the centralized bug bounty programs and those with commercial interest in companies setting them up</a:t>
            </a:r>
            <a:endParaRPr lang="en-US" dirty="0" smtClean="0"/>
          </a:p>
          <a:p>
            <a:r>
              <a:rPr lang="en-US" dirty="0" smtClean="0"/>
              <a:t>Question: at the level of the state of the art, are we protecting ourselves from “bad guys” or from our </a:t>
            </a:r>
            <a:r>
              <a:rPr lang="en-US" dirty="0" err="1" smtClean="0"/>
              <a:t>infosec</a:t>
            </a:r>
            <a:r>
              <a:rPr lang="en-US" dirty="0" smtClean="0"/>
              <a:t> colleagues?</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16</a:t>
            </a:fld>
            <a:endParaRPr lang="en-US"/>
          </a:p>
        </p:txBody>
      </p:sp>
    </p:spTree>
    <p:extLst>
      <p:ext uri="{BB962C8B-B14F-4D97-AF65-F5344CB8AC3E}">
        <p14:creationId xmlns:p14="http://schemas.microsoft.com/office/powerpoint/2010/main" val="215238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1085B5-CAEA-4E49-8BE3-1316D61236D3}" type="slidenum">
              <a:rPr lang="en-US" smtClean="0"/>
              <a:t>17</a:t>
            </a:fld>
            <a:endParaRPr lang="en-US"/>
          </a:p>
        </p:txBody>
      </p:sp>
    </p:spTree>
    <p:extLst>
      <p:ext uri="{BB962C8B-B14F-4D97-AF65-F5344CB8AC3E}">
        <p14:creationId xmlns:p14="http://schemas.microsoft.com/office/powerpoint/2010/main" val="373064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slide on state of </a:t>
            </a:r>
            <a:r>
              <a:rPr lang="en-US" dirty="0" err="1" smtClean="0"/>
              <a:t>infosec</a:t>
            </a:r>
            <a:r>
              <a:rPr lang="en-US" dirty="0" smtClean="0"/>
              <a:t> union</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18</a:t>
            </a:fld>
            <a:endParaRPr lang="en-US"/>
          </a:p>
        </p:txBody>
      </p:sp>
    </p:spTree>
    <p:extLst>
      <p:ext uri="{BB962C8B-B14F-4D97-AF65-F5344CB8AC3E}">
        <p14:creationId xmlns:p14="http://schemas.microsoft.com/office/powerpoint/2010/main" val="1495720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 of things that will happen</a:t>
            </a:r>
          </a:p>
          <a:p>
            <a:endParaRPr lang="en-US" dirty="0" smtClean="0"/>
          </a:p>
          <a:p>
            <a:r>
              <a:rPr lang="en-US" dirty="0" smtClean="0"/>
              <a:t>Still some gaps,</a:t>
            </a:r>
            <a:r>
              <a:rPr lang="en-US" baseline="0" dirty="0" smtClean="0"/>
              <a:t> of course</a:t>
            </a:r>
          </a:p>
          <a:p>
            <a:endParaRPr lang="en-US" baseline="0" dirty="0" smtClean="0"/>
          </a:p>
          <a:p>
            <a:r>
              <a:rPr lang="en-US" baseline="0" dirty="0" smtClean="0"/>
              <a:t>Important that people understand the concept of weird machines and what </a:t>
            </a:r>
            <a:r>
              <a:rPr lang="en-US" baseline="0" dirty="0" err="1" smtClean="0"/>
              <a:t>Halvar</a:t>
            </a:r>
            <a:r>
              <a:rPr lang="en-US" baseline="0" dirty="0" smtClean="0"/>
              <a:t>/Sergey </a:t>
            </a:r>
            <a:r>
              <a:rPr lang="en-US" baseline="0" dirty="0" err="1" smtClean="0"/>
              <a:t>Bratus</a:t>
            </a:r>
            <a:r>
              <a:rPr lang="en-US" baseline="0" dirty="0" smtClean="0"/>
              <a:t>/</a:t>
            </a:r>
            <a:r>
              <a:rPr lang="en-US" baseline="0" dirty="0" err="1" smtClean="0"/>
              <a:t>etc</a:t>
            </a:r>
            <a:r>
              <a:rPr lang="en-US" baseline="0" dirty="0" smtClean="0"/>
              <a:t> have been talking about for some time</a:t>
            </a:r>
          </a:p>
          <a:p>
            <a:r>
              <a:rPr lang="en-US" dirty="0" smtClean="0"/>
              <a:t>http://www.cs.dartmouth.edu/~sergey/wm/</a:t>
            </a:r>
          </a:p>
          <a:p>
            <a:r>
              <a:rPr lang="en-US" dirty="0" smtClean="0"/>
              <a:t>Think of weird machines as implicit/unintended interpreters of data (compared to explicit interpreters like bash/python/</a:t>
            </a:r>
            <a:r>
              <a:rPr lang="en-US" dirty="0" err="1" smtClean="0"/>
              <a:t>php</a:t>
            </a:r>
            <a:r>
              <a:rPr lang="en-US" dirty="0" smtClean="0"/>
              <a:t>/</a:t>
            </a:r>
            <a:r>
              <a:rPr lang="en-US" dirty="0" err="1" smtClean="0"/>
              <a:t>etc</a:t>
            </a:r>
            <a:r>
              <a:rPr lang="en-US" dirty="0" smtClean="0"/>
              <a:t>).</a:t>
            </a:r>
            <a:r>
              <a:rPr lang="en-US" baseline="0" dirty="0" smtClean="0"/>
              <a:t>  Code is still executed in the intended order, but the results of the computation are unintended/undesirable</a:t>
            </a:r>
          </a:p>
          <a:p>
            <a:endParaRPr lang="en-US" baseline="0" dirty="0" smtClean="0"/>
          </a:p>
          <a:p>
            <a:r>
              <a:rPr lang="en-US" baseline="0" dirty="0" smtClean="0"/>
              <a:t>Sandboxing/access control/secure architecture becomes more useful</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19</a:t>
            </a:fld>
            <a:endParaRPr lang="en-US"/>
          </a:p>
        </p:txBody>
      </p:sp>
    </p:spTree>
    <p:extLst>
      <p:ext uri="{BB962C8B-B14F-4D97-AF65-F5344CB8AC3E}">
        <p14:creationId xmlns:p14="http://schemas.microsoft.com/office/powerpoint/2010/main" val="336463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 mention of anything but update, </a:t>
            </a:r>
            <a:r>
              <a:rPr lang="en-US" dirty="0" err="1" smtClean="0"/>
              <a:t>pipacs</a:t>
            </a:r>
            <a:r>
              <a:rPr lang="en-US" dirty="0" smtClean="0"/>
              <a:t> promised an update of what we’ve been up to since his 2012 SSTIC keynote</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2</a:t>
            </a:fld>
            <a:endParaRPr lang="en-US"/>
          </a:p>
        </p:txBody>
      </p:sp>
    </p:spTree>
    <p:extLst>
      <p:ext uri="{BB962C8B-B14F-4D97-AF65-F5344CB8AC3E}">
        <p14:creationId xmlns:p14="http://schemas.microsoft.com/office/powerpoint/2010/main" val="1974728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Slide of dreams in solving generally political/mindset problems</a:t>
            </a:r>
          </a:p>
          <a:p>
            <a:pPr lvl="1"/>
            <a:endParaRPr lang="en-US" dirty="0" smtClean="0"/>
          </a:p>
          <a:p>
            <a:pPr lvl="1"/>
            <a:r>
              <a:rPr lang="en-US" dirty="0" smtClean="0"/>
              <a:t>In </a:t>
            </a:r>
            <a:r>
              <a:rPr lang="en-US" dirty="0" err="1" smtClean="0"/>
              <a:t>grsec</a:t>
            </a:r>
            <a:r>
              <a:rPr lang="en-US" dirty="0" smtClean="0"/>
              <a:t> we come up with many more ideas than ever see the light of day – the public doesn’t see those tradeoff discussions</a:t>
            </a:r>
          </a:p>
          <a:p>
            <a:pPr lvl="1"/>
            <a:r>
              <a:rPr lang="en-US" dirty="0" smtClean="0"/>
              <a:t>Doesn’t make much sense to put the cart before the horse</a:t>
            </a:r>
          </a:p>
          <a:p>
            <a:pPr lvl="1"/>
            <a:r>
              <a:rPr lang="en-US" dirty="0" smtClean="0"/>
              <a:t>For instance, </a:t>
            </a:r>
            <a:r>
              <a:rPr lang="en-US" dirty="0" err="1" smtClean="0"/>
              <a:t>OpenBSD</a:t>
            </a:r>
            <a:r>
              <a:rPr lang="en-US" dirty="0" smtClean="0"/>
              <a:t> toying with </a:t>
            </a:r>
            <a:r>
              <a:rPr lang="en-US" dirty="0" err="1" smtClean="0"/>
              <a:t>copy+paste</a:t>
            </a:r>
            <a:r>
              <a:rPr lang="en-US" dirty="0" smtClean="0"/>
              <a:t> implementations of SROP mitigations while still allowing writable shellcode to be made executable</a:t>
            </a:r>
          </a:p>
          <a:p>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20</a:t>
            </a:fld>
            <a:endParaRPr lang="en-US"/>
          </a:p>
        </p:txBody>
      </p:sp>
    </p:spTree>
    <p:extLst>
      <p:ext uri="{BB962C8B-B14F-4D97-AF65-F5344CB8AC3E}">
        <p14:creationId xmlns:p14="http://schemas.microsoft.com/office/powerpoint/2010/main" val="239636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advice as I give people who email me and ask how they can be successful in </a:t>
            </a:r>
            <a:r>
              <a:rPr lang="en-US" dirty="0" err="1" smtClean="0"/>
              <a:t>infosec</a:t>
            </a:r>
            <a:endParaRPr lang="en-US" dirty="0" smtClean="0"/>
          </a:p>
          <a:p>
            <a:r>
              <a:rPr lang="en-US" dirty="0" smtClean="0"/>
              <a:t>Lucky to work in a field where there aren’t any real barriers to entry, don’t</a:t>
            </a:r>
            <a:r>
              <a:rPr lang="en-US" baseline="0" dirty="0" smtClean="0"/>
              <a:t> need to work for Microsoft or Google to make a difference or push the state of the art, don’t need expensive equipment or lots of space to get started</a:t>
            </a:r>
            <a:endParaRPr lang="en-US" dirty="0" smtClean="0"/>
          </a:p>
          <a:p>
            <a:r>
              <a:rPr lang="en-US" dirty="0" smtClean="0"/>
              <a:t>Advice I give is to be successful technically</a:t>
            </a:r>
          </a:p>
          <a:p>
            <a:r>
              <a:rPr lang="en-US" dirty="0" smtClean="0"/>
              <a:t>Won’t tell anyone these days to give everything</a:t>
            </a:r>
            <a:r>
              <a:rPr lang="en-US" baseline="0" dirty="0" smtClean="0"/>
              <a:t> up for free as we’ve done for 15 years – the current climate is such that it’ll just result in your work being exploited for someone else’s profit and no one else really contributing</a:t>
            </a:r>
            <a:endParaRPr lang="en-US" dirty="0" smtClean="0"/>
          </a:p>
          <a:p>
            <a:r>
              <a:rPr lang="en-US" dirty="0" smtClean="0"/>
              <a:t>May need to separate “successful financially” from “successful technically”, as the latter may lead to the former over the long term, but not necessarily</a:t>
            </a:r>
          </a:p>
          <a:p>
            <a:r>
              <a:rPr lang="en-US" dirty="0" smtClean="0"/>
              <a:t>Read the Intel manuals</a:t>
            </a:r>
          </a:p>
          <a:p>
            <a:r>
              <a:rPr lang="en-US" dirty="0" smtClean="0"/>
              <a:t>Learn C</a:t>
            </a:r>
          </a:p>
          <a:p>
            <a:r>
              <a:rPr lang="en-US" dirty="0" smtClean="0"/>
              <a:t>Learn how to understand code at the assembly level, what compiler transformations look like at assembly level</a:t>
            </a:r>
          </a:p>
          <a:p>
            <a:r>
              <a:rPr lang="en-US" dirty="0" smtClean="0"/>
              <a:t>Read lots of source code</a:t>
            </a:r>
          </a:p>
        </p:txBody>
      </p:sp>
      <p:sp>
        <p:nvSpPr>
          <p:cNvPr id="4" name="Slide Number Placeholder 3"/>
          <p:cNvSpPr>
            <a:spLocks noGrp="1"/>
          </p:cNvSpPr>
          <p:nvPr>
            <p:ph type="sldNum" sz="quarter" idx="10"/>
          </p:nvPr>
        </p:nvSpPr>
        <p:spPr/>
        <p:txBody>
          <a:bodyPr/>
          <a:lstStyle/>
          <a:p>
            <a:fld id="{411085B5-CAEA-4E49-8BE3-1316D61236D3}" type="slidenum">
              <a:rPr lang="en-US" smtClean="0"/>
              <a:t>21</a:t>
            </a:fld>
            <a:endParaRPr lang="en-US"/>
          </a:p>
        </p:txBody>
      </p:sp>
    </p:spTree>
    <p:extLst>
      <p:ext uri="{BB962C8B-B14F-4D97-AF65-F5344CB8AC3E}">
        <p14:creationId xmlns:p14="http://schemas.microsoft.com/office/powerpoint/2010/main" val="3942606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 free to ask a question in</a:t>
            </a:r>
            <a:r>
              <a:rPr lang="en-US" baseline="0" dirty="0" smtClean="0"/>
              <a:t> French and we’ll have someone translate it for you so I can understand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Final example of Twitter greatness for an attention-seeker</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22</a:t>
            </a:fld>
            <a:endParaRPr lang="en-US"/>
          </a:p>
        </p:txBody>
      </p:sp>
    </p:spTree>
    <p:extLst>
      <p:ext uri="{BB962C8B-B14F-4D97-AF65-F5344CB8AC3E}">
        <p14:creationId xmlns:p14="http://schemas.microsoft.com/office/powerpoint/2010/main" val="199715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 time on HARDEN_IPC, takes longer to explain</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3</a:t>
            </a:fld>
            <a:endParaRPr lang="en-US"/>
          </a:p>
        </p:txBody>
      </p:sp>
    </p:spTree>
    <p:extLst>
      <p:ext uri="{BB962C8B-B14F-4D97-AF65-F5344CB8AC3E}">
        <p14:creationId xmlns:p14="http://schemas.microsoft.com/office/powerpoint/2010/main" val="56123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r>
              <a:rPr lang="en-US" baseline="0" dirty="0" smtClean="0"/>
              <a:t> mention of ARMv8 for time</a:t>
            </a:r>
          </a:p>
          <a:p>
            <a:r>
              <a:rPr lang="en-US" baseline="0" dirty="0" smtClean="0"/>
              <a:t>UDEREF implementation </a:t>
            </a:r>
            <a:r>
              <a:rPr lang="en-US" baseline="0" dirty="0" err="1" smtClean="0"/>
              <a:t>mimic’d</a:t>
            </a:r>
            <a:r>
              <a:rPr lang="en-US" baseline="0" dirty="0" smtClean="0"/>
              <a:t> upstream in recent kernels without credit</a:t>
            </a:r>
          </a:p>
          <a:p>
            <a:r>
              <a:rPr lang="en-US" baseline="0" dirty="0" smtClean="0"/>
              <a:t>Limit comments of rest, otherwise this becomes a 7min slide</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4</a:t>
            </a:fld>
            <a:endParaRPr lang="en-US"/>
          </a:p>
        </p:txBody>
      </p:sp>
    </p:spTree>
    <p:extLst>
      <p:ext uri="{BB962C8B-B14F-4D97-AF65-F5344CB8AC3E}">
        <p14:creationId xmlns:p14="http://schemas.microsoft.com/office/powerpoint/2010/main" val="412062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 skip discussion</a:t>
            </a:r>
            <a:r>
              <a:rPr lang="en-US" baseline="0" dirty="0" smtClean="0"/>
              <a:t> of these, too much background information needed</a:t>
            </a:r>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5</a:t>
            </a:fld>
            <a:endParaRPr lang="en-US"/>
          </a:p>
        </p:txBody>
      </p:sp>
    </p:spTree>
    <p:extLst>
      <p:ext uri="{BB962C8B-B14F-4D97-AF65-F5344CB8AC3E}">
        <p14:creationId xmlns:p14="http://schemas.microsoft.com/office/powerpoint/2010/main" val="16346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 object, with some caches whitelisted for performance (like for storing filenames)</a:t>
            </a:r>
          </a:p>
          <a:p>
            <a:r>
              <a:rPr lang="en-US" dirty="0" smtClean="0"/>
              <a:t>CONSTIFY coverage greatly improved by marking often-used structures that</a:t>
            </a:r>
            <a:r>
              <a:rPr lang="en-US" baseline="0" dirty="0" smtClean="0"/>
              <a:t> were not fully ops </a:t>
            </a:r>
            <a:r>
              <a:rPr lang="en-US" baseline="0" dirty="0" err="1" smtClean="0"/>
              <a:t>structs</a:t>
            </a:r>
            <a:endParaRPr lang="en-US" baseline="0" dirty="0" smtClean="0"/>
          </a:p>
          <a:p>
            <a:r>
              <a:rPr lang="en-US" baseline="0" dirty="0" smtClean="0"/>
              <a:t>SIZE_OVERFLOW – coverage greatly increased through tracing back indirect calls and structure field dataflow analysis, coverage still limited to around 1/10</a:t>
            </a:r>
            <a:r>
              <a:rPr lang="en-US" baseline="30000" dirty="0" smtClean="0"/>
              <a:t>th</a:t>
            </a:r>
            <a:r>
              <a:rPr lang="en-US" baseline="0" dirty="0" smtClean="0"/>
              <a:t> of its current potential (so that the hash table isn’t 10x as large)</a:t>
            </a:r>
          </a:p>
          <a:p>
            <a:r>
              <a:rPr lang="en-US" baseline="0" dirty="0" smtClean="0"/>
              <a:t>STRUCTLEAK – new plugin, negligible </a:t>
            </a:r>
            <a:r>
              <a:rPr lang="en-US" baseline="0" dirty="0" err="1" smtClean="0"/>
              <a:t>perf</a:t>
            </a:r>
            <a:r>
              <a:rPr lang="en-US" baseline="0" dirty="0" smtClean="0"/>
              <a:t> hit, clears </a:t>
            </a:r>
            <a:r>
              <a:rPr lang="en-US" baseline="0" dirty="0" err="1" smtClean="0"/>
              <a:t>structs</a:t>
            </a:r>
            <a:r>
              <a:rPr lang="en-US" baseline="0" dirty="0" smtClean="0"/>
              <a:t> on stack that involve pointers with __user attributes (suggesting they may be copied to/from </a:t>
            </a:r>
            <a:r>
              <a:rPr lang="en-US" baseline="0" dirty="0" err="1" smtClean="0"/>
              <a:t>userland</a:t>
            </a:r>
            <a:r>
              <a:rPr lang="en-US" baseline="0" dirty="0" smtClean="0"/>
              <a:t>), based on several </a:t>
            </a:r>
            <a:r>
              <a:rPr lang="en-US" baseline="0" dirty="0" err="1" smtClean="0"/>
              <a:t>vulns</a:t>
            </a:r>
            <a:r>
              <a:rPr lang="en-US" baseline="0" dirty="0" smtClean="0"/>
              <a:t> discovered that matched this pattern</a:t>
            </a:r>
          </a:p>
          <a:p>
            <a:r>
              <a:rPr lang="en-US" baseline="0" dirty="0" smtClean="0"/>
              <a:t>LATENT_ENTROPY – mostly used to help provide entropy on embedded systems that lack a hardware random number generator</a:t>
            </a:r>
          </a:p>
          <a:p>
            <a:r>
              <a:rPr lang="en-US" baseline="0" dirty="0" smtClean="0"/>
              <a:t>REFCOUNT – without the plugin, these FPs would have taken months or years to discover, if at all</a:t>
            </a:r>
            <a:r>
              <a:rPr lang="en-US" baseline="0" dirty="0"/>
              <a:t> </a:t>
            </a:r>
            <a:r>
              <a:rPr lang="en-US" baseline="0" dirty="0" smtClean="0"/>
              <a:t>/ Rodrigo’s blog post</a:t>
            </a:r>
          </a:p>
          <a:p>
            <a:r>
              <a:rPr lang="en-US" baseline="0" dirty="0" smtClean="0"/>
              <a:t>UDEREF – process context identifiers, we used the performance increase to default to providing better security guarantees </a:t>
            </a:r>
            <a:r>
              <a:rPr lang="en-US" baseline="0" dirty="0" err="1" smtClean="0"/>
              <a:t>vs</a:t>
            </a:r>
            <a:r>
              <a:rPr lang="en-US" baseline="0" dirty="0" smtClean="0"/>
              <a:t> the old x64 UDEREF implementation that involved a NX shadow </a:t>
            </a:r>
            <a:r>
              <a:rPr lang="en-US" baseline="0" dirty="0" err="1" smtClean="0"/>
              <a:t>userland</a:t>
            </a:r>
            <a:r>
              <a:rPr lang="en-US" baseline="0" dirty="0" smtClean="0"/>
              <a:t> map.  PCID allows </a:t>
            </a:r>
            <a:r>
              <a:rPr lang="en-US" baseline="0" dirty="0" err="1" smtClean="0"/>
              <a:t>userland</a:t>
            </a:r>
            <a:r>
              <a:rPr lang="en-US" baseline="0" dirty="0" smtClean="0"/>
              <a:t> memory to be tagged and selectively flush those entries from the TLB around open/close of access to </a:t>
            </a:r>
            <a:r>
              <a:rPr lang="en-US" baseline="0" dirty="0" err="1" smtClean="0"/>
              <a:t>userland</a:t>
            </a:r>
            <a:r>
              <a:rPr lang="en-US" baseline="0" dirty="0" smtClean="0"/>
              <a:t> instead of requiring an expensive full TLB flush</a:t>
            </a:r>
          </a:p>
          <a:p>
            <a:r>
              <a:rPr lang="en-US" baseline="0" dirty="0" smtClean="0"/>
              <a:t>~4min slide</a:t>
            </a:r>
          </a:p>
        </p:txBody>
      </p:sp>
      <p:sp>
        <p:nvSpPr>
          <p:cNvPr id="4" name="Slide Number Placeholder 3"/>
          <p:cNvSpPr>
            <a:spLocks noGrp="1"/>
          </p:cNvSpPr>
          <p:nvPr>
            <p:ph type="sldNum" sz="quarter" idx="10"/>
          </p:nvPr>
        </p:nvSpPr>
        <p:spPr/>
        <p:txBody>
          <a:bodyPr/>
          <a:lstStyle/>
          <a:p>
            <a:fld id="{411085B5-CAEA-4E49-8BE3-1316D61236D3}" type="slidenum">
              <a:rPr lang="en-US" smtClean="0"/>
              <a:t>6</a:t>
            </a:fld>
            <a:endParaRPr lang="en-US"/>
          </a:p>
        </p:txBody>
      </p:sp>
    </p:spTree>
    <p:extLst>
      <p:ext uri="{BB962C8B-B14F-4D97-AF65-F5344CB8AC3E}">
        <p14:creationId xmlns:p14="http://schemas.microsoft.com/office/powerpoint/2010/main" val="259603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version has C++ support, probabilistic</a:t>
            </a:r>
            <a:r>
              <a:rPr lang="en-US" baseline="0" dirty="0" smtClean="0"/>
              <a:t> return address checking, deterministic return address checking (which will be added shortly to the public version), </a:t>
            </a:r>
            <a:r>
              <a:rPr lang="en-US" baseline="0" dirty="0" err="1" smtClean="0"/>
              <a:t>etc</a:t>
            </a:r>
            <a:endParaRPr lang="en-US" baseline="0" dirty="0" smtClean="0"/>
          </a:p>
          <a:p>
            <a:r>
              <a:rPr lang="en-US" baseline="0" dirty="0" smtClean="0"/>
              <a:t>For more info on RAP, I published a lengthy FAQ on it – feel free to submit more questions</a:t>
            </a:r>
          </a:p>
          <a:p>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7</a:t>
            </a:fld>
            <a:endParaRPr lang="en-US"/>
          </a:p>
        </p:txBody>
      </p:sp>
    </p:spTree>
    <p:extLst>
      <p:ext uri="{BB962C8B-B14F-4D97-AF65-F5344CB8AC3E}">
        <p14:creationId xmlns:p14="http://schemas.microsoft.com/office/powerpoint/2010/main" val="1580364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 focused on the state of the art,</a:t>
            </a:r>
            <a:r>
              <a:rPr lang="en-US" baseline="0" dirty="0" smtClean="0"/>
              <a:t> belief is that good security design propagating to users is mostly a political game</a:t>
            </a:r>
            <a:endParaRPr lang="en-US" dirty="0" smtClean="0"/>
          </a:p>
          <a:p>
            <a:r>
              <a:rPr lang="en-US" dirty="0" smtClean="0"/>
              <a:t>In the words of FX in his 2013 H2HC keynote, what we do is create “political options”</a:t>
            </a:r>
          </a:p>
          <a:p>
            <a:r>
              <a:rPr lang="en-US" dirty="0" smtClean="0"/>
              <a:t>Independence requires not taking jobs that create conflicts of interest,</a:t>
            </a:r>
            <a:r>
              <a:rPr lang="en-US" baseline="0" dirty="0" smtClean="0"/>
              <a:t> as would be created by anyone working in exploit development – they are effectively unable to contribute to real security improvements without undermining their own ability</a:t>
            </a:r>
            <a:endParaRPr lang="en-US" dirty="0" smtClean="0"/>
          </a:p>
          <a:p>
            <a:r>
              <a:rPr lang="en-US" dirty="0" smtClean="0"/>
              <a:t>~4min slide</a:t>
            </a:r>
          </a:p>
          <a:p>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8</a:t>
            </a:fld>
            <a:endParaRPr lang="en-US"/>
          </a:p>
        </p:txBody>
      </p:sp>
    </p:spTree>
    <p:extLst>
      <p:ext uri="{BB962C8B-B14F-4D97-AF65-F5344CB8AC3E}">
        <p14:creationId xmlns:p14="http://schemas.microsoft.com/office/powerpoint/2010/main" val="1644795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the belief that finding/fixing bugs is how security is improved, there wouldn’t be the </a:t>
            </a:r>
            <a:r>
              <a:rPr lang="en-US" dirty="0" smtClean="0"/>
              <a:t>exorbitant </a:t>
            </a:r>
            <a:r>
              <a:rPr lang="en-US" dirty="0" smtClean="0"/>
              <a:t>focus on bug bounties and the rewarding of </a:t>
            </a:r>
            <a:r>
              <a:rPr lang="en-US" dirty="0" err="1" smtClean="0"/>
              <a:t>vuln</a:t>
            </a:r>
            <a:r>
              <a:rPr lang="en-US" dirty="0" smtClean="0"/>
              <a:t> finding</a:t>
            </a:r>
          </a:p>
          <a:p>
            <a:r>
              <a:rPr lang="en-US" dirty="0" smtClean="0"/>
              <a:t>The problems caused are getting</a:t>
            </a:r>
            <a:r>
              <a:rPr lang="en-US" baseline="0" dirty="0" smtClean="0"/>
              <a:t> larger lately post-Snowden as many are stepping up to exploit fears and privacy concerns of people (c.f. </a:t>
            </a:r>
            <a:r>
              <a:rPr lang="en-US" baseline="0" dirty="0" err="1" smtClean="0"/>
              <a:t>anonabox</a:t>
            </a:r>
            <a:r>
              <a:rPr lang="en-US" baseline="0" dirty="0" smtClean="0"/>
              <a:t> </a:t>
            </a:r>
            <a:r>
              <a:rPr lang="en-US" baseline="0" dirty="0" err="1" smtClean="0"/>
              <a:t>kickstarter</a:t>
            </a:r>
            <a:r>
              <a:rPr lang="en-US" baseline="0" dirty="0" smtClean="0"/>
              <a:t>)</a:t>
            </a:r>
            <a:endParaRPr lang="en-US" dirty="0" smtClean="0"/>
          </a:p>
          <a:p>
            <a:r>
              <a:rPr lang="en-US" dirty="0" smtClean="0"/>
              <a:t>Not enough time to prove all claims/assumptions</a:t>
            </a:r>
            <a:r>
              <a:rPr lang="en-US" baseline="0" dirty="0" smtClean="0"/>
              <a:t> sufficiently, or to discuss all avenues of problems in </a:t>
            </a:r>
            <a:r>
              <a:rPr lang="en-US" baseline="0" dirty="0" err="1" smtClean="0"/>
              <a:t>infosec</a:t>
            </a:r>
            <a:r>
              <a:rPr lang="en-US" baseline="0" dirty="0" smtClean="0"/>
              <a:t> like academia, but hopefully some things mentioned will ring true and give food for thought</a:t>
            </a:r>
          </a:p>
          <a:p>
            <a:endParaRPr lang="en-US" dirty="0"/>
          </a:p>
        </p:txBody>
      </p:sp>
      <p:sp>
        <p:nvSpPr>
          <p:cNvPr id="4" name="Slide Number Placeholder 3"/>
          <p:cNvSpPr>
            <a:spLocks noGrp="1"/>
          </p:cNvSpPr>
          <p:nvPr>
            <p:ph type="sldNum" sz="quarter" idx="10"/>
          </p:nvPr>
        </p:nvSpPr>
        <p:spPr/>
        <p:txBody>
          <a:bodyPr/>
          <a:lstStyle/>
          <a:p>
            <a:fld id="{411085B5-CAEA-4E49-8BE3-1316D61236D3}" type="slidenum">
              <a:rPr lang="en-US" smtClean="0"/>
              <a:t>9</a:t>
            </a:fld>
            <a:endParaRPr lang="en-US"/>
          </a:p>
        </p:txBody>
      </p:sp>
    </p:spTree>
    <p:extLst>
      <p:ext uri="{BB962C8B-B14F-4D97-AF65-F5344CB8AC3E}">
        <p14:creationId xmlns:p14="http://schemas.microsoft.com/office/powerpoint/2010/main" val="325980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76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76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469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57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068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8146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24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906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59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85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92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89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944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67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72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6/1/2016</a:t>
            </a:fld>
            <a:endParaRPr lang="en-US" dirty="0"/>
          </a:p>
        </p:txBody>
      </p:sp>
    </p:spTree>
    <p:extLst>
      <p:ext uri="{BB962C8B-B14F-4D97-AF65-F5344CB8AC3E}">
        <p14:creationId xmlns:p14="http://schemas.microsoft.com/office/powerpoint/2010/main" val="330694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27318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cs.dartmouth.edu/~sergey/w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abs.portcullis.co.uk/whitepapers/memory-squatting-attacks-on-system-v-shared-memo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SSTIC 2016 Keynote</a:t>
            </a:r>
          </a:p>
        </p:txBody>
      </p:sp>
      <p:sp>
        <p:nvSpPr>
          <p:cNvPr id="3" name="Subtitle 2"/>
          <p:cNvSpPr>
            <a:spLocks noGrp="1"/>
          </p:cNvSpPr>
          <p:nvPr>
            <p:ph type="subTitle" idx="1"/>
          </p:nvPr>
        </p:nvSpPr>
        <p:spPr/>
        <p:txBody>
          <a:bodyPr>
            <a:normAutofit lnSpcReduction="10000"/>
          </a:bodyPr>
          <a:lstStyle/>
          <a:p>
            <a:r>
              <a:rPr lang="en-US" dirty="0"/>
              <a:t>Brad Spengler – </a:t>
            </a:r>
            <a:r>
              <a:rPr lang="en-US" dirty="0" err="1"/>
              <a:t>grsecurity</a:t>
            </a:r>
            <a:endParaRPr lang="en-US" dirty="0"/>
          </a:p>
          <a:p>
            <a:r>
              <a:rPr lang="en-US" dirty="0"/>
              <a:t>Rennes, France</a:t>
            </a:r>
          </a:p>
          <a:p>
            <a:r>
              <a:rPr lang="en-US" dirty="0"/>
              <a:t>June 1 2016</a:t>
            </a:r>
          </a:p>
        </p:txBody>
      </p:sp>
    </p:spTree>
    <p:extLst>
      <p:ext uri="{BB962C8B-B14F-4D97-AF65-F5344CB8AC3E}">
        <p14:creationId xmlns:p14="http://schemas.microsoft.com/office/powerpoint/2010/main" val="162343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a:t>
            </a:r>
            <a:r>
              <a:rPr lang="en-US" dirty="0" err="1"/>
              <a:t>infosec</a:t>
            </a:r>
            <a:r>
              <a:rPr lang="en-US" dirty="0"/>
              <a:t> union</a:t>
            </a:r>
          </a:p>
        </p:txBody>
      </p:sp>
      <p:sp>
        <p:nvSpPr>
          <p:cNvPr id="3" name="Content Placeholder 2"/>
          <p:cNvSpPr>
            <a:spLocks noGrp="1"/>
          </p:cNvSpPr>
          <p:nvPr>
            <p:ph idx="1"/>
          </p:nvPr>
        </p:nvSpPr>
        <p:spPr/>
        <p:txBody>
          <a:bodyPr>
            <a:normAutofit fontScale="85000" lnSpcReduction="20000"/>
          </a:bodyPr>
          <a:lstStyle/>
          <a:p>
            <a:r>
              <a:rPr lang="en-US" dirty="0"/>
              <a:t>Still obsessed with bugs in 2016 AD</a:t>
            </a:r>
          </a:p>
          <a:p>
            <a:r>
              <a:rPr lang="en-US" dirty="0"/>
              <a:t>More bugs than ever</a:t>
            </a:r>
          </a:p>
          <a:p>
            <a:pPr lvl="1"/>
            <a:r>
              <a:rPr lang="en-US" dirty="0"/>
              <a:t>NSA in grandma’s threat model</a:t>
            </a:r>
          </a:p>
          <a:p>
            <a:pPr lvl="1"/>
            <a:r>
              <a:rPr lang="en-US" dirty="0"/>
              <a:t>Nearly every unprivileged app now CVE-able</a:t>
            </a:r>
          </a:p>
          <a:p>
            <a:r>
              <a:rPr lang="en-US" dirty="0"/>
              <a:t>Despite bug obsession, security is improving</a:t>
            </a:r>
          </a:p>
          <a:p>
            <a:r>
              <a:rPr lang="en-US" dirty="0" smtClean="0"/>
              <a:t>Memory </a:t>
            </a:r>
            <a:r>
              <a:rPr lang="en-US" dirty="0"/>
              <a:t>corruption attacks trending away from generic to </a:t>
            </a:r>
            <a:r>
              <a:rPr lang="en-US" dirty="0" smtClean="0"/>
              <a:t>application-specific</a:t>
            </a:r>
            <a:endParaRPr lang="en-US" dirty="0"/>
          </a:p>
          <a:p>
            <a:r>
              <a:rPr lang="en-US" dirty="0"/>
              <a:t>Less being done with bugs in public</a:t>
            </a:r>
          </a:p>
          <a:p>
            <a:pPr lvl="1"/>
            <a:r>
              <a:rPr lang="en-US" dirty="0"/>
              <a:t>How many exploits against current state of art vs state of art in 2000?</a:t>
            </a:r>
          </a:p>
          <a:p>
            <a:pPr lvl="1"/>
            <a:r>
              <a:rPr lang="en-US" dirty="0"/>
              <a:t>Nearly no “real” </a:t>
            </a:r>
            <a:r>
              <a:rPr lang="en-US" dirty="0" err="1"/>
              <a:t>Metasploit</a:t>
            </a:r>
            <a:r>
              <a:rPr lang="en-US" dirty="0"/>
              <a:t> mem corruption exploits since hacking advanced past 0x0c0c heap </a:t>
            </a:r>
            <a:r>
              <a:rPr lang="en-US" dirty="0" smtClean="0"/>
              <a:t>spray</a:t>
            </a:r>
          </a:p>
          <a:p>
            <a:r>
              <a:rPr lang="en-US" dirty="0"/>
              <a:t>Every good exploit shop today has data-driven attack frameworks targeting weird machines and explicit interpreters for browsers/</a:t>
            </a:r>
            <a:r>
              <a:rPr lang="en-US" dirty="0" err="1"/>
              <a:t>etc</a:t>
            </a:r>
            <a:endParaRPr lang="en-US" dirty="0"/>
          </a:p>
          <a:p>
            <a:pPr lvl="1"/>
            <a:r>
              <a:rPr lang="en-US" dirty="0"/>
              <a:t>For all the Project Zero talk of their individual bug finding, these guys just fuzz another bug to plug into their framework and laugh their way to the </a:t>
            </a:r>
            <a:r>
              <a:rPr lang="en-US" dirty="0" smtClean="0"/>
              <a:t>bank</a:t>
            </a:r>
            <a:endParaRPr lang="en-US" dirty="0"/>
          </a:p>
        </p:txBody>
      </p:sp>
    </p:spTree>
    <p:extLst>
      <p:ext uri="{BB962C8B-B14F-4D97-AF65-F5344CB8AC3E}">
        <p14:creationId xmlns:p14="http://schemas.microsoft.com/office/powerpoint/2010/main" val="985063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a:t>
            </a:r>
            <a:r>
              <a:rPr lang="en-US" dirty="0" err="1"/>
              <a:t>infosec</a:t>
            </a:r>
            <a:r>
              <a:rPr lang="en-US" dirty="0"/>
              <a:t> union</a:t>
            </a:r>
          </a:p>
        </p:txBody>
      </p:sp>
      <p:sp>
        <p:nvSpPr>
          <p:cNvPr id="3" name="Content Placeholder 2"/>
          <p:cNvSpPr>
            <a:spLocks noGrp="1"/>
          </p:cNvSpPr>
          <p:nvPr>
            <p:ph idx="1"/>
          </p:nvPr>
        </p:nvSpPr>
        <p:spPr/>
        <p:txBody>
          <a:bodyPr>
            <a:normAutofit lnSpcReduction="10000"/>
          </a:bodyPr>
          <a:lstStyle/>
          <a:p>
            <a:r>
              <a:rPr lang="en-US" dirty="0" smtClean="0"/>
              <a:t>More </a:t>
            </a:r>
            <a:r>
              <a:rPr lang="en-US" dirty="0"/>
              <a:t>data, less insight</a:t>
            </a:r>
          </a:p>
          <a:p>
            <a:pPr lvl="1"/>
            <a:r>
              <a:rPr lang="en-US" dirty="0"/>
              <a:t>Verizon DBIR </a:t>
            </a:r>
            <a:r>
              <a:rPr lang="en-US" dirty="0" smtClean="0"/>
              <a:t>report</a:t>
            </a:r>
          </a:p>
          <a:p>
            <a:pPr lvl="1"/>
            <a:r>
              <a:rPr lang="en-US" dirty="0"/>
              <a:t>Posting hundreds of presentations/papers online that are neither fact-checked nor understood doesn’t make one a security </a:t>
            </a:r>
            <a:r>
              <a:rPr lang="en-US" dirty="0" smtClean="0"/>
              <a:t>expert</a:t>
            </a:r>
            <a:endParaRPr lang="en-US" dirty="0"/>
          </a:p>
          <a:p>
            <a:r>
              <a:rPr lang="en-US" dirty="0"/>
              <a:t>Too many conferences, not enough quality to fill them all</a:t>
            </a:r>
          </a:p>
          <a:p>
            <a:pPr lvl="1"/>
            <a:r>
              <a:rPr lang="en-US" dirty="0"/>
              <a:t>Junk hacking</a:t>
            </a:r>
          </a:p>
          <a:p>
            <a:pPr lvl="1"/>
            <a:r>
              <a:rPr lang="en-US" dirty="0"/>
              <a:t>Plain false/misleading presentations with hyped up </a:t>
            </a:r>
            <a:r>
              <a:rPr lang="en-US" dirty="0" smtClean="0"/>
              <a:t>abstracts</a:t>
            </a:r>
          </a:p>
          <a:p>
            <a:r>
              <a:rPr lang="en-US" dirty="0" smtClean="0"/>
              <a:t>Conferences poor method of knowledge transfer</a:t>
            </a:r>
          </a:p>
          <a:p>
            <a:pPr lvl="1"/>
            <a:r>
              <a:rPr lang="en-US" dirty="0" smtClean="0"/>
              <a:t>Good </a:t>
            </a:r>
            <a:r>
              <a:rPr lang="en-US" dirty="0"/>
              <a:t>method of making audience </a:t>
            </a:r>
            <a:r>
              <a:rPr lang="en-US" i="1" dirty="0"/>
              <a:t>feel</a:t>
            </a:r>
            <a:r>
              <a:rPr lang="en-US" dirty="0"/>
              <a:t> “knowledge” transfer</a:t>
            </a:r>
          </a:p>
          <a:p>
            <a:pPr lvl="1"/>
            <a:r>
              <a:rPr lang="en-US" dirty="0"/>
              <a:t>Accept that it’s basically show-and-tell, that understanding of a topic requires more than an hour, sometimes with weeks/months/years of background </a:t>
            </a:r>
            <a:r>
              <a:rPr lang="en-US" dirty="0" smtClean="0"/>
              <a:t>knowledge</a:t>
            </a:r>
          </a:p>
        </p:txBody>
      </p:sp>
    </p:spTree>
    <p:extLst>
      <p:ext uri="{BB962C8B-B14F-4D97-AF65-F5344CB8AC3E}">
        <p14:creationId xmlns:p14="http://schemas.microsoft.com/office/powerpoint/2010/main" val="1561551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a:t>
            </a:r>
            <a:r>
              <a:rPr lang="en-US" dirty="0" err="1"/>
              <a:t>infosec</a:t>
            </a:r>
            <a:r>
              <a:rPr lang="en-US" dirty="0"/>
              <a:t> union</a:t>
            </a:r>
          </a:p>
        </p:txBody>
      </p:sp>
      <p:sp>
        <p:nvSpPr>
          <p:cNvPr id="3" name="Content Placeholder 2"/>
          <p:cNvSpPr>
            <a:spLocks noGrp="1"/>
          </p:cNvSpPr>
          <p:nvPr>
            <p:ph idx="1"/>
          </p:nvPr>
        </p:nvSpPr>
        <p:spPr/>
        <p:txBody>
          <a:bodyPr/>
          <a:lstStyle/>
          <a:p>
            <a:r>
              <a:rPr lang="en-US" dirty="0"/>
              <a:t>Charlatans/Captain Hindsight “thought-leaders”</a:t>
            </a:r>
          </a:p>
          <a:p>
            <a:r>
              <a:rPr lang="en-US" dirty="0" smtClean="0"/>
              <a:t>Many </a:t>
            </a:r>
            <a:r>
              <a:rPr lang="en-US" dirty="0"/>
              <a:t>trying to get </a:t>
            </a:r>
            <a:r>
              <a:rPr lang="en-US" dirty="0" smtClean="0"/>
              <a:t>famous/rich quick</a:t>
            </a:r>
          </a:p>
          <a:p>
            <a:r>
              <a:rPr lang="en-US" dirty="0" smtClean="0"/>
              <a:t>Promoting bad advice to increase </a:t>
            </a:r>
            <a:r>
              <a:rPr lang="en-US" dirty="0" err="1" smtClean="0"/>
              <a:t>infosec</a:t>
            </a:r>
            <a:r>
              <a:rPr lang="en-US" dirty="0" smtClean="0"/>
              <a:t> handouts</a:t>
            </a:r>
            <a:endParaRPr lang="en-US" dirty="0"/>
          </a:p>
          <a:p>
            <a:r>
              <a:rPr lang="en-US" dirty="0"/>
              <a:t>General </a:t>
            </a:r>
            <a:r>
              <a:rPr lang="en-US" dirty="0" err="1"/>
              <a:t>infosec</a:t>
            </a:r>
            <a:r>
              <a:rPr lang="en-US" dirty="0"/>
              <a:t> populace depends on “authority” to call these out</a:t>
            </a:r>
          </a:p>
          <a:p>
            <a:pPr lvl="1"/>
            <a:r>
              <a:rPr lang="en-US" dirty="0"/>
              <a:t>Not done by most until there’s already a safe bandwagon to jump on</a:t>
            </a:r>
          </a:p>
          <a:p>
            <a:pPr lvl="1"/>
            <a:r>
              <a:rPr lang="en-US" dirty="0"/>
              <a:t>Calling out hype/lies harms profiting off them</a:t>
            </a:r>
          </a:p>
          <a:p>
            <a:pPr lvl="1"/>
            <a:r>
              <a:rPr lang="en-US" dirty="0"/>
              <a:t>Isolates from rest of </a:t>
            </a:r>
            <a:r>
              <a:rPr lang="en-US" dirty="0" err="1"/>
              <a:t>infosec</a:t>
            </a:r>
            <a:r>
              <a:rPr lang="en-US" dirty="0"/>
              <a:t> if not playing along</a:t>
            </a:r>
          </a:p>
          <a:p>
            <a:pPr lvl="1"/>
            <a:r>
              <a:rPr lang="en-US" dirty="0"/>
              <a:t>Tone argument – nice-sounding liars are preferred</a:t>
            </a:r>
          </a:p>
          <a:p>
            <a:r>
              <a:rPr lang="en-US" dirty="0"/>
              <a:t>Too much effort to expose falsehoods vs effort to create </a:t>
            </a:r>
            <a:r>
              <a:rPr lang="en-US" dirty="0" smtClean="0"/>
              <a:t>them</a:t>
            </a:r>
            <a:endParaRPr lang="en-US" dirty="0"/>
          </a:p>
        </p:txBody>
      </p:sp>
    </p:spTree>
    <p:extLst>
      <p:ext uri="{BB962C8B-B14F-4D97-AF65-F5344CB8AC3E}">
        <p14:creationId xmlns:p14="http://schemas.microsoft.com/office/powerpoint/2010/main" val="2552230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a:t>
            </a:r>
            <a:r>
              <a:rPr lang="en-US" dirty="0" err="1"/>
              <a:t>infosec</a:t>
            </a:r>
            <a:r>
              <a:rPr lang="en-US" dirty="0"/>
              <a:t> union</a:t>
            </a:r>
          </a:p>
        </p:txBody>
      </p:sp>
      <p:sp>
        <p:nvSpPr>
          <p:cNvPr id="3" name="Content Placeholder 2"/>
          <p:cNvSpPr>
            <a:spLocks noGrp="1"/>
          </p:cNvSpPr>
          <p:nvPr>
            <p:ph idx="1"/>
          </p:nvPr>
        </p:nvSpPr>
        <p:spPr/>
        <p:txBody>
          <a:bodyPr>
            <a:normAutofit lnSpcReduction="10000"/>
          </a:bodyPr>
          <a:lstStyle/>
          <a:p>
            <a:r>
              <a:rPr lang="en-US" dirty="0"/>
              <a:t>Entitlements abound</a:t>
            </a:r>
          </a:p>
          <a:p>
            <a:pPr lvl="1"/>
            <a:r>
              <a:rPr lang="en-US" dirty="0"/>
              <a:t>Extortion games played by “researchers” entitled to payment for unrequested work/non-existent bug bounties</a:t>
            </a:r>
          </a:p>
          <a:p>
            <a:pPr lvl="1"/>
            <a:r>
              <a:rPr lang="en-US" dirty="0"/>
              <a:t>Leeches entitled to free everything, never contributing to anything</a:t>
            </a:r>
          </a:p>
          <a:p>
            <a:r>
              <a:rPr lang="en-US" dirty="0"/>
              <a:t>Lots of “experts” talking/complaining but few people creating/publishing things of importance</a:t>
            </a:r>
          </a:p>
          <a:p>
            <a:r>
              <a:rPr lang="en-US" dirty="0" smtClean="0"/>
              <a:t>State </a:t>
            </a:r>
            <a:r>
              <a:rPr lang="en-US" dirty="0"/>
              <a:t>of art is far beyond what remain largest individual threats</a:t>
            </a:r>
          </a:p>
          <a:p>
            <a:pPr lvl="1"/>
            <a:r>
              <a:rPr lang="en-US" dirty="0"/>
              <a:t>APT is fashionable, widespread threats are not</a:t>
            </a:r>
          </a:p>
          <a:p>
            <a:pPr lvl="1"/>
            <a:r>
              <a:rPr lang="en-US" dirty="0"/>
              <a:t>Political / interface issues</a:t>
            </a:r>
          </a:p>
          <a:p>
            <a:pPr lvl="1"/>
            <a:r>
              <a:rPr lang="en-US" dirty="0"/>
              <a:t>Office macros / hidden file extensions / gullible users</a:t>
            </a:r>
          </a:p>
          <a:p>
            <a:pPr lvl="1"/>
            <a:r>
              <a:rPr lang="en-US" dirty="0"/>
              <a:t>Giving apps enough rope via poor defaults, overly-expressive languages</a:t>
            </a:r>
          </a:p>
        </p:txBody>
      </p:sp>
    </p:spTree>
    <p:extLst>
      <p:ext uri="{BB962C8B-B14F-4D97-AF65-F5344CB8AC3E}">
        <p14:creationId xmlns:p14="http://schemas.microsoft.com/office/powerpoint/2010/main" val="3894500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a:t>
            </a:r>
            <a:r>
              <a:rPr lang="en-US" dirty="0" err="1"/>
              <a:t>infosec</a:t>
            </a:r>
            <a:r>
              <a:rPr lang="en-US" dirty="0"/>
              <a:t> union</a:t>
            </a:r>
          </a:p>
        </p:txBody>
      </p:sp>
      <p:sp>
        <p:nvSpPr>
          <p:cNvPr id="3" name="Content Placeholder 2"/>
          <p:cNvSpPr>
            <a:spLocks noGrp="1"/>
          </p:cNvSpPr>
          <p:nvPr>
            <p:ph idx="1"/>
          </p:nvPr>
        </p:nvSpPr>
        <p:spPr>
          <a:xfrm>
            <a:off x="676656" y="2157984"/>
            <a:ext cx="8915400" cy="4363916"/>
          </a:xfrm>
        </p:spPr>
        <p:txBody>
          <a:bodyPr>
            <a:normAutofit/>
          </a:bodyPr>
          <a:lstStyle/>
          <a:p>
            <a:r>
              <a:rPr lang="en-US" dirty="0"/>
              <a:t>2003, </a:t>
            </a:r>
            <a:r>
              <a:rPr lang="en-US" dirty="0" err="1"/>
              <a:t>Bugtraq</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Lots of good technical talk happening in the open, a sense of trying to achieve a common goal</a:t>
            </a:r>
          </a:p>
        </p:txBody>
      </p:sp>
      <p:pic>
        <p:nvPicPr>
          <p:cNvPr id="5" name="Picture 4"/>
          <p:cNvPicPr>
            <a:picLocks noChangeAspect="1"/>
          </p:cNvPicPr>
          <p:nvPr/>
        </p:nvPicPr>
        <p:blipFill>
          <a:blip r:embed="rId3"/>
          <a:stretch>
            <a:fillRect/>
          </a:stretch>
        </p:blipFill>
        <p:spPr>
          <a:xfrm>
            <a:off x="1503232" y="2619159"/>
            <a:ext cx="6238875" cy="2971800"/>
          </a:xfrm>
          <a:prstGeom prst="rect">
            <a:avLst/>
          </a:prstGeom>
        </p:spPr>
      </p:pic>
    </p:spTree>
    <p:extLst>
      <p:ext uri="{BB962C8B-B14F-4D97-AF65-F5344CB8AC3E}">
        <p14:creationId xmlns:p14="http://schemas.microsoft.com/office/powerpoint/2010/main" val="1705898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a:t>
            </a:r>
            <a:r>
              <a:rPr lang="en-US" dirty="0" err="1"/>
              <a:t>infosec</a:t>
            </a:r>
            <a:r>
              <a:rPr lang="en-US" dirty="0"/>
              <a:t> union</a:t>
            </a:r>
          </a:p>
        </p:txBody>
      </p:sp>
      <p:sp>
        <p:nvSpPr>
          <p:cNvPr id="3" name="Content Placeholder 2"/>
          <p:cNvSpPr>
            <a:spLocks noGrp="1"/>
          </p:cNvSpPr>
          <p:nvPr>
            <p:ph idx="1"/>
          </p:nvPr>
        </p:nvSpPr>
        <p:spPr>
          <a:xfrm>
            <a:off x="676656" y="2157984"/>
            <a:ext cx="8915400" cy="4387970"/>
          </a:xfrm>
        </p:spPr>
        <p:txBody>
          <a:bodyPr>
            <a:normAutofit/>
          </a:bodyPr>
          <a:lstStyle/>
          <a:p>
            <a:r>
              <a:rPr lang="en-US" dirty="0"/>
              <a:t>2016, </a:t>
            </a:r>
            <a:r>
              <a:rPr lang="en-US" dirty="0" smtClean="0"/>
              <a:t>Twitter</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Memes, oversimplifications, “proof” by analogy</a:t>
            </a:r>
          </a:p>
          <a:p>
            <a:pPr lvl="1"/>
            <a:r>
              <a:rPr lang="en-US" dirty="0" smtClean="0"/>
              <a:t>Strategically designed/provocatively worded to get the most attention</a:t>
            </a:r>
          </a:p>
          <a:p>
            <a:pPr lvl="1"/>
            <a:r>
              <a:rPr lang="en-US" dirty="0" smtClean="0"/>
              <a:t>Corrections/dampening expectations never as visible (e.g. </a:t>
            </a:r>
            <a:r>
              <a:rPr lang="en-US" dirty="0" err="1" smtClean="0"/>
              <a:t>BadBIOS</a:t>
            </a:r>
            <a:r>
              <a:rPr lang="en-US" dirty="0" smtClean="0"/>
              <a:t>)</a:t>
            </a:r>
            <a:endParaRPr lang="en-US" dirty="0"/>
          </a:p>
        </p:txBody>
      </p:sp>
      <p:pic>
        <p:nvPicPr>
          <p:cNvPr id="5" name="Picture 4"/>
          <p:cNvPicPr>
            <a:picLocks noChangeAspect="1"/>
          </p:cNvPicPr>
          <p:nvPr/>
        </p:nvPicPr>
        <p:blipFill>
          <a:blip r:embed="rId3"/>
          <a:stretch>
            <a:fillRect/>
          </a:stretch>
        </p:blipFill>
        <p:spPr>
          <a:xfrm>
            <a:off x="1217113" y="2562576"/>
            <a:ext cx="3619647" cy="2581099"/>
          </a:xfrm>
          <a:prstGeom prst="rect">
            <a:avLst/>
          </a:prstGeom>
        </p:spPr>
      </p:pic>
    </p:spTree>
    <p:extLst>
      <p:ext uri="{BB962C8B-B14F-4D97-AF65-F5344CB8AC3E}">
        <p14:creationId xmlns:p14="http://schemas.microsoft.com/office/powerpoint/2010/main" val="3757838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a:t>
            </a:r>
            <a:r>
              <a:rPr lang="en-US" dirty="0" err="1" smtClean="0"/>
              <a:t>infosec</a:t>
            </a:r>
            <a:r>
              <a:rPr lang="en-US" dirty="0" smtClean="0"/>
              <a:t> union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1791948"/>
              </p:ext>
            </p:extLst>
          </p:nvPr>
        </p:nvGraphicFramePr>
        <p:xfrm>
          <a:off x="677334" y="1930400"/>
          <a:ext cx="8596841" cy="3026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30306" y="5209775"/>
            <a:ext cx="9177512" cy="369332"/>
          </a:xfrm>
          <a:prstGeom prst="rect">
            <a:avLst/>
          </a:prstGeom>
          <a:noFill/>
        </p:spPr>
        <p:txBody>
          <a:bodyPr wrap="none" rtlCol="0">
            <a:spAutoFit/>
          </a:bodyPr>
          <a:lstStyle/>
          <a:p>
            <a:r>
              <a:rPr lang="en-US" dirty="0" smtClean="0"/>
              <a:t>How bad assumptions lead to an industry protecting itself from its own “professionals”</a:t>
            </a:r>
            <a:endParaRPr lang="en-US" dirty="0"/>
          </a:p>
        </p:txBody>
      </p:sp>
    </p:spTree>
    <p:extLst>
      <p:ext uri="{BB962C8B-B14F-4D97-AF65-F5344CB8AC3E}">
        <p14:creationId xmlns:p14="http://schemas.microsoft.com/office/powerpoint/2010/main" val="4055202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a:t>
            </a:r>
            <a:r>
              <a:rPr lang="en-US" dirty="0" err="1" smtClean="0"/>
              <a:t>infosec</a:t>
            </a:r>
            <a:r>
              <a:rPr lang="en-US" dirty="0" smtClean="0"/>
              <a:t> union</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0153382"/>
              </p:ext>
            </p:extLst>
          </p:nvPr>
        </p:nvGraphicFramePr>
        <p:xfrm>
          <a:off x="1210233" y="1930400"/>
          <a:ext cx="7364693" cy="31950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2577993" y="5578609"/>
            <a:ext cx="4976170" cy="369332"/>
          </a:xfrm>
          <a:prstGeom prst="rect">
            <a:avLst/>
          </a:prstGeom>
          <a:noFill/>
        </p:spPr>
        <p:txBody>
          <a:bodyPr wrap="none" rtlCol="0">
            <a:spAutoFit/>
          </a:bodyPr>
          <a:lstStyle/>
          <a:p>
            <a:r>
              <a:rPr lang="en-US" dirty="0" smtClean="0"/>
              <a:t>Cycle of “it’s better than nothing” mitigations</a:t>
            </a:r>
            <a:endParaRPr lang="en-US" dirty="0"/>
          </a:p>
        </p:txBody>
      </p:sp>
    </p:spTree>
    <p:extLst>
      <p:ext uri="{BB962C8B-B14F-4D97-AF65-F5344CB8AC3E}">
        <p14:creationId xmlns:p14="http://schemas.microsoft.com/office/powerpoint/2010/main" val="3407831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a:t>
            </a:r>
            <a:r>
              <a:rPr lang="en-US" dirty="0" err="1" smtClean="0"/>
              <a:t>infosec</a:t>
            </a:r>
            <a:r>
              <a:rPr lang="en-US" dirty="0" smtClean="0"/>
              <a:t> union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7983057"/>
              </p:ext>
            </p:extLst>
          </p:nvPr>
        </p:nvGraphicFramePr>
        <p:xfrm>
          <a:off x="1114012" y="1930400"/>
          <a:ext cx="8159990" cy="3383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412787" y="5459506"/>
            <a:ext cx="4689104" cy="369332"/>
          </a:xfrm>
          <a:prstGeom prst="rect">
            <a:avLst/>
          </a:prstGeom>
          <a:noFill/>
        </p:spPr>
        <p:txBody>
          <a:bodyPr wrap="none" rtlCol="0">
            <a:spAutoFit/>
          </a:bodyPr>
          <a:lstStyle/>
          <a:p>
            <a:r>
              <a:rPr lang="en-US" dirty="0" smtClean="0"/>
              <a:t>Ignoring security principles feeds the circus</a:t>
            </a:r>
            <a:endParaRPr lang="en-US" dirty="0"/>
          </a:p>
        </p:txBody>
      </p:sp>
    </p:spTree>
    <p:extLst>
      <p:ext uri="{BB962C8B-B14F-4D97-AF65-F5344CB8AC3E}">
        <p14:creationId xmlns:p14="http://schemas.microsoft.com/office/powerpoint/2010/main" val="3228608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a:t>
            </a:r>
          </a:p>
        </p:txBody>
      </p:sp>
      <p:sp>
        <p:nvSpPr>
          <p:cNvPr id="3" name="Content Placeholder 2"/>
          <p:cNvSpPr>
            <a:spLocks noGrp="1"/>
          </p:cNvSpPr>
          <p:nvPr>
            <p:ph idx="1"/>
          </p:nvPr>
        </p:nvSpPr>
        <p:spPr>
          <a:xfrm>
            <a:off x="676656" y="2157984"/>
            <a:ext cx="8915400" cy="4215442"/>
          </a:xfrm>
        </p:spPr>
        <p:txBody>
          <a:bodyPr>
            <a:normAutofit/>
          </a:bodyPr>
          <a:lstStyle/>
          <a:p>
            <a:r>
              <a:rPr lang="en-US" dirty="0"/>
              <a:t>Have to imagine a world where current state of art in </a:t>
            </a:r>
            <a:r>
              <a:rPr lang="en-US" dirty="0" err="1"/>
              <a:t>grsecurity</a:t>
            </a:r>
            <a:r>
              <a:rPr lang="en-US" dirty="0"/>
              <a:t> becomes widespread</a:t>
            </a:r>
          </a:p>
          <a:p>
            <a:r>
              <a:rPr lang="en-US" dirty="0" smtClean="0"/>
              <a:t>No </a:t>
            </a:r>
            <a:r>
              <a:rPr lang="en-US" dirty="0"/>
              <a:t>more arbitrary code execution, no more executing existing code out of order</a:t>
            </a:r>
          </a:p>
          <a:p>
            <a:r>
              <a:rPr lang="en-US" dirty="0"/>
              <a:t>Memory corruption driven to application-specific data-only attacks on weird </a:t>
            </a:r>
            <a:r>
              <a:rPr lang="en-US" dirty="0" smtClean="0"/>
              <a:t>machines</a:t>
            </a:r>
          </a:p>
          <a:p>
            <a:pPr lvl="1"/>
            <a:r>
              <a:rPr lang="en-US" dirty="0">
                <a:hlinkClick r:id="rId3"/>
              </a:rPr>
              <a:t>http://www.cs.dartmouth.edu/~</a:t>
            </a:r>
            <a:r>
              <a:rPr lang="en-US" dirty="0" smtClean="0">
                <a:hlinkClick r:id="rId3"/>
              </a:rPr>
              <a:t>sergey/wm/</a:t>
            </a:r>
            <a:r>
              <a:rPr lang="en-US" dirty="0" smtClean="0"/>
              <a:t> </a:t>
            </a:r>
            <a:endParaRPr lang="en-US" dirty="0"/>
          </a:p>
          <a:p>
            <a:r>
              <a:rPr lang="en-US" dirty="0"/>
              <a:t>Each technique more valuable than </a:t>
            </a:r>
            <a:r>
              <a:rPr lang="en-US" dirty="0" smtClean="0"/>
              <a:t>the sum of bugs killed </a:t>
            </a:r>
            <a:r>
              <a:rPr lang="en-US" dirty="0"/>
              <a:t>by members of Project Zero whose names are not James </a:t>
            </a:r>
            <a:r>
              <a:rPr lang="en-US" dirty="0" smtClean="0"/>
              <a:t>Forshaw</a:t>
            </a:r>
          </a:p>
          <a:p>
            <a:r>
              <a:rPr lang="en-US" dirty="0" smtClean="0"/>
              <a:t>Necessary shift from privilege escalation to privilege abuse</a:t>
            </a:r>
            <a:endParaRPr lang="en-US" dirty="0"/>
          </a:p>
          <a:p>
            <a:r>
              <a:rPr lang="en-US" dirty="0"/>
              <a:t>Exposing and closing these techniques will produce real security </a:t>
            </a:r>
            <a:r>
              <a:rPr lang="en-US" dirty="0" smtClean="0"/>
              <a:t>improvements</a:t>
            </a:r>
            <a:endParaRPr lang="en-US" dirty="0"/>
          </a:p>
        </p:txBody>
      </p:sp>
    </p:spTree>
    <p:extLst>
      <p:ext uri="{BB962C8B-B14F-4D97-AF65-F5344CB8AC3E}">
        <p14:creationId xmlns:p14="http://schemas.microsoft.com/office/powerpoint/2010/main" val="1242985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Update since </a:t>
            </a:r>
            <a:r>
              <a:rPr lang="en-US" dirty="0" err="1"/>
              <a:t>PaX</a:t>
            </a:r>
            <a:r>
              <a:rPr lang="en-US" dirty="0"/>
              <a:t> Team’s 2012 keynote</a:t>
            </a:r>
          </a:p>
          <a:p>
            <a:r>
              <a:rPr lang="en-US" dirty="0" smtClean="0"/>
              <a:t>Advisory </a:t>
            </a:r>
            <a:r>
              <a:rPr lang="en-US" dirty="0"/>
              <a:t>notice</a:t>
            </a:r>
          </a:p>
          <a:p>
            <a:r>
              <a:rPr lang="en-US" dirty="0"/>
              <a:t>State of </a:t>
            </a:r>
            <a:r>
              <a:rPr lang="en-US" dirty="0" err="1"/>
              <a:t>infosec</a:t>
            </a:r>
            <a:r>
              <a:rPr lang="en-US" dirty="0"/>
              <a:t> union</a:t>
            </a:r>
          </a:p>
          <a:p>
            <a:r>
              <a:rPr lang="en-US" dirty="0"/>
              <a:t>The future</a:t>
            </a:r>
          </a:p>
          <a:p>
            <a:pPr marL="0" indent="0">
              <a:buNone/>
            </a:pPr>
            <a:endParaRPr lang="en-US" dirty="0"/>
          </a:p>
        </p:txBody>
      </p:sp>
    </p:spTree>
    <p:extLst>
      <p:ext uri="{BB962C8B-B14F-4D97-AF65-F5344CB8AC3E}">
        <p14:creationId xmlns:p14="http://schemas.microsoft.com/office/powerpoint/2010/main" val="774528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future</a:t>
            </a:r>
            <a:endParaRPr lang="en-US" dirty="0"/>
          </a:p>
        </p:txBody>
      </p:sp>
      <p:sp>
        <p:nvSpPr>
          <p:cNvPr id="3" name="Content Placeholder 2"/>
          <p:cNvSpPr>
            <a:spLocks noGrp="1"/>
          </p:cNvSpPr>
          <p:nvPr>
            <p:ph idx="1"/>
          </p:nvPr>
        </p:nvSpPr>
        <p:spPr>
          <a:xfrm>
            <a:off x="676656" y="2157984"/>
            <a:ext cx="8915400" cy="4413850"/>
          </a:xfrm>
        </p:spPr>
        <p:txBody>
          <a:bodyPr>
            <a:normAutofit/>
          </a:bodyPr>
          <a:lstStyle/>
          <a:p>
            <a:r>
              <a:rPr lang="en-US" dirty="0"/>
              <a:t>Maybe we’ll realize that there are a million different ways to add some hardening that will help against some cookie-cutter exploits</a:t>
            </a:r>
          </a:p>
          <a:p>
            <a:pPr lvl="1"/>
            <a:r>
              <a:rPr lang="en-US" dirty="0"/>
              <a:t>Doesn’t mean they should be implemented – everything comes with some associated cost or tradeoff</a:t>
            </a:r>
          </a:p>
          <a:p>
            <a:pPr lvl="1"/>
            <a:r>
              <a:rPr lang="en-US" dirty="0"/>
              <a:t>One tradeoff is a false sense of security if the defense can’t possibly accomplish what it’s marketed for</a:t>
            </a:r>
          </a:p>
          <a:p>
            <a:pPr lvl="1"/>
            <a:r>
              <a:rPr lang="en-US" dirty="0"/>
              <a:t>Stop designing memory corruption defenses around a script kid model</a:t>
            </a:r>
          </a:p>
          <a:p>
            <a:r>
              <a:rPr lang="en-US" dirty="0"/>
              <a:t>Realize if a security feature will take years to iron out all its existing bypasses or vulnerabilities introduced from new attack surface, it’s not worth it</a:t>
            </a:r>
          </a:p>
          <a:p>
            <a:r>
              <a:rPr lang="en-US" dirty="0"/>
              <a:t>Realize attackers take the path of least resistance</a:t>
            </a:r>
          </a:p>
          <a:p>
            <a:r>
              <a:rPr lang="en-US" dirty="0" smtClean="0"/>
              <a:t>Realize </a:t>
            </a:r>
            <a:r>
              <a:rPr lang="en-US" dirty="0"/>
              <a:t>that security will never be achieved through bug reduction</a:t>
            </a:r>
          </a:p>
          <a:p>
            <a:endParaRPr lang="en-US" dirty="0"/>
          </a:p>
        </p:txBody>
      </p:sp>
    </p:spTree>
    <p:extLst>
      <p:ext uri="{BB962C8B-B14F-4D97-AF65-F5344CB8AC3E}">
        <p14:creationId xmlns:p14="http://schemas.microsoft.com/office/powerpoint/2010/main" val="511610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a:t>
            </a:r>
          </a:p>
        </p:txBody>
      </p:sp>
      <p:sp>
        <p:nvSpPr>
          <p:cNvPr id="3" name="Content Placeholder 2"/>
          <p:cNvSpPr>
            <a:spLocks noGrp="1"/>
          </p:cNvSpPr>
          <p:nvPr>
            <p:ph idx="1"/>
          </p:nvPr>
        </p:nvSpPr>
        <p:spPr/>
        <p:txBody>
          <a:bodyPr>
            <a:normAutofit/>
          </a:bodyPr>
          <a:lstStyle/>
          <a:p>
            <a:r>
              <a:rPr lang="en-US" dirty="0"/>
              <a:t>Won’t fix most of the aforementioned complaints</a:t>
            </a:r>
          </a:p>
          <a:p>
            <a:pPr lvl="1"/>
            <a:r>
              <a:rPr lang="en-US" dirty="0"/>
              <a:t>Opposing motivations/rewards too great</a:t>
            </a:r>
          </a:p>
          <a:p>
            <a:r>
              <a:rPr lang="en-US" dirty="0"/>
              <a:t>Can only suggest how to be a useful member of “community”</a:t>
            </a:r>
          </a:p>
          <a:p>
            <a:pPr lvl="1"/>
            <a:r>
              <a:rPr lang="en-US" dirty="0"/>
              <a:t>Critical thinking</a:t>
            </a:r>
          </a:p>
          <a:p>
            <a:pPr lvl="1"/>
            <a:r>
              <a:rPr lang="en-US" dirty="0"/>
              <a:t>Learn it’s OK to say “I don’t know”</a:t>
            </a:r>
          </a:p>
          <a:p>
            <a:pPr lvl="1"/>
            <a:r>
              <a:rPr lang="en-US" dirty="0"/>
              <a:t>Use valid criticism as an opportunity for improvement</a:t>
            </a:r>
          </a:p>
          <a:p>
            <a:pPr lvl="1"/>
            <a:r>
              <a:rPr lang="en-US" dirty="0"/>
              <a:t>Reject the race for fame, submit a beefy paper to a content-rich ‘zine like </a:t>
            </a:r>
            <a:r>
              <a:rPr lang="en-US" dirty="0" err="1"/>
              <a:t>Phrack</a:t>
            </a:r>
            <a:endParaRPr lang="en-US" dirty="0"/>
          </a:p>
          <a:p>
            <a:pPr lvl="1"/>
            <a:r>
              <a:rPr lang="en-US" dirty="0"/>
              <a:t>Don’t seek shortcuts, put in the necessary work and learn </a:t>
            </a:r>
            <a:r>
              <a:rPr lang="en-US" dirty="0" smtClean="0"/>
              <a:t>fundamentals</a:t>
            </a:r>
          </a:p>
          <a:p>
            <a:pPr lvl="1"/>
            <a:r>
              <a:rPr lang="en-US" dirty="0" smtClean="0"/>
              <a:t>Anyone </a:t>
            </a:r>
            <a:r>
              <a:rPr lang="en-US" dirty="0"/>
              <a:t>can complain, fix </a:t>
            </a:r>
            <a:r>
              <a:rPr lang="en-US" dirty="0" smtClean="0"/>
              <a:t>something</a:t>
            </a:r>
          </a:p>
        </p:txBody>
      </p:sp>
    </p:spTree>
    <p:extLst>
      <p:ext uri="{BB962C8B-B14F-4D97-AF65-F5344CB8AC3E}">
        <p14:creationId xmlns:p14="http://schemas.microsoft.com/office/powerpoint/2010/main" val="2198498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Thanks to my ~dozen reviewers/complaint contributors</a:t>
            </a:r>
          </a:p>
          <a:p>
            <a:endParaRPr lang="en-US" dirty="0"/>
          </a:p>
          <a:p>
            <a:r>
              <a:rPr lang="en-US" dirty="0"/>
              <a:t>Thanks to the SSTIC committee for the invitation</a:t>
            </a:r>
          </a:p>
          <a:p>
            <a:endParaRPr lang="en-US" dirty="0"/>
          </a:p>
          <a:p>
            <a:r>
              <a:rPr lang="en-US" dirty="0"/>
              <a:t>Thank you for your time</a:t>
            </a:r>
            <a:r>
              <a:rPr lang="en-US" dirty="0" smtClean="0"/>
              <a:t>!</a:t>
            </a:r>
          </a:p>
          <a:p>
            <a:endParaRPr lang="en-US" dirty="0"/>
          </a:p>
          <a:p>
            <a:endParaRPr lang="en-US" dirty="0"/>
          </a:p>
        </p:txBody>
      </p:sp>
      <p:pic>
        <p:nvPicPr>
          <p:cNvPr id="4" name="Picture 3"/>
          <p:cNvPicPr>
            <a:picLocks noChangeAspect="1"/>
          </p:cNvPicPr>
          <p:nvPr/>
        </p:nvPicPr>
        <p:blipFill>
          <a:blip r:embed="rId3"/>
          <a:stretch>
            <a:fillRect/>
          </a:stretch>
        </p:blipFill>
        <p:spPr>
          <a:xfrm>
            <a:off x="677334" y="4478389"/>
            <a:ext cx="7477315" cy="1362986"/>
          </a:xfrm>
          <a:prstGeom prst="rect">
            <a:avLst/>
          </a:prstGeom>
        </p:spPr>
      </p:pic>
    </p:spTree>
    <p:extLst>
      <p:ext uri="{BB962C8B-B14F-4D97-AF65-F5344CB8AC3E}">
        <p14:creationId xmlns:p14="http://schemas.microsoft.com/office/powerpoint/2010/main" val="1864281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grsecurity</a:t>
            </a:r>
            <a:r>
              <a:rPr lang="en-US" dirty="0"/>
              <a:t>)</a:t>
            </a:r>
          </a:p>
        </p:txBody>
      </p:sp>
      <p:sp>
        <p:nvSpPr>
          <p:cNvPr id="3" name="Content Placeholder 2"/>
          <p:cNvSpPr>
            <a:spLocks noGrp="1"/>
          </p:cNvSpPr>
          <p:nvPr>
            <p:ph idx="1"/>
          </p:nvPr>
        </p:nvSpPr>
        <p:spPr/>
        <p:txBody>
          <a:bodyPr>
            <a:normAutofit lnSpcReduction="10000"/>
          </a:bodyPr>
          <a:lstStyle/>
          <a:p>
            <a:r>
              <a:rPr lang="en-US" dirty="0"/>
              <a:t>KSTACKOVERFLOW</a:t>
            </a:r>
          </a:p>
          <a:p>
            <a:pPr lvl="1"/>
            <a:r>
              <a:rPr lang="en-US" dirty="0"/>
              <a:t>Kills stack overflow </a:t>
            </a:r>
            <a:r>
              <a:rPr lang="en-US" dirty="0" err="1"/>
              <a:t>vuln</a:t>
            </a:r>
            <a:r>
              <a:rPr lang="en-US" dirty="0"/>
              <a:t> class on 64-bit </a:t>
            </a:r>
            <a:r>
              <a:rPr lang="en-US" dirty="0" err="1"/>
              <a:t>archs</a:t>
            </a:r>
            <a:endParaRPr lang="en-US" dirty="0"/>
          </a:p>
          <a:p>
            <a:r>
              <a:rPr lang="en-US" dirty="0"/>
              <a:t>RANDSTRUCT</a:t>
            </a:r>
          </a:p>
          <a:p>
            <a:pPr lvl="1"/>
            <a:r>
              <a:rPr lang="en-US" dirty="0"/>
              <a:t>Randomizes layout of critical marked structures</a:t>
            </a:r>
          </a:p>
          <a:p>
            <a:pPr lvl="1"/>
            <a:r>
              <a:rPr lang="en-US" dirty="0"/>
              <a:t>Auto-randomizes pure ops structures</a:t>
            </a:r>
          </a:p>
          <a:p>
            <a:r>
              <a:rPr lang="en-US" dirty="0"/>
              <a:t>HARDEN_IPC</a:t>
            </a:r>
          </a:p>
          <a:p>
            <a:pPr lvl="1"/>
            <a:r>
              <a:rPr lang="en-US" dirty="0"/>
              <a:t>Automatic “</a:t>
            </a:r>
            <a:r>
              <a:rPr lang="en-US" dirty="0" err="1"/>
              <a:t>umask</a:t>
            </a:r>
            <a:r>
              <a:rPr lang="en-US" dirty="0"/>
              <a:t>” of sorts for IPC objects</a:t>
            </a:r>
          </a:p>
          <a:p>
            <a:pPr lvl="1"/>
            <a:r>
              <a:rPr lang="en-US" dirty="0"/>
              <a:t>Prevents harm from common cases of overly-permissive IPC</a:t>
            </a:r>
          </a:p>
          <a:p>
            <a:pPr lvl="1"/>
            <a:r>
              <a:rPr lang="en-US" dirty="0"/>
              <a:t>Based on research by Tim Brown</a:t>
            </a:r>
          </a:p>
          <a:p>
            <a:pPr lvl="1"/>
            <a:r>
              <a:rPr lang="en-US" dirty="0">
                <a:hlinkClick r:id="rId3"/>
              </a:rPr>
              <a:t>http://labs.portcullis.co.uk/whitepapers/memory-squatting-attacks-on-system-v-shared-memory/</a:t>
            </a:r>
            <a:endParaRPr lang="en-US" dirty="0"/>
          </a:p>
          <a:p>
            <a:pPr lvl="1"/>
            <a:endParaRPr lang="en-US" dirty="0"/>
          </a:p>
        </p:txBody>
      </p:sp>
    </p:spTree>
    <p:extLst>
      <p:ext uri="{BB962C8B-B14F-4D97-AF65-F5344CB8AC3E}">
        <p14:creationId xmlns:p14="http://schemas.microsoft.com/office/powerpoint/2010/main" val="3486417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grsecurity</a:t>
            </a:r>
            <a:r>
              <a:rPr lang="en-US" dirty="0"/>
              <a:t>)</a:t>
            </a:r>
          </a:p>
        </p:txBody>
      </p:sp>
      <p:sp>
        <p:nvSpPr>
          <p:cNvPr id="3" name="Content Placeholder 2"/>
          <p:cNvSpPr>
            <a:spLocks noGrp="1"/>
          </p:cNvSpPr>
          <p:nvPr>
            <p:ph idx="1"/>
          </p:nvPr>
        </p:nvSpPr>
        <p:spPr/>
        <p:txBody>
          <a:bodyPr>
            <a:normAutofit/>
          </a:bodyPr>
          <a:lstStyle/>
          <a:p>
            <a:r>
              <a:rPr lang="en-US" dirty="0"/>
              <a:t>ARM </a:t>
            </a:r>
            <a:r>
              <a:rPr lang="en-US" dirty="0" smtClean="0"/>
              <a:t>v6/7 </a:t>
            </a:r>
            <a:r>
              <a:rPr lang="en-US" dirty="0"/>
              <a:t>KERNEXEC/UDEREF</a:t>
            </a:r>
          </a:p>
          <a:p>
            <a:pPr lvl="1"/>
            <a:r>
              <a:rPr lang="en-US" dirty="0"/>
              <a:t>Provides protection equivalent to i386</a:t>
            </a:r>
          </a:p>
          <a:p>
            <a:pPr lvl="1"/>
            <a:r>
              <a:rPr lang="en-US" dirty="0"/>
              <a:t>Uses ARM domain support</a:t>
            </a:r>
          </a:p>
          <a:p>
            <a:r>
              <a:rPr lang="en-US" dirty="0"/>
              <a:t>USERCOPY improvements</a:t>
            </a:r>
          </a:p>
          <a:p>
            <a:pPr lvl="1"/>
            <a:r>
              <a:rPr lang="en-US" dirty="0"/>
              <a:t>Message queue buffers allocated in separate slab cache</a:t>
            </a:r>
          </a:p>
          <a:p>
            <a:r>
              <a:rPr lang="en-US" dirty="0"/>
              <a:t>RAND_THREADSTACK</a:t>
            </a:r>
          </a:p>
          <a:p>
            <a:pPr lvl="1"/>
            <a:r>
              <a:rPr lang="en-US" dirty="0"/>
              <a:t>Response to exploit by Exodus Intel against Asterisk</a:t>
            </a:r>
          </a:p>
          <a:p>
            <a:r>
              <a:rPr lang="en-US" dirty="0"/>
              <a:t>DENYUSB</a:t>
            </a:r>
          </a:p>
          <a:p>
            <a:pPr lvl="1"/>
            <a:r>
              <a:rPr lang="en-US" dirty="0"/>
              <a:t>Prevents recognition of all new USB devices after system boot</a:t>
            </a:r>
          </a:p>
          <a:p>
            <a:pPr lvl="1"/>
            <a:r>
              <a:rPr lang="en-US" dirty="0"/>
              <a:t>Or temporary allowance via </a:t>
            </a:r>
            <a:r>
              <a:rPr lang="en-US" dirty="0" err="1"/>
              <a:t>sysctl</a:t>
            </a:r>
            <a:r>
              <a:rPr lang="en-US" dirty="0"/>
              <a:t> toggle</a:t>
            </a:r>
          </a:p>
        </p:txBody>
      </p:sp>
    </p:spTree>
    <p:extLst>
      <p:ext uri="{BB962C8B-B14F-4D97-AF65-F5344CB8AC3E}">
        <p14:creationId xmlns:p14="http://schemas.microsoft.com/office/powerpoint/2010/main" val="1419179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grsecurity</a:t>
            </a:r>
            <a:r>
              <a:rPr lang="en-US" dirty="0"/>
              <a:t>)</a:t>
            </a:r>
          </a:p>
        </p:txBody>
      </p:sp>
      <p:sp>
        <p:nvSpPr>
          <p:cNvPr id="3" name="Content Placeholder 2"/>
          <p:cNvSpPr>
            <a:spLocks noGrp="1"/>
          </p:cNvSpPr>
          <p:nvPr>
            <p:ph idx="1"/>
          </p:nvPr>
        </p:nvSpPr>
        <p:spPr/>
        <p:txBody>
          <a:bodyPr/>
          <a:lstStyle/>
          <a:p>
            <a:r>
              <a:rPr lang="en-US" dirty="0"/>
              <a:t>Various “smaller” features/improvements</a:t>
            </a:r>
          </a:p>
          <a:p>
            <a:pPr lvl="1"/>
            <a:r>
              <a:rPr lang="en-US" dirty="0"/>
              <a:t>DEVICE_SIDECHANNEL</a:t>
            </a:r>
          </a:p>
          <a:p>
            <a:pPr lvl="1"/>
            <a:r>
              <a:rPr lang="en-US" dirty="0"/>
              <a:t>CHROOT_RENAME</a:t>
            </a:r>
          </a:p>
          <a:p>
            <a:pPr lvl="1"/>
            <a:r>
              <a:rPr lang="en-US" dirty="0"/>
              <a:t>Limiting *at() use in </a:t>
            </a:r>
            <a:r>
              <a:rPr lang="en-US" dirty="0" err="1"/>
              <a:t>chroot</a:t>
            </a:r>
            <a:r>
              <a:rPr lang="en-US" dirty="0"/>
              <a:t> to descendants of </a:t>
            </a:r>
            <a:r>
              <a:rPr lang="en-US" dirty="0" err="1"/>
              <a:t>dir</a:t>
            </a:r>
            <a:r>
              <a:rPr lang="en-US" dirty="0"/>
              <a:t> </a:t>
            </a:r>
            <a:r>
              <a:rPr lang="en-US" dirty="0" err="1"/>
              <a:t>fd</a:t>
            </a:r>
            <a:endParaRPr lang="en-US" dirty="0"/>
          </a:p>
          <a:p>
            <a:pPr lvl="2"/>
            <a:r>
              <a:rPr lang="en-US" dirty="0"/>
              <a:t>Based on report by Jann Horn</a:t>
            </a:r>
          </a:p>
        </p:txBody>
      </p:sp>
    </p:spTree>
    <p:extLst>
      <p:ext uri="{BB962C8B-B14F-4D97-AF65-F5344CB8AC3E}">
        <p14:creationId xmlns:p14="http://schemas.microsoft.com/office/powerpoint/2010/main" val="715527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PaX</a:t>
            </a:r>
            <a:r>
              <a:rPr lang="en-US" dirty="0"/>
              <a:t>)</a:t>
            </a:r>
          </a:p>
        </p:txBody>
      </p:sp>
      <p:sp>
        <p:nvSpPr>
          <p:cNvPr id="3" name="Content Placeholder 2"/>
          <p:cNvSpPr>
            <a:spLocks noGrp="1"/>
          </p:cNvSpPr>
          <p:nvPr>
            <p:ph idx="1"/>
          </p:nvPr>
        </p:nvSpPr>
        <p:spPr>
          <a:xfrm>
            <a:off x="676656" y="2157984"/>
            <a:ext cx="8915400" cy="4267200"/>
          </a:xfrm>
        </p:spPr>
        <p:txBody>
          <a:bodyPr>
            <a:normAutofit fontScale="92500" lnSpcReduction="20000"/>
          </a:bodyPr>
          <a:lstStyle/>
          <a:p>
            <a:r>
              <a:rPr lang="en-US" dirty="0"/>
              <a:t>Per-slab object sanitization</a:t>
            </a:r>
          </a:p>
          <a:p>
            <a:pPr lvl="1"/>
            <a:r>
              <a:rPr lang="en-US" dirty="0"/>
              <a:t>Contributed by Mathias Krause</a:t>
            </a:r>
          </a:p>
          <a:p>
            <a:r>
              <a:rPr lang="en-US" dirty="0"/>
              <a:t>CONSTIFY improvements</a:t>
            </a:r>
          </a:p>
          <a:p>
            <a:r>
              <a:rPr lang="en-US" dirty="0"/>
              <a:t>SIZE_OVERFLOW improvements</a:t>
            </a:r>
          </a:p>
          <a:p>
            <a:r>
              <a:rPr lang="en-US" dirty="0"/>
              <a:t>STRUCTLEAK</a:t>
            </a:r>
          </a:p>
          <a:p>
            <a:r>
              <a:rPr lang="en-US" dirty="0"/>
              <a:t>LATENT_ENTROPY improvements</a:t>
            </a:r>
          </a:p>
          <a:p>
            <a:pPr lvl="1"/>
            <a:r>
              <a:rPr lang="en-US" dirty="0"/>
              <a:t>Feeds boot-time RAM contents into entropy </a:t>
            </a:r>
            <a:r>
              <a:rPr lang="en-US" dirty="0" smtClean="0"/>
              <a:t>pool</a:t>
            </a:r>
          </a:p>
          <a:p>
            <a:pPr lvl="1"/>
            <a:r>
              <a:rPr lang="en-US" dirty="0" smtClean="0"/>
              <a:t>After-boot entropy extraction (interrupt/fork </a:t>
            </a:r>
            <a:r>
              <a:rPr lang="en-US" dirty="0" err="1" smtClean="0"/>
              <a:t>codeflow</a:t>
            </a:r>
            <a:r>
              <a:rPr lang="en-US" dirty="0" smtClean="0"/>
              <a:t> </a:t>
            </a:r>
            <a:r>
              <a:rPr lang="en-US" dirty="0" err="1" smtClean="0"/>
              <a:t>etc</a:t>
            </a:r>
            <a:r>
              <a:rPr lang="en-US" dirty="0" smtClean="0"/>
              <a:t>)</a:t>
            </a:r>
            <a:endParaRPr lang="en-US" dirty="0"/>
          </a:p>
          <a:p>
            <a:r>
              <a:rPr lang="en-US" dirty="0"/>
              <a:t>REFCOUNT improvements</a:t>
            </a:r>
          </a:p>
          <a:p>
            <a:pPr lvl="1"/>
            <a:r>
              <a:rPr lang="en-US" dirty="0"/>
              <a:t>Non-public plugin to automate discovery of FPs</a:t>
            </a:r>
          </a:p>
          <a:p>
            <a:pPr lvl="1"/>
            <a:r>
              <a:rPr lang="en-US" dirty="0"/>
              <a:t>PPC port by Rodrigo </a:t>
            </a:r>
            <a:r>
              <a:rPr lang="en-US" dirty="0" err="1"/>
              <a:t>Branco</a:t>
            </a:r>
            <a:endParaRPr lang="en-US" dirty="0"/>
          </a:p>
          <a:p>
            <a:r>
              <a:rPr lang="en-US" dirty="0"/>
              <a:t>UDEREF/x64 improvement</a:t>
            </a:r>
          </a:p>
          <a:p>
            <a:pPr lvl="1"/>
            <a:r>
              <a:rPr lang="en-US" dirty="0"/>
              <a:t>PCID enhancement</a:t>
            </a:r>
          </a:p>
        </p:txBody>
      </p:sp>
    </p:spTree>
    <p:extLst>
      <p:ext uri="{BB962C8B-B14F-4D97-AF65-F5344CB8AC3E}">
        <p14:creationId xmlns:p14="http://schemas.microsoft.com/office/powerpoint/2010/main" val="4107388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t>
            </a:r>
            <a:r>
              <a:rPr lang="en-US" dirty="0" err="1"/>
              <a:t>PaX</a:t>
            </a:r>
            <a:r>
              <a:rPr lang="en-US" dirty="0"/>
              <a:t>)</a:t>
            </a:r>
          </a:p>
        </p:txBody>
      </p:sp>
      <p:sp>
        <p:nvSpPr>
          <p:cNvPr id="3" name="Content Placeholder 2"/>
          <p:cNvSpPr>
            <a:spLocks noGrp="1"/>
          </p:cNvSpPr>
          <p:nvPr>
            <p:ph idx="1"/>
          </p:nvPr>
        </p:nvSpPr>
        <p:spPr/>
        <p:txBody>
          <a:bodyPr/>
          <a:lstStyle/>
          <a:p>
            <a:r>
              <a:rPr lang="en-US" dirty="0"/>
              <a:t>RAP</a:t>
            </a:r>
          </a:p>
          <a:p>
            <a:pPr lvl="1"/>
            <a:r>
              <a:rPr lang="en-US" dirty="0"/>
              <a:t>Just launched limited form in public 4.5 patch last month</a:t>
            </a:r>
          </a:p>
          <a:p>
            <a:pPr lvl="1"/>
            <a:r>
              <a:rPr lang="en-US" dirty="0" smtClean="0"/>
              <a:t>Verification </a:t>
            </a:r>
            <a:r>
              <a:rPr lang="en-US" dirty="0"/>
              <a:t>of type hash on indirect control flow transfers</a:t>
            </a:r>
          </a:p>
          <a:p>
            <a:pPr lvl="1"/>
            <a:r>
              <a:rPr lang="en-US" dirty="0"/>
              <a:t>&lt; 1/5th total RAP size in LOC</a:t>
            </a:r>
          </a:p>
          <a:p>
            <a:pPr lvl="1"/>
            <a:r>
              <a:rPr lang="en-US" dirty="0" smtClean="0"/>
              <a:t>Death </a:t>
            </a:r>
            <a:r>
              <a:rPr lang="en-US" dirty="0"/>
              <a:t>of ROP/JOP/</a:t>
            </a:r>
            <a:r>
              <a:rPr lang="en-US" dirty="0" err="1"/>
              <a:t>etc</a:t>
            </a:r>
            <a:endParaRPr lang="en-US" dirty="0"/>
          </a:p>
          <a:p>
            <a:pPr lvl="1"/>
            <a:endParaRPr lang="en-US" dirty="0"/>
          </a:p>
        </p:txBody>
      </p:sp>
    </p:spTree>
    <p:extLst>
      <p:ext uri="{BB962C8B-B14F-4D97-AF65-F5344CB8AC3E}">
        <p14:creationId xmlns:p14="http://schemas.microsoft.com/office/powerpoint/2010/main" val="3829296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Advisory notice</a:t>
            </a:r>
          </a:p>
        </p:txBody>
      </p:sp>
      <p:sp>
        <p:nvSpPr>
          <p:cNvPr id="3" name="Content Placeholder 2"/>
          <p:cNvSpPr>
            <a:spLocks noGrp="1"/>
          </p:cNvSpPr>
          <p:nvPr>
            <p:ph idx="1"/>
          </p:nvPr>
        </p:nvSpPr>
        <p:spPr/>
        <p:txBody>
          <a:bodyPr>
            <a:normAutofit lnSpcReduction="10000"/>
          </a:bodyPr>
          <a:lstStyle/>
          <a:p>
            <a:r>
              <a:rPr lang="en-US" dirty="0"/>
              <a:t>Very difficult for any single person to have an all-encompassing view of security</a:t>
            </a:r>
          </a:p>
          <a:p>
            <a:r>
              <a:rPr lang="en-US" dirty="0"/>
              <a:t>I’ve worked in the industry in several capacities</a:t>
            </a:r>
          </a:p>
          <a:p>
            <a:pPr lvl="1"/>
            <a:r>
              <a:rPr lang="en-US" dirty="0"/>
              <a:t>Specifically not in internal security department or exploit development</a:t>
            </a:r>
          </a:p>
          <a:p>
            <a:r>
              <a:rPr lang="en-US" dirty="0"/>
              <a:t>Following are </a:t>
            </a:r>
            <a:r>
              <a:rPr lang="en-US" dirty="0" smtClean="0"/>
              <a:t>observations </a:t>
            </a:r>
            <a:r>
              <a:rPr lang="en-US" dirty="0"/>
              <a:t>over the years from perspective of:</a:t>
            </a:r>
          </a:p>
          <a:p>
            <a:pPr lvl="1"/>
            <a:r>
              <a:rPr lang="en-US" dirty="0"/>
              <a:t>Free software developer</a:t>
            </a:r>
          </a:p>
          <a:p>
            <a:pPr lvl="1"/>
            <a:r>
              <a:rPr lang="en-US" dirty="0" smtClean="0"/>
              <a:t>Defense/technology-focused</a:t>
            </a:r>
          </a:p>
          <a:p>
            <a:pPr lvl="1"/>
            <a:r>
              <a:rPr lang="en-US" dirty="0" smtClean="0"/>
              <a:t>Maintaining intellectual independence</a:t>
            </a:r>
          </a:p>
          <a:p>
            <a:r>
              <a:rPr lang="en-US" dirty="0" smtClean="0"/>
              <a:t>I’ve </a:t>
            </a:r>
            <a:r>
              <a:rPr lang="en-US" dirty="0"/>
              <a:t>also invited the suggestions/feedback of several unnamed individuals in various segments of the industry whose opinions I greatly respect</a:t>
            </a:r>
          </a:p>
          <a:p>
            <a:r>
              <a:rPr lang="en-US" dirty="0"/>
              <a:t>Everyone has an agenda</a:t>
            </a:r>
          </a:p>
        </p:txBody>
      </p:sp>
    </p:spTree>
    <p:extLst>
      <p:ext uri="{BB962C8B-B14F-4D97-AF65-F5344CB8AC3E}">
        <p14:creationId xmlns:p14="http://schemas.microsoft.com/office/powerpoint/2010/main" val="52974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a:t>
            </a:r>
            <a:r>
              <a:rPr lang="en-US" dirty="0" err="1" smtClean="0"/>
              <a:t>infosec</a:t>
            </a:r>
            <a:r>
              <a:rPr lang="en-US" dirty="0" smtClean="0"/>
              <a:t> union</a:t>
            </a:r>
            <a:endParaRPr lang="en-US" dirty="0"/>
          </a:p>
        </p:txBody>
      </p:sp>
      <p:sp>
        <p:nvSpPr>
          <p:cNvPr id="3" name="Content Placeholder 2"/>
          <p:cNvSpPr>
            <a:spLocks noGrp="1"/>
          </p:cNvSpPr>
          <p:nvPr>
            <p:ph idx="1"/>
          </p:nvPr>
        </p:nvSpPr>
        <p:spPr/>
        <p:txBody>
          <a:bodyPr/>
          <a:lstStyle/>
          <a:p>
            <a:r>
              <a:rPr lang="en-US" dirty="0" smtClean="0"/>
              <a:t>Central claim: lack of critical thinking and gullibility for hype in </a:t>
            </a:r>
            <a:r>
              <a:rPr lang="en-US" dirty="0" err="1" smtClean="0"/>
              <a:t>infosec</a:t>
            </a:r>
            <a:r>
              <a:rPr lang="en-US" dirty="0"/>
              <a:t> </a:t>
            </a:r>
            <a:r>
              <a:rPr lang="en-US" dirty="0" smtClean="0"/>
              <a:t>leads to poor security decisions, perverse priorities, and questionable ethics</a:t>
            </a:r>
          </a:p>
          <a:p>
            <a:r>
              <a:rPr lang="en-US" dirty="0" smtClean="0"/>
              <a:t>To deal with problems and change the current state, those problems must first be exposed</a:t>
            </a:r>
            <a:endParaRPr lang="en-US" dirty="0"/>
          </a:p>
        </p:txBody>
      </p:sp>
    </p:spTree>
    <p:extLst>
      <p:ext uri="{BB962C8B-B14F-4D97-AF65-F5344CB8AC3E}">
        <p14:creationId xmlns:p14="http://schemas.microsoft.com/office/powerpoint/2010/main" val="702243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5032</TotalTime>
  <Words>2725</Words>
  <Application>Microsoft Office PowerPoint</Application>
  <PresentationFormat>Widescreen</PresentationFormat>
  <Paragraphs>309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SSTIC 2016 Keynote</vt:lpstr>
      <vt:lpstr>Outline</vt:lpstr>
      <vt:lpstr>Update (grsecurity)</vt:lpstr>
      <vt:lpstr>Update (grsecurity)</vt:lpstr>
      <vt:lpstr>Update (grsecurity)</vt:lpstr>
      <vt:lpstr>Update (PaX)</vt:lpstr>
      <vt:lpstr>Update (PaX)</vt:lpstr>
      <vt:lpstr>Advisory notice</vt:lpstr>
      <vt:lpstr>State of infosec union</vt:lpstr>
      <vt:lpstr>State of infosec union</vt:lpstr>
      <vt:lpstr>State of infosec union</vt:lpstr>
      <vt:lpstr>State of infosec union</vt:lpstr>
      <vt:lpstr>State of infosec union</vt:lpstr>
      <vt:lpstr>State of infosec union</vt:lpstr>
      <vt:lpstr>State of infosec union</vt:lpstr>
      <vt:lpstr>State of infosec union</vt:lpstr>
      <vt:lpstr>State of infosec union</vt:lpstr>
      <vt:lpstr>State of infosec union</vt:lpstr>
      <vt:lpstr>The future</vt:lpstr>
      <vt:lpstr>The future</vt:lpstr>
      <vt:lpstr>The future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SSTIC 2016 Keynote</dc:title>
  <dc:creator>spender</dc:creator>
  <cp:lastModifiedBy>spender</cp:lastModifiedBy>
  <cp:revision>241</cp:revision>
  <cp:lastPrinted>2016-05-29T22:19:01Z</cp:lastPrinted>
  <dcterms:created xsi:type="dcterms:W3CDTF">2016-04-27T00:14:03Z</dcterms:created>
  <dcterms:modified xsi:type="dcterms:W3CDTF">2016-06-01T17:08:21Z</dcterms:modified>
</cp:coreProperties>
</file>