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75" r:id="rId1"/>
  </p:sldMasterIdLst>
  <p:notesMasterIdLst>
    <p:notesMasterId r:id="rId42"/>
  </p:notesMasterIdLst>
  <p:sldIdLst>
    <p:sldId id="256" r:id="rId2"/>
    <p:sldId id="276" r:id="rId3"/>
    <p:sldId id="277" r:id="rId4"/>
    <p:sldId id="278" r:id="rId5"/>
    <p:sldId id="282" r:id="rId6"/>
    <p:sldId id="283" r:id="rId7"/>
    <p:sldId id="287" r:id="rId8"/>
    <p:sldId id="295" r:id="rId9"/>
    <p:sldId id="285" r:id="rId10"/>
    <p:sldId id="286" r:id="rId11"/>
    <p:sldId id="294" r:id="rId12"/>
    <p:sldId id="296" r:id="rId13"/>
    <p:sldId id="297" r:id="rId14"/>
    <p:sldId id="298" r:id="rId15"/>
    <p:sldId id="299" r:id="rId16"/>
    <p:sldId id="300" r:id="rId17"/>
    <p:sldId id="288" r:id="rId18"/>
    <p:sldId id="291" r:id="rId19"/>
    <p:sldId id="290" r:id="rId20"/>
    <p:sldId id="292" r:id="rId21"/>
    <p:sldId id="281" r:id="rId22"/>
    <p:sldId id="258" r:id="rId23"/>
    <p:sldId id="259" r:id="rId24"/>
    <p:sldId id="260" r:id="rId25"/>
    <p:sldId id="262" r:id="rId26"/>
    <p:sldId id="263" r:id="rId27"/>
    <p:sldId id="266" r:id="rId28"/>
    <p:sldId id="264" r:id="rId29"/>
    <p:sldId id="270" r:id="rId30"/>
    <p:sldId id="265" r:id="rId31"/>
    <p:sldId id="267" r:id="rId32"/>
    <p:sldId id="268" r:id="rId33"/>
    <p:sldId id="269" r:id="rId34"/>
    <p:sldId id="272" r:id="rId35"/>
    <p:sldId id="273" r:id="rId36"/>
    <p:sldId id="274" r:id="rId37"/>
    <p:sldId id="271" r:id="rId38"/>
    <p:sldId id="293" r:id="rId39"/>
    <p:sldId id="279" r:id="rId40"/>
    <p:sldId id="275"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RM" id="{29354DC1-DDA6-4CE9-94FD-783322228498}">
          <p14:sldIdLst>
            <p14:sldId id="256"/>
            <p14:sldId id="276"/>
            <p14:sldId id="277"/>
            <p14:sldId id="278"/>
            <p14:sldId id="282"/>
            <p14:sldId id="283"/>
            <p14:sldId id="287"/>
            <p14:sldId id="295"/>
            <p14:sldId id="285"/>
            <p14:sldId id="286"/>
            <p14:sldId id="294"/>
            <p14:sldId id="296"/>
            <p14:sldId id="297"/>
            <p14:sldId id="298"/>
            <p14:sldId id="299"/>
            <p14:sldId id="300"/>
            <p14:sldId id="288"/>
            <p14:sldId id="291"/>
            <p14:sldId id="290"/>
            <p14:sldId id="292"/>
            <p14:sldId id="281"/>
          </p14:sldIdLst>
        </p14:section>
        <p14:section name="Exploit Weaponization" id="{37BA99A3-15B3-4E34-979D-ACC0B9BBBDA7}">
          <p14:sldIdLst>
            <p14:sldId id="258"/>
            <p14:sldId id="259"/>
            <p14:sldId id="260"/>
            <p14:sldId id="262"/>
            <p14:sldId id="263"/>
            <p14:sldId id="266"/>
            <p14:sldId id="264"/>
            <p14:sldId id="270"/>
            <p14:sldId id="265"/>
            <p14:sldId id="267"/>
            <p14:sldId id="268"/>
            <p14:sldId id="269"/>
            <p14:sldId id="272"/>
            <p14:sldId id="273"/>
            <p14:sldId id="274"/>
            <p14:sldId id="271"/>
            <p14:sldId id="293"/>
          </p14:sldIdLst>
        </p14:section>
        <p14:section name="References" id="{00B8E9FD-BC3A-4E1E-B990-013C0AB5EA88}">
          <p14:sldIdLst>
            <p14:sldId id="279"/>
          </p14:sldIdLst>
        </p14:section>
        <p14:section name="Q/A" id="{09B33DF1-659A-4F3E-B16A-9FCF548164A6}">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61538" autoAdjust="0"/>
  </p:normalViewPr>
  <p:slideViewPr>
    <p:cSldViewPr snapToGrid="0">
      <p:cViewPr varScale="1">
        <p:scale>
          <a:sx n="46" d="100"/>
          <a:sy n="46" d="100"/>
        </p:scale>
        <p:origin x="1656" y="42"/>
      </p:cViewPr>
      <p:guideLst/>
    </p:cSldViewPr>
  </p:slideViewPr>
  <p:outlineViewPr>
    <p:cViewPr>
      <p:scale>
        <a:sx n="33" d="100"/>
        <a:sy n="33" d="100"/>
      </p:scale>
      <p:origin x="0" y="-1026"/>
    </p:cViewPr>
  </p:outlineViewPr>
  <p:notesTextViewPr>
    <p:cViewPr>
      <p:scale>
        <a:sx n="1" d="1"/>
        <a:sy n="1" d="1"/>
      </p:scale>
      <p:origin x="0" y="0"/>
    </p:cViewPr>
  </p:notesTextViewPr>
  <p:notesViewPr>
    <p:cSldViewPr snapToGrid="0">
      <p:cViewPr varScale="1">
        <p:scale>
          <a:sx n="70" d="100"/>
          <a:sy n="70" d="100"/>
        </p:scale>
        <p:origin x="324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6DA39F-0BBE-4557-B515-583A6A6CA773}" type="datetimeFigureOut">
              <a:rPr lang="en-US" smtClean="0"/>
              <a:t>10/5/2013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FD83E2-0145-41BC-A8B8-975CDA4C704E}" type="slidenum">
              <a:rPr lang="en-US" smtClean="0"/>
              <a:t>‹#›</a:t>
            </a:fld>
            <a:endParaRPr lang="en-US"/>
          </a:p>
        </p:txBody>
      </p:sp>
    </p:spTree>
    <p:extLst>
      <p:ext uri="{BB962C8B-B14F-4D97-AF65-F5344CB8AC3E}">
        <p14:creationId xmlns:p14="http://schemas.microsoft.com/office/powerpoint/2010/main" val="3452865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grsecurity.net/~spender/nonlpaepxn.txt"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thread.gmane.org/gmane.linux.ports.arm.kernel/257396"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grsecurity.net/~spender/vector_maps.txt"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grsecurity.net/~spender/kmaps-nonlpae.lo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grsecurity.net/~spender/uderef.txt"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Agenda:</a:t>
            </a:r>
          </a:p>
          <a:p>
            <a:endParaRPr lang="en-US" dirty="0" smtClean="0"/>
          </a:p>
          <a:p>
            <a:r>
              <a:rPr lang="en-US" dirty="0" smtClean="0"/>
              <a:t>Story of KERNEXEC and UDEREF on ARM</a:t>
            </a:r>
          </a:p>
          <a:p>
            <a:r>
              <a:rPr lang="en-US" dirty="0" smtClean="0"/>
              <a:t>    KERNEXEC for LPAE</a:t>
            </a:r>
          </a:p>
          <a:p>
            <a:r>
              <a:rPr lang="en-US" dirty="0" smtClean="0"/>
              <a:t>    </a:t>
            </a:r>
            <a:r>
              <a:rPr lang="en-US" dirty="0" err="1" smtClean="0"/>
              <a:t>PoC</a:t>
            </a:r>
            <a:r>
              <a:rPr lang="en-US" dirty="0" smtClean="0"/>
              <a:t> UDEREF for LPAE</a:t>
            </a:r>
          </a:p>
          <a:p>
            <a:r>
              <a:rPr lang="en-US" dirty="0" smtClean="0"/>
              <a:t>    KERNEXEC &amp; UDEREF for !LPAE</a:t>
            </a:r>
          </a:p>
          <a:p>
            <a:r>
              <a:rPr lang="en-US" dirty="0" smtClean="0"/>
              <a:t>Quick fly-by of exploit </a:t>
            </a:r>
            <a:r>
              <a:rPr lang="en-US" dirty="0" err="1" smtClean="0"/>
              <a:t>weaponization</a:t>
            </a:r>
            <a:endParaRPr lang="en-US" dirty="0" smtClean="0"/>
          </a:p>
          <a:p>
            <a:endParaRPr lang="en-US" dirty="0" smtClean="0"/>
          </a:p>
          <a:p>
            <a:r>
              <a:rPr lang="en-US" dirty="0" smtClean="0"/>
              <a:t>Hopefully the details are accurate!  I’m working from memory as this work was done over</a:t>
            </a:r>
            <a:r>
              <a:rPr lang="en-US" baseline="0" dirty="0" smtClean="0"/>
              <a:t> the course of a month or so starting Dec 2012</a:t>
            </a:r>
          </a:p>
          <a:p>
            <a:r>
              <a:rPr lang="en-US" baseline="0" dirty="0" smtClean="0"/>
              <a:t>Trying to make this a more accessible entry to the topic to prepare for the details in the published blog</a:t>
            </a:r>
            <a:endParaRPr lang="en-US" dirty="0"/>
          </a:p>
        </p:txBody>
      </p:sp>
      <p:sp>
        <p:nvSpPr>
          <p:cNvPr id="4" name="Slide Number Placeholder 3"/>
          <p:cNvSpPr>
            <a:spLocks noGrp="1"/>
          </p:cNvSpPr>
          <p:nvPr>
            <p:ph type="sldNum" sz="quarter" idx="10"/>
          </p:nvPr>
        </p:nvSpPr>
        <p:spPr/>
        <p:txBody>
          <a:bodyPr/>
          <a:lstStyle/>
          <a:p>
            <a:fld id="{DDFD83E2-0145-41BC-A8B8-975CDA4C704E}" type="slidenum">
              <a:rPr lang="en-US" smtClean="0"/>
              <a:t>1</a:t>
            </a:fld>
            <a:endParaRPr lang="en-US"/>
          </a:p>
        </p:txBody>
      </p:sp>
    </p:spTree>
    <p:extLst>
      <p:ext uri="{BB962C8B-B14F-4D97-AF65-F5344CB8AC3E}">
        <p14:creationId xmlns:p14="http://schemas.microsoft.com/office/powerpoint/2010/main" val="13767907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PMD_SECT_RDONLY: LPAE has a specific bit for this, on !LPAE we need to detect extended </a:t>
            </a:r>
            <a:r>
              <a:rPr lang="en-US" dirty="0" err="1" smtClean="0"/>
              <a:t>pagetable</a:t>
            </a:r>
            <a:r>
              <a:rPr lang="en-US" dirty="0" smtClean="0"/>
              <a:t> support (present on ARMv6+) on the CPU and apply PMD_SECT_APX|PMD_SECT_AP_WRITE</a:t>
            </a:r>
          </a:p>
          <a:p>
            <a:endParaRPr lang="en-US" dirty="0" smtClean="0"/>
          </a:p>
          <a:p>
            <a:r>
              <a:rPr lang="en-US" dirty="0" smtClean="0"/>
              <a:t>Upstream was using only PMD_SECT_APX|PMD_SECT_AP_WRITE</a:t>
            </a:r>
            <a:r>
              <a:rPr lang="en-US" baseline="0" dirty="0" smtClean="0"/>
              <a:t> to mark read-only protections, but on LPAE these are both defined to 0</a:t>
            </a:r>
          </a:p>
          <a:p>
            <a:r>
              <a:rPr lang="en-US" baseline="0" dirty="0" smtClean="0"/>
              <a:t>Therefore on LPAE, all memory types the upstream kernel wanted to be non-writable were in fact writable!</a:t>
            </a:r>
          </a:p>
          <a:p>
            <a:r>
              <a:rPr lang="en-US" baseline="0" dirty="0" smtClean="0"/>
              <a:t>I don’t think this has been fixed yet, though I’ve reported it already</a:t>
            </a:r>
          </a:p>
          <a:p>
            <a:endParaRPr lang="en-US" baseline="0" dirty="0" smtClean="0"/>
          </a:p>
          <a:p>
            <a:r>
              <a:rPr lang="en-US" baseline="0" dirty="0" smtClean="0"/>
              <a:t>Log for PXN working on !LPAE here: </a:t>
            </a:r>
            <a:r>
              <a:rPr lang="en-US" dirty="0" smtClean="0">
                <a:hlinkClick r:id="rId3"/>
              </a:rPr>
              <a:t>https://grsecurity.net/~spender/nonlpaepxn.txt</a:t>
            </a:r>
            <a:endParaRPr lang="en-US" dirty="0"/>
          </a:p>
        </p:txBody>
      </p:sp>
      <p:sp>
        <p:nvSpPr>
          <p:cNvPr id="4" name="Slide Number Placeholder 3"/>
          <p:cNvSpPr>
            <a:spLocks noGrp="1"/>
          </p:cNvSpPr>
          <p:nvPr>
            <p:ph type="sldNum" sz="quarter" idx="10"/>
          </p:nvPr>
        </p:nvSpPr>
        <p:spPr/>
        <p:txBody>
          <a:bodyPr/>
          <a:lstStyle/>
          <a:p>
            <a:fld id="{DDFD83E2-0145-41BC-A8B8-975CDA4C704E}" type="slidenum">
              <a:rPr lang="en-US" smtClean="0"/>
              <a:t>11</a:t>
            </a:fld>
            <a:endParaRPr lang="en-US"/>
          </a:p>
        </p:txBody>
      </p:sp>
    </p:spTree>
    <p:extLst>
      <p:ext uri="{BB962C8B-B14F-4D97-AF65-F5344CB8AC3E}">
        <p14:creationId xmlns:p14="http://schemas.microsoft.com/office/powerpoint/2010/main" val="18053686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access type is encoded in 2 bits</a:t>
            </a:r>
          </a:p>
          <a:p>
            <a:r>
              <a:rPr lang="en-US" dirty="0" smtClean="0"/>
              <a:t>DACR is a 32bit register that exists for each CPU – also significant</a:t>
            </a:r>
          </a:p>
          <a:p>
            <a:endParaRPr lang="en-US" dirty="0" smtClean="0"/>
          </a:p>
          <a:p>
            <a:r>
              <a:rPr lang="en-US" dirty="0" smtClean="0"/>
              <a:t>See arch/arm/include/</a:t>
            </a:r>
            <a:r>
              <a:rPr lang="en-US" dirty="0" err="1" smtClean="0"/>
              <a:t>asm</a:t>
            </a:r>
            <a:r>
              <a:rPr lang="en-US" dirty="0" smtClean="0"/>
              <a:t>/</a:t>
            </a:r>
            <a:r>
              <a:rPr lang="en-US" dirty="0" err="1" smtClean="0"/>
              <a:t>domain.h</a:t>
            </a:r>
            <a:endParaRPr lang="en-US" dirty="0" smtClean="0"/>
          </a:p>
          <a:p>
            <a:endParaRPr lang="en-US" dirty="0" smtClean="0"/>
          </a:p>
          <a:p>
            <a:r>
              <a:rPr lang="en-US" dirty="0" smtClean="0"/>
              <a:t>The domain involved in a fault is also reported via the Fault Status Register (FSR)</a:t>
            </a:r>
          </a:p>
          <a:p>
            <a:endParaRPr lang="en-US" dirty="0" smtClean="0"/>
          </a:p>
          <a:p>
            <a:r>
              <a:rPr lang="en-US" dirty="0" smtClean="0"/>
              <a:t>Remember, this only exists in !LPAE – there’s no domain field in the</a:t>
            </a:r>
            <a:r>
              <a:rPr lang="en-US" baseline="0" dirty="0" smtClean="0"/>
              <a:t> long descriptor table format</a:t>
            </a:r>
          </a:p>
          <a:p>
            <a:endParaRPr lang="en-US" baseline="0" dirty="0" smtClean="0"/>
          </a:p>
          <a:p>
            <a:r>
              <a:rPr lang="en-US" baseline="0" dirty="0" smtClean="0"/>
              <a:t>Since the domain is included in the TLB entry, the processor can quickly consult DACR to make sure the access should be allowed</a:t>
            </a:r>
          </a:p>
          <a:p>
            <a:r>
              <a:rPr lang="en-US" baseline="0" dirty="0" smtClean="0"/>
              <a:t>This is an incredibly important detail for the performance of the feature, since it means we don’t have to bother with TLB maintenance or additional control register writes when we modify DACR to allow temporary ignoring of page protections in the kernel or disabling/enabling of userland access</a:t>
            </a:r>
          </a:p>
          <a:p>
            <a:endParaRPr lang="en-US" baseline="0" dirty="0" smtClean="0"/>
          </a:p>
          <a:p>
            <a:r>
              <a:rPr lang="en-US" baseline="0" dirty="0" smtClean="0"/>
              <a:t>Do need to issue an instruction synchronization barrier (</a:t>
            </a:r>
            <a:r>
              <a:rPr lang="en-US" baseline="0" dirty="0" err="1" smtClean="0"/>
              <a:t>isb</a:t>
            </a:r>
            <a:r>
              <a:rPr lang="en-US" baseline="0" dirty="0" smtClean="0"/>
              <a:t>) when modifying the DACR however</a:t>
            </a:r>
            <a:endParaRPr lang="en-US" dirty="0"/>
          </a:p>
        </p:txBody>
      </p:sp>
      <p:sp>
        <p:nvSpPr>
          <p:cNvPr id="4" name="Slide Number Placeholder 3"/>
          <p:cNvSpPr>
            <a:spLocks noGrp="1"/>
          </p:cNvSpPr>
          <p:nvPr>
            <p:ph type="sldNum" sz="quarter" idx="10"/>
          </p:nvPr>
        </p:nvSpPr>
        <p:spPr/>
        <p:txBody>
          <a:bodyPr/>
          <a:lstStyle/>
          <a:p>
            <a:fld id="{DDFD83E2-0145-41BC-A8B8-975CDA4C704E}" type="slidenum">
              <a:rPr lang="en-US" smtClean="0"/>
              <a:t>12</a:t>
            </a:fld>
            <a:endParaRPr lang="en-US"/>
          </a:p>
        </p:txBody>
      </p:sp>
    </p:spTree>
    <p:extLst>
      <p:ext uri="{BB962C8B-B14F-4D97-AF65-F5344CB8AC3E}">
        <p14:creationId xmlns:p14="http://schemas.microsoft.com/office/powerpoint/2010/main" val="11054912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Other interesting uses are thus far largely unexplored, even by me</a:t>
            </a:r>
          </a:p>
          <a:p>
            <a:r>
              <a:rPr lang="en-US" dirty="0" smtClean="0"/>
              <a:t>Great</a:t>
            </a:r>
            <a:r>
              <a:rPr lang="en-US" baseline="0" dirty="0" smtClean="0"/>
              <a:t> potential exists though, think about it!</a:t>
            </a:r>
          </a:p>
          <a:p>
            <a:r>
              <a:rPr lang="en-US" baseline="0" dirty="0" smtClean="0"/>
              <a:t>We’ve given similar thought to how we’d use address tagging in ARM64</a:t>
            </a:r>
          </a:p>
          <a:p>
            <a:endParaRPr lang="en-US" baseline="0" dirty="0" smtClean="0"/>
          </a:p>
          <a:p>
            <a:r>
              <a:rPr lang="en-US" baseline="0" dirty="0" smtClean="0"/>
              <a:t>When we disable access to userland as part of UDEREF, this also meets the same functionality as PXN or the component conceptually part of KERNEXEC having to do with denying userland execution from the kernel</a:t>
            </a:r>
          </a:p>
          <a:p>
            <a:endParaRPr lang="en-US" baseline="0" dirty="0" smtClean="0"/>
          </a:p>
          <a:p>
            <a:r>
              <a:rPr lang="en-US" baseline="0" dirty="0" smtClean="0"/>
              <a:t>What if our code is interrupted or preempted while in an open/close region?  Don’t worry, we handle this too but the details will take too long to explain for this talk.  See the blog for more information</a:t>
            </a:r>
          </a:p>
          <a:p>
            <a:endParaRPr lang="en-US" baseline="0" dirty="0" smtClean="0"/>
          </a:p>
          <a:p>
            <a:r>
              <a:rPr lang="en-US" baseline="0" dirty="0" smtClean="0"/>
              <a:t>Some defensive programming also exists in the open/close code to make sure we never get into an inconsistent state (trying to open when we’re already open, trying to close when we’re already closed)</a:t>
            </a:r>
          </a:p>
          <a:p>
            <a:endParaRPr lang="en-US" baseline="0" dirty="0" smtClean="0"/>
          </a:p>
          <a:p>
            <a:r>
              <a:rPr lang="en-US" baseline="0" dirty="0" smtClean="0"/>
              <a:t>We also redefine the existing DOMAIN_MANAGER to the same value as DOMAIN_CLIENT to make sure we fail safely during forward porting, split up DOMAIN_CLIENT into DOMAIN_KERNELCLIENT and</a:t>
            </a:r>
          </a:p>
          <a:p>
            <a:r>
              <a:rPr lang="en-US" baseline="0" dirty="0" smtClean="0"/>
              <a:t>DOMAIN_USERCLIENT as well to handle different KERNEXEC/UDEREF combinations (though we of course recommend to enable both)</a:t>
            </a:r>
            <a:endParaRPr lang="en-US" dirty="0"/>
          </a:p>
        </p:txBody>
      </p:sp>
      <p:sp>
        <p:nvSpPr>
          <p:cNvPr id="4" name="Slide Number Placeholder 3"/>
          <p:cNvSpPr>
            <a:spLocks noGrp="1"/>
          </p:cNvSpPr>
          <p:nvPr>
            <p:ph type="sldNum" sz="quarter" idx="10"/>
          </p:nvPr>
        </p:nvSpPr>
        <p:spPr/>
        <p:txBody>
          <a:bodyPr/>
          <a:lstStyle/>
          <a:p>
            <a:fld id="{DDFD83E2-0145-41BC-A8B8-975CDA4C704E}" type="slidenum">
              <a:rPr lang="en-US" smtClean="0"/>
              <a:t>13</a:t>
            </a:fld>
            <a:endParaRPr lang="en-US"/>
          </a:p>
        </p:txBody>
      </p:sp>
    </p:spTree>
    <p:extLst>
      <p:ext uri="{BB962C8B-B14F-4D97-AF65-F5344CB8AC3E}">
        <p14:creationId xmlns:p14="http://schemas.microsoft.com/office/powerpoint/2010/main" val="28404440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Again we</a:t>
            </a:r>
            <a:r>
              <a:rPr lang="en-US" baseline="0" dirty="0" smtClean="0"/>
              <a:t> have to make the same considerations regarding interrupts/preemption during a copy – the assembly (it has to be done at that level) for this is unified with similar code for KERNEXEC</a:t>
            </a:r>
            <a:endParaRPr lang="en-US" dirty="0"/>
          </a:p>
        </p:txBody>
      </p:sp>
      <p:sp>
        <p:nvSpPr>
          <p:cNvPr id="4" name="Slide Number Placeholder 3"/>
          <p:cNvSpPr>
            <a:spLocks noGrp="1"/>
          </p:cNvSpPr>
          <p:nvPr>
            <p:ph type="sldNum" sz="quarter" idx="10"/>
          </p:nvPr>
        </p:nvSpPr>
        <p:spPr/>
        <p:txBody>
          <a:bodyPr/>
          <a:lstStyle/>
          <a:p>
            <a:fld id="{DDFD83E2-0145-41BC-A8B8-975CDA4C704E}" type="slidenum">
              <a:rPr lang="en-US" smtClean="0"/>
              <a:t>14</a:t>
            </a:fld>
            <a:endParaRPr lang="en-US"/>
          </a:p>
        </p:txBody>
      </p:sp>
    </p:spTree>
    <p:extLst>
      <p:ext uri="{BB962C8B-B14F-4D97-AF65-F5344CB8AC3E}">
        <p14:creationId xmlns:p14="http://schemas.microsoft.com/office/powerpoint/2010/main" val="25615962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Diagrams</a:t>
            </a:r>
            <a:r>
              <a:rPr lang="en-US" baseline="0" dirty="0" smtClean="0"/>
              <a:t> are slightly simplified of course but essentially correct as the high-mapped vector page normally available to userland is not accessible by userland under </a:t>
            </a:r>
            <a:r>
              <a:rPr lang="en-US" baseline="0" dirty="0" err="1" smtClean="0"/>
              <a:t>grsec</a:t>
            </a:r>
            <a:endParaRPr lang="en-US" dirty="0" smtClean="0"/>
          </a:p>
          <a:p>
            <a:endParaRPr lang="en-US" dirty="0" smtClean="0"/>
          </a:p>
          <a:p>
            <a:r>
              <a:rPr lang="en-US" dirty="0" smtClean="0"/>
              <a:t>See the blog for the full table taking into account interrupts/preemption</a:t>
            </a:r>
          </a:p>
          <a:p>
            <a:endParaRPr lang="en-US" dirty="0" smtClean="0"/>
          </a:p>
          <a:p>
            <a:r>
              <a:rPr lang="en-US" dirty="0" smtClean="0"/>
              <a:t>The userland </a:t>
            </a:r>
            <a:r>
              <a:rPr lang="en-US" dirty="0" err="1" smtClean="0"/>
              <a:t>accessors</a:t>
            </a:r>
            <a:r>
              <a:rPr lang="en-US" dirty="0" smtClean="0"/>
              <a:t> can be used both for copying to/from</a:t>
            </a:r>
            <a:r>
              <a:rPr lang="en-US" baseline="0" dirty="0" smtClean="0"/>
              <a:t> userland or for kernel -&gt; kernel copies, determined by the </a:t>
            </a:r>
            <a:r>
              <a:rPr lang="en-US" baseline="0" dirty="0" err="1" smtClean="0"/>
              <a:t>addr_limit</a:t>
            </a:r>
            <a:r>
              <a:rPr lang="en-US" baseline="0" dirty="0" smtClean="0"/>
              <a:t> field in a task’s thread_info struct</a:t>
            </a:r>
          </a:p>
          <a:p>
            <a:r>
              <a:rPr lang="en-US" baseline="0" dirty="0" smtClean="0"/>
              <a:t>If </a:t>
            </a:r>
            <a:r>
              <a:rPr lang="en-US" baseline="0" dirty="0" err="1" smtClean="0"/>
              <a:t>addr_limit</a:t>
            </a:r>
            <a:r>
              <a:rPr lang="en-US" baseline="0" dirty="0" smtClean="0"/>
              <a:t> == KERNEL_DS, it’s a kernel -&gt; kernel copy, otherwise it’s to/from userland</a:t>
            </a:r>
          </a:p>
          <a:p>
            <a:r>
              <a:rPr lang="en-US" baseline="0" dirty="0" smtClean="0"/>
              <a:t>This functionality permits the kernel to eliminate some code duplication for mostly </a:t>
            </a:r>
            <a:r>
              <a:rPr lang="en-US" baseline="0" dirty="0" err="1" smtClean="0"/>
              <a:t>syscall</a:t>
            </a:r>
            <a:r>
              <a:rPr lang="en-US" baseline="0" dirty="0" smtClean="0"/>
              <a:t>-related routines that a kernel thread or some other code </a:t>
            </a:r>
            <a:r>
              <a:rPr lang="en-US" baseline="0" smtClean="0"/>
              <a:t>might want to use</a:t>
            </a:r>
            <a:endParaRPr lang="en-US" dirty="0" smtClean="0"/>
          </a:p>
          <a:p>
            <a:endParaRPr lang="en-US" dirty="0" smtClean="0"/>
          </a:p>
          <a:p>
            <a:r>
              <a:rPr lang="en-US" dirty="0" smtClean="0"/>
              <a:t>If we’re doing a kernel -&gt; kernel</a:t>
            </a:r>
            <a:r>
              <a:rPr lang="en-US" baseline="0" dirty="0" smtClean="0"/>
              <a:t> copy, normally the kernel would set the kernel domain access type to DOMAIN_MANAGER, allowing writes to read-only areas</a:t>
            </a:r>
          </a:p>
          <a:p>
            <a:r>
              <a:rPr lang="en-US" baseline="0" dirty="0" smtClean="0"/>
              <a:t>We’ve prevented that functionality, forcing the kernel to obey all page protections for these copies</a:t>
            </a:r>
          </a:p>
          <a:p>
            <a:endParaRPr lang="en-US" baseline="0" dirty="0" smtClean="0"/>
          </a:p>
          <a:p>
            <a:r>
              <a:rPr lang="en-US" baseline="0" dirty="0" smtClean="0"/>
              <a:t>Likewise for a kernel -&gt; kernel copy, we don’t need to allow access to userland, so we don’t bother changing the DACR</a:t>
            </a:r>
            <a:endParaRPr lang="en-US" dirty="0"/>
          </a:p>
        </p:txBody>
      </p:sp>
      <p:sp>
        <p:nvSpPr>
          <p:cNvPr id="4" name="Slide Number Placeholder 3"/>
          <p:cNvSpPr>
            <a:spLocks noGrp="1"/>
          </p:cNvSpPr>
          <p:nvPr>
            <p:ph type="sldNum" sz="quarter" idx="10"/>
          </p:nvPr>
        </p:nvSpPr>
        <p:spPr/>
        <p:txBody>
          <a:bodyPr/>
          <a:lstStyle/>
          <a:p>
            <a:fld id="{DDFD83E2-0145-41BC-A8B8-975CDA4C704E}" type="slidenum">
              <a:rPr lang="en-US" smtClean="0"/>
              <a:t>15</a:t>
            </a:fld>
            <a:endParaRPr lang="en-US"/>
          </a:p>
        </p:txBody>
      </p:sp>
    </p:spTree>
    <p:extLst>
      <p:ext uri="{BB962C8B-B14F-4D97-AF65-F5344CB8AC3E}">
        <p14:creationId xmlns:p14="http://schemas.microsoft.com/office/powerpoint/2010/main" val="18007243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PaX Team’s blog on the new PCID-powered amd64 UDEREF is coming Real Soon Now ™ despite the feature being out for some months</a:t>
            </a:r>
          </a:p>
          <a:p>
            <a:r>
              <a:rPr lang="en-US" baseline="0" dirty="0" smtClean="0"/>
              <a:t>The PCID-powered version defaults to eliminating the NX shadow area for UDEREF</a:t>
            </a:r>
          </a:p>
          <a:p>
            <a:endParaRPr lang="en-US" baseline="0" dirty="0" smtClean="0"/>
          </a:p>
          <a:p>
            <a:r>
              <a:rPr lang="en-US" baseline="0" dirty="0" smtClean="0"/>
              <a:t>See blog regarding other future improvements possible for these features</a:t>
            </a:r>
            <a:endParaRPr lang="en-US" dirty="0"/>
          </a:p>
        </p:txBody>
      </p:sp>
      <p:sp>
        <p:nvSpPr>
          <p:cNvPr id="4" name="Slide Number Placeholder 3"/>
          <p:cNvSpPr>
            <a:spLocks noGrp="1"/>
          </p:cNvSpPr>
          <p:nvPr>
            <p:ph type="sldNum" sz="quarter" idx="10"/>
          </p:nvPr>
        </p:nvSpPr>
        <p:spPr/>
        <p:txBody>
          <a:bodyPr/>
          <a:lstStyle/>
          <a:p>
            <a:fld id="{DDFD83E2-0145-41BC-A8B8-975CDA4C704E}" type="slidenum">
              <a:rPr lang="en-US" smtClean="0"/>
              <a:t>16</a:t>
            </a:fld>
            <a:endParaRPr lang="en-US"/>
          </a:p>
        </p:txBody>
      </p:sp>
    </p:spTree>
    <p:extLst>
      <p:ext uri="{BB962C8B-B14F-4D97-AF65-F5344CB8AC3E}">
        <p14:creationId xmlns:p14="http://schemas.microsoft.com/office/powerpoint/2010/main" val="27988188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Kuser</a:t>
            </a:r>
            <a:r>
              <a:rPr lang="en-US" dirty="0" smtClean="0"/>
              <a:t> helpers are stubs of code for userland to exec at fixed address provided by the kernel and dependent on the CPU revision</a:t>
            </a:r>
          </a:p>
          <a:p>
            <a:endParaRPr lang="en-US" dirty="0" smtClean="0"/>
          </a:p>
          <a:p>
            <a:r>
              <a:rPr lang="en-US" dirty="0" smtClean="0"/>
              <a:t>Tried to contact the ARM maintainer who was upset about the forced (and completely unnecessary) embargo regarding the vector page, told him to contact me in the future if someone tries to force an embargo (since</a:t>
            </a:r>
            <a:r>
              <a:rPr lang="en-US" baseline="0" dirty="0" smtClean="0"/>
              <a:t> he’s now unwilling to enter into them due to this experience)</a:t>
            </a:r>
          </a:p>
          <a:p>
            <a:r>
              <a:rPr lang="en-US" baseline="0" dirty="0" smtClean="0"/>
              <a:t>He took personal offense at my mentioning of his intentional “</a:t>
            </a:r>
            <a:r>
              <a:rPr lang="en-US" baseline="0" dirty="0" err="1" smtClean="0"/>
              <a:t>reduc</a:t>
            </a:r>
            <a:r>
              <a:rPr lang="en-US" baseline="0" dirty="0" smtClean="0"/>
              <a:t>[</a:t>
            </a:r>
            <a:r>
              <a:rPr lang="en-US" baseline="0" dirty="0" err="1" smtClean="0"/>
              <a:t>ing</a:t>
            </a:r>
            <a:r>
              <a:rPr lang="en-US" baseline="0" dirty="0" smtClean="0"/>
              <a:t>] visibility” of the security implications behind the fixes AFTER the BH talk had already been given:</a:t>
            </a:r>
          </a:p>
          <a:p>
            <a:r>
              <a:rPr lang="en-US" dirty="0" smtClean="0">
                <a:hlinkClick r:id="rId3"/>
              </a:rPr>
              <a:t>http://thread.gmane.org/gmane.linux.ports.arm.kernel/257396</a:t>
            </a:r>
            <a:endParaRPr lang="en-US" dirty="0" smtClean="0"/>
          </a:p>
          <a:p>
            <a:r>
              <a:rPr lang="en-US" dirty="0" smtClean="0"/>
              <a:t>I</a:t>
            </a:r>
            <a:r>
              <a:rPr lang="en-US" baseline="0" dirty="0" smtClean="0"/>
              <a:t> have thus not followed up about the problems with his fixes – it’s fixed in grsecurity and grsecurity users are my only responsibility</a:t>
            </a:r>
            <a:endParaRPr lang="en-US" dirty="0" smtClean="0"/>
          </a:p>
          <a:p>
            <a:endParaRPr lang="en-US" dirty="0"/>
          </a:p>
        </p:txBody>
      </p:sp>
      <p:sp>
        <p:nvSpPr>
          <p:cNvPr id="4" name="Slide Number Placeholder 3"/>
          <p:cNvSpPr>
            <a:spLocks noGrp="1"/>
          </p:cNvSpPr>
          <p:nvPr>
            <p:ph type="sldNum" sz="quarter" idx="10"/>
          </p:nvPr>
        </p:nvSpPr>
        <p:spPr/>
        <p:txBody>
          <a:bodyPr/>
          <a:lstStyle/>
          <a:p>
            <a:fld id="{DDFD83E2-0145-41BC-A8B8-975CDA4C704E}" type="slidenum">
              <a:rPr lang="en-US" smtClean="0"/>
              <a:t>17</a:t>
            </a:fld>
            <a:endParaRPr lang="en-US"/>
          </a:p>
        </p:txBody>
      </p:sp>
    </p:spTree>
    <p:extLst>
      <p:ext uri="{BB962C8B-B14F-4D97-AF65-F5344CB8AC3E}">
        <p14:creationId xmlns:p14="http://schemas.microsoft.com/office/powerpoint/2010/main" val="16941480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Virtual aliasing is important to fix, would permit you to</a:t>
            </a:r>
            <a:r>
              <a:rPr lang="en-US" baseline="0" dirty="0" smtClean="0"/>
              <a:t> achieve arbitrary code execution by writing to some physical page of memory via one known address and executing that written code via another known address</a:t>
            </a:r>
          </a:p>
          <a:p>
            <a:endParaRPr lang="en-US" baseline="0" dirty="0" smtClean="0"/>
          </a:p>
          <a:p>
            <a:r>
              <a:rPr lang="en-US" baseline="0" dirty="0" smtClean="0"/>
              <a:t>See </a:t>
            </a:r>
            <a:r>
              <a:rPr lang="en-US" baseline="0" dirty="0" err="1" smtClean="0"/>
              <a:t>Skape’s</a:t>
            </a:r>
            <a:r>
              <a:rPr lang="en-US" baseline="0" dirty="0" smtClean="0"/>
              <a:t> “dual mappings” article from V10 of Uninformed, previous </a:t>
            </a:r>
            <a:r>
              <a:rPr lang="en-US" baseline="0" dirty="0" err="1" smtClean="0"/>
              <a:t>sgrakkyu</a:t>
            </a:r>
            <a:r>
              <a:rPr lang="en-US" baseline="0" dirty="0" smtClean="0"/>
              <a:t>/</a:t>
            </a:r>
            <a:r>
              <a:rPr lang="en-US" baseline="0" dirty="0" err="1" smtClean="0"/>
              <a:t>twiz</a:t>
            </a:r>
            <a:r>
              <a:rPr lang="en-US" baseline="0" dirty="0" smtClean="0"/>
              <a:t> exploits abusing the shadow </a:t>
            </a:r>
            <a:r>
              <a:rPr lang="en-US" baseline="0" dirty="0" err="1" smtClean="0"/>
              <a:t>vsyscall</a:t>
            </a:r>
            <a:r>
              <a:rPr lang="en-US" baseline="0" dirty="0" smtClean="0"/>
              <a:t> map, </a:t>
            </a:r>
            <a:r>
              <a:rPr lang="en-US" baseline="0" dirty="0" err="1" smtClean="0"/>
              <a:t>etc</a:t>
            </a:r>
            <a:endParaRPr lang="en-US" baseline="0" dirty="0" smtClean="0"/>
          </a:p>
          <a:p>
            <a:endParaRPr lang="en-US" baseline="0" dirty="0" smtClean="0"/>
          </a:p>
          <a:p>
            <a:r>
              <a:rPr lang="en-US" baseline="0" dirty="0" smtClean="0"/>
              <a:t>See /</a:t>
            </a:r>
            <a:r>
              <a:rPr lang="en-US" baseline="0" dirty="0" err="1" smtClean="0"/>
              <a:t>proc</a:t>
            </a:r>
            <a:r>
              <a:rPr lang="en-US" baseline="0" dirty="0" smtClean="0"/>
              <a:t>/self/maps output here:</a:t>
            </a:r>
            <a:r>
              <a:rPr lang="en-US" baseline="0" dirty="0"/>
              <a:t> </a:t>
            </a:r>
            <a:r>
              <a:rPr lang="en-US" dirty="0" smtClean="0">
                <a:hlinkClick r:id="rId3"/>
              </a:rPr>
              <a:t>https://grsecurity.net/~spender/vector_maps.txt</a:t>
            </a:r>
            <a:endParaRPr lang="en-US" baseline="0" dirty="0" smtClean="0"/>
          </a:p>
        </p:txBody>
      </p:sp>
      <p:sp>
        <p:nvSpPr>
          <p:cNvPr id="4" name="Slide Number Placeholder 3"/>
          <p:cNvSpPr>
            <a:spLocks noGrp="1"/>
          </p:cNvSpPr>
          <p:nvPr>
            <p:ph type="sldNum" sz="quarter" idx="10"/>
          </p:nvPr>
        </p:nvSpPr>
        <p:spPr/>
        <p:txBody>
          <a:bodyPr/>
          <a:lstStyle/>
          <a:p>
            <a:fld id="{DDFD83E2-0145-41BC-A8B8-975CDA4C704E}" type="slidenum">
              <a:rPr lang="en-US" smtClean="0"/>
              <a:t>18</a:t>
            </a:fld>
            <a:endParaRPr lang="en-US"/>
          </a:p>
        </p:txBody>
      </p:sp>
    </p:spTree>
    <p:extLst>
      <p:ext uri="{BB962C8B-B14F-4D97-AF65-F5344CB8AC3E}">
        <p14:creationId xmlns:p14="http://schemas.microsoft.com/office/powerpoint/2010/main" val="9318812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Series of different magic values, each one triggering a different kind of attack/corner case</a:t>
            </a:r>
          </a:p>
          <a:p>
            <a:endParaRPr lang="en-US" dirty="0" smtClean="0"/>
          </a:p>
          <a:p>
            <a:r>
              <a:rPr lang="en-US" dirty="0" smtClean="0"/>
              <a:t>View the</a:t>
            </a:r>
            <a:r>
              <a:rPr lang="en-US" baseline="0" dirty="0" smtClean="0"/>
              <a:t> </a:t>
            </a:r>
            <a:r>
              <a:rPr lang="en-US" baseline="0" dirty="0" err="1" smtClean="0"/>
              <a:t>kmaps</a:t>
            </a:r>
            <a:r>
              <a:rPr lang="en-US" baseline="0" dirty="0" smtClean="0"/>
              <a:t> output against my kernel here:</a:t>
            </a:r>
          </a:p>
          <a:p>
            <a:r>
              <a:rPr lang="en-US" dirty="0" smtClean="0">
                <a:hlinkClick r:id="rId3"/>
              </a:rPr>
              <a:t>https://grsecurity.net/~spender/kmaps-nonlpae.log</a:t>
            </a:r>
            <a:endParaRPr lang="en-US" dirty="0" smtClean="0"/>
          </a:p>
          <a:p>
            <a:r>
              <a:rPr lang="en-US" dirty="0" smtClean="0"/>
              <a:t>https://grsecurity.net/~spender/kmaps.lo</a:t>
            </a:r>
            <a:r>
              <a:rPr lang="en-US" baseline="0" dirty="0" smtClean="0"/>
              <a:t>g</a:t>
            </a:r>
          </a:p>
          <a:p>
            <a:r>
              <a:rPr lang="en-US" dirty="0" smtClean="0"/>
              <a:t>https://grsecurity.net/~spender/kmaps-3.10.7-grsec.log</a:t>
            </a:r>
          </a:p>
          <a:p>
            <a:endParaRPr lang="en-US" dirty="0" smtClean="0"/>
          </a:p>
          <a:p>
            <a:r>
              <a:rPr lang="en-US" dirty="0" smtClean="0"/>
              <a:t>Notice a </a:t>
            </a:r>
            <a:r>
              <a:rPr lang="en-US" dirty="0" err="1" smtClean="0"/>
              <a:t>grep</a:t>
            </a:r>
            <a:r>
              <a:rPr lang="en-US" dirty="0" smtClean="0"/>
              <a:t> </a:t>
            </a:r>
            <a:r>
              <a:rPr lang="en-US" dirty="0" err="1" smtClean="0"/>
              <a:t>rwx</a:t>
            </a:r>
            <a:r>
              <a:rPr lang="en-US" dirty="0" smtClean="0"/>
              <a:t> returns nothing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DFD83E2-0145-41BC-A8B8-975CDA4C704E}" type="slidenum">
              <a:rPr lang="en-US" smtClean="0"/>
              <a:t>19</a:t>
            </a:fld>
            <a:endParaRPr lang="en-US"/>
          </a:p>
        </p:txBody>
      </p:sp>
    </p:spTree>
    <p:extLst>
      <p:ext uri="{BB962C8B-B14F-4D97-AF65-F5344CB8AC3E}">
        <p14:creationId xmlns:p14="http://schemas.microsoft.com/office/powerpoint/2010/main" val="887816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Log from Jan 1</a:t>
            </a:r>
            <a:r>
              <a:rPr lang="en-US" baseline="30000" dirty="0" smtClean="0"/>
              <a:t>st</a:t>
            </a:r>
            <a:r>
              <a:rPr lang="en-US" baseline="0" dirty="0" smtClean="0"/>
              <a:t> 2013:</a:t>
            </a:r>
          </a:p>
          <a:p>
            <a:r>
              <a:rPr lang="en-US" dirty="0" smtClean="0"/>
              <a:t>https://grsecurity.net/~spender/arm-uderef.txt</a:t>
            </a:r>
          </a:p>
          <a:p>
            <a:endParaRPr lang="en-US" dirty="0" smtClean="0"/>
          </a:p>
          <a:p>
            <a:r>
              <a:rPr lang="en-US" dirty="0" smtClean="0"/>
              <a:t>FSR = fault status register</a:t>
            </a:r>
            <a:endParaRPr lang="en-US" dirty="0"/>
          </a:p>
        </p:txBody>
      </p:sp>
      <p:sp>
        <p:nvSpPr>
          <p:cNvPr id="4" name="Slide Number Placeholder 3"/>
          <p:cNvSpPr>
            <a:spLocks noGrp="1"/>
          </p:cNvSpPr>
          <p:nvPr>
            <p:ph type="sldNum" sz="quarter" idx="10"/>
          </p:nvPr>
        </p:nvSpPr>
        <p:spPr/>
        <p:txBody>
          <a:bodyPr/>
          <a:lstStyle/>
          <a:p>
            <a:fld id="{DDFD83E2-0145-41BC-A8B8-975CDA4C704E}" type="slidenum">
              <a:rPr lang="en-US" smtClean="0"/>
              <a:t>20</a:t>
            </a:fld>
            <a:endParaRPr lang="en-US"/>
          </a:p>
        </p:txBody>
      </p:sp>
    </p:spTree>
    <p:extLst>
      <p:ext uri="{BB962C8B-B14F-4D97-AF65-F5344CB8AC3E}">
        <p14:creationId xmlns:p14="http://schemas.microsoft.com/office/powerpoint/2010/main" val="3884210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Non-accidental access would be through the approved routines:</a:t>
            </a:r>
            <a:r>
              <a:rPr lang="en-US" baseline="0" dirty="0" smtClean="0"/>
              <a:t> copy*user </a:t>
            </a:r>
            <a:r>
              <a:rPr lang="en-US" baseline="0" dirty="0" err="1" smtClean="0"/>
              <a:t>etc</a:t>
            </a:r>
            <a:endParaRPr lang="en-US" baseline="0" dirty="0" smtClean="0"/>
          </a:p>
          <a:p>
            <a:r>
              <a:rPr lang="en-US" baseline="0" dirty="0" smtClean="0"/>
              <a:t>See the PaX Team’s H2HC presentation from last year or </a:t>
            </a:r>
            <a:r>
              <a:rPr lang="en-US" dirty="0" smtClean="0">
                <a:hlinkClick r:id="rId3"/>
              </a:rPr>
              <a:t>https://grsecurity.net/~spender/uderef.txt</a:t>
            </a:r>
            <a:r>
              <a:rPr lang="en-US" dirty="0" smtClean="0"/>
              <a:t> </a:t>
            </a:r>
            <a:r>
              <a:rPr lang="en-US" baseline="0" dirty="0" smtClean="0"/>
              <a:t>for more info on this</a:t>
            </a:r>
            <a:endParaRPr lang="en-US" dirty="0"/>
          </a:p>
        </p:txBody>
      </p:sp>
      <p:sp>
        <p:nvSpPr>
          <p:cNvPr id="4" name="Slide Number Placeholder 3"/>
          <p:cNvSpPr>
            <a:spLocks noGrp="1"/>
          </p:cNvSpPr>
          <p:nvPr>
            <p:ph type="sldNum" sz="quarter" idx="10"/>
          </p:nvPr>
        </p:nvSpPr>
        <p:spPr/>
        <p:txBody>
          <a:bodyPr/>
          <a:lstStyle/>
          <a:p>
            <a:fld id="{DDFD83E2-0145-41BC-A8B8-975CDA4C704E}" type="slidenum">
              <a:rPr lang="en-US" smtClean="0"/>
              <a:t>3</a:t>
            </a:fld>
            <a:endParaRPr lang="en-US"/>
          </a:p>
        </p:txBody>
      </p:sp>
    </p:spTree>
    <p:extLst>
      <p:ext uri="{BB962C8B-B14F-4D97-AF65-F5344CB8AC3E}">
        <p14:creationId xmlns:p14="http://schemas.microsoft.com/office/powerpoint/2010/main" val="1187031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Especially</a:t>
            </a:r>
            <a:r>
              <a:rPr lang="en-US" baseline="0" dirty="0" smtClean="0"/>
              <a:t> painful when upstream attempted fixing some of the same ARM issues we fixed</a:t>
            </a:r>
          </a:p>
          <a:p>
            <a:r>
              <a:rPr lang="en-US" baseline="0" dirty="0" smtClean="0"/>
              <a:t>Emphasis on “attempted” ;)</a:t>
            </a:r>
          </a:p>
          <a:p>
            <a:endParaRPr lang="en-US" baseline="0" dirty="0" smtClean="0"/>
          </a:p>
          <a:p>
            <a:r>
              <a:rPr lang="en-US" baseline="0" dirty="0" smtClean="0"/>
              <a:t>Userland problem sprung up </a:t>
            </a:r>
            <a:r>
              <a:rPr lang="en-US" baseline="0" dirty="0" err="1" smtClean="0"/>
              <a:t>wrt</a:t>
            </a:r>
            <a:r>
              <a:rPr lang="en-US" baseline="0" dirty="0" smtClean="0"/>
              <a:t> the </a:t>
            </a:r>
            <a:r>
              <a:rPr lang="en-US" baseline="0" dirty="0" err="1" smtClean="0"/>
              <a:t>kuser</a:t>
            </a:r>
            <a:r>
              <a:rPr lang="en-US" baseline="0" dirty="0" smtClean="0"/>
              <a:t> helpers, emulating </a:t>
            </a:r>
            <a:r>
              <a:rPr lang="en-US" baseline="0" dirty="0" err="1" smtClean="0"/>
              <a:t>get_tls</a:t>
            </a:r>
            <a:r>
              <a:rPr lang="en-US" baseline="0" dirty="0" smtClean="0"/>
              <a:t>() was sufficient for my userland, but older </a:t>
            </a:r>
            <a:r>
              <a:rPr lang="en-US" baseline="0" dirty="0" err="1" smtClean="0"/>
              <a:t>userlands</a:t>
            </a:r>
            <a:r>
              <a:rPr lang="en-US" baseline="0" dirty="0" smtClean="0"/>
              <a:t> from other </a:t>
            </a:r>
            <a:r>
              <a:rPr lang="en-US" baseline="0" dirty="0" err="1" smtClean="0"/>
              <a:t>distros</a:t>
            </a:r>
            <a:r>
              <a:rPr lang="en-US" baseline="0" dirty="0" smtClean="0"/>
              <a:t> needed more/all (still sorting out that mess)</a:t>
            </a:r>
          </a:p>
          <a:p>
            <a:endParaRPr lang="en-US" baseline="0" dirty="0" smtClean="0"/>
          </a:p>
          <a:p>
            <a:r>
              <a:rPr lang="en-US" baseline="0" dirty="0" smtClean="0"/>
              <a:t>Surprised myself by ability to pull off such a wide change at the lowest levels of a platform mostly “new” to me</a:t>
            </a:r>
          </a:p>
          <a:p>
            <a:endParaRPr lang="en-US" dirty="0"/>
          </a:p>
        </p:txBody>
      </p:sp>
      <p:sp>
        <p:nvSpPr>
          <p:cNvPr id="4" name="Slide Number Placeholder 3"/>
          <p:cNvSpPr>
            <a:spLocks noGrp="1"/>
          </p:cNvSpPr>
          <p:nvPr>
            <p:ph type="sldNum" sz="quarter" idx="10"/>
          </p:nvPr>
        </p:nvSpPr>
        <p:spPr/>
        <p:txBody>
          <a:bodyPr/>
          <a:lstStyle/>
          <a:p>
            <a:fld id="{DDFD83E2-0145-41BC-A8B8-975CDA4C704E}" type="slidenum">
              <a:rPr lang="en-US" smtClean="0"/>
              <a:t>21</a:t>
            </a:fld>
            <a:endParaRPr lang="en-US"/>
          </a:p>
        </p:txBody>
      </p:sp>
    </p:spTree>
    <p:extLst>
      <p:ext uri="{BB962C8B-B14F-4D97-AF65-F5344CB8AC3E}">
        <p14:creationId xmlns:p14="http://schemas.microsoft.com/office/powerpoint/2010/main" val="11883368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Too many security vendors/products judge</a:t>
            </a:r>
            <a:r>
              <a:rPr lang="en-US" baseline="0" dirty="0" smtClean="0"/>
              <a:t> their success against public exploits and specific public techniques, so given poorly-written exploits they’ll judge themselves to be a success.  The general public will be then left vulnerable to the exploit-selling “cyber arms dealers’” techniques.  By raising the quality of public exploits, where the information can be known and evaluated against by all, these reactive defenses will be forced to sink or swim on their true merit, not adeptness with buzzwords.</a:t>
            </a:r>
          </a:p>
          <a:p>
            <a:endParaRPr lang="en-US" baseline="0" dirty="0" smtClean="0"/>
          </a:p>
          <a:p>
            <a:r>
              <a:rPr lang="en-US" baseline="0" dirty="0" smtClean="0"/>
              <a:t>Obviously nothing is without ethical considerations (even defense, contrary to FX’s keynote!) but I believe in giving the opportunity to make more </a:t>
            </a:r>
            <a:r>
              <a:rPr lang="en-US" baseline="0" smtClean="0"/>
              <a:t>informed choices</a:t>
            </a:r>
            <a:endParaRPr lang="en-US" dirty="0"/>
          </a:p>
        </p:txBody>
      </p:sp>
      <p:sp>
        <p:nvSpPr>
          <p:cNvPr id="4" name="Slide Number Placeholder 3"/>
          <p:cNvSpPr>
            <a:spLocks noGrp="1"/>
          </p:cNvSpPr>
          <p:nvPr>
            <p:ph type="sldNum" sz="quarter" idx="10"/>
          </p:nvPr>
        </p:nvSpPr>
        <p:spPr/>
        <p:txBody>
          <a:bodyPr/>
          <a:lstStyle/>
          <a:p>
            <a:fld id="{DDFD83E2-0145-41BC-A8B8-975CDA4C704E}" type="slidenum">
              <a:rPr lang="en-US" smtClean="0"/>
              <a:t>23</a:t>
            </a:fld>
            <a:endParaRPr lang="en-US"/>
          </a:p>
        </p:txBody>
      </p:sp>
    </p:spTree>
    <p:extLst>
      <p:ext uri="{BB962C8B-B14F-4D97-AF65-F5344CB8AC3E}">
        <p14:creationId xmlns:p14="http://schemas.microsoft.com/office/powerpoint/2010/main" val="19874225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 exploits have been doing this since 2007 – the same exploitation</a:t>
            </a:r>
            <a:r>
              <a:rPr lang="en-US" baseline="0" dirty="0" smtClean="0"/>
              <a:t> techniques that worked then work today</a:t>
            </a:r>
            <a:endParaRPr lang="en-US" dirty="0"/>
          </a:p>
        </p:txBody>
      </p:sp>
      <p:sp>
        <p:nvSpPr>
          <p:cNvPr id="4" name="Slide Number Placeholder 3"/>
          <p:cNvSpPr>
            <a:spLocks noGrp="1"/>
          </p:cNvSpPr>
          <p:nvPr>
            <p:ph type="sldNum" sz="quarter" idx="10"/>
          </p:nvPr>
        </p:nvSpPr>
        <p:spPr/>
        <p:txBody>
          <a:bodyPr/>
          <a:lstStyle/>
          <a:p>
            <a:fld id="{DDFD83E2-0145-41BC-A8B8-975CDA4C704E}" type="slidenum">
              <a:rPr lang="en-US" smtClean="0"/>
              <a:t>24</a:t>
            </a:fld>
            <a:endParaRPr lang="en-US"/>
          </a:p>
        </p:txBody>
      </p:sp>
    </p:spTree>
    <p:extLst>
      <p:ext uri="{BB962C8B-B14F-4D97-AF65-F5344CB8AC3E}">
        <p14:creationId xmlns:p14="http://schemas.microsoft.com/office/powerpoint/2010/main" val="17168228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Exception-handled areas are copy*user and the like, they need to be able to handle any kind of errors that occu</a:t>
            </a:r>
            <a:r>
              <a:rPr lang="en-US" baseline="0" dirty="0" smtClean="0"/>
              <a:t>r when accessing a </a:t>
            </a:r>
            <a:r>
              <a:rPr lang="en-US" baseline="0" smtClean="0"/>
              <a:t>user-provided address</a:t>
            </a:r>
            <a:endParaRPr lang="en-US" dirty="0"/>
          </a:p>
        </p:txBody>
      </p:sp>
      <p:sp>
        <p:nvSpPr>
          <p:cNvPr id="4" name="Slide Number Placeholder 3"/>
          <p:cNvSpPr>
            <a:spLocks noGrp="1"/>
          </p:cNvSpPr>
          <p:nvPr>
            <p:ph type="sldNum" sz="quarter" idx="10"/>
          </p:nvPr>
        </p:nvSpPr>
        <p:spPr/>
        <p:txBody>
          <a:bodyPr/>
          <a:lstStyle/>
          <a:p>
            <a:fld id="{DDFD83E2-0145-41BC-A8B8-975CDA4C704E}" type="slidenum">
              <a:rPr lang="en-US" smtClean="0"/>
              <a:t>37</a:t>
            </a:fld>
            <a:endParaRPr lang="en-US"/>
          </a:p>
        </p:txBody>
      </p:sp>
    </p:spTree>
    <p:extLst>
      <p:ext uri="{BB962C8B-B14F-4D97-AF65-F5344CB8AC3E}">
        <p14:creationId xmlns:p14="http://schemas.microsoft.com/office/powerpoint/2010/main" val="6315207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Framework</a:t>
            </a:r>
            <a:r>
              <a:rPr lang="en-US" baseline="0" dirty="0" smtClean="0"/>
              <a:t> and exploit source (</a:t>
            </a:r>
            <a:r>
              <a:rPr lang="en-US" baseline="0" dirty="0" err="1" smtClean="0"/>
              <a:t>exp_abacus.c</a:t>
            </a:r>
            <a:r>
              <a:rPr lang="en-US" baseline="0" dirty="0" smtClean="0"/>
              <a:t>) is available at https://grsecurity.net/~spender/exploits/enlightenment.tgz</a:t>
            </a:r>
          </a:p>
          <a:p>
            <a:r>
              <a:rPr lang="en-US" baseline="0" dirty="0" smtClean="0"/>
              <a:t>Also see: https://www.youtube.com/watch?v=WI0FXZUsLuI   https://www.youtube.com/watch?v=llqxbMgIztk</a:t>
            </a:r>
            <a:endParaRPr lang="en-US" dirty="0"/>
          </a:p>
        </p:txBody>
      </p:sp>
      <p:sp>
        <p:nvSpPr>
          <p:cNvPr id="4" name="Slide Number Placeholder 3"/>
          <p:cNvSpPr>
            <a:spLocks noGrp="1"/>
          </p:cNvSpPr>
          <p:nvPr>
            <p:ph type="sldNum" sz="quarter" idx="10"/>
          </p:nvPr>
        </p:nvSpPr>
        <p:spPr/>
        <p:txBody>
          <a:bodyPr/>
          <a:lstStyle/>
          <a:p>
            <a:fld id="{DDFD83E2-0145-41BC-A8B8-975CDA4C704E}" type="slidenum">
              <a:rPr lang="en-US" smtClean="0"/>
              <a:t>38</a:t>
            </a:fld>
            <a:endParaRPr lang="en-US"/>
          </a:p>
        </p:txBody>
      </p:sp>
    </p:spTree>
    <p:extLst>
      <p:ext uri="{BB962C8B-B14F-4D97-AF65-F5344CB8AC3E}">
        <p14:creationId xmlns:p14="http://schemas.microsoft.com/office/powerpoint/2010/main" val="1282757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Config</a:t>
            </a:r>
            <a:r>
              <a:rPr lang="en-US" dirty="0" smtClean="0"/>
              <a:t> says feature “restrict[s] kernel memory permissions as much as possible”, that “kernel text will be made RX”</a:t>
            </a:r>
          </a:p>
          <a:p>
            <a:r>
              <a:rPr lang="en-US" dirty="0" smtClean="0"/>
              <a:t>Leaves several RWX mappings</a:t>
            </a:r>
          </a:p>
          <a:p>
            <a:r>
              <a:rPr lang="en-US" dirty="0" smtClean="0"/>
              <a:t>Leave vector map RWX via virtual aliasing</a:t>
            </a:r>
          </a:p>
          <a:p>
            <a:r>
              <a:rPr lang="en-US" dirty="0" smtClean="0"/>
              <a:t>Doesn’t prevent execution of code in userland</a:t>
            </a:r>
          </a:p>
          <a:p>
            <a:endParaRPr lang="en-US" dirty="0" smtClean="0"/>
          </a:p>
          <a:p>
            <a:r>
              <a:rPr lang="en-US" dirty="0" smtClean="0"/>
              <a:t>Initially was only going to bother doing v7+LPAE</a:t>
            </a:r>
          </a:p>
          <a:p>
            <a:r>
              <a:rPr lang="en-US" dirty="0" smtClean="0"/>
              <a:t>After</a:t>
            </a:r>
            <a:r>
              <a:rPr lang="en-US" baseline="0" dirty="0" smtClean="0"/>
              <a:t> some incorrect inferences were published on Twitter from snippets of a DARPA CFT report (</a:t>
            </a:r>
            <a:r>
              <a:rPr lang="en-US" baseline="0" dirty="0" err="1" smtClean="0"/>
              <a:t>copy+pasted</a:t>
            </a:r>
            <a:r>
              <a:rPr lang="en-US" baseline="0" dirty="0" smtClean="0"/>
              <a:t> out of the ARM manual with some pretense of understanding), general annoyance, decided on going full-blown v6+</a:t>
            </a:r>
            <a:endParaRPr lang="en-US" dirty="0"/>
          </a:p>
        </p:txBody>
      </p:sp>
      <p:sp>
        <p:nvSpPr>
          <p:cNvPr id="4" name="Slide Number Placeholder 3"/>
          <p:cNvSpPr>
            <a:spLocks noGrp="1"/>
          </p:cNvSpPr>
          <p:nvPr>
            <p:ph type="sldNum" sz="quarter" idx="10"/>
          </p:nvPr>
        </p:nvSpPr>
        <p:spPr/>
        <p:txBody>
          <a:bodyPr/>
          <a:lstStyle/>
          <a:p>
            <a:fld id="{DDFD83E2-0145-41BC-A8B8-975CDA4C704E}" type="slidenum">
              <a:rPr lang="en-US" smtClean="0"/>
              <a:t>4</a:t>
            </a:fld>
            <a:endParaRPr lang="en-US"/>
          </a:p>
        </p:txBody>
      </p:sp>
    </p:spTree>
    <p:extLst>
      <p:ext uri="{BB962C8B-B14F-4D97-AF65-F5344CB8AC3E}">
        <p14:creationId xmlns:p14="http://schemas.microsoft.com/office/powerpoint/2010/main" val="3883939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Bottom left, mini SD</a:t>
            </a:r>
          </a:p>
          <a:p>
            <a:r>
              <a:rPr lang="en-US" dirty="0" smtClean="0"/>
              <a:t>Supports SATA for extra storage, but the </a:t>
            </a:r>
            <a:r>
              <a:rPr lang="en-US" dirty="0" err="1" smtClean="0"/>
              <a:t>Exynos</a:t>
            </a:r>
            <a:r>
              <a:rPr lang="en-US" dirty="0" smtClean="0"/>
              <a:t> SATA driver still is not upstream (had to </a:t>
            </a:r>
            <a:r>
              <a:rPr lang="en-US" dirty="0" err="1" smtClean="0"/>
              <a:t>backport</a:t>
            </a:r>
            <a:r>
              <a:rPr lang="en-US" dirty="0" smtClean="0"/>
              <a:t> patches for this)</a:t>
            </a:r>
          </a:p>
          <a:p>
            <a:r>
              <a:rPr lang="en-US" dirty="0" smtClean="0"/>
              <a:t>Top</a:t>
            </a:r>
            <a:r>
              <a:rPr lang="en-US" baseline="0" dirty="0" smtClean="0"/>
              <a:t> left, series of push buttons, uppermost one powers the board on</a:t>
            </a:r>
          </a:p>
          <a:p>
            <a:r>
              <a:rPr lang="en-US" baseline="0" dirty="0" smtClean="0"/>
              <a:t>Used cheap serial -&gt; USB cable for reading of debugging output at boot (connected at top right)</a:t>
            </a:r>
            <a:endParaRPr lang="en-US" dirty="0"/>
          </a:p>
        </p:txBody>
      </p:sp>
      <p:sp>
        <p:nvSpPr>
          <p:cNvPr id="4" name="Slide Number Placeholder 3"/>
          <p:cNvSpPr>
            <a:spLocks noGrp="1"/>
          </p:cNvSpPr>
          <p:nvPr>
            <p:ph type="sldNum" sz="quarter" idx="10"/>
          </p:nvPr>
        </p:nvSpPr>
        <p:spPr/>
        <p:txBody>
          <a:bodyPr/>
          <a:lstStyle/>
          <a:p>
            <a:fld id="{DDFD83E2-0145-41BC-A8B8-975CDA4C704E}" type="slidenum">
              <a:rPr lang="en-US" smtClean="0"/>
              <a:t>5</a:t>
            </a:fld>
            <a:endParaRPr lang="en-US"/>
          </a:p>
        </p:txBody>
      </p:sp>
    </p:spTree>
    <p:extLst>
      <p:ext uri="{BB962C8B-B14F-4D97-AF65-F5344CB8AC3E}">
        <p14:creationId xmlns:p14="http://schemas.microsoft.com/office/powerpoint/2010/main" val="3571660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Adding</a:t>
            </a:r>
            <a:r>
              <a:rPr lang="en-US" baseline="0" dirty="0" smtClean="0"/>
              <a:t> PXN support was quite easy, could be done even more simply but I adhered to the ARM spec that lists PXN support as optional for a v7 CPU</a:t>
            </a:r>
          </a:p>
          <a:p>
            <a:r>
              <a:rPr lang="en-US" baseline="0" dirty="0" smtClean="0"/>
              <a:t>Ignoring that, it’s mostly a matter of adding the proper flags and making sure it’s set by </a:t>
            </a:r>
            <a:r>
              <a:rPr lang="en-US" baseline="0" dirty="0" err="1" smtClean="0"/>
              <a:t>pmd_populate</a:t>
            </a:r>
            <a:r>
              <a:rPr lang="en-US" baseline="0" dirty="0" smtClean="0"/>
              <a:t> when it marks _PAGE_USER_TABLE</a:t>
            </a:r>
            <a:endParaRPr lang="en-US" dirty="0"/>
          </a:p>
        </p:txBody>
      </p:sp>
      <p:sp>
        <p:nvSpPr>
          <p:cNvPr id="4" name="Slide Number Placeholder 3"/>
          <p:cNvSpPr>
            <a:spLocks noGrp="1"/>
          </p:cNvSpPr>
          <p:nvPr>
            <p:ph type="sldNum" sz="quarter" idx="10"/>
          </p:nvPr>
        </p:nvSpPr>
        <p:spPr/>
        <p:txBody>
          <a:bodyPr/>
          <a:lstStyle/>
          <a:p>
            <a:fld id="{DDFD83E2-0145-41BC-A8B8-975CDA4C704E}" type="slidenum">
              <a:rPr lang="en-US" smtClean="0"/>
              <a:t>6</a:t>
            </a:fld>
            <a:endParaRPr lang="en-US"/>
          </a:p>
        </p:txBody>
      </p:sp>
    </p:spTree>
    <p:extLst>
      <p:ext uri="{BB962C8B-B14F-4D97-AF65-F5344CB8AC3E}">
        <p14:creationId xmlns:p14="http://schemas.microsoft.com/office/powerpoint/2010/main" val="3304419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Added XN to several more </a:t>
            </a:r>
            <a:r>
              <a:rPr lang="en-US" dirty="0" err="1" smtClean="0"/>
              <a:t>mem</a:t>
            </a:r>
            <a:r>
              <a:rPr lang="en-US" dirty="0" smtClean="0"/>
              <a:t> types than currently used it</a:t>
            </a:r>
          </a:p>
          <a:p>
            <a:r>
              <a:rPr lang="en-US" dirty="0" smtClean="0"/>
              <a:t>Fixed</a:t>
            </a:r>
            <a:r>
              <a:rPr lang="en-US" baseline="0" dirty="0" smtClean="0"/>
              <a:t> up all the users of </a:t>
            </a:r>
            <a:r>
              <a:rPr lang="en-US" baseline="0" dirty="0" err="1" smtClean="0"/>
              <a:t>create_mapping</a:t>
            </a:r>
            <a:r>
              <a:rPr lang="en-US" baseline="0" dirty="0" smtClean="0"/>
              <a:t>()</a:t>
            </a:r>
            <a:endParaRPr lang="en-US" dirty="0" smtClean="0"/>
          </a:p>
          <a:p>
            <a:endParaRPr lang="en-US" dirty="0" smtClean="0"/>
          </a:p>
          <a:p>
            <a:r>
              <a:rPr lang="en-US" dirty="0" smtClean="0"/>
              <a:t>Linker</a:t>
            </a:r>
            <a:r>
              <a:rPr lang="en-US" baseline="0" dirty="0" smtClean="0"/>
              <a:t> script is arch/arm/kernel/</a:t>
            </a:r>
            <a:r>
              <a:rPr lang="en-US" baseline="0" dirty="0" err="1" smtClean="0"/>
              <a:t>vmlinux.lds.S</a:t>
            </a:r>
            <a:endParaRPr lang="en-US" baseline="0" dirty="0" smtClean="0"/>
          </a:p>
          <a:p>
            <a:endParaRPr lang="en-US" baseline="0" dirty="0" smtClean="0"/>
          </a:p>
          <a:p>
            <a:r>
              <a:rPr lang="en-US" baseline="0" dirty="0" smtClean="0"/>
              <a:t>The weakened protections allow the kernel to apply code </a:t>
            </a:r>
            <a:r>
              <a:rPr lang="en-US" baseline="0" dirty="0" err="1" smtClean="0"/>
              <a:t>fixups</a:t>
            </a:r>
            <a:r>
              <a:rPr lang="en-US" baseline="0" dirty="0" smtClean="0"/>
              <a:t>, ASM alternatives (code rewritten at runtime based on CPU capabilities), </a:t>
            </a:r>
            <a:r>
              <a:rPr lang="en-US" baseline="0" dirty="0" err="1" smtClean="0"/>
              <a:t>etc</a:t>
            </a:r>
            <a:r>
              <a:rPr lang="en-US" baseline="0" dirty="0" smtClean="0"/>
              <a:t> early in boot</a:t>
            </a:r>
          </a:p>
          <a:p>
            <a:endParaRPr lang="en-US" baseline="0" dirty="0" smtClean="0"/>
          </a:p>
          <a:p>
            <a:r>
              <a:rPr lang="en-US" baseline="0" dirty="0" smtClean="0"/>
              <a:t>__</a:t>
            </a:r>
            <a:r>
              <a:rPr lang="en-US" baseline="0" dirty="0" err="1" smtClean="0"/>
              <a:t>read_only</a:t>
            </a:r>
            <a:r>
              <a:rPr lang="en-US" baseline="0" dirty="0" smtClean="0"/>
              <a:t> is an attribute that we’ve manually added to various static objects in the kernel that can’t be made </a:t>
            </a:r>
            <a:r>
              <a:rPr lang="en-US" baseline="0" dirty="0" err="1" smtClean="0"/>
              <a:t>const</a:t>
            </a:r>
            <a:r>
              <a:rPr lang="en-US" baseline="0" dirty="0" smtClean="0"/>
              <a:t>, mostly used for objects that are only modified by code at </a:t>
            </a:r>
            <a:r>
              <a:rPr lang="en-US" baseline="0" dirty="0" err="1" smtClean="0"/>
              <a:t>init</a:t>
            </a:r>
            <a:r>
              <a:rPr lang="en-US" baseline="0" dirty="0" smtClean="0"/>
              <a:t> time, so we can permit those writes without any modification to the code, but then when freeing the </a:t>
            </a:r>
            <a:r>
              <a:rPr lang="en-US" baseline="0" dirty="0" err="1" smtClean="0"/>
              <a:t>initmem</a:t>
            </a:r>
            <a:r>
              <a:rPr lang="en-US" baseline="0" dirty="0" smtClean="0"/>
              <a:t> we can mark the entire section associated with this attribute as read-only</a:t>
            </a:r>
          </a:p>
          <a:p>
            <a:endParaRPr lang="en-US" baseline="0" dirty="0" smtClean="0"/>
          </a:p>
          <a:p>
            <a:r>
              <a:rPr lang="en-US" baseline="0" dirty="0" smtClean="0"/>
              <a:t>For instance, we protect the LSM </a:t>
            </a:r>
            <a:r>
              <a:rPr lang="en-US" baseline="0" dirty="0" err="1" smtClean="0"/>
              <a:t>security_ops</a:t>
            </a:r>
            <a:r>
              <a:rPr lang="en-US" baseline="0" dirty="0" smtClean="0"/>
              <a:t> via this method, preventing it from being targeted with a direct write</a:t>
            </a:r>
          </a:p>
          <a:p>
            <a:endParaRPr lang="en-US" dirty="0" smtClean="0"/>
          </a:p>
          <a:p>
            <a:r>
              <a:rPr lang="en-US" dirty="0" smtClean="0"/>
              <a:t>For brevity, leaving out discussion of minor details (though the minor details are important to get right!) like </a:t>
            </a:r>
            <a:r>
              <a:rPr lang="en-US" dirty="0" err="1" smtClean="0"/>
              <a:t>fixup</a:t>
            </a:r>
            <a:r>
              <a:rPr lang="en-US" dirty="0" smtClean="0"/>
              <a:t> of the OMAP SRAM/function copying code – see the blog or source if you’re interested</a:t>
            </a:r>
            <a:endParaRPr lang="en-US" dirty="0"/>
          </a:p>
        </p:txBody>
      </p:sp>
      <p:sp>
        <p:nvSpPr>
          <p:cNvPr id="4" name="Slide Number Placeholder 3"/>
          <p:cNvSpPr>
            <a:spLocks noGrp="1"/>
          </p:cNvSpPr>
          <p:nvPr>
            <p:ph type="sldNum" sz="quarter" idx="10"/>
          </p:nvPr>
        </p:nvSpPr>
        <p:spPr/>
        <p:txBody>
          <a:bodyPr/>
          <a:lstStyle/>
          <a:p>
            <a:fld id="{DDFD83E2-0145-41BC-A8B8-975CDA4C704E}" type="slidenum">
              <a:rPr lang="en-US" smtClean="0"/>
              <a:t>7</a:t>
            </a:fld>
            <a:endParaRPr lang="en-US"/>
          </a:p>
        </p:txBody>
      </p:sp>
    </p:spTree>
    <p:extLst>
      <p:ext uri="{BB962C8B-B14F-4D97-AF65-F5344CB8AC3E}">
        <p14:creationId xmlns:p14="http://schemas.microsoft.com/office/powerpoint/2010/main" val="6462024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LPAE support is enabled, domain support is disabled</a:t>
            </a:r>
            <a:endParaRPr lang="en-US" baseline="0" dirty="0" smtClean="0"/>
          </a:p>
          <a:p>
            <a:endParaRPr lang="en-US" dirty="0" smtClean="0"/>
          </a:p>
          <a:p>
            <a:r>
              <a:rPr lang="en-US" dirty="0" smtClean="0"/>
              <a:t>Without per-</a:t>
            </a:r>
            <a:r>
              <a:rPr lang="en-US" dirty="0" err="1" smtClean="0"/>
              <a:t>cpu</a:t>
            </a:r>
            <a:r>
              <a:rPr lang="en-US" dirty="0" smtClean="0"/>
              <a:t> </a:t>
            </a:r>
            <a:r>
              <a:rPr lang="en-US" dirty="0" err="1" smtClean="0"/>
              <a:t>pgds</a:t>
            </a:r>
            <a:r>
              <a:rPr lang="en-US" dirty="0" smtClean="0"/>
              <a:t>, creating the temporary</a:t>
            </a:r>
            <a:r>
              <a:rPr lang="en-US" baseline="0" dirty="0" smtClean="0"/>
              <a:t> aliases opens up a window of attack for an attacker on another CPU who can predict the address of the alias</a:t>
            </a:r>
            <a:endParaRPr lang="en-US" dirty="0"/>
          </a:p>
        </p:txBody>
      </p:sp>
      <p:sp>
        <p:nvSpPr>
          <p:cNvPr id="4" name="Slide Number Placeholder 3"/>
          <p:cNvSpPr>
            <a:spLocks noGrp="1"/>
          </p:cNvSpPr>
          <p:nvPr>
            <p:ph type="sldNum" sz="quarter" idx="10"/>
          </p:nvPr>
        </p:nvSpPr>
        <p:spPr/>
        <p:txBody>
          <a:bodyPr/>
          <a:lstStyle/>
          <a:p>
            <a:fld id="{DDFD83E2-0145-41BC-A8B8-975CDA4C704E}" type="slidenum">
              <a:rPr lang="en-US" smtClean="0"/>
              <a:t>8</a:t>
            </a:fld>
            <a:endParaRPr lang="en-US"/>
          </a:p>
        </p:txBody>
      </p:sp>
    </p:spTree>
    <p:extLst>
      <p:ext uri="{BB962C8B-B14F-4D97-AF65-F5344CB8AC3E}">
        <p14:creationId xmlns:p14="http://schemas.microsoft.com/office/powerpoint/2010/main" val="2431850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a CONFIG_THUMB2_KERNEL setup, modules start at 0xBF800000</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After the change, userland uses full lower 3GB, kernel uses upper 1GB</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ASID = Address Space ID</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When we disable TTBR0 through setting TTBCR.EPD0, we need to change ASID too, otherwise userland accesses may still be possible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if a TLB entry exists for the address with the current ASID.  TTBR* is only consulted in the case of a TLB miss.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that this strategy isn’t desirable for !LPAE on Linux, since TTBCR.N can at best only provide for a 2g/2g split (or worse), never a 3g/1g split typically used on Linux</a:t>
            </a:r>
            <a:endParaRPr lang="en-US" dirty="0" smtClean="0"/>
          </a:p>
          <a:p>
            <a:endParaRPr lang="en-US" dirty="0"/>
          </a:p>
        </p:txBody>
      </p:sp>
      <p:sp>
        <p:nvSpPr>
          <p:cNvPr id="4" name="Slide Number Placeholder 3"/>
          <p:cNvSpPr>
            <a:spLocks noGrp="1"/>
          </p:cNvSpPr>
          <p:nvPr>
            <p:ph type="sldNum" sz="quarter" idx="10"/>
          </p:nvPr>
        </p:nvSpPr>
        <p:spPr/>
        <p:txBody>
          <a:bodyPr/>
          <a:lstStyle/>
          <a:p>
            <a:fld id="{DDFD83E2-0145-41BC-A8B8-975CDA4C704E}" type="slidenum">
              <a:rPr lang="en-US" smtClean="0"/>
              <a:t>9</a:t>
            </a:fld>
            <a:endParaRPr lang="en-US"/>
          </a:p>
        </p:txBody>
      </p:sp>
    </p:spTree>
    <p:extLst>
      <p:ext uri="{BB962C8B-B14F-4D97-AF65-F5344CB8AC3E}">
        <p14:creationId xmlns:p14="http://schemas.microsoft.com/office/powerpoint/2010/main" val="10448708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Test was a kernel patch that</a:t>
            </a:r>
            <a:r>
              <a:rPr lang="en-US" baseline="0" dirty="0" smtClean="0"/>
              <a:t> introduced a magic “backdoor” value to </a:t>
            </a:r>
            <a:r>
              <a:rPr lang="en-US" baseline="0" dirty="0" err="1" smtClean="0"/>
              <a:t>setuid</a:t>
            </a:r>
            <a:r>
              <a:rPr lang="en-US" baseline="0" dirty="0" smtClean="0"/>
              <a:t>() which demonstrated the expected translation fault when the TLB was flushed, TTBR0 was disabled and an access attempt was made to a valid userland address</a:t>
            </a:r>
          </a:p>
          <a:p>
            <a:r>
              <a:rPr lang="en-US" baseline="0" dirty="0" smtClean="0"/>
              <a:t>A different value triggered a direct userland dereference, no TLB flush, then TTBR0 disable, confirmed that the following dereference of the previous address did not result in a translation fault</a:t>
            </a:r>
            <a:endParaRPr lang="en-US" dirty="0" smtClean="0"/>
          </a:p>
          <a:p>
            <a:endParaRPr lang="en-US" dirty="0" smtClean="0"/>
          </a:p>
          <a:p>
            <a:r>
              <a:rPr lang="en-US" dirty="0" smtClean="0"/>
              <a:t>Possibly explains the 2g/2g split in </a:t>
            </a:r>
            <a:r>
              <a:rPr lang="en-US" dirty="0" err="1" smtClean="0"/>
              <a:t>iOS</a:t>
            </a:r>
            <a:r>
              <a:rPr lang="en-US" dirty="0" smtClean="0"/>
              <a:t>, they’d need LPAE to gain a 3g/1g split</a:t>
            </a:r>
            <a:endParaRPr lang="en-US" dirty="0"/>
          </a:p>
        </p:txBody>
      </p:sp>
      <p:sp>
        <p:nvSpPr>
          <p:cNvPr id="4" name="Slide Number Placeholder 3"/>
          <p:cNvSpPr>
            <a:spLocks noGrp="1"/>
          </p:cNvSpPr>
          <p:nvPr>
            <p:ph type="sldNum" sz="quarter" idx="10"/>
          </p:nvPr>
        </p:nvSpPr>
        <p:spPr/>
        <p:txBody>
          <a:bodyPr/>
          <a:lstStyle/>
          <a:p>
            <a:fld id="{DDFD83E2-0145-41BC-A8B8-975CDA4C704E}" type="slidenum">
              <a:rPr lang="en-US" smtClean="0"/>
              <a:t>10</a:t>
            </a:fld>
            <a:endParaRPr lang="en-US"/>
          </a:p>
        </p:txBody>
      </p:sp>
    </p:spTree>
    <p:extLst>
      <p:ext uri="{BB962C8B-B14F-4D97-AF65-F5344CB8AC3E}">
        <p14:creationId xmlns:p14="http://schemas.microsoft.com/office/powerpoint/2010/main" val="2897381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10/5/2013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002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10/5/2013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1043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3308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2896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72233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56536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957157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374976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27051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835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9732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10/5/2013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49595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10/5/2013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4818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10/5/2013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9440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10/5/2013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5747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10/5/2013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64698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10/5/2013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9754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10/5/2013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236044"/>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 id="2147483788" r:id="rId13"/>
    <p:sldLayoutId id="2147483789" r:id="rId14"/>
    <p:sldLayoutId id="2147483790" r:id="rId15"/>
    <p:sldLayoutId id="2147483791" r:id="rId16"/>
    <p:sldLayoutId id="214748379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rsecurity.net/~spender/kmaps-arm-v6.c"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grsecurity.net/~spender/kmaps-arm-lpae.c"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infocenter.arm.com/help/index.jsp?topic=/com.arm.doc.ddi0406c/index.html"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forums.grsecurity.net/viewtopic.php?f=7&amp;t=3292" TargetMode="External"/><Relationship Id="rId2" Type="http://schemas.openxmlformats.org/officeDocument/2006/relationships/hyperlink" Target="https://grsecurity.net/"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28401" y="656765"/>
            <a:ext cx="8574622" cy="2616199"/>
          </a:xfrm>
        </p:spPr>
        <p:txBody>
          <a:bodyPr/>
          <a:lstStyle/>
          <a:p>
            <a:r>
              <a:rPr lang="en-US" dirty="0" smtClean="0"/>
              <a:t>At ARMs Length</a:t>
            </a:r>
            <a:br>
              <a:rPr lang="en-US" dirty="0" smtClean="0"/>
            </a:br>
            <a:r>
              <a:rPr lang="en-US" dirty="0" smtClean="0"/>
              <a:t>Yet So Far Away</a:t>
            </a:r>
            <a:endParaRPr lang="en-US" dirty="0"/>
          </a:p>
        </p:txBody>
      </p:sp>
      <p:sp>
        <p:nvSpPr>
          <p:cNvPr id="3" name="Subtitle 2"/>
          <p:cNvSpPr>
            <a:spLocks noGrp="1"/>
          </p:cNvSpPr>
          <p:nvPr>
            <p:ph type="subTitle" idx="1"/>
          </p:nvPr>
        </p:nvSpPr>
        <p:spPr>
          <a:xfrm>
            <a:off x="4515378" y="3466640"/>
            <a:ext cx="6987645" cy="1697951"/>
          </a:xfrm>
        </p:spPr>
        <p:txBody>
          <a:bodyPr>
            <a:normAutofit lnSpcReduction="10000"/>
          </a:bodyPr>
          <a:lstStyle/>
          <a:p>
            <a:r>
              <a:rPr lang="en-US" dirty="0" smtClean="0"/>
              <a:t>Brad Spengler</a:t>
            </a:r>
          </a:p>
          <a:p>
            <a:r>
              <a:rPr lang="en-US" dirty="0" smtClean="0"/>
              <a:t>Open Source Security, Inc.</a:t>
            </a:r>
          </a:p>
          <a:p>
            <a:r>
              <a:rPr lang="en-US" dirty="0" smtClean="0"/>
              <a:t>October 2013</a:t>
            </a:r>
          </a:p>
          <a:p>
            <a:r>
              <a:rPr lang="en-US" dirty="0" smtClean="0"/>
              <a:t>H2HC</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9416" y="5551942"/>
            <a:ext cx="4083607" cy="1306058"/>
          </a:xfrm>
          <a:prstGeom prst="rect">
            <a:avLst/>
          </a:prstGeom>
          <a:effectLst>
            <a:glow>
              <a:schemeClr val="accent1">
                <a:alpha val="40000"/>
              </a:schemeClr>
            </a:glow>
          </a:effectLst>
        </p:spPr>
      </p:pic>
    </p:spTree>
    <p:extLst>
      <p:ext uri="{BB962C8B-B14F-4D97-AF65-F5344CB8AC3E}">
        <p14:creationId xmlns:p14="http://schemas.microsoft.com/office/powerpoint/2010/main" val="34675086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84311" y="685801"/>
            <a:ext cx="10018713" cy="841664"/>
          </a:xfrm>
        </p:spPr>
        <p:txBody>
          <a:bodyPr/>
          <a:lstStyle/>
          <a:p>
            <a:r>
              <a:rPr lang="en-US" dirty="0" smtClean="0"/>
              <a:t>UDEREF on ARM LPAE</a:t>
            </a:r>
            <a:endParaRPr lang="en-US" dirty="0"/>
          </a:p>
        </p:txBody>
      </p:sp>
      <p:sp>
        <p:nvSpPr>
          <p:cNvPr id="5" name="Content Placeholder 4"/>
          <p:cNvSpPr>
            <a:spLocks noGrp="1"/>
          </p:cNvSpPr>
          <p:nvPr>
            <p:ph idx="1"/>
          </p:nvPr>
        </p:nvSpPr>
        <p:spPr>
          <a:xfrm>
            <a:off x="1484310" y="1683327"/>
            <a:ext cx="10018713" cy="4281055"/>
          </a:xfrm>
        </p:spPr>
        <p:txBody>
          <a:bodyPr/>
          <a:lstStyle/>
          <a:p>
            <a:r>
              <a:rPr lang="en-US" dirty="0" smtClean="0"/>
              <a:t>Performed a quick test demonstrating previous technique and need for changing ASID</a:t>
            </a:r>
          </a:p>
          <a:p>
            <a:r>
              <a:rPr lang="en-US" dirty="0" smtClean="0"/>
              <a:t>Moved on at this point</a:t>
            </a:r>
          </a:p>
          <a:p>
            <a:pPr lvl="1"/>
            <a:r>
              <a:rPr lang="en-US" dirty="0"/>
              <a:t>G</a:t>
            </a:r>
            <a:r>
              <a:rPr lang="en-US" dirty="0" smtClean="0"/>
              <a:t>ot lazy and didn’t feel like rewriting ASID generation code</a:t>
            </a:r>
          </a:p>
          <a:p>
            <a:pPr lvl="1"/>
            <a:r>
              <a:rPr lang="en-US" dirty="0" smtClean="0"/>
              <a:t>Started disliking LPAE already for its inability to support the tighter KERNEXEC</a:t>
            </a:r>
          </a:p>
          <a:p>
            <a:pPr lvl="1"/>
            <a:r>
              <a:rPr lang="en-US" dirty="0" smtClean="0"/>
              <a:t>Could split ASID space in half, or perhaps something smarter?</a:t>
            </a:r>
          </a:p>
          <a:p>
            <a:r>
              <a:rPr lang="en-US" dirty="0" smtClean="0"/>
              <a:t>I discovered after writing the blog that the previous description covers exactly how Apple </a:t>
            </a:r>
            <a:r>
              <a:rPr lang="en-US" dirty="0" err="1" smtClean="0"/>
              <a:t>iOS</a:t>
            </a:r>
            <a:r>
              <a:rPr lang="en-US" dirty="0" smtClean="0"/>
              <a:t>’ UDEREF-like feature works</a:t>
            </a:r>
          </a:p>
          <a:p>
            <a:endParaRPr lang="en-US" dirty="0"/>
          </a:p>
        </p:txBody>
      </p:sp>
    </p:spTree>
    <p:extLst>
      <p:ext uri="{BB962C8B-B14F-4D97-AF65-F5344CB8AC3E}">
        <p14:creationId xmlns:p14="http://schemas.microsoft.com/office/powerpoint/2010/main" val="270742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84311" y="685801"/>
            <a:ext cx="10018713" cy="841664"/>
          </a:xfrm>
        </p:spPr>
        <p:txBody>
          <a:bodyPr/>
          <a:lstStyle/>
          <a:p>
            <a:r>
              <a:rPr lang="en-US" dirty="0" smtClean="0"/>
              <a:t>KERNEXEC for ARMv6+</a:t>
            </a:r>
            <a:endParaRPr lang="en-US" dirty="0"/>
          </a:p>
        </p:txBody>
      </p:sp>
      <p:sp>
        <p:nvSpPr>
          <p:cNvPr id="5" name="Content Placeholder 4"/>
          <p:cNvSpPr>
            <a:spLocks noGrp="1"/>
          </p:cNvSpPr>
          <p:nvPr>
            <p:ph idx="1"/>
          </p:nvPr>
        </p:nvSpPr>
        <p:spPr>
          <a:xfrm>
            <a:off x="1484310" y="1683327"/>
            <a:ext cx="10018713" cy="4281055"/>
          </a:xfrm>
        </p:spPr>
        <p:txBody>
          <a:bodyPr/>
          <a:lstStyle/>
          <a:p>
            <a:r>
              <a:rPr lang="en-US" dirty="0" smtClean="0"/>
              <a:t>Able to reuse most of the work put into KERNEXEC for LPAE</a:t>
            </a:r>
          </a:p>
          <a:p>
            <a:pPr lvl="1"/>
            <a:r>
              <a:rPr lang="en-US" dirty="0" smtClean="0"/>
              <a:t>CPU/LPAE-specific details mostly abstracted out by use of #defines</a:t>
            </a:r>
          </a:p>
          <a:p>
            <a:pPr lvl="1"/>
            <a:r>
              <a:rPr lang="en-US" dirty="0" smtClean="0"/>
              <a:t>PMD_SECT_RDONLY</a:t>
            </a:r>
          </a:p>
          <a:p>
            <a:pPr lvl="1"/>
            <a:r>
              <a:rPr lang="en-US" dirty="0" smtClean="0"/>
              <a:t>Found an upstream deficiency here</a:t>
            </a:r>
          </a:p>
          <a:p>
            <a:r>
              <a:rPr lang="en-US" dirty="0" smtClean="0"/>
              <a:t>On ARMv7 we can still use PXN to prevent userland code exec from kernel</a:t>
            </a:r>
          </a:p>
          <a:p>
            <a:pPr lvl="1"/>
            <a:r>
              <a:rPr lang="en-US" dirty="0" smtClean="0"/>
              <a:t>It’s not as fine-grained as with LPAE, but it ends up not mattering</a:t>
            </a:r>
          </a:p>
          <a:p>
            <a:r>
              <a:rPr lang="en-US" dirty="0" smtClean="0"/>
              <a:t>Without LPAE, we have a much more powerful feature to exploit</a:t>
            </a:r>
          </a:p>
          <a:p>
            <a:pPr lvl="1"/>
            <a:r>
              <a:rPr lang="en-US" dirty="0" smtClean="0"/>
              <a:t>Domains!</a:t>
            </a:r>
          </a:p>
        </p:txBody>
      </p:sp>
    </p:spTree>
    <p:extLst>
      <p:ext uri="{BB962C8B-B14F-4D97-AF65-F5344CB8AC3E}">
        <p14:creationId xmlns:p14="http://schemas.microsoft.com/office/powerpoint/2010/main" val="2002120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84311" y="685801"/>
            <a:ext cx="10018713" cy="841664"/>
          </a:xfrm>
        </p:spPr>
        <p:txBody>
          <a:bodyPr/>
          <a:lstStyle/>
          <a:p>
            <a:r>
              <a:rPr lang="en-US" dirty="0" smtClean="0"/>
              <a:t>KERNEXEC for ARMv6+</a:t>
            </a:r>
            <a:endParaRPr lang="en-US" dirty="0"/>
          </a:p>
        </p:txBody>
      </p:sp>
      <p:sp>
        <p:nvSpPr>
          <p:cNvPr id="5" name="Content Placeholder 4"/>
          <p:cNvSpPr>
            <a:spLocks noGrp="1"/>
          </p:cNvSpPr>
          <p:nvPr>
            <p:ph idx="1"/>
          </p:nvPr>
        </p:nvSpPr>
        <p:spPr>
          <a:xfrm>
            <a:off x="1484310" y="1683327"/>
            <a:ext cx="10018713" cy="4281055"/>
          </a:xfrm>
        </p:spPr>
        <p:txBody>
          <a:bodyPr/>
          <a:lstStyle/>
          <a:p>
            <a:r>
              <a:rPr lang="en-US" dirty="0" smtClean="0"/>
              <a:t>Domain Access Control Register (DACR)</a:t>
            </a:r>
          </a:p>
          <a:p>
            <a:endParaRPr lang="en-US" dirty="0" smtClean="0"/>
          </a:p>
          <a:p>
            <a:pPr lvl="1"/>
            <a:r>
              <a:rPr lang="en-US" dirty="0" smtClean="0"/>
              <a:t>16 domains (Linux only uses 3)</a:t>
            </a:r>
          </a:p>
          <a:p>
            <a:pPr lvl="1"/>
            <a:r>
              <a:rPr lang="en-US" dirty="0" smtClean="0"/>
              <a:t>Each domain supports several access types:</a:t>
            </a:r>
          </a:p>
          <a:p>
            <a:pPr lvl="2"/>
            <a:r>
              <a:rPr lang="en-US" dirty="0" smtClean="0"/>
              <a:t>DOMAIN_NOACCESS – reject access regardless of page protections</a:t>
            </a:r>
          </a:p>
          <a:p>
            <a:pPr lvl="2"/>
            <a:r>
              <a:rPr lang="en-US" dirty="0" smtClean="0"/>
              <a:t>DOMAIN_CLIENT – obey normal page protections</a:t>
            </a:r>
          </a:p>
          <a:p>
            <a:pPr lvl="2"/>
            <a:r>
              <a:rPr lang="en-US" dirty="0" smtClean="0"/>
              <a:t>DOMAIN_MANAGER – ignore any page protections</a:t>
            </a:r>
          </a:p>
          <a:p>
            <a:r>
              <a:rPr lang="en-US" dirty="0" smtClean="0"/>
              <a:t>Domain is a 4-bit field in page table entries</a:t>
            </a:r>
          </a:p>
          <a:p>
            <a:r>
              <a:rPr lang="en-US" dirty="0" smtClean="0"/>
              <a:t>Important: domain also included in TLB entry, DACR always consulted</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2614269692"/>
              </p:ext>
            </p:extLst>
          </p:nvPr>
        </p:nvGraphicFramePr>
        <p:xfrm>
          <a:off x="1980242" y="2272421"/>
          <a:ext cx="8128000" cy="370840"/>
        </p:xfrm>
        <a:graphic>
          <a:graphicData uri="http://schemas.openxmlformats.org/drawingml/2006/table">
            <a:tbl>
              <a:tblPr firstRow="1" bandRow="1">
                <a:tableStyleId>{5C22544A-7EE6-4342-B048-85BDC9FD1C3A}</a:tableStyleId>
              </a:tblPr>
              <a:tblGrid>
                <a:gridCol w="508000"/>
                <a:gridCol w="508000"/>
                <a:gridCol w="508000"/>
                <a:gridCol w="508000"/>
                <a:gridCol w="490747"/>
                <a:gridCol w="525253"/>
                <a:gridCol w="508000"/>
                <a:gridCol w="508000"/>
                <a:gridCol w="508000"/>
                <a:gridCol w="508000"/>
                <a:gridCol w="508000"/>
                <a:gridCol w="508000"/>
                <a:gridCol w="508000"/>
                <a:gridCol w="508000"/>
                <a:gridCol w="508000"/>
                <a:gridCol w="508000"/>
              </a:tblGrid>
              <a:tr h="370840">
                <a:tc>
                  <a:txBody>
                    <a:bodyPr/>
                    <a:lstStyle/>
                    <a:p>
                      <a:r>
                        <a:rPr lang="en-US" dirty="0" smtClean="0"/>
                        <a:t>15</a:t>
                      </a:r>
                      <a:endParaRPr lang="en-US" dirty="0"/>
                    </a:p>
                  </a:txBody>
                  <a:tcPr/>
                </a:tc>
                <a:tc>
                  <a:txBody>
                    <a:bodyPr/>
                    <a:lstStyle/>
                    <a:p>
                      <a:r>
                        <a:rPr lang="en-US" dirty="0" smtClean="0"/>
                        <a:t>14</a:t>
                      </a:r>
                      <a:endParaRPr lang="en-US" dirty="0"/>
                    </a:p>
                  </a:txBody>
                  <a:tcPr/>
                </a:tc>
                <a:tc>
                  <a:txBody>
                    <a:bodyPr/>
                    <a:lstStyle/>
                    <a:p>
                      <a:r>
                        <a:rPr lang="en-US" dirty="0" smtClean="0"/>
                        <a:t>13</a:t>
                      </a:r>
                      <a:endParaRPr lang="en-US" dirty="0"/>
                    </a:p>
                  </a:txBody>
                  <a:tcPr/>
                </a:tc>
                <a:tc>
                  <a:txBody>
                    <a:bodyPr/>
                    <a:lstStyle/>
                    <a:p>
                      <a:r>
                        <a:rPr lang="en-US" dirty="0" smtClean="0"/>
                        <a:t>12</a:t>
                      </a:r>
                      <a:endParaRPr lang="en-US" dirty="0"/>
                    </a:p>
                  </a:txBody>
                  <a:tcPr/>
                </a:tc>
                <a:tc>
                  <a:txBody>
                    <a:bodyPr/>
                    <a:lstStyle/>
                    <a:p>
                      <a:r>
                        <a:rPr lang="en-US" dirty="0" smtClean="0"/>
                        <a:t>11</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c>
                  <a:txBody>
                    <a:bodyPr/>
                    <a:lstStyle/>
                    <a:p>
                      <a:r>
                        <a:rPr lang="en-US" dirty="0" smtClean="0"/>
                        <a:t>8</a:t>
                      </a:r>
                      <a:endParaRPr lang="en-US" dirty="0"/>
                    </a:p>
                  </a:txBody>
                  <a:tcPr/>
                </a:tc>
                <a:tc>
                  <a:txBody>
                    <a:bodyPr/>
                    <a:lstStyle/>
                    <a:p>
                      <a:r>
                        <a:rPr lang="en-US" dirty="0" smtClean="0"/>
                        <a:t>7</a:t>
                      </a:r>
                      <a:endParaRPr lang="en-US" dirty="0"/>
                    </a:p>
                  </a:txBody>
                  <a:tcPr/>
                </a:tc>
                <a:tc>
                  <a:txBody>
                    <a:bodyPr/>
                    <a:lstStyle/>
                    <a:p>
                      <a:r>
                        <a:rPr lang="en-US" dirty="0" smtClean="0"/>
                        <a:t>6</a:t>
                      </a:r>
                      <a:endParaRPr lang="en-US" dirty="0"/>
                    </a:p>
                  </a:txBody>
                  <a:tcPr/>
                </a:tc>
                <a:tc>
                  <a:txBody>
                    <a:bodyPr/>
                    <a:lstStyle/>
                    <a:p>
                      <a:r>
                        <a:rPr lang="en-US" dirty="0" smtClean="0"/>
                        <a:t>5</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c>
                  <a:txBody>
                    <a:bodyPr/>
                    <a:lstStyle/>
                    <a:p>
                      <a:r>
                        <a:rPr lang="en-US" dirty="0" smtClean="0"/>
                        <a:t>2</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r>
            </a:tbl>
          </a:graphicData>
        </a:graphic>
      </p:graphicFrame>
    </p:spTree>
    <p:extLst>
      <p:ext uri="{BB962C8B-B14F-4D97-AF65-F5344CB8AC3E}">
        <p14:creationId xmlns:p14="http://schemas.microsoft.com/office/powerpoint/2010/main" val="3767200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84311" y="685801"/>
            <a:ext cx="10018713" cy="841664"/>
          </a:xfrm>
        </p:spPr>
        <p:txBody>
          <a:bodyPr/>
          <a:lstStyle/>
          <a:p>
            <a:r>
              <a:rPr lang="en-US" dirty="0" smtClean="0"/>
              <a:t>KERNEXEC for ARMv6+</a:t>
            </a:r>
            <a:endParaRPr lang="en-US" dirty="0"/>
          </a:p>
        </p:txBody>
      </p:sp>
      <p:sp>
        <p:nvSpPr>
          <p:cNvPr id="5" name="Content Placeholder 4"/>
          <p:cNvSpPr>
            <a:spLocks noGrp="1"/>
          </p:cNvSpPr>
          <p:nvPr>
            <p:ph idx="1"/>
          </p:nvPr>
        </p:nvSpPr>
        <p:spPr>
          <a:xfrm>
            <a:off x="1484310" y="1683327"/>
            <a:ext cx="10018713" cy="4281055"/>
          </a:xfrm>
        </p:spPr>
        <p:txBody>
          <a:bodyPr>
            <a:normAutofit/>
          </a:bodyPr>
          <a:lstStyle/>
          <a:p>
            <a:r>
              <a:rPr lang="en-US" dirty="0" smtClean="0"/>
              <a:t>Domains are an extremely powerful feature</a:t>
            </a:r>
          </a:p>
          <a:p>
            <a:pPr lvl="1"/>
            <a:r>
              <a:rPr lang="en-US" dirty="0" smtClean="0"/>
              <a:t>Ability to block access to nearly-arbitrary memory ranges/”kinds” of memory on a per-CPU basis</a:t>
            </a:r>
          </a:p>
          <a:p>
            <a:pPr lvl="1"/>
            <a:r>
              <a:rPr lang="en-US" dirty="0" smtClean="0"/>
              <a:t>Possible KERNSEAL uses</a:t>
            </a:r>
          </a:p>
          <a:p>
            <a:pPr lvl="1"/>
            <a:r>
              <a:rPr lang="en-US" dirty="0" smtClean="0"/>
              <a:t>What else could you think of for this?</a:t>
            </a:r>
          </a:p>
          <a:p>
            <a:r>
              <a:rPr lang="en-US" dirty="0" smtClean="0"/>
              <a:t>For KERNEXEC, main use is to solve the </a:t>
            </a:r>
            <a:r>
              <a:rPr lang="en-US" dirty="0" err="1" smtClean="0"/>
              <a:t>pax_open</a:t>
            </a:r>
            <a:r>
              <a:rPr lang="en-US" dirty="0" smtClean="0"/>
              <a:t>/</a:t>
            </a:r>
            <a:r>
              <a:rPr lang="en-US" dirty="0" err="1" smtClean="0"/>
              <a:t>close_kernel</a:t>
            </a:r>
            <a:r>
              <a:rPr lang="en-US" dirty="0" smtClean="0"/>
              <a:t> problem</a:t>
            </a:r>
          </a:p>
          <a:p>
            <a:pPr lvl="1"/>
            <a:r>
              <a:rPr lang="en-US" dirty="0" smtClean="0"/>
              <a:t>Set access of kernel domain to DOMAIN_MANAGER on open</a:t>
            </a:r>
          </a:p>
          <a:p>
            <a:pPr lvl="1"/>
            <a:r>
              <a:rPr lang="en-US" dirty="0" smtClean="0"/>
              <a:t>Switch back to DOMAIN_CLIENT access on close</a:t>
            </a:r>
          </a:p>
          <a:p>
            <a:pPr lvl="1"/>
            <a:r>
              <a:rPr lang="en-US" dirty="0" smtClean="0"/>
              <a:t>But….</a:t>
            </a:r>
          </a:p>
        </p:txBody>
      </p:sp>
    </p:spTree>
    <p:extLst>
      <p:ext uri="{BB962C8B-B14F-4D97-AF65-F5344CB8AC3E}">
        <p14:creationId xmlns:p14="http://schemas.microsoft.com/office/powerpoint/2010/main" val="3923257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84311" y="685801"/>
            <a:ext cx="10018713" cy="841664"/>
          </a:xfrm>
        </p:spPr>
        <p:txBody>
          <a:bodyPr/>
          <a:lstStyle/>
          <a:p>
            <a:r>
              <a:rPr lang="en-US" dirty="0" smtClean="0"/>
              <a:t>UDEREF for ARMv6+</a:t>
            </a:r>
            <a:endParaRPr lang="en-US" dirty="0"/>
          </a:p>
        </p:txBody>
      </p:sp>
      <p:sp>
        <p:nvSpPr>
          <p:cNvPr id="5" name="Content Placeholder 4"/>
          <p:cNvSpPr>
            <a:spLocks noGrp="1"/>
          </p:cNvSpPr>
          <p:nvPr>
            <p:ph idx="1"/>
          </p:nvPr>
        </p:nvSpPr>
        <p:spPr>
          <a:xfrm>
            <a:off x="1484310" y="1683327"/>
            <a:ext cx="10018713" cy="4281055"/>
          </a:xfrm>
        </p:spPr>
        <p:txBody>
          <a:bodyPr>
            <a:normAutofit lnSpcReduction="10000"/>
          </a:bodyPr>
          <a:lstStyle/>
          <a:p>
            <a:r>
              <a:rPr lang="en-US" dirty="0" smtClean="0"/>
              <a:t>Again using domains</a:t>
            </a:r>
          </a:p>
          <a:p>
            <a:pPr lvl="1"/>
            <a:r>
              <a:rPr lang="en-US" dirty="0" err="1" smtClean="0"/>
              <a:t>pgalloc.h</a:t>
            </a:r>
            <a:r>
              <a:rPr lang="en-US" dirty="0"/>
              <a:t>:#define _PAGE_USER_TABLE	(PMD_TYPE_TABLE | PMD_BIT4 | PMD_DOMAIN(DOMAIN_USER</a:t>
            </a:r>
            <a:r>
              <a:rPr lang="en-US" dirty="0" smtClean="0"/>
              <a:t>))</a:t>
            </a:r>
          </a:p>
          <a:p>
            <a:pPr lvl="1"/>
            <a:r>
              <a:rPr lang="en-US" dirty="0" smtClean="0"/>
              <a:t>So by setting the user domain to DOMAIN_NOACCESS, we cut off all access to userland</a:t>
            </a:r>
          </a:p>
          <a:p>
            <a:r>
              <a:rPr lang="en-US" dirty="0" smtClean="0"/>
              <a:t>Kernel has approved userland </a:t>
            </a:r>
            <a:r>
              <a:rPr lang="en-US" dirty="0" err="1" smtClean="0"/>
              <a:t>accessors</a:t>
            </a:r>
            <a:endParaRPr lang="en-US" dirty="0" smtClean="0"/>
          </a:p>
          <a:p>
            <a:pPr lvl="1"/>
            <a:r>
              <a:rPr lang="en-US" dirty="0"/>
              <a:t>c</a:t>
            </a:r>
            <a:r>
              <a:rPr lang="en-US" dirty="0" smtClean="0"/>
              <a:t>opy_*_user()</a:t>
            </a:r>
          </a:p>
          <a:p>
            <a:pPr lvl="1"/>
            <a:r>
              <a:rPr lang="en-US" dirty="0" smtClean="0"/>
              <a:t>strnlen_from_user()</a:t>
            </a:r>
          </a:p>
          <a:p>
            <a:pPr lvl="1"/>
            <a:r>
              <a:rPr lang="en-US" dirty="0" err="1" smtClean="0"/>
              <a:t>csum_partial_copy_from_user</a:t>
            </a:r>
            <a:r>
              <a:rPr lang="en-US" dirty="0" smtClean="0"/>
              <a:t>()</a:t>
            </a:r>
          </a:p>
          <a:p>
            <a:pPr lvl="1"/>
            <a:r>
              <a:rPr lang="en-US" dirty="0" smtClean="0"/>
              <a:t>…</a:t>
            </a:r>
          </a:p>
          <a:p>
            <a:r>
              <a:rPr lang="en-US" dirty="0" smtClean="0"/>
              <a:t>Introduce </a:t>
            </a:r>
            <a:r>
              <a:rPr lang="en-US" dirty="0" err="1" smtClean="0"/>
              <a:t>pax_open_userland</a:t>
            </a:r>
            <a:r>
              <a:rPr lang="en-US" dirty="0" smtClean="0"/>
              <a:t>() and </a:t>
            </a:r>
            <a:r>
              <a:rPr lang="en-US" dirty="0" err="1" smtClean="0"/>
              <a:t>pax_close_userland</a:t>
            </a:r>
            <a:r>
              <a:rPr lang="en-US" dirty="0" smtClean="0"/>
              <a:t>() to these</a:t>
            </a:r>
          </a:p>
        </p:txBody>
      </p:sp>
    </p:spTree>
    <p:extLst>
      <p:ext uri="{BB962C8B-B14F-4D97-AF65-F5344CB8AC3E}">
        <p14:creationId xmlns:p14="http://schemas.microsoft.com/office/powerpoint/2010/main" val="3769564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84311" y="685801"/>
            <a:ext cx="10018713" cy="841664"/>
          </a:xfrm>
        </p:spPr>
        <p:txBody>
          <a:bodyPr/>
          <a:lstStyle/>
          <a:p>
            <a:r>
              <a:rPr lang="en-US" dirty="0" smtClean="0"/>
              <a:t>UDEREF for ARMv6+</a:t>
            </a:r>
            <a:endParaRPr lang="en-US" dirty="0"/>
          </a:p>
        </p:txBody>
      </p:sp>
      <p:sp>
        <p:nvSpPr>
          <p:cNvPr id="5" name="Content Placeholder 4"/>
          <p:cNvSpPr>
            <a:spLocks noGrp="1"/>
          </p:cNvSpPr>
          <p:nvPr>
            <p:ph idx="1"/>
          </p:nvPr>
        </p:nvSpPr>
        <p:spPr>
          <a:xfrm>
            <a:off x="1484310" y="1683327"/>
            <a:ext cx="10018713" cy="4281055"/>
          </a:xfrm>
        </p:spPr>
        <p:txBody>
          <a:bodyPr>
            <a:normAutofit/>
          </a:bodyPr>
          <a:lstStyle/>
          <a:p>
            <a:endParaRPr lang="en-US" dirty="0" smtClean="0"/>
          </a:p>
          <a:p>
            <a:endParaRPr lang="en-US" dirty="0" smtClean="0"/>
          </a:p>
        </p:txBody>
      </p:sp>
      <p:sp>
        <p:nvSpPr>
          <p:cNvPr id="6" name="Rectangle 5"/>
          <p:cNvSpPr/>
          <p:nvPr/>
        </p:nvSpPr>
        <p:spPr>
          <a:xfrm>
            <a:off x="1722408" y="2518913"/>
            <a:ext cx="1535600" cy="655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Kernel</a:t>
            </a:r>
            <a:endParaRPr lang="en-US" dirty="0"/>
          </a:p>
        </p:txBody>
      </p:sp>
      <p:sp>
        <p:nvSpPr>
          <p:cNvPr id="7" name="Rectangle 6"/>
          <p:cNvSpPr/>
          <p:nvPr/>
        </p:nvSpPr>
        <p:spPr>
          <a:xfrm>
            <a:off x="1722408" y="3171973"/>
            <a:ext cx="1535600" cy="147864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Userland</a:t>
            </a:r>
            <a:endParaRPr lang="en-US" dirty="0"/>
          </a:p>
        </p:txBody>
      </p:sp>
      <p:sp>
        <p:nvSpPr>
          <p:cNvPr id="10" name="Rectangle 9"/>
          <p:cNvSpPr/>
          <p:nvPr/>
        </p:nvSpPr>
        <p:spPr>
          <a:xfrm>
            <a:off x="3513235" y="2508721"/>
            <a:ext cx="1535600" cy="655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Kernel</a:t>
            </a:r>
            <a:endParaRPr lang="en-US" dirty="0"/>
          </a:p>
        </p:txBody>
      </p:sp>
      <p:sp>
        <p:nvSpPr>
          <p:cNvPr id="11" name="Rectangle 10"/>
          <p:cNvSpPr/>
          <p:nvPr/>
        </p:nvSpPr>
        <p:spPr>
          <a:xfrm>
            <a:off x="3513235" y="3159233"/>
            <a:ext cx="1535600" cy="147864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Userland</a:t>
            </a:r>
            <a:endParaRPr lang="en-US" dirty="0"/>
          </a:p>
        </p:txBody>
      </p:sp>
      <p:sp>
        <p:nvSpPr>
          <p:cNvPr id="12" name="Rectangle 11"/>
          <p:cNvSpPr/>
          <p:nvPr/>
        </p:nvSpPr>
        <p:spPr>
          <a:xfrm>
            <a:off x="5399027" y="2516365"/>
            <a:ext cx="1458997" cy="655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Kernel</a:t>
            </a:r>
            <a:endParaRPr lang="en-US" dirty="0"/>
          </a:p>
        </p:txBody>
      </p:sp>
      <p:sp>
        <p:nvSpPr>
          <p:cNvPr id="13" name="Rectangle 12"/>
          <p:cNvSpPr/>
          <p:nvPr/>
        </p:nvSpPr>
        <p:spPr>
          <a:xfrm>
            <a:off x="5399027" y="3169425"/>
            <a:ext cx="1458997" cy="147864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Userland</a:t>
            </a:r>
            <a:endParaRPr lang="en-US" dirty="0"/>
          </a:p>
        </p:txBody>
      </p:sp>
      <p:sp>
        <p:nvSpPr>
          <p:cNvPr id="14" name="Rectangle 13"/>
          <p:cNvSpPr/>
          <p:nvPr/>
        </p:nvSpPr>
        <p:spPr>
          <a:xfrm>
            <a:off x="9042058" y="2516365"/>
            <a:ext cx="1583209" cy="655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Kernel</a:t>
            </a:r>
            <a:endParaRPr lang="en-US" dirty="0"/>
          </a:p>
        </p:txBody>
      </p:sp>
      <p:sp>
        <p:nvSpPr>
          <p:cNvPr id="15" name="Rectangle 14"/>
          <p:cNvSpPr/>
          <p:nvPr/>
        </p:nvSpPr>
        <p:spPr>
          <a:xfrm>
            <a:off x="9042058" y="3169425"/>
            <a:ext cx="1583209" cy="147864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Userland</a:t>
            </a:r>
            <a:endParaRPr lang="en-US" dirty="0"/>
          </a:p>
        </p:txBody>
      </p:sp>
      <p:sp>
        <p:nvSpPr>
          <p:cNvPr id="2" name="TextBox 1"/>
          <p:cNvSpPr txBox="1"/>
          <p:nvPr/>
        </p:nvSpPr>
        <p:spPr>
          <a:xfrm>
            <a:off x="1141117" y="4807033"/>
            <a:ext cx="2180725" cy="369332"/>
          </a:xfrm>
          <a:prstGeom prst="rect">
            <a:avLst/>
          </a:prstGeom>
          <a:noFill/>
        </p:spPr>
        <p:txBody>
          <a:bodyPr wrap="none" rtlCol="0">
            <a:spAutoFit/>
          </a:bodyPr>
          <a:lstStyle/>
          <a:p>
            <a:r>
              <a:rPr lang="en-US" dirty="0" smtClean="0"/>
              <a:t>Executing in userland</a:t>
            </a:r>
            <a:endParaRPr lang="en-US" dirty="0"/>
          </a:p>
        </p:txBody>
      </p:sp>
      <p:sp>
        <p:nvSpPr>
          <p:cNvPr id="16" name="TextBox 15"/>
          <p:cNvSpPr txBox="1"/>
          <p:nvPr/>
        </p:nvSpPr>
        <p:spPr>
          <a:xfrm>
            <a:off x="3547174" y="4853199"/>
            <a:ext cx="1624227" cy="646331"/>
          </a:xfrm>
          <a:prstGeom prst="rect">
            <a:avLst/>
          </a:prstGeom>
          <a:noFill/>
        </p:spPr>
        <p:txBody>
          <a:bodyPr wrap="none" rtlCol="0">
            <a:spAutoFit/>
          </a:bodyPr>
          <a:lstStyle/>
          <a:p>
            <a:r>
              <a:rPr lang="en-US" dirty="0" smtClean="0"/>
              <a:t>Ambient kernel</a:t>
            </a:r>
          </a:p>
          <a:p>
            <a:r>
              <a:rPr lang="en-US" dirty="0" smtClean="0"/>
              <a:t>permissions</a:t>
            </a:r>
            <a:endParaRPr lang="en-US" dirty="0"/>
          </a:p>
        </p:txBody>
      </p:sp>
      <p:sp>
        <p:nvSpPr>
          <p:cNvPr id="17" name="TextBox 16"/>
          <p:cNvSpPr txBox="1"/>
          <p:nvPr/>
        </p:nvSpPr>
        <p:spPr>
          <a:xfrm>
            <a:off x="5186345" y="4811635"/>
            <a:ext cx="2027606" cy="923330"/>
          </a:xfrm>
          <a:prstGeom prst="rect">
            <a:avLst/>
          </a:prstGeom>
          <a:noFill/>
        </p:spPr>
        <p:txBody>
          <a:bodyPr wrap="none" rtlCol="0">
            <a:spAutoFit/>
          </a:bodyPr>
          <a:lstStyle/>
          <a:p>
            <a:r>
              <a:rPr lang="en-US" dirty="0" smtClean="0"/>
              <a:t>Userland </a:t>
            </a:r>
            <a:r>
              <a:rPr lang="en-US" dirty="0" err="1" smtClean="0"/>
              <a:t>accessor</a:t>
            </a:r>
            <a:endParaRPr lang="en-US" dirty="0"/>
          </a:p>
          <a:p>
            <a:r>
              <a:rPr lang="en-US" dirty="0"/>
              <a:t>c</a:t>
            </a:r>
            <a:r>
              <a:rPr lang="en-US" dirty="0" smtClean="0"/>
              <a:t>opying to userland</a:t>
            </a:r>
          </a:p>
          <a:p>
            <a:r>
              <a:rPr lang="en-US" dirty="0" smtClean="0"/>
              <a:t>(USER_DS)</a:t>
            </a:r>
            <a:endParaRPr lang="en-US" dirty="0"/>
          </a:p>
        </p:txBody>
      </p:sp>
      <p:sp>
        <p:nvSpPr>
          <p:cNvPr id="18" name="TextBox 17"/>
          <p:cNvSpPr txBox="1"/>
          <p:nvPr/>
        </p:nvSpPr>
        <p:spPr>
          <a:xfrm>
            <a:off x="9023464" y="4847170"/>
            <a:ext cx="2173857" cy="1200329"/>
          </a:xfrm>
          <a:prstGeom prst="rect">
            <a:avLst/>
          </a:prstGeom>
          <a:noFill/>
        </p:spPr>
        <p:txBody>
          <a:bodyPr wrap="square" rtlCol="0">
            <a:spAutoFit/>
          </a:bodyPr>
          <a:lstStyle/>
          <a:p>
            <a:r>
              <a:rPr lang="en-US" dirty="0" smtClean="0"/>
              <a:t>Interrupt handler code servicing</a:t>
            </a:r>
          </a:p>
          <a:p>
            <a:r>
              <a:rPr lang="en-US" dirty="0"/>
              <a:t>i</a:t>
            </a:r>
            <a:r>
              <a:rPr lang="en-US" dirty="0" smtClean="0"/>
              <a:t>nterrupt during userland </a:t>
            </a:r>
            <a:r>
              <a:rPr lang="en-US" dirty="0" err="1" smtClean="0"/>
              <a:t>accessor</a:t>
            </a:r>
            <a:endParaRPr lang="en-US" dirty="0"/>
          </a:p>
        </p:txBody>
      </p:sp>
      <p:sp>
        <p:nvSpPr>
          <p:cNvPr id="3" name="Flowchart: Summing Junction 2"/>
          <p:cNvSpPr/>
          <p:nvPr/>
        </p:nvSpPr>
        <p:spPr>
          <a:xfrm>
            <a:off x="2015755" y="2513817"/>
            <a:ext cx="948906" cy="653060"/>
          </a:xfrm>
          <a:prstGeom prst="flowChartSummingJunction">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Summing Junction 18"/>
          <p:cNvSpPr/>
          <p:nvPr/>
        </p:nvSpPr>
        <p:spPr>
          <a:xfrm>
            <a:off x="3547174" y="3156685"/>
            <a:ext cx="1501661" cy="1478646"/>
          </a:xfrm>
          <a:prstGeom prst="flowChartSummingJunction">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Summing Junction 19"/>
          <p:cNvSpPr/>
          <p:nvPr/>
        </p:nvSpPr>
        <p:spPr>
          <a:xfrm>
            <a:off x="9082831" y="3177069"/>
            <a:ext cx="1501661" cy="1478646"/>
          </a:xfrm>
          <a:prstGeom prst="flowChartSummingJunction">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ontent Placeholder 4"/>
          <p:cNvSpPr txBox="1">
            <a:spLocks/>
          </p:cNvSpPr>
          <p:nvPr/>
        </p:nvSpPr>
        <p:spPr>
          <a:xfrm>
            <a:off x="5159375" y="1690971"/>
            <a:ext cx="10018713" cy="4281055"/>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endParaRPr lang="en-US" smtClean="0"/>
          </a:p>
          <a:p>
            <a:endParaRPr lang="en-US" dirty="0" smtClean="0"/>
          </a:p>
        </p:txBody>
      </p:sp>
      <p:sp>
        <p:nvSpPr>
          <p:cNvPr id="22" name="Rectangle 21"/>
          <p:cNvSpPr/>
          <p:nvPr/>
        </p:nvSpPr>
        <p:spPr>
          <a:xfrm>
            <a:off x="7188300" y="2516365"/>
            <a:ext cx="1535600" cy="655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Kernel</a:t>
            </a:r>
            <a:endParaRPr lang="en-US" dirty="0"/>
          </a:p>
        </p:txBody>
      </p:sp>
      <p:sp>
        <p:nvSpPr>
          <p:cNvPr id="23" name="Rectangle 22"/>
          <p:cNvSpPr/>
          <p:nvPr/>
        </p:nvSpPr>
        <p:spPr>
          <a:xfrm>
            <a:off x="7188300" y="3166877"/>
            <a:ext cx="1535600" cy="147864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Userland</a:t>
            </a:r>
            <a:endParaRPr lang="en-US" dirty="0"/>
          </a:p>
        </p:txBody>
      </p:sp>
      <p:sp>
        <p:nvSpPr>
          <p:cNvPr id="24" name="Flowchart: Summing Junction 23"/>
          <p:cNvSpPr/>
          <p:nvPr/>
        </p:nvSpPr>
        <p:spPr>
          <a:xfrm>
            <a:off x="7222239" y="3164329"/>
            <a:ext cx="1501661" cy="1478646"/>
          </a:xfrm>
          <a:prstGeom prst="flowChartSummingJunction">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7087551" y="4829274"/>
            <a:ext cx="1880643" cy="923330"/>
          </a:xfrm>
          <a:prstGeom prst="rect">
            <a:avLst/>
          </a:prstGeom>
          <a:noFill/>
        </p:spPr>
        <p:txBody>
          <a:bodyPr wrap="none" rtlCol="0">
            <a:spAutoFit/>
          </a:bodyPr>
          <a:lstStyle/>
          <a:p>
            <a:r>
              <a:rPr lang="en-US" dirty="0" smtClean="0"/>
              <a:t>Userland </a:t>
            </a:r>
            <a:r>
              <a:rPr lang="en-US" dirty="0" err="1" smtClean="0"/>
              <a:t>accessor</a:t>
            </a:r>
            <a:endParaRPr lang="en-US" dirty="0"/>
          </a:p>
          <a:p>
            <a:r>
              <a:rPr lang="en-US" dirty="0"/>
              <a:t>c</a:t>
            </a:r>
            <a:r>
              <a:rPr lang="en-US" dirty="0" smtClean="0"/>
              <a:t>opying to kernel</a:t>
            </a:r>
          </a:p>
          <a:p>
            <a:r>
              <a:rPr lang="en-US" dirty="0" smtClean="0"/>
              <a:t>(KERNEL_DS)</a:t>
            </a:r>
            <a:endParaRPr lang="en-US" dirty="0"/>
          </a:p>
        </p:txBody>
      </p:sp>
    </p:spTree>
    <p:extLst>
      <p:ext uri="{BB962C8B-B14F-4D97-AF65-F5344CB8AC3E}">
        <p14:creationId xmlns:p14="http://schemas.microsoft.com/office/powerpoint/2010/main" val="879296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84311" y="685801"/>
            <a:ext cx="10018713" cy="841664"/>
          </a:xfrm>
        </p:spPr>
        <p:txBody>
          <a:bodyPr/>
          <a:lstStyle/>
          <a:p>
            <a:r>
              <a:rPr lang="en-US" dirty="0" smtClean="0"/>
              <a:t>KERNEXEC/UDEREF for ARMv6+</a:t>
            </a:r>
            <a:endParaRPr lang="en-US" dirty="0"/>
          </a:p>
        </p:txBody>
      </p:sp>
      <p:sp>
        <p:nvSpPr>
          <p:cNvPr id="5" name="Content Placeholder 4"/>
          <p:cNvSpPr>
            <a:spLocks noGrp="1"/>
          </p:cNvSpPr>
          <p:nvPr>
            <p:ph idx="1"/>
          </p:nvPr>
        </p:nvSpPr>
        <p:spPr>
          <a:xfrm>
            <a:off x="1484310" y="1683327"/>
            <a:ext cx="10018713" cy="4281055"/>
          </a:xfrm>
        </p:spPr>
        <p:txBody>
          <a:bodyPr>
            <a:normAutofit/>
          </a:bodyPr>
          <a:lstStyle/>
          <a:p>
            <a:r>
              <a:rPr lang="en-US" dirty="0" smtClean="0"/>
              <a:t>Via domains we achieve protection equivalent to PaX’s KERNEXEC/UDEREF on i386</a:t>
            </a:r>
          </a:p>
          <a:p>
            <a:r>
              <a:rPr lang="en-US" dirty="0" smtClean="0"/>
              <a:t>This makes </a:t>
            </a:r>
            <a:r>
              <a:rPr lang="en-US" dirty="0" err="1" smtClean="0"/>
              <a:t>pipacs</a:t>
            </a:r>
            <a:r>
              <a:rPr lang="en-US" dirty="0" smtClean="0"/>
              <a:t> and myself happy </a:t>
            </a:r>
            <a:r>
              <a:rPr lang="en-US" dirty="0" smtClean="0">
                <a:sym typeface="Wingdings" panose="05000000000000000000" pitchFamily="2" charset="2"/>
              </a:rPr>
              <a:t></a:t>
            </a:r>
          </a:p>
          <a:p>
            <a:pPr lvl="1"/>
            <a:r>
              <a:rPr lang="en-US" dirty="0" smtClean="0">
                <a:sym typeface="Wingdings" panose="05000000000000000000" pitchFamily="2" charset="2"/>
              </a:rPr>
              <a:t>I hate the shadow region on the non-PCID version of amd64 UDEREF</a:t>
            </a:r>
            <a:endParaRPr lang="en-US" dirty="0">
              <a:sym typeface="Wingdings" panose="05000000000000000000" pitchFamily="2" charset="2"/>
            </a:endParaRPr>
          </a:p>
          <a:p>
            <a:r>
              <a:rPr lang="en-US" dirty="0" smtClean="0"/>
              <a:t>With both features enabled, 1.6% performance hit observed in NGINX Benchmark 1.0.1.1, below </a:t>
            </a:r>
            <a:r>
              <a:rPr lang="en-US" dirty="0" err="1" smtClean="0"/>
              <a:t>stddev</a:t>
            </a:r>
            <a:r>
              <a:rPr lang="en-US" dirty="0" smtClean="0"/>
              <a:t> of test</a:t>
            </a:r>
          </a:p>
          <a:p>
            <a:pPr lvl="1"/>
            <a:r>
              <a:rPr lang="en-US" dirty="0" smtClean="0"/>
              <a:t>This performance can be improved further, my assembly was written for clarity</a:t>
            </a:r>
          </a:p>
        </p:txBody>
      </p:sp>
    </p:spTree>
    <p:extLst>
      <p:ext uri="{BB962C8B-B14F-4D97-AF65-F5344CB8AC3E}">
        <p14:creationId xmlns:p14="http://schemas.microsoft.com/office/powerpoint/2010/main" val="512400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84311" y="685801"/>
            <a:ext cx="10018713" cy="841664"/>
          </a:xfrm>
        </p:spPr>
        <p:txBody>
          <a:bodyPr/>
          <a:lstStyle/>
          <a:p>
            <a:r>
              <a:rPr lang="en-US" dirty="0" smtClean="0"/>
              <a:t>Notes on 3.10 upstream ARM fixes</a:t>
            </a:r>
            <a:endParaRPr lang="en-US" dirty="0"/>
          </a:p>
        </p:txBody>
      </p:sp>
      <p:sp>
        <p:nvSpPr>
          <p:cNvPr id="5" name="Content Placeholder 4"/>
          <p:cNvSpPr>
            <a:spLocks noGrp="1"/>
          </p:cNvSpPr>
          <p:nvPr>
            <p:ph idx="1"/>
          </p:nvPr>
        </p:nvSpPr>
        <p:spPr>
          <a:xfrm>
            <a:off x="1484310" y="1683327"/>
            <a:ext cx="10018713" cy="4281055"/>
          </a:xfrm>
        </p:spPr>
        <p:txBody>
          <a:bodyPr>
            <a:normAutofit lnSpcReduction="10000"/>
          </a:bodyPr>
          <a:lstStyle/>
          <a:p>
            <a:r>
              <a:rPr lang="en-US" dirty="0" smtClean="0"/>
              <a:t>Special page installed into each task, </a:t>
            </a:r>
            <a:r>
              <a:rPr lang="en-US" dirty="0" err="1" smtClean="0"/>
              <a:t>sigreturn</a:t>
            </a:r>
            <a:r>
              <a:rPr lang="en-US" dirty="0" smtClean="0"/>
              <a:t> stubs located at system-wide “random” offset within that page</a:t>
            </a:r>
          </a:p>
          <a:p>
            <a:pPr lvl="1"/>
            <a:r>
              <a:rPr lang="en-US" dirty="0" smtClean="0"/>
              <a:t>Installed page is subject to </a:t>
            </a:r>
            <a:r>
              <a:rPr lang="en-US" dirty="0" err="1" smtClean="0"/>
              <a:t>mmap</a:t>
            </a:r>
            <a:r>
              <a:rPr lang="en-US" dirty="0" smtClean="0"/>
              <a:t> randomization</a:t>
            </a:r>
          </a:p>
          <a:p>
            <a:r>
              <a:rPr lang="en-US" dirty="0" smtClean="0"/>
              <a:t>I don’t know of any userland that can work without the </a:t>
            </a:r>
            <a:r>
              <a:rPr lang="en-US" dirty="0" err="1" smtClean="0"/>
              <a:t>kuser</a:t>
            </a:r>
            <a:r>
              <a:rPr lang="en-US" dirty="0" smtClean="0"/>
              <a:t> helpers, requiring one to enable the option that adds them all back</a:t>
            </a:r>
          </a:p>
          <a:p>
            <a:pPr lvl="1"/>
            <a:r>
              <a:rPr lang="en-US" dirty="0" smtClean="0"/>
              <a:t>Leaves fixed-address vector map accessible</a:t>
            </a:r>
          </a:p>
          <a:p>
            <a:pPr lvl="1"/>
            <a:r>
              <a:rPr lang="en-US" dirty="0" smtClean="0"/>
              <a:t>These helpers are still necessarily at fixed addresses (thanks to </a:t>
            </a:r>
            <a:r>
              <a:rPr lang="en-US" dirty="0" err="1" smtClean="0"/>
              <a:t>glibc</a:t>
            </a:r>
            <a:r>
              <a:rPr lang="en-US" dirty="0" smtClean="0"/>
              <a:t>/</a:t>
            </a:r>
            <a:r>
              <a:rPr lang="en-US" dirty="0" err="1" smtClean="0"/>
              <a:t>toolchain</a:t>
            </a:r>
            <a:r>
              <a:rPr lang="en-US" dirty="0" smtClean="0"/>
              <a:t>)</a:t>
            </a:r>
          </a:p>
          <a:p>
            <a:pPr lvl="1"/>
            <a:r>
              <a:rPr lang="en-US" dirty="0" smtClean="0"/>
              <a:t>My </a:t>
            </a:r>
            <a:r>
              <a:rPr lang="en-US" dirty="0" err="1" smtClean="0"/>
              <a:t>Linaro</a:t>
            </a:r>
            <a:r>
              <a:rPr lang="en-US" dirty="0" smtClean="0"/>
              <a:t> user perhaps needs the fewest, just </a:t>
            </a:r>
            <a:r>
              <a:rPr lang="en-US" dirty="0" err="1" smtClean="0"/>
              <a:t>get_tls</a:t>
            </a:r>
            <a:r>
              <a:rPr lang="en-US" dirty="0" smtClean="0"/>
              <a:t>()</a:t>
            </a:r>
          </a:p>
          <a:p>
            <a:r>
              <a:rPr lang="en-US" dirty="0" smtClean="0"/>
              <a:t>Kernel address leaks from the vector page should be dead now</a:t>
            </a:r>
          </a:p>
          <a:p>
            <a:pPr lvl="1"/>
            <a:r>
              <a:rPr lang="en-US" dirty="0" smtClean="0"/>
              <a:t>Relevant code/data moved to an adjacent kernel-only page</a:t>
            </a:r>
            <a:endParaRPr lang="en-US" dirty="0"/>
          </a:p>
        </p:txBody>
      </p:sp>
    </p:spTree>
    <p:extLst>
      <p:ext uri="{BB962C8B-B14F-4D97-AF65-F5344CB8AC3E}">
        <p14:creationId xmlns:p14="http://schemas.microsoft.com/office/powerpoint/2010/main" val="2096536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84311" y="685801"/>
            <a:ext cx="10018713" cy="841664"/>
          </a:xfrm>
        </p:spPr>
        <p:txBody>
          <a:bodyPr/>
          <a:lstStyle/>
          <a:p>
            <a:r>
              <a:rPr lang="en-US" dirty="0" smtClean="0"/>
              <a:t>Our ARM vector page fixes</a:t>
            </a:r>
            <a:endParaRPr lang="en-US" dirty="0"/>
          </a:p>
        </p:txBody>
      </p:sp>
      <p:sp>
        <p:nvSpPr>
          <p:cNvPr id="5" name="Content Placeholder 4"/>
          <p:cNvSpPr>
            <a:spLocks noGrp="1"/>
          </p:cNvSpPr>
          <p:nvPr>
            <p:ph idx="1"/>
          </p:nvPr>
        </p:nvSpPr>
        <p:spPr>
          <a:xfrm>
            <a:off x="1484310" y="1683327"/>
            <a:ext cx="10018713" cy="4281055"/>
          </a:xfrm>
        </p:spPr>
        <p:txBody>
          <a:bodyPr>
            <a:normAutofit/>
          </a:bodyPr>
          <a:lstStyle/>
          <a:p>
            <a:r>
              <a:rPr lang="en-US" dirty="0" smtClean="0"/>
              <a:t>As part of KERNEXEC work, kernel RWX on the vector page via virtual aliasing (one RW, another RX) was eliminated</a:t>
            </a:r>
          </a:p>
          <a:p>
            <a:r>
              <a:rPr lang="en-US" dirty="0" smtClean="0"/>
              <a:t>No special page installed into each task for </a:t>
            </a:r>
            <a:r>
              <a:rPr lang="en-US" dirty="0" err="1" smtClean="0"/>
              <a:t>sigreturn</a:t>
            </a:r>
            <a:r>
              <a:rPr lang="en-US" dirty="0" smtClean="0"/>
              <a:t> stubs</a:t>
            </a:r>
          </a:p>
          <a:p>
            <a:pPr lvl="1"/>
            <a:r>
              <a:rPr lang="en-US" dirty="0"/>
              <a:t>Kernel controls the address of the </a:t>
            </a:r>
            <a:r>
              <a:rPr lang="en-US" dirty="0" err="1"/>
              <a:t>sigreturn</a:t>
            </a:r>
            <a:r>
              <a:rPr lang="en-US" dirty="0"/>
              <a:t> </a:t>
            </a:r>
            <a:r>
              <a:rPr lang="en-US" dirty="0" smtClean="0"/>
              <a:t>stub userland will try to execute</a:t>
            </a:r>
          </a:p>
          <a:p>
            <a:pPr lvl="1"/>
            <a:r>
              <a:rPr lang="en-US" dirty="0" smtClean="0"/>
              <a:t>Unique random inaccessible kernel address assigned to each task’s </a:t>
            </a:r>
            <a:r>
              <a:rPr lang="en-US" dirty="0" err="1" smtClean="0"/>
              <a:t>mmu_context</a:t>
            </a:r>
            <a:r>
              <a:rPr lang="en-US" dirty="0" smtClean="0"/>
              <a:t> struct</a:t>
            </a:r>
          </a:p>
          <a:p>
            <a:pPr lvl="1"/>
            <a:r>
              <a:rPr lang="en-US" dirty="0" smtClean="0"/>
              <a:t>We cause userland to try to execute at this random address, catch the fault, and perform the </a:t>
            </a:r>
            <a:r>
              <a:rPr lang="en-US" dirty="0" err="1" smtClean="0"/>
              <a:t>sigreturn</a:t>
            </a:r>
            <a:endParaRPr lang="en-US" dirty="0" smtClean="0"/>
          </a:p>
          <a:p>
            <a:r>
              <a:rPr lang="en-US" dirty="0" smtClean="0"/>
              <a:t>Vector page is inaccessible to userland</a:t>
            </a:r>
          </a:p>
          <a:p>
            <a:pPr lvl="1"/>
            <a:r>
              <a:rPr lang="en-US" dirty="0" smtClean="0"/>
              <a:t>We emulate </a:t>
            </a:r>
            <a:r>
              <a:rPr lang="en-US" dirty="0" err="1" smtClean="0"/>
              <a:t>get_tls</a:t>
            </a:r>
            <a:r>
              <a:rPr lang="en-US" dirty="0" smtClean="0"/>
              <a:t>() in the kernel</a:t>
            </a:r>
            <a:endParaRPr lang="en-US" dirty="0"/>
          </a:p>
        </p:txBody>
      </p:sp>
    </p:spTree>
    <p:extLst>
      <p:ext uri="{BB962C8B-B14F-4D97-AF65-F5344CB8AC3E}">
        <p14:creationId xmlns:p14="http://schemas.microsoft.com/office/powerpoint/2010/main" val="2296990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84311" y="685801"/>
            <a:ext cx="10018713" cy="841664"/>
          </a:xfrm>
        </p:spPr>
        <p:txBody>
          <a:bodyPr/>
          <a:lstStyle/>
          <a:p>
            <a:r>
              <a:rPr lang="en-US" dirty="0" smtClean="0"/>
              <a:t>Testing</a:t>
            </a:r>
            <a:endParaRPr lang="en-US" dirty="0"/>
          </a:p>
        </p:txBody>
      </p:sp>
      <p:sp>
        <p:nvSpPr>
          <p:cNvPr id="5" name="Content Placeholder 4"/>
          <p:cNvSpPr>
            <a:spLocks noGrp="1"/>
          </p:cNvSpPr>
          <p:nvPr>
            <p:ph idx="1"/>
          </p:nvPr>
        </p:nvSpPr>
        <p:spPr>
          <a:xfrm>
            <a:off x="1484310" y="1683327"/>
            <a:ext cx="10018713" cy="4281055"/>
          </a:xfrm>
        </p:spPr>
        <p:txBody>
          <a:bodyPr>
            <a:normAutofit/>
          </a:bodyPr>
          <a:lstStyle/>
          <a:p>
            <a:r>
              <a:rPr lang="en-US" dirty="0" smtClean="0"/>
              <a:t>Previous mentioned kernel “backdoors” to trigger exploit-like activity</a:t>
            </a:r>
          </a:p>
          <a:p>
            <a:r>
              <a:rPr lang="en-US" dirty="0" smtClean="0"/>
              <a:t>Created page table dumper for both short and long mode descriptor format</a:t>
            </a:r>
          </a:p>
          <a:p>
            <a:pPr lvl="1"/>
            <a:r>
              <a:rPr lang="en-US" dirty="0" smtClean="0"/>
              <a:t>!</a:t>
            </a:r>
            <a:r>
              <a:rPr lang="en-US" dirty="0"/>
              <a:t>LPAE: </a:t>
            </a:r>
            <a:r>
              <a:rPr lang="en-US" dirty="0" smtClean="0">
                <a:hlinkClick r:id="rId3"/>
              </a:rPr>
              <a:t>https://</a:t>
            </a:r>
            <a:r>
              <a:rPr lang="en-US" dirty="0">
                <a:hlinkClick r:id="rId3"/>
              </a:rPr>
              <a:t>grsecurity.net/~</a:t>
            </a:r>
            <a:r>
              <a:rPr lang="en-US" dirty="0" smtClean="0">
                <a:hlinkClick r:id="rId3"/>
              </a:rPr>
              <a:t>spender/kmaps-arm-v6.c</a:t>
            </a:r>
            <a:endParaRPr lang="en-US" dirty="0"/>
          </a:p>
          <a:p>
            <a:pPr lvl="1"/>
            <a:r>
              <a:rPr lang="en-US" dirty="0"/>
              <a:t>LPAE: </a:t>
            </a:r>
            <a:r>
              <a:rPr lang="en-US" dirty="0" smtClean="0">
                <a:hlinkClick r:id="rId4"/>
              </a:rPr>
              <a:t>https://</a:t>
            </a:r>
            <a:r>
              <a:rPr lang="en-US" dirty="0">
                <a:hlinkClick r:id="rId4"/>
              </a:rPr>
              <a:t>grsecurity.net/~</a:t>
            </a:r>
            <a:r>
              <a:rPr lang="en-US" dirty="0" smtClean="0">
                <a:hlinkClick r:id="rId4"/>
              </a:rPr>
              <a:t>spender/kmaps-arm-lpae.c</a:t>
            </a:r>
            <a:r>
              <a:rPr lang="en-US" dirty="0" smtClean="0"/>
              <a:t> </a:t>
            </a:r>
          </a:p>
          <a:p>
            <a:pPr lvl="1"/>
            <a:r>
              <a:rPr lang="en-US" dirty="0" smtClean="0"/>
              <a:t>Uses /</a:t>
            </a:r>
            <a:r>
              <a:rPr lang="en-US" dirty="0" err="1" smtClean="0"/>
              <a:t>dev</a:t>
            </a:r>
            <a:r>
              <a:rPr lang="en-US" dirty="0" smtClean="0"/>
              <a:t>/</a:t>
            </a:r>
            <a:r>
              <a:rPr lang="en-US" dirty="0" err="1" smtClean="0"/>
              <a:t>mem</a:t>
            </a:r>
            <a:endParaRPr lang="en-US" dirty="0" smtClean="0"/>
          </a:p>
          <a:p>
            <a:pPr lvl="1"/>
            <a:r>
              <a:rPr lang="en-US" dirty="0" smtClean="0"/>
              <a:t>Finds and reports pages of memory that are RWX through virtual aliasing</a:t>
            </a:r>
          </a:p>
          <a:p>
            <a:r>
              <a:rPr lang="en-US" dirty="0" smtClean="0"/>
              <a:t>Verified full removal of RWX from the kernel</a:t>
            </a:r>
          </a:p>
          <a:p>
            <a:r>
              <a:rPr lang="en-US" dirty="0" smtClean="0"/>
              <a:t>Verified inability to execute/access userland directly from the kernel</a:t>
            </a:r>
            <a:endParaRPr lang="en-US" dirty="0"/>
          </a:p>
        </p:txBody>
      </p:sp>
    </p:spTree>
    <p:extLst>
      <p:ext uri="{BB962C8B-B14F-4D97-AF65-F5344CB8AC3E}">
        <p14:creationId xmlns:p14="http://schemas.microsoft.com/office/powerpoint/2010/main" val="616280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88168" y="2666999"/>
            <a:ext cx="9914859" cy="2110382"/>
          </a:xfrm>
        </p:spPr>
        <p:txBody>
          <a:bodyPr/>
          <a:lstStyle/>
          <a:p>
            <a:r>
              <a:rPr lang="en-US" dirty="0" smtClean="0"/>
              <a:t>The Story of KERNEXEC and UDEREF on ARM</a:t>
            </a:r>
            <a:endParaRPr lang="en-US" dirty="0"/>
          </a:p>
        </p:txBody>
      </p:sp>
    </p:spTree>
    <p:extLst>
      <p:ext uri="{BB962C8B-B14F-4D97-AF65-F5344CB8AC3E}">
        <p14:creationId xmlns:p14="http://schemas.microsoft.com/office/powerpoint/2010/main" val="29746252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84311" y="685801"/>
            <a:ext cx="10018713" cy="841664"/>
          </a:xfrm>
        </p:spPr>
        <p:txBody>
          <a:bodyPr/>
          <a:lstStyle/>
          <a:p>
            <a:r>
              <a:rPr lang="en-US" dirty="0" smtClean="0"/>
              <a:t>Testing</a:t>
            </a:r>
            <a:endParaRPr lang="en-US" dirty="0"/>
          </a:p>
        </p:txBody>
      </p:sp>
      <p:sp>
        <p:nvSpPr>
          <p:cNvPr id="5" name="Content Placeholder 4"/>
          <p:cNvSpPr>
            <a:spLocks noGrp="1"/>
          </p:cNvSpPr>
          <p:nvPr>
            <p:ph idx="1"/>
          </p:nvPr>
        </p:nvSpPr>
        <p:spPr>
          <a:xfrm>
            <a:off x="2553987" y="1527465"/>
            <a:ext cx="8125516" cy="5390333"/>
          </a:xfrm>
        </p:spPr>
        <p:txBody>
          <a:bodyPr>
            <a:normAutofit fontScale="62500" lnSpcReduction="20000"/>
          </a:bodyPr>
          <a:lstStyle/>
          <a:p>
            <a:pPr marL="0" indent="0">
              <a:buNone/>
            </a:pPr>
            <a:r>
              <a:rPr lang="en-US" dirty="0"/>
              <a:t>root:~$ ./test</a:t>
            </a:r>
          </a:p>
          <a:p>
            <a:pPr marL="0" indent="0">
              <a:buNone/>
            </a:pPr>
            <a:r>
              <a:rPr lang="en-US" dirty="0"/>
              <a:t>PaX: Kernel tried to access userland memory at 0x00008010, </a:t>
            </a:r>
            <a:r>
              <a:rPr lang="en-US" dirty="0" err="1"/>
              <a:t>fsr</a:t>
            </a:r>
            <a:r>
              <a:rPr lang="en-US" dirty="0"/>
              <a:t>=00000206</a:t>
            </a:r>
          </a:p>
          <a:p>
            <a:pPr marL="0" indent="0">
              <a:buNone/>
            </a:pPr>
            <a:r>
              <a:rPr lang="en-US" dirty="0"/>
              <a:t>Internal error: : 206 [#1] PREEMPT SMP ARM</a:t>
            </a:r>
          </a:p>
          <a:p>
            <a:pPr marL="0" indent="0">
              <a:buNone/>
            </a:pPr>
            <a:r>
              <a:rPr lang="en-US" dirty="0"/>
              <a:t>Modules linked in:</a:t>
            </a:r>
          </a:p>
          <a:p>
            <a:pPr marL="0" indent="0">
              <a:buNone/>
            </a:pPr>
            <a:r>
              <a:rPr lang="en-US" dirty="0"/>
              <a:t>CPU: 0    Not tainted  (3.7.1-grsec-00071-gac214bd-dirty #49)</a:t>
            </a:r>
          </a:p>
          <a:p>
            <a:pPr marL="0" indent="0">
              <a:buNone/>
            </a:pPr>
            <a:r>
              <a:rPr lang="en-US" dirty="0"/>
              <a:t>pc : [&lt;c02296a4&gt;]    </a:t>
            </a:r>
            <a:r>
              <a:rPr lang="en-US" dirty="0" err="1"/>
              <a:t>lr</a:t>
            </a:r>
            <a:r>
              <a:rPr lang="en-US" dirty="0"/>
              <a:t> : [&lt;c02295b4&gt;]    </a:t>
            </a:r>
            <a:r>
              <a:rPr lang="en-US" dirty="0" err="1"/>
              <a:t>psr</a:t>
            </a:r>
            <a:r>
              <a:rPr lang="en-US" dirty="0"/>
              <a:t>: 60000013</a:t>
            </a:r>
          </a:p>
          <a:p>
            <a:pPr marL="0" indent="0">
              <a:buNone/>
            </a:pPr>
            <a:r>
              <a:rPr lang="en-US" dirty="0" err="1"/>
              <a:t>sp</a:t>
            </a:r>
            <a:r>
              <a:rPr lang="en-US" dirty="0"/>
              <a:t> : ee847f90  </a:t>
            </a:r>
            <a:r>
              <a:rPr lang="en-US" dirty="0" err="1"/>
              <a:t>ip</a:t>
            </a:r>
            <a:r>
              <a:rPr lang="en-US" dirty="0"/>
              <a:t> : 30c7387d  </a:t>
            </a:r>
            <a:r>
              <a:rPr lang="en-US" dirty="0" err="1"/>
              <a:t>fp</a:t>
            </a:r>
            <a:r>
              <a:rPr lang="en-US" dirty="0"/>
              <a:t> : 00000000</a:t>
            </a:r>
          </a:p>
          <a:p>
            <a:pPr marL="0" indent="0">
              <a:buNone/>
            </a:pPr>
            <a:r>
              <a:rPr lang="en-US" dirty="0"/>
              <a:t>r10: 00000000  r9 : ee846000  r8 : c0206128</a:t>
            </a:r>
          </a:p>
          <a:p>
            <a:pPr marL="0" indent="0">
              <a:buNone/>
            </a:pPr>
            <a:r>
              <a:rPr lang="en-US" dirty="0"/>
              <a:t>r7 : 000000d5  r6 : 00007a69  r5 : b390a788  r4 : 00000000</a:t>
            </a:r>
          </a:p>
          <a:p>
            <a:pPr marL="0" indent="0">
              <a:buNone/>
            </a:pPr>
            <a:r>
              <a:rPr lang="en-US" dirty="0"/>
              <a:t>r3 : 00008000  r2 : 40003000  r1 : b390a8c4  r0 : 00007a69</a:t>
            </a:r>
          </a:p>
          <a:p>
            <a:pPr marL="0" indent="0">
              <a:buNone/>
            </a:pPr>
            <a:r>
              <a:rPr lang="en-US" dirty="0"/>
              <a:t>Flags: </a:t>
            </a:r>
            <a:r>
              <a:rPr lang="en-US" dirty="0" err="1"/>
              <a:t>nZCv</a:t>
            </a:r>
            <a:r>
              <a:rPr lang="en-US" dirty="0"/>
              <a:t>  IRQs on  FIQs on  Mode SVC_32  ISA ARM  Segment user</a:t>
            </a:r>
          </a:p>
          <a:p>
            <a:pPr marL="0" indent="0">
              <a:buNone/>
            </a:pPr>
            <a:r>
              <a:rPr lang="en-US" dirty="0"/>
              <a:t>Control: 30c5387d  Table: 40003000  DAC: </a:t>
            </a:r>
            <a:r>
              <a:rPr lang="en-US" dirty="0" err="1"/>
              <a:t>fffffffd</a:t>
            </a:r>
            <a:endParaRPr lang="en-US" dirty="0"/>
          </a:p>
          <a:p>
            <a:pPr marL="0" indent="0">
              <a:buNone/>
            </a:pPr>
            <a:r>
              <a:rPr lang="en-US" dirty="0"/>
              <a:t>Process test (</a:t>
            </a:r>
            <a:r>
              <a:rPr lang="en-US" dirty="0" err="1"/>
              <a:t>pid</a:t>
            </a:r>
            <a:r>
              <a:rPr lang="en-US" dirty="0"/>
              <a:t>: 2450, stack limit = 0xee846238)</a:t>
            </a:r>
          </a:p>
          <a:p>
            <a:pPr marL="0" indent="0">
              <a:buNone/>
            </a:pPr>
            <a:r>
              <a:rPr lang="en-US" dirty="0"/>
              <a:t>[ … ]</a:t>
            </a:r>
          </a:p>
          <a:p>
            <a:pPr marL="0" indent="0">
              <a:buNone/>
            </a:pPr>
            <a:r>
              <a:rPr lang="en-US" dirty="0"/>
              <a:t>Code: e1a00007 e8bd41f0 ea0041fd e3a03902 (e5934010)</a:t>
            </a:r>
          </a:p>
          <a:p>
            <a:pPr marL="0" indent="0">
              <a:buNone/>
            </a:pPr>
            <a:r>
              <a:rPr lang="en-US" dirty="0" smtClean="0"/>
              <a:t>Kernel </a:t>
            </a:r>
            <a:r>
              <a:rPr lang="en-US" dirty="0"/>
              <a:t>panic - not syncing: </a:t>
            </a:r>
            <a:r>
              <a:rPr lang="en-US" dirty="0" err="1"/>
              <a:t>grsec</a:t>
            </a:r>
            <a:r>
              <a:rPr lang="en-US" dirty="0"/>
              <a:t>: halting the system due to suspicious kernel crash </a:t>
            </a:r>
            <a:r>
              <a:rPr lang="en-US" dirty="0" smtClean="0"/>
              <a:t>caused </a:t>
            </a:r>
            <a:r>
              <a:rPr lang="en-US" dirty="0"/>
              <a:t>by root</a:t>
            </a:r>
          </a:p>
          <a:p>
            <a:pPr marL="0" indent="0">
              <a:buNone/>
            </a:pPr>
            <a:endParaRPr lang="en-US" dirty="0"/>
          </a:p>
        </p:txBody>
      </p:sp>
    </p:spTree>
    <p:extLst>
      <p:ext uri="{BB962C8B-B14F-4D97-AF65-F5344CB8AC3E}">
        <p14:creationId xmlns:p14="http://schemas.microsoft.com/office/powerpoint/2010/main" val="28533915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84311" y="685801"/>
            <a:ext cx="10018713" cy="841664"/>
          </a:xfrm>
        </p:spPr>
        <p:txBody>
          <a:bodyPr/>
          <a:lstStyle/>
          <a:p>
            <a:r>
              <a:rPr lang="en-US" dirty="0" smtClean="0"/>
              <a:t>Lessons Learned</a:t>
            </a:r>
            <a:endParaRPr lang="en-US" dirty="0"/>
          </a:p>
        </p:txBody>
      </p:sp>
      <p:sp>
        <p:nvSpPr>
          <p:cNvPr id="5" name="Content Placeholder 4"/>
          <p:cNvSpPr>
            <a:spLocks noGrp="1"/>
          </p:cNvSpPr>
          <p:nvPr>
            <p:ph idx="1"/>
          </p:nvPr>
        </p:nvSpPr>
        <p:spPr>
          <a:xfrm>
            <a:off x="1484310" y="1683327"/>
            <a:ext cx="10018713" cy="4281055"/>
          </a:xfrm>
        </p:spPr>
        <p:txBody>
          <a:bodyPr/>
          <a:lstStyle/>
          <a:p>
            <a:r>
              <a:rPr lang="en-US" dirty="0" smtClean="0"/>
              <a:t>Spite fails to motivate when realization sets in that the code must be maintained for free forever </a:t>
            </a:r>
            <a:r>
              <a:rPr lang="en-US" dirty="0" smtClean="0">
                <a:sym typeface="Wingdings" panose="05000000000000000000" pitchFamily="2" charset="2"/>
              </a:rPr>
              <a:t></a:t>
            </a:r>
          </a:p>
          <a:p>
            <a:r>
              <a:rPr lang="en-US" dirty="0" smtClean="0">
                <a:sym typeface="Wingdings" panose="05000000000000000000" pitchFamily="2" charset="2"/>
              </a:rPr>
              <a:t>Fragmented/old userland is a maintenance nightmare for the kernel</a:t>
            </a:r>
          </a:p>
          <a:p>
            <a:r>
              <a:rPr lang="en-US" dirty="0" smtClean="0">
                <a:sym typeface="Wingdings" panose="05000000000000000000" pitchFamily="2" charset="2"/>
              </a:rPr>
              <a:t>Mobile Linux vendors care more about checking a box than real security improvements</a:t>
            </a:r>
          </a:p>
          <a:p>
            <a:pPr lvl="1"/>
            <a:r>
              <a:rPr lang="en-US" dirty="0" smtClean="0">
                <a:sym typeface="Wingdings" panose="05000000000000000000" pitchFamily="2" charset="2"/>
              </a:rPr>
              <a:t>Expect Apple to continue to dominate over them, </a:t>
            </a:r>
            <a:r>
              <a:rPr lang="en-US" dirty="0" err="1" smtClean="0">
                <a:sym typeface="Wingdings" panose="05000000000000000000" pitchFamily="2" charset="2"/>
              </a:rPr>
              <a:t>SEAndroid</a:t>
            </a:r>
            <a:r>
              <a:rPr lang="en-US" dirty="0" smtClean="0">
                <a:sym typeface="Wingdings" panose="05000000000000000000" pitchFamily="2" charset="2"/>
              </a:rPr>
              <a:t>/KNOX are just same tired “security = access control” frauds</a:t>
            </a:r>
            <a:endParaRPr lang="en-US" dirty="0">
              <a:sym typeface="Wingdings" panose="05000000000000000000" pitchFamily="2" charset="2"/>
            </a:endParaRPr>
          </a:p>
          <a:p>
            <a:r>
              <a:rPr lang="en-US" dirty="0" smtClean="0"/>
              <a:t>Focus on fundamentals, not fads</a:t>
            </a:r>
          </a:p>
          <a:p>
            <a:pPr lvl="1"/>
            <a:r>
              <a:rPr lang="en-US" dirty="0" smtClean="0"/>
              <a:t>Makes it easy to apply security to new platforms</a:t>
            </a:r>
          </a:p>
        </p:txBody>
      </p:sp>
    </p:spTree>
    <p:extLst>
      <p:ext uri="{BB962C8B-B14F-4D97-AF65-F5344CB8AC3E}">
        <p14:creationId xmlns:p14="http://schemas.microsoft.com/office/powerpoint/2010/main" val="16473576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Exploit </a:t>
            </a:r>
            <a:r>
              <a:rPr lang="en-US" dirty="0" err="1" smtClean="0"/>
              <a:t>Weaponization</a:t>
            </a:r>
            <a:endParaRPr lang="en-US" dirty="0"/>
          </a:p>
        </p:txBody>
      </p:sp>
      <p:sp>
        <p:nvSpPr>
          <p:cNvPr id="5" name="Text Placeholder 4"/>
          <p:cNvSpPr>
            <a:spLocks noGrp="1"/>
          </p:cNvSpPr>
          <p:nvPr>
            <p:ph type="body" idx="1"/>
          </p:nvPr>
        </p:nvSpPr>
        <p:spPr/>
        <p:txBody>
          <a:bodyPr/>
          <a:lstStyle/>
          <a:p>
            <a:r>
              <a:rPr lang="en-US" dirty="0" smtClean="0"/>
              <a:t>(For the Linux Kernel)</a:t>
            </a:r>
          </a:p>
          <a:p>
            <a:r>
              <a:rPr lang="en-US" dirty="0" smtClean="0"/>
              <a:t>(Real quick-like)</a:t>
            </a:r>
            <a:endParaRPr lang="en-US" dirty="0"/>
          </a:p>
        </p:txBody>
      </p:sp>
    </p:spTree>
    <p:extLst>
      <p:ext uri="{BB962C8B-B14F-4D97-AF65-F5344CB8AC3E}">
        <p14:creationId xmlns:p14="http://schemas.microsoft.com/office/powerpoint/2010/main" val="14393241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84311" y="685801"/>
            <a:ext cx="10018713" cy="841664"/>
          </a:xfrm>
        </p:spPr>
        <p:txBody>
          <a:bodyPr/>
          <a:lstStyle/>
          <a:p>
            <a:r>
              <a:rPr lang="en-US" dirty="0" smtClean="0"/>
              <a:t>Why?</a:t>
            </a:r>
            <a:endParaRPr lang="en-US" dirty="0"/>
          </a:p>
        </p:txBody>
      </p:sp>
      <p:sp>
        <p:nvSpPr>
          <p:cNvPr id="5" name="Content Placeholder 4"/>
          <p:cNvSpPr>
            <a:spLocks noGrp="1"/>
          </p:cNvSpPr>
          <p:nvPr>
            <p:ph idx="1"/>
          </p:nvPr>
        </p:nvSpPr>
        <p:spPr>
          <a:xfrm>
            <a:off x="1484310" y="1683327"/>
            <a:ext cx="10018713" cy="4281055"/>
          </a:xfrm>
        </p:spPr>
        <p:txBody>
          <a:bodyPr/>
          <a:lstStyle/>
          <a:p>
            <a:r>
              <a:rPr lang="en-US" dirty="0" smtClean="0"/>
              <a:t>Because namespace/virtualization/LSM usage is increasing with little discussion of tradeoffs or importance of kernel self-protection</a:t>
            </a:r>
          </a:p>
          <a:p>
            <a:r>
              <a:rPr lang="en-US" dirty="0" smtClean="0"/>
              <a:t>Because ring-0 can do whatever it wants</a:t>
            </a:r>
          </a:p>
          <a:p>
            <a:r>
              <a:rPr lang="en-US" dirty="0" smtClean="0"/>
              <a:t>Because I’ve been told making </a:t>
            </a:r>
            <a:r>
              <a:rPr lang="en-US" dirty="0" err="1" smtClean="0"/>
              <a:t>weaponization</a:t>
            </a:r>
            <a:r>
              <a:rPr lang="en-US" dirty="0" smtClean="0"/>
              <a:t>/reliability information public reduces the value of exploit sellers</a:t>
            </a:r>
          </a:p>
          <a:p>
            <a:pPr lvl="1"/>
            <a:r>
              <a:rPr lang="en-US" dirty="0" smtClean="0"/>
              <a:t>I am all for this!</a:t>
            </a:r>
          </a:p>
          <a:p>
            <a:r>
              <a:rPr lang="en-US" dirty="0" smtClean="0"/>
              <a:t>Because it’s embarrassingly easy, as you’ll see</a:t>
            </a:r>
            <a:endParaRPr lang="en-US" dirty="0"/>
          </a:p>
        </p:txBody>
      </p:sp>
    </p:spTree>
    <p:extLst>
      <p:ext uri="{BB962C8B-B14F-4D97-AF65-F5344CB8AC3E}">
        <p14:creationId xmlns:p14="http://schemas.microsoft.com/office/powerpoint/2010/main" val="16888198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84311" y="685801"/>
            <a:ext cx="10018713" cy="841664"/>
          </a:xfrm>
        </p:spPr>
        <p:txBody>
          <a:bodyPr/>
          <a:lstStyle/>
          <a:p>
            <a:r>
              <a:rPr lang="en-US" dirty="0" smtClean="0"/>
              <a:t>Disable </a:t>
            </a:r>
            <a:r>
              <a:rPr lang="en-US" dirty="0" err="1" smtClean="0"/>
              <a:t>SELinux</a:t>
            </a:r>
            <a:endParaRPr lang="en-US" dirty="0"/>
          </a:p>
        </p:txBody>
      </p:sp>
      <p:sp>
        <p:nvSpPr>
          <p:cNvPr id="5" name="Content Placeholder 4"/>
          <p:cNvSpPr>
            <a:spLocks noGrp="1"/>
          </p:cNvSpPr>
          <p:nvPr>
            <p:ph idx="1"/>
          </p:nvPr>
        </p:nvSpPr>
        <p:spPr>
          <a:xfrm>
            <a:off x="1484310" y="1683327"/>
            <a:ext cx="10018713" cy="4281055"/>
          </a:xfrm>
        </p:spPr>
        <p:txBody>
          <a:bodyPr/>
          <a:lstStyle/>
          <a:p>
            <a:r>
              <a:rPr lang="en-US" dirty="0" smtClean="0"/>
              <a:t>Set </a:t>
            </a:r>
            <a:r>
              <a:rPr lang="en-US" dirty="0" err="1" smtClean="0"/>
              <a:t>security_ops</a:t>
            </a:r>
            <a:r>
              <a:rPr lang="en-US" dirty="0" smtClean="0"/>
              <a:t> to &amp;</a:t>
            </a:r>
            <a:r>
              <a:rPr lang="en-US" dirty="0" err="1" smtClean="0"/>
              <a:t>default_security_ops</a:t>
            </a:r>
            <a:r>
              <a:rPr lang="en-US" dirty="0" smtClean="0"/>
              <a:t> (always works)</a:t>
            </a:r>
          </a:p>
          <a:p>
            <a:r>
              <a:rPr lang="en-US" dirty="0" smtClean="0"/>
              <a:t>Thanks to some </a:t>
            </a:r>
            <a:r>
              <a:rPr lang="en-US" dirty="0" err="1" smtClean="0"/>
              <a:t>SELinux</a:t>
            </a:r>
            <a:r>
              <a:rPr lang="en-US" dirty="0" smtClean="0"/>
              <a:t> “code cleanup” you can also return to void </a:t>
            </a:r>
            <a:r>
              <a:rPr lang="en-US" dirty="0" err="1" smtClean="0"/>
              <a:t>reset_security_ops</a:t>
            </a:r>
            <a:r>
              <a:rPr lang="en-US" dirty="0" smtClean="0"/>
              <a:t>(void) (works for all other LSMs too)</a:t>
            </a:r>
          </a:p>
          <a:p>
            <a:r>
              <a:rPr lang="en-US" dirty="0" smtClean="0"/>
              <a:t>If CONFIG_SECURITY_SELINUX_DEVELOP enabled, you can also modify ‘</a:t>
            </a:r>
            <a:r>
              <a:rPr lang="en-US" dirty="0" err="1" smtClean="0"/>
              <a:t>selinux_enforcing</a:t>
            </a:r>
            <a:r>
              <a:rPr lang="en-US" dirty="0" smtClean="0"/>
              <a:t>’ (read by </a:t>
            </a:r>
            <a:r>
              <a:rPr lang="en-US" dirty="0" err="1" smtClean="0"/>
              <a:t>getenforce</a:t>
            </a:r>
            <a:r>
              <a:rPr lang="en-US" dirty="0" smtClean="0"/>
              <a:t> tool when reading /</a:t>
            </a:r>
            <a:r>
              <a:rPr lang="en-US" dirty="0" err="1" smtClean="0"/>
              <a:t>selinux</a:t>
            </a:r>
            <a:r>
              <a:rPr lang="en-US" dirty="0" smtClean="0"/>
              <a:t>/enforce, also in /</a:t>
            </a:r>
            <a:r>
              <a:rPr lang="en-US" dirty="0" err="1" smtClean="0"/>
              <a:t>selinux</a:t>
            </a:r>
            <a:r>
              <a:rPr lang="en-US" dirty="0" smtClean="0"/>
              <a:t>/status)</a:t>
            </a:r>
          </a:p>
          <a:p>
            <a:r>
              <a:rPr lang="en-US" dirty="0" smtClean="0"/>
              <a:t>By patching </a:t>
            </a:r>
            <a:r>
              <a:rPr lang="en-US" dirty="0" err="1" smtClean="0"/>
              <a:t>sel_read_enforce</a:t>
            </a:r>
            <a:r>
              <a:rPr lang="en-US" dirty="0"/>
              <a:t> </a:t>
            </a:r>
            <a:r>
              <a:rPr lang="en-US" dirty="0" smtClean="0"/>
              <a:t>and </a:t>
            </a:r>
            <a:r>
              <a:rPr lang="en-US" dirty="0" err="1" smtClean="0"/>
              <a:t>selinux_kernel_status_page</a:t>
            </a:r>
            <a:r>
              <a:rPr lang="en-US" dirty="0" smtClean="0"/>
              <a:t>, you can put </a:t>
            </a:r>
            <a:r>
              <a:rPr lang="en-US" dirty="0" err="1" smtClean="0"/>
              <a:t>SELinux</a:t>
            </a:r>
            <a:r>
              <a:rPr lang="en-US" dirty="0" smtClean="0"/>
              <a:t> into permissive mode while making userland think it’s in enforcing mode</a:t>
            </a:r>
            <a:endParaRPr lang="en-US" dirty="0"/>
          </a:p>
        </p:txBody>
      </p:sp>
    </p:spTree>
    <p:extLst>
      <p:ext uri="{BB962C8B-B14F-4D97-AF65-F5344CB8AC3E}">
        <p14:creationId xmlns:p14="http://schemas.microsoft.com/office/powerpoint/2010/main" val="8799482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84311" y="685801"/>
            <a:ext cx="10018713" cy="841664"/>
          </a:xfrm>
        </p:spPr>
        <p:txBody>
          <a:bodyPr/>
          <a:lstStyle/>
          <a:p>
            <a:r>
              <a:rPr lang="en-US" dirty="0" smtClean="0"/>
              <a:t>Disable </a:t>
            </a:r>
            <a:r>
              <a:rPr lang="en-US" dirty="0" err="1" smtClean="0"/>
              <a:t>AppArmor</a:t>
            </a:r>
            <a:endParaRPr lang="en-US" dirty="0"/>
          </a:p>
        </p:txBody>
      </p:sp>
      <p:sp>
        <p:nvSpPr>
          <p:cNvPr id="5" name="Content Placeholder 4"/>
          <p:cNvSpPr>
            <a:spLocks noGrp="1"/>
          </p:cNvSpPr>
          <p:nvPr>
            <p:ph idx="1"/>
          </p:nvPr>
        </p:nvSpPr>
        <p:spPr>
          <a:xfrm>
            <a:off x="1484310" y="1683327"/>
            <a:ext cx="10018713" cy="4281055"/>
          </a:xfrm>
        </p:spPr>
        <p:txBody>
          <a:bodyPr/>
          <a:lstStyle/>
          <a:p>
            <a:r>
              <a:rPr lang="en-US" dirty="0" smtClean="0"/>
              <a:t>Set </a:t>
            </a:r>
            <a:r>
              <a:rPr lang="en-US" dirty="0" err="1" smtClean="0"/>
              <a:t>security_ops</a:t>
            </a:r>
            <a:r>
              <a:rPr lang="en-US" dirty="0" smtClean="0"/>
              <a:t> to &amp;</a:t>
            </a:r>
            <a:r>
              <a:rPr lang="en-US" dirty="0" err="1" smtClean="0"/>
              <a:t>default_security_ops</a:t>
            </a:r>
            <a:endParaRPr lang="en-US" dirty="0" smtClean="0"/>
          </a:p>
          <a:p>
            <a:pPr lvl="1"/>
            <a:r>
              <a:rPr lang="en-US" dirty="0" smtClean="0"/>
              <a:t>Or return to </a:t>
            </a:r>
            <a:r>
              <a:rPr lang="en-US" dirty="0" err="1" smtClean="0"/>
              <a:t>reset_security_ops</a:t>
            </a:r>
            <a:endParaRPr lang="en-US" dirty="0" smtClean="0"/>
          </a:p>
          <a:p>
            <a:r>
              <a:rPr lang="en-US" dirty="0" smtClean="0"/>
              <a:t>Older kernels had some toggles: </a:t>
            </a:r>
            <a:r>
              <a:rPr lang="en-US" dirty="0" err="1" smtClean="0"/>
              <a:t>apparmor_enabled</a:t>
            </a:r>
            <a:r>
              <a:rPr lang="en-US" dirty="0" smtClean="0"/>
              <a:t>, </a:t>
            </a:r>
            <a:r>
              <a:rPr lang="en-US" dirty="0" err="1" smtClean="0"/>
              <a:t>apparmor_audit</a:t>
            </a:r>
            <a:r>
              <a:rPr lang="en-US" dirty="0" smtClean="0"/>
              <a:t>, </a:t>
            </a:r>
            <a:r>
              <a:rPr lang="en-US" dirty="0" err="1" smtClean="0"/>
              <a:t>apparmor_logsyscall</a:t>
            </a:r>
            <a:r>
              <a:rPr lang="en-US" dirty="0" smtClean="0"/>
              <a:t>, </a:t>
            </a:r>
            <a:r>
              <a:rPr lang="en-US" dirty="0" err="1" smtClean="0"/>
              <a:t>apparmor_complain</a:t>
            </a:r>
            <a:endParaRPr lang="en-US" dirty="0" smtClean="0"/>
          </a:p>
          <a:p>
            <a:r>
              <a:rPr lang="en-US" dirty="0" smtClean="0"/>
              <a:t>Newer kernels (3.x) uses new variables: </a:t>
            </a:r>
            <a:r>
              <a:rPr lang="en-US" dirty="0" err="1" smtClean="0"/>
              <a:t>aa_g_profile_mode</a:t>
            </a:r>
            <a:r>
              <a:rPr lang="en-US" dirty="0" smtClean="0"/>
              <a:t>, </a:t>
            </a:r>
            <a:r>
              <a:rPr lang="en-US" dirty="0" err="1" smtClean="0"/>
              <a:t>aa_g_audit</a:t>
            </a:r>
            <a:r>
              <a:rPr lang="en-US" dirty="0" smtClean="0"/>
              <a:t>, </a:t>
            </a:r>
            <a:r>
              <a:rPr lang="en-US" dirty="0" err="1" smtClean="0"/>
              <a:t>aa_g_audit_header</a:t>
            </a:r>
            <a:r>
              <a:rPr lang="en-US" dirty="0" smtClean="0"/>
              <a:t>, </a:t>
            </a:r>
            <a:r>
              <a:rPr lang="en-US" dirty="0" err="1" smtClean="0"/>
              <a:t>aa_g_logsyscall</a:t>
            </a:r>
            <a:r>
              <a:rPr lang="en-US" dirty="0" smtClean="0"/>
              <a:t>, </a:t>
            </a:r>
            <a:r>
              <a:rPr lang="en-US" dirty="0" err="1" smtClean="0"/>
              <a:t>aa_g_lock_policy</a:t>
            </a:r>
            <a:endParaRPr lang="en-US" dirty="0" smtClean="0"/>
          </a:p>
        </p:txBody>
      </p:sp>
    </p:spTree>
    <p:extLst>
      <p:ext uri="{BB962C8B-B14F-4D97-AF65-F5344CB8AC3E}">
        <p14:creationId xmlns:p14="http://schemas.microsoft.com/office/powerpoint/2010/main" val="26950333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84311" y="685801"/>
            <a:ext cx="10018713" cy="841664"/>
          </a:xfrm>
        </p:spPr>
        <p:txBody>
          <a:bodyPr/>
          <a:lstStyle/>
          <a:p>
            <a:r>
              <a:rPr lang="en-US" dirty="0" smtClean="0"/>
              <a:t>Disable IMA</a:t>
            </a:r>
            <a:endParaRPr lang="en-US" dirty="0"/>
          </a:p>
        </p:txBody>
      </p:sp>
      <p:sp>
        <p:nvSpPr>
          <p:cNvPr id="5" name="Content Placeholder 4"/>
          <p:cNvSpPr>
            <a:spLocks noGrp="1"/>
          </p:cNvSpPr>
          <p:nvPr>
            <p:ph idx="1"/>
          </p:nvPr>
        </p:nvSpPr>
        <p:spPr>
          <a:xfrm>
            <a:off x="1484310" y="1683327"/>
            <a:ext cx="10018713" cy="4281055"/>
          </a:xfrm>
        </p:spPr>
        <p:txBody>
          <a:bodyPr/>
          <a:lstStyle/>
          <a:p>
            <a:r>
              <a:rPr lang="en-US" dirty="0" smtClean="0"/>
              <a:t>Set </a:t>
            </a:r>
            <a:r>
              <a:rPr lang="en-US" dirty="0" err="1" smtClean="0"/>
              <a:t>security_ops</a:t>
            </a:r>
            <a:r>
              <a:rPr lang="en-US" dirty="0" smtClean="0"/>
              <a:t> to &amp;</a:t>
            </a:r>
            <a:r>
              <a:rPr lang="en-US" dirty="0" err="1" smtClean="0"/>
              <a:t>default_security_ops</a:t>
            </a:r>
            <a:endParaRPr lang="en-US" dirty="0" smtClean="0"/>
          </a:p>
          <a:p>
            <a:pPr lvl="1"/>
            <a:r>
              <a:rPr lang="en-US" dirty="0" smtClean="0"/>
              <a:t>Or return to </a:t>
            </a:r>
            <a:r>
              <a:rPr lang="en-US" dirty="0" err="1" smtClean="0"/>
              <a:t>reset_security_ops</a:t>
            </a:r>
            <a:endParaRPr lang="en-US" dirty="0" smtClean="0"/>
          </a:p>
          <a:p>
            <a:r>
              <a:rPr lang="en-US" dirty="0" smtClean="0"/>
              <a:t>Patch out </a:t>
            </a:r>
            <a:r>
              <a:rPr lang="en-US" dirty="0" err="1" smtClean="0"/>
              <a:t>ima_bprm_check</a:t>
            </a:r>
            <a:r>
              <a:rPr lang="en-US" dirty="0" smtClean="0"/>
              <a:t>, </a:t>
            </a:r>
            <a:r>
              <a:rPr lang="en-US" dirty="0" err="1" smtClean="0"/>
              <a:t>ima_file_mmap</a:t>
            </a:r>
            <a:r>
              <a:rPr lang="en-US" dirty="0" smtClean="0"/>
              <a:t>, </a:t>
            </a:r>
            <a:r>
              <a:rPr lang="en-US" dirty="0" err="1" smtClean="0"/>
              <a:t>ima_path_check</a:t>
            </a:r>
            <a:r>
              <a:rPr lang="en-US" dirty="0" smtClean="0"/>
              <a:t>, and </a:t>
            </a:r>
            <a:r>
              <a:rPr lang="en-US" dirty="0" err="1" smtClean="0"/>
              <a:t>ima_file_check</a:t>
            </a:r>
            <a:r>
              <a:rPr lang="en-US" dirty="0" smtClean="0"/>
              <a:t> to all return 0 (\x31\xc0\xc3)</a:t>
            </a:r>
          </a:p>
        </p:txBody>
      </p:sp>
    </p:spTree>
    <p:extLst>
      <p:ext uri="{BB962C8B-B14F-4D97-AF65-F5344CB8AC3E}">
        <p14:creationId xmlns:p14="http://schemas.microsoft.com/office/powerpoint/2010/main" val="9960967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84311" y="685801"/>
            <a:ext cx="10018713" cy="841664"/>
          </a:xfrm>
        </p:spPr>
        <p:txBody>
          <a:bodyPr/>
          <a:lstStyle/>
          <a:p>
            <a:r>
              <a:rPr lang="en-US" dirty="0" smtClean="0"/>
              <a:t>Disable TOMOYO/all other LSMs</a:t>
            </a:r>
            <a:endParaRPr lang="en-US" dirty="0"/>
          </a:p>
        </p:txBody>
      </p:sp>
      <p:sp>
        <p:nvSpPr>
          <p:cNvPr id="5" name="Content Placeholder 4"/>
          <p:cNvSpPr>
            <a:spLocks noGrp="1"/>
          </p:cNvSpPr>
          <p:nvPr>
            <p:ph idx="1"/>
          </p:nvPr>
        </p:nvSpPr>
        <p:spPr>
          <a:xfrm>
            <a:off x="1484310" y="1683327"/>
            <a:ext cx="10018713" cy="4281055"/>
          </a:xfrm>
        </p:spPr>
        <p:txBody>
          <a:bodyPr/>
          <a:lstStyle/>
          <a:p>
            <a:r>
              <a:rPr lang="en-US" dirty="0" smtClean="0"/>
              <a:t>Set </a:t>
            </a:r>
            <a:r>
              <a:rPr lang="en-US" dirty="0" err="1" smtClean="0"/>
              <a:t>security_ops</a:t>
            </a:r>
            <a:r>
              <a:rPr lang="en-US" dirty="0" smtClean="0"/>
              <a:t> to &amp;</a:t>
            </a:r>
            <a:r>
              <a:rPr lang="en-US" dirty="0" err="1" smtClean="0"/>
              <a:t>default_security_ops</a:t>
            </a:r>
            <a:endParaRPr lang="en-US" dirty="0" smtClean="0"/>
          </a:p>
          <a:p>
            <a:pPr lvl="1"/>
            <a:r>
              <a:rPr lang="en-US" dirty="0" smtClean="0"/>
              <a:t>Or return to </a:t>
            </a:r>
            <a:r>
              <a:rPr lang="en-US" dirty="0" err="1" smtClean="0"/>
              <a:t>reset_security_ops</a:t>
            </a:r>
            <a:endParaRPr lang="en-US" dirty="0" smtClean="0"/>
          </a:p>
          <a:p>
            <a:endParaRPr lang="en-US" dirty="0" smtClean="0"/>
          </a:p>
        </p:txBody>
      </p:sp>
    </p:spTree>
    <p:extLst>
      <p:ext uri="{BB962C8B-B14F-4D97-AF65-F5344CB8AC3E}">
        <p14:creationId xmlns:p14="http://schemas.microsoft.com/office/powerpoint/2010/main" val="41523734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84311" y="685801"/>
            <a:ext cx="10018713" cy="841664"/>
          </a:xfrm>
        </p:spPr>
        <p:txBody>
          <a:bodyPr/>
          <a:lstStyle/>
          <a:p>
            <a:r>
              <a:rPr lang="en-US" dirty="0" smtClean="0"/>
              <a:t>Disable Auditing</a:t>
            </a:r>
            <a:endParaRPr lang="en-US" dirty="0"/>
          </a:p>
        </p:txBody>
      </p:sp>
      <p:sp>
        <p:nvSpPr>
          <p:cNvPr id="5" name="Content Placeholder 4"/>
          <p:cNvSpPr>
            <a:spLocks noGrp="1"/>
          </p:cNvSpPr>
          <p:nvPr>
            <p:ph idx="1"/>
          </p:nvPr>
        </p:nvSpPr>
        <p:spPr>
          <a:xfrm>
            <a:off x="1484310" y="1683327"/>
            <a:ext cx="10018713" cy="4281055"/>
          </a:xfrm>
        </p:spPr>
        <p:txBody>
          <a:bodyPr/>
          <a:lstStyle/>
          <a:p>
            <a:r>
              <a:rPr lang="en-US" dirty="0" smtClean="0"/>
              <a:t>Clear </a:t>
            </a:r>
            <a:r>
              <a:rPr lang="en-US" dirty="0" err="1" smtClean="0"/>
              <a:t>audit_enabled</a:t>
            </a:r>
            <a:endParaRPr lang="en-US" dirty="0" smtClean="0"/>
          </a:p>
        </p:txBody>
      </p:sp>
    </p:spTree>
    <p:extLst>
      <p:ext uri="{BB962C8B-B14F-4D97-AF65-F5344CB8AC3E}">
        <p14:creationId xmlns:p14="http://schemas.microsoft.com/office/powerpoint/2010/main" val="20129492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84311" y="685801"/>
            <a:ext cx="10018713" cy="841664"/>
          </a:xfrm>
        </p:spPr>
        <p:txBody>
          <a:bodyPr/>
          <a:lstStyle/>
          <a:p>
            <a:r>
              <a:rPr lang="en-US" dirty="0" smtClean="0"/>
              <a:t>Disable No-New-</a:t>
            </a:r>
            <a:r>
              <a:rPr lang="en-US" dirty="0" err="1" smtClean="0"/>
              <a:t>Privs</a:t>
            </a:r>
            <a:r>
              <a:rPr lang="en-US" dirty="0" smtClean="0"/>
              <a:t> (NNP)</a:t>
            </a:r>
            <a:endParaRPr lang="en-US" dirty="0"/>
          </a:p>
        </p:txBody>
      </p:sp>
      <p:sp>
        <p:nvSpPr>
          <p:cNvPr id="5" name="Content Placeholder 4"/>
          <p:cNvSpPr>
            <a:spLocks noGrp="1"/>
          </p:cNvSpPr>
          <p:nvPr>
            <p:ph idx="1"/>
          </p:nvPr>
        </p:nvSpPr>
        <p:spPr>
          <a:xfrm>
            <a:off x="1484310" y="1683327"/>
            <a:ext cx="10018713" cy="4281055"/>
          </a:xfrm>
        </p:spPr>
        <p:txBody>
          <a:bodyPr/>
          <a:lstStyle/>
          <a:p>
            <a:r>
              <a:rPr lang="en-US" dirty="0" smtClean="0"/>
              <a:t>Bit field located between current-&gt;personality and current-&gt;</a:t>
            </a:r>
            <a:r>
              <a:rPr lang="en-US" dirty="0" err="1" smtClean="0"/>
              <a:t>pid</a:t>
            </a:r>
            <a:r>
              <a:rPr lang="en-US" dirty="0" smtClean="0"/>
              <a:t> (both known values)</a:t>
            </a:r>
          </a:p>
          <a:p>
            <a:r>
              <a:rPr lang="en-US" dirty="0" smtClean="0"/>
              <a:t>Other fields are unimportant, just clear all 4 bytes</a:t>
            </a:r>
          </a:p>
        </p:txBody>
      </p:sp>
    </p:spTree>
    <p:extLst>
      <p:ext uri="{BB962C8B-B14F-4D97-AF65-F5344CB8AC3E}">
        <p14:creationId xmlns:p14="http://schemas.microsoft.com/office/powerpoint/2010/main" val="4230348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84311" y="685801"/>
            <a:ext cx="10018713" cy="841664"/>
          </a:xfrm>
        </p:spPr>
        <p:txBody>
          <a:bodyPr/>
          <a:lstStyle/>
          <a:p>
            <a:r>
              <a:rPr lang="en-US" dirty="0" smtClean="0"/>
              <a:t>What is it?</a:t>
            </a:r>
            <a:endParaRPr lang="en-US" dirty="0"/>
          </a:p>
        </p:txBody>
      </p:sp>
      <p:sp>
        <p:nvSpPr>
          <p:cNvPr id="5" name="Content Placeholder 4"/>
          <p:cNvSpPr>
            <a:spLocks noGrp="1"/>
          </p:cNvSpPr>
          <p:nvPr>
            <p:ph idx="1"/>
          </p:nvPr>
        </p:nvSpPr>
        <p:spPr>
          <a:xfrm>
            <a:off x="1484310" y="1683327"/>
            <a:ext cx="10018713" cy="4281055"/>
          </a:xfrm>
        </p:spPr>
        <p:txBody>
          <a:bodyPr>
            <a:normAutofit/>
          </a:bodyPr>
          <a:lstStyle/>
          <a:p>
            <a:r>
              <a:rPr lang="en-US" dirty="0" smtClean="0"/>
              <a:t>ARM port of two of PaX’s crucial arch-specific kernel self-protection features</a:t>
            </a:r>
          </a:p>
          <a:p>
            <a:r>
              <a:rPr lang="en-US" dirty="0" smtClean="0"/>
              <a:t>UDEREF: prevents accidental/malicious direct userland access via the kernel</a:t>
            </a:r>
          </a:p>
          <a:p>
            <a:pPr lvl="1"/>
            <a:r>
              <a:rPr lang="en-US" dirty="0" smtClean="0"/>
              <a:t>NULL </a:t>
            </a:r>
            <a:r>
              <a:rPr lang="en-US" dirty="0" err="1" smtClean="0"/>
              <a:t>derefs</a:t>
            </a:r>
            <a:endParaRPr lang="en-US" dirty="0" smtClean="0"/>
          </a:p>
          <a:p>
            <a:pPr lvl="1"/>
            <a:r>
              <a:rPr lang="en-US" dirty="0" smtClean="0"/>
              <a:t>Poorly-chosen “magic” poisoned pointers</a:t>
            </a:r>
          </a:p>
          <a:p>
            <a:pPr lvl="1"/>
            <a:r>
              <a:rPr lang="en-US" dirty="0" smtClean="0"/>
              <a:t>OOB index + trivially forged </a:t>
            </a:r>
            <a:r>
              <a:rPr lang="en-US" dirty="0" err="1" smtClean="0"/>
              <a:t>structs</a:t>
            </a:r>
            <a:r>
              <a:rPr lang="en-US" dirty="0" smtClean="0"/>
              <a:t> (PERF_EVENTS)</a:t>
            </a:r>
          </a:p>
          <a:p>
            <a:r>
              <a:rPr lang="en-US" dirty="0" smtClean="0"/>
              <a:t>KERNEXEC: remove RWX memory from the kernel</a:t>
            </a:r>
          </a:p>
          <a:p>
            <a:pPr lvl="1"/>
            <a:r>
              <a:rPr lang="en-US" dirty="0" smtClean="0"/>
              <a:t>Implies no execution of userland memory</a:t>
            </a:r>
            <a:endParaRPr lang="en-US" dirty="0"/>
          </a:p>
          <a:p>
            <a:pPr lvl="1"/>
            <a:r>
              <a:rPr lang="en-US" dirty="0" smtClean="0"/>
              <a:t>Protects against effectively-RWX memory via virtual aliases</a:t>
            </a:r>
          </a:p>
          <a:p>
            <a:pPr lvl="1"/>
            <a:r>
              <a:rPr lang="en-US" dirty="0" smtClean="0"/>
              <a:t>Allows for read-only protection above and beyond simple ‘</a:t>
            </a:r>
            <a:r>
              <a:rPr lang="en-US" dirty="0" err="1" smtClean="0"/>
              <a:t>const</a:t>
            </a:r>
            <a:r>
              <a:rPr lang="en-US" dirty="0" smtClean="0"/>
              <a:t>’</a:t>
            </a:r>
          </a:p>
        </p:txBody>
      </p:sp>
    </p:spTree>
    <p:extLst>
      <p:ext uri="{BB962C8B-B14F-4D97-AF65-F5344CB8AC3E}">
        <p14:creationId xmlns:p14="http://schemas.microsoft.com/office/powerpoint/2010/main" val="27277961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 out of user namespaces</a:t>
            </a:r>
            <a:endParaRPr lang="en-US" dirty="0"/>
          </a:p>
        </p:txBody>
      </p:sp>
      <p:sp>
        <p:nvSpPr>
          <p:cNvPr id="3" name="Content Placeholder 2"/>
          <p:cNvSpPr>
            <a:spLocks noGrp="1"/>
          </p:cNvSpPr>
          <p:nvPr>
            <p:ph idx="1"/>
          </p:nvPr>
        </p:nvSpPr>
        <p:spPr/>
        <p:txBody>
          <a:bodyPr>
            <a:normAutofit/>
          </a:bodyPr>
          <a:lstStyle/>
          <a:p>
            <a:r>
              <a:rPr lang="en-US" dirty="0" smtClean="0"/>
              <a:t>Perhaps surprisingly, my </a:t>
            </a:r>
            <a:r>
              <a:rPr lang="en-US" dirty="0" err="1" smtClean="0"/>
              <a:t>commit_creds</a:t>
            </a:r>
            <a:r>
              <a:rPr lang="en-US" dirty="0" smtClean="0"/>
              <a:t>(</a:t>
            </a:r>
            <a:r>
              <a:rPr lang="en-US" dirty="0" err="1" smtClean="0"/>
              <a:t>prepare_kernel_cred</a:t>
            </a:r>
            <a:r>
              <a:rPr lang="en-US" dirty="0" smtClean="0"/>
              <a:t>(NULL)) technique does </a:t>
            </a:r>
            <a:r>
              <a:rPr lang="en-US" smtClean="0"/>
              <a:t>it automatically</a:t>
            </a:r>
            <a:endParaRPr lang="en-US" dirty="0" smtClean="0"/>
          </a:p>
          <a:p>
            <a:r>
              <a:rPr lang="en-US" dirty="0"/>
              <a:t>s</a:t>
            </a:r>
            <a:r>
              <a:rPr lang="en-US" dirty="0" smtClean="0"/>
              <a:t>truct cred {</a:t>
            </a:r>
          </a:p>
          <a:p>
            <a:pPr marL="457200" lvl="1" indent="0">
              <a:buNone/>
            </a:pPr>
            <a:r>
              <a:rPr lang="en-US" dirty="0" smtClean="0"/>
              <a:t>…</a:t>
            </a:r>
          </a:p>
          <a:p>
            <a:pPr marL="457200" lvl="1" indent="0">
              <a:buNone/>
            </a:pPr>
            <a:r>
              <a:rPr lang="en-US" dirty="0" smtClean="0"/>
              <a:t>struct </a:t>
            </a:r>
            <a:r>
              <a:rPr lang="en-US" dirty="0" err="1"/>
              <a:t>user_namespace</a:t>
            </a:r>
            <a:r>
              <a:rPr lang="en-US" dirty="0"/>
              <a:t> *</a:t>
            </a:r>
            <a:r>
              <a:rPr lang="en-US" dirty="0" err="1"/>
              <a:t>user_ns</a:t>
            </a:r>
            <a:r>
              <a:rPr lang="en-US" dirty="0"/>
              <a:t>; /* </a:t>
            </a:r>
            <a:r>
              <a:rPr lang="en-US" dirty="0" err="1"/>
              <a:t>user_ns</a:t>
            </a:r>
            <a:r>
              <a:rPr lang="en-US" dirty="0"/>
              <a:t> the caps and </a:t>
            </a:r>
            <a:r>
              <a:rPr lang="en-US" dirty="0" err="1"/>
              <a:t>keyrings</a:t>
            </a:r>
            <a:r>
              <a:rPr lang="en-US" dirty="0"/>
              <a:t> are relative to. */</a:t>
            </a:r>
          </a:p>
          <a:p>
            <a:pPr marL="457200" lvl="1" indent="0">
              <a:buNone/>
            </a:pPr>
            <a:r>
              <a:rPr lang="en-US" dirty="0" smtClean="0"/>
              <a:t>…</a:t>
            </a:r>
          </a:p>
          <a:p>
            <a:pPr marL="457200" lvl="1" indent="0">
              <a:buNone/>
            </a:pPr>
            <a:r>
              <a:rPr lang="en-US" dirty="0"/>
              <a:t>}</a:t>
            </a:r>
          </a:p>
        </p:txBody>
      </p:sp>
    </p:spTree>
    <p:extLst>
      <p:ext uri="{BB962C8B-B14F-4D97-AF65-F5344CB8AC3E}">
        <p14:creationId xmlns:p14="http://schemas.microsoft.com/office/powerpoint/2010/main" val="35911346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 out of </a:t>
            </a:r>
            <a:r>
              <a:rPr lang="en-US" dirty="0" err="1" smtClean="0"/>
              <a:t>chroots</a:t>
            </a:r>
            <a:endParaRPr lang="en-US" dirty="0"/>
          </a:p>
        </p:txBody>
      </p:sp>
      <p:sp>
        <p:nvSpPr>
          <p:cNvPr id="3" name="Content Placeholder 2"/>
          <p:cNvSpPr>
            <a:spLocks noGrp="1"/>
          </p:cNvSpPr>
          <p:nvPr>
            <p:ph idx="1"/>
          </p:nvPr>
        </p:nvSpPr>
        <p:spPr/>
        <p:txBody>
          <a:bodyPr/>
          <a:lstStyle/>
          <a:p>
            <a:r>
              <a:rPr lang="en-US" dirty="0" smtClean="0"/>
              <a:t>Get </a:t>
            </a:r>
            <a:r>
              <a:rPr lang="en-US" dirty="0" err="1" smtClean="0"/>
              <a:t>task_struct</a:t>
            </a:r>
            <a:r>
              <a:rPr lang="en-US" dirty="0" smtClean="0"/>
              <a:t> -&gt;</a:t>
            </a:r>
            <a:r>
              <a:rPr lang="en-US" dirty="0" err="1" smtClean="0"/>
              <a:t>fs</a:t>
            </a:r>
            <a:r>
              <a:rPr lang="en-US" dirty="0" smtClean="0"/>
              <a:t> offset either through simple static analysis on kernel image or finding </a:t>
            </a:r>
            <a:r>
              <a:rPr lang="en-US" dirty="0" err="1" smtClean="0"/>
              <a:t>init_fs</a:t>
            </a:r>
            <a:r>
              <a:rPr lang="en-US" dirty="0" smtClean="0"/>
              <a:t> offset within </a:t>
            </a:r>
            <a:r>
              <a:rPr lang="en-US" dirty="0" err="1" smtClean="0"/>
              <a:t>init_task</a:t>
            </a:r>
            <a:endParaRPr lang="en-US" dirty="0" smtClean="0"/>
          </a:p>
          <a:p>
            <a:r>
              <a:rPr lang="en-US" dirty="0" smtClean="0"/>
              <a:t>Find offset of root and </a:t>
            </a:r>
            <a:r>
              <a:rPr lang="en-US" dirty="0" err="1" smtClean="0"/>
              <a:t>pwd</a:t>
            </a:r>
            <a:r>
              <a:rPr lang="en-US" dirty="0" smtClean="0"/>
              <a:t> within </a:t>
            </a:r>
            <a:r>
              <a:rPr lang="en-US" dirty="0" err="1" smtClean="0"/>
              <a:t>fs_struct</a:t>
            </a:r>
            <a:endParaRPr lang="en-US" dirty="0" smtClean="0"/>
          </a:p>
          <a:p>
            <a:r>
              <a:rPr lang="en-US" dirty="0" smtClean="0"/>
              <a:t>Call </a:t>
            </a:r>
            <a:r>
              <a:rPr lang="en-US" dirty="0" err="1" smtClean="0"/>
              <a:t>set_fs_root</a:t>
            </a:r>
            <a:r>
              <a:rPr lang="en-US" dirty="0" smtClean="0"/>
              <a:t>(current-&gt;</a:t>
            </a:r>
            <a:r>
              <a:rPr lang="en-US" dirty="0" err="1" smtClean="0"/>
              <a:t>fs</a:t>
            </a:r>
            <a:r>
              <a:rPr lang="en-US" dirty="0" smtClean="0"/>
              <a:t>, </a:t>
            </a:r>
            <a:r>
              <a:rPr lang="en-US" dirty="0" err="1" smtClean="0"/>
              <a:t>init_fs.root</a:t>
            </a:r>
            <a:r>
              <a:rPr lang="en-US" dirty="0" smtClean="0"/>
              <a:t>), </a:t>
            </a:r>
            <a:r>
              <a:rPr lang="en-US" dirty="0" err="1" smtClean="0"/>
              <a:t>set_fs_pwd</a:t>
            </a:r>
            <a:r>
              <a:rPr lang="en-US" dirty="0" smtClean="0"/>
              <a:t>(current-&gt;</a:t>
            </a:r>
            <a:r>
              <a:rPr lang="en-US" dirty="0" err="1" smtClean="0"/>
              <a:t>fs</a:t>
            </a:r>
            <a:r>
              <a:rPr lang="en-US" dirty="0" smtClean="0"/>
              <a:t>, init_fs.pwd)</a:t>
            </a:r>
            <a:endParaRPr lang="en-US" dirty="0"/>
          </a:p>
        </p:txBody>
      </p:sp>
    </p:spTree>
    <p:extLst>
      <p:ext uri="{BB962C8B-B14F-4D97-AF65-F5344CB8AC3E}">
        <p14:creationId xmlns:p14="http://schemas.microsoft.com/office/powerpoint/2010/main" val="8366456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 out of </a:t>
            </a:r>
            <a:r>
              <a:rPr lang="en-US" dirty="0" err="1" smtClean="0"/>
              <a:t>vserver</a:t>
            </a:r>
            <a:endParaRPr lang="en-US" dirty="0"/>
          </a:p>
        </p:txBody>
      </p:sp>
      <p:sp>
        <p:nvSpPr>
          <p:cNvPr id="3" name="Content Placeholder 2"/>
          <p:cNvSpPr>
            <a:spLocks noGrp="1"/>
          </p:cNvSpPr>
          <p:nvPr>
            <p:ph idx="1"/>
          </p:nvPr>
        </p:nvSpPr>
        <p:spPr/>
        <p:txBody>
          <a:bodyPr/>
          <a:lstStyle/>
          <a:p>
            <a:r>
              <a:rPr lang="en-US" dirty="0" smtClean="0"/>
              <a:t>Find offsets of </a:t>
            </a:r>
            <a:r>
              <a:rPr lang="en-US" dirty="0" err="1" smtClean="0"/>
              <a:t>xid</a:t>
            </a:r>
            <a:r>
              <a:rPr lang="en-US" dirty="0" smtClean="0"/>
              <a:t>, </a:t>
            </a:r>
            <a:r>
              <a:rPr lang="en-US" dirty="0" err="1" smtClean="0"/>
              <a:t>vx_info</a:t>
            </a:r>
            <a:r>
              <a:rPr lang="en-US" dirty="0" smtClean="0"/>
              <a:t>, </a:t>
            </a:r>
            <a:r>
              <a:rPr lang="en-US" dirty="0" err="1" smtClean="0"/>
              <a:t>nid</a:t>
            </a:r>
            <a:r>
              <a:rPr lang="en-US" dirty="0" smtClean="0"/>
              <a:t>, </a:t>
            </a:r>
            <a:r>
              <a:rPr lang="en-US" dirty="0" err="1" smtClean="0"/>
              <a:t>nx_info</a:t>
            </a:r>
            <a:r>
              <a:rPr lang="en-US" dirty="0" smtClean="0"/>
              <a:t> in task struct</a:t>
            </a:r>
          </a:p>
          <a:p>
            <a:r>
              <a:rPr lang="en-US" dirty="0" smtClean="0"/>
              <a:t>Will be 0 in </a:t>
            </a:r>
            <a:r>
              <a:rPr lang="en-US" dirty="0" err="1" smtClean="0"/>
              <a:t>init_task</a:t>
            </a:r>
            <a:r>
              <a:rPr lang="en-US" dirty="0" smtClean="0"/>
              <a:t>, but set in a confined process</a:t>
            </a:r>
          </a:p>
          <a:p>
            <a:r>
              <a:rPr lang="en-US" dirty="0" smtClean="0"/>
              <a:t>Clear the fields</a:t>
            </a:r>
            <a:endParaRPr lang="en-US" dirty="0"/>
          </a:p>
        </p:txBody>
      </p:sp>
    </p:spTree>
    <p:extLst>
      <p:ext uri="{BB962C8B-B14F-4D97-AF65-F5344CB8AC3E}">
        <p14:creationId xmlns:p14="http://schemas.microsoft.com/office/powerpoint/2010/main" val="16711308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 out of </a:t>
            </a:r>
            <a:r>
              <a:rPr lang="en-US" dirty="0" err="1" smtClean="0"/>
              <a:t>OpenVZ</a:t>
            </a:r>
            <a:endParaRPr lang="en-US" dirty="0"/>
          </a:p>
        </p:txBody>
      </p:sp>
      <p:sp>
        <p:nvSpPr>
          <p:cNvPr id="3" name="Content Placeholder 2"/>
          <p:cNvSpPr>
            <a:spLocks noGrp="1"/>
          </p:cNvSpPr>
          <p:nvPr>
            <p:ph idx="1"/>
          </p:nvPr>
        </p:nvSpPr>
        <p:spPr/>
        <p:txBody>
          <a:bodyPr/>
          <a:lstStyle/>
          <a:p>
            <a:r>
              <a:rPr lang="en-US" dirty="0" smtClean="0"/>
              <a:t>Call prepare_ve0_process(current)</a:t>
            </a:r>
            <a:endParaRPr lang="en-US" dirty="0"/>
          </a:p>
        </p:txBody>
      </p:sp>
    </p:spTree>
    <p:extLst>
      <p:ext uri="{BB962C8B-B14F-4D97-AF65-F5344CB8AC3E}">
        <p14:creationId xmlns:p14="http://schemas.microsoft.com/office/powerpoint/2010/main" val="10326106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under </a:t>
            </a:r>
            <a:r>
              <a:rPr lang="en-US" dirty="0" err="1" smtClean="0"/>
              <a:t>Xen</a:t>
            </a:r>
            <a:endParaRPr lang="en-US" dirty="0"/>
          </a:p>
        </p:txBody>
      </p:sp>
      <p:sp>
        <p:nvSpPr>
          <p:cNvPr id="3" name="Content Placeholder 2"/>
          <p:cNvSpPr>
            <a:spLocks noGrp="1"/>
          </p:cNvSpPr>
          <p:nvPr>
            <p:ph idx="1"/>
          </p:nvPr>
        </p:nvSpPr>
        <p:spPr>
          <a:xfrm>
            <a:off x="1484310" y="2438399"/>
            <a:ext cx="10018713" cy="3352801"/>
          </a:xfrm>
        </p:spPr>
        <p:txBody>
          <a:bodyPr>
            <a:normAutofit/>
          </a:bodyPr>
          <a:lstStyle/>
          <a:p>
            <a:r>
              <a:rPr lang="en-US" dirty="0" smtClean="0"/>
              <a:t>Don’t blindly change cr0.WP and attempt to modify kernel code, it will cause a GPF</a:t>
            </a:r>
          </a:p>
          <a:p>
            <a:r>
              <a:rPr lang="en-US" dirty="0" smtClean="0"/>
              <a:t>Call </a:t>
            </a:r>
            <a:r>
              <a:rPr lang="en-US" dirty="0" err="1" smtClean="0"/>
              <a:t>make_lowmem_page_readwrite</a:t>
            </a:r>
            <a:r>
              <a:rPr lang="en-US" dirty="0" smtClean="0"/>
              <a:t>(</a:t>
            </a:r>
            <a:r>
              <a:rPr lang="en-US" dirty="0" err="1" smtClean="0"/>
              <a:t>addr</a:t>
            </a:r>
            <a:r>
              <a:rPr lang="en-US" dirty="0" smtClean="0"/>
              <a:t>) instead</a:t>
            </a:r>
          </a:p>
          <a:p>
            <a:r>
              <a:rPr lang="en-US" dirty="0" smtClean="0"/>
              <a:t>Clean up with </a:t>
            </a:r>
            <a:r>
              <a:rPr lang="en-US" dirty="0" err="1" smtClean="0"/>
              <a:t>make_lowmem_page_readonly</a:t>
            </a:r>
            <a:r>
              <a:rPr lang="en-US" dirty="0" smtClean="0"/>
              <a:t>(</a:t>
            </a:r>
            <a:r>
              <a:rPr lang="en-US" dirty="0" err="1" smtClean="0"/>
              <a:t>addr</a:t>
            </a:r>
            <a:r>
              <a:rPr lang="en-US" dirty="0" smtClean="0"/>
              <a:t>)</a:t>
            </a:r>
          </a:p>
        </p:txBody>
      </p:sp>
    </p:spTree>
    <p:extLst>
      <p:ext uri="{BB962C8B-B14F-4D97-AF65-F5344CB8AC3E}">
        <p14:creationId xmlns:p14="http://schemas.microsoft.com/office/powerpoint/2010/main" val="23185321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under CONFIG_DEBUG_PAGEALLOC</a:t>
            </a:r>
            <a:endParaRPr lang="en-US" dirty="0"/>
          </a:p>
        </p:txBody>
      </p:sp>
      <p:sp>
        <p:nvSpPr>
          <p:cNvPr id="3" name="Content Placeholder 2"/>
          <p:cNvSpPr>
            <a:spLocks noGrp="1"/>
          </p:cNvSpPr>
          <p:nvPr>
            <p:ph idx="1"/>
          </p:nvPr>
        </p:nvSpPr>
        <p:spPr>
          <a:xfrm>
            <a:off x="1484310" y="2438399"/>
            <a:ext cx="10018713" cy="3352801"/>
          </a:xfrm>
        </p:spPr>
        <p:txBody>
          <a:bodyPr>
            <a:normAutofit/>
          </a:bodyPr>
          <a:lstStyle/>
          <a:p>
            <a:r>
              <a:rPr lang="en-US" dirty="0" smtClean="0"/>
              <a:t>Don’t blindly scan through kernel memory, kernels with this option enabled have been observed to have a guard page in the kernel image</a:t>
            </a:r>
          </a:p>
          <a:p>
            <a:r>
              <a:rPr lang="en-US" dirty="0" smtClean="0"/>
              <a:t>Enlightenment parses page tables to determine safe regions to scan</a:t>
            </a:r>
          </a:p>
          <a:p>
            <a:endParaRPr lang="en-US" dirty="0" smtClean="0"/>
          </a:p>
        </p:txBody>
      </p:sp>
    </p:spTree>
    <p:extLst>
      <p:ext uri="{BB962C8B-B14F-4D97-AF65-F5344CB8AC3E}">
        <p14:creationId xmlns:p14="http://schemas.microsoft.com/office/powerpoint/2010/main" val="4191743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under CONFIG_KALLSYMS</a:t>
            </a:r>
            <a:endParaRPr lang="en-US" dirty="0"/>
          </a:p>
        </p:txBody>
      </p:sp>
      <p:sp>
        <p:nvSpPr>
          <p:cNvPr id="3" name="Content Placeholder 2"/>
          <p:cNvSpPr>
            <a:spLocks noGrp="1"/>
          </p:cNvSpPr>
          <p:nvPr>
            <p:ph idx="1"/>
          </p:nvPr>
        </p:nvSpPr>
        <p:spPr>
          <a:xfrm>
            <a:off x="1484310" y="2438399"/>
            <a:ext cx="10018713" cy="3352801"/>
          </a:xfrm>
        </p:spPr>
        <p:txBody>
          <a:bodyPr>
            <a:normAutofit/>
          </a:bodyPr>
          <a:lstStyle/>
          <a:p>
            <a:r>
              <a:rPr lang="en-US" dirty="0" smtClean="0"/>
              <a:t>Unknown kernel, no </a:t>
            </a:r>
            <a:r>
              <a:rPr lang="en-US" dirty="0" err="1" smtClean="0"/>
              <a:t>vmlinux</a:t>
            </a:r>
            <a:r>
              <a:rPr lang="en-US" dirty="0" smtClean="0"/>
              <a:t>, no /</a:t>
            </a:r>
            <a:r>
              <a:rPr lang="en-US" dirty="0" err="1" smtClean="0"/>
              <a:t>proc</a:t>
            </a:r>
            <a:r>
              <a:rPr lang="en-US" dirty="0" smtClean="0"/>
              <a:t>/</a:t>
            </a:r>
            <a:r>
              <a:rPr lang="en-US" dirty="0" err="1" smtClean="0"/>
              <a:t>kallsyms</a:t>
            </a:r>
            <a:r>
              <a:rPr lang="en-US" dirty="0" smtClean="0"/>
              <a:t>, no </a:t>
            </a:r>
            <a:r>
              <a:rPr lang="en-US" dirty="0" err="1" smtClean="0"/>
              <a:t>System.map</a:t>
            </a:r>
            <a:r>
              <a:rPr lang="en-US" dirty="0" smtClean="0"/>
              <a:t>?  No problem!</a:t>
            </a:r>
          </a:p>
          <a:p>
            <a:pPr lvl="1"/>
            <a:r>
              <a:rPr lang="en-US" dirty="0" smtClean="0"/>
              <a:t>Assuming ring0 execution can be obtained without them</a:t>
            </a:r>
          </a:p>
          <a:p>
            <a:r>
              <a:rPr lang="en-US" dirty="0" smtClean="0"/>
              <a:t>Payload reliability obtained by using the kernel’s own symbol tables in memory</a:t>
            </a:r>
          </a:p>
          <a:p>
            <a:r>
              <a:rPr lang="en-US" dirty="0" smtClean="0"/>
              <a:t>Enlightenment finds the kernel’s own symbol resolution routines and can thus resolve module symbols as well</a:t>
            </a:r>
          </a:p>
          <a:p>
            <a:endParaRPr lang="en-US" dirty="0" smtClean="0"/>
          </a:p>
        </p:txBody>
      </p:sp>
    </p:spTree>
    <p:extLst>
      <p:ext uri="{BB962C8B-B14F-4D97-AF65-F5344CB8AC3E}">
        <p14:creationId xmlns:p14="http://schemas.microsoft.com/office/powerpoint/2010/main" val="15291274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when returning to userland</a:t>
            </a:r>
            <a:endParaRPr lang="en-US" dirty="0"/>
          </a:p>
        </p:txBody>
      </p:sp>
      <p:sp>
        <p:nvSpPr>
          <p:cNvPr id="3" name="Content Placeholder 2"/>
          <p:cNvSpPr>
            <a:spLocks noGrp="1"/>
          </p:cNvSpPr>
          <p:nvPr>
            <p:ph idx="1"/>
          </p:nvPr>
        </p:nvSpPr>
        <p:spPr>
          <a:xfrm>
            <a:off x="1484310" y="2438399"/>
            <a:ext cx="10018713" cy="3841631"/>
          </a:xfrm>
        </p:spPr>
        <p:txBody>
          <a:bodyPr>
            <a:normAutofit fontScale="92500" lnSpcReduction="20000"/>
          </a:bodyPr>
          <a:lstStyle/>
          <a:p>
            <a:r>
              <a:rPr lang="en-US" dirty="0" smtClean="0"/>
              <a:t>Make sure the userland code is locked into physical memory with </a:t>
            </a:r>
            <a:r>
              <a:rPr lang="en-US" dirty="0" err="1" smtClean="0"/>
              <a:t>mlock</a:t>
            </a:r>
            <a:r>
              <a:rPr lang="en-US" dirty="0" smtClean="0"/>
              <a:t>()</a:t>
            </a:r>
          </a:p>
          <a:p>
            <a:pPr lvl="1"/>
            <a:r>
              <a:rPr lang="en-US" dirty="0" smtClean="0"/>
              <a:t>Unprivileged users can lock 64KB</a:t>
            </a:r>
          </a:p>
          <a:p>
            <a:r>
              <a:rPr lang="en-US" dirty="0" smtClean="0"/>
              <a:t>Linux is not Windows!  No kernel memory is paged, attempting to access non-present memory (outside of exception-handled areas) will result in a visible oops, or worse</a:t>
            </a:r>
          </a:p>
          <a:p>
            <a:r>
              <a:rPr lang="en-US" dirty="0" smtClean="0"/>
              <a:t>More likely under low memory, memory pressure, high exploit memory </a:t>
            </a:r>
            <a:r>
              <a:rPr lang="en-US" dirty="0" err="1" smtClean="0"/>
              <a:t>reqs</a:t>
            </a:r>
            <a:r>
              <a:rPr lang="en-US" dirty="0" smtClean="0"/>
              <a:t>, higher time between allocation and use</a:t>
            </a:r>
          </a:p>
          <a:p>
            <a:r>
              <a:rPr lang="en-US" dirty="0" smtClean="0"/>
              <a:t>A decade of exploits returning to userland, and no one gets this right!</a:t>
            </a:r>
          </a:p>
          <a:p>
            <a:r>
              <a:rPr lang="en-US" dirty="0" smtClean="0"/>
              <a:t>How was my PERF_EVENTS exploit so reliable despite the 64KB lock limit?</a:t>
            </a:r>
          </a:p>
          <a:p>
            <a:pPr lvl="1"/>
            <a:r>
              <a:rPr lang="en-US" dirty="0" smtClean="0"/>
              <a:t>Read the enlightenment source for this one ;)</a:t>
            </a:r>
            <a:endParaRPr lang="en-US" dirty="0"/>
          </a:p>
        </p:txBody>
      </p:sp>
    </p:spTree>
    <p:extLst>
      <p:ext uri="{BB962C8B-B14F-4D97-AF65-F5344CB8AC3E}">
        <p14:creationId xmlns:p14="http://schemas.microsoft.com/office/powerpoint/2010/main" val="23127029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X86 PERF_EVENTS Exploit</a:t>
            </a:r>
            <a:endParaRPr lang="en-US" dirty="0"/>
          </a:p>
        </p:txBody>
      </p:sp>
      <p:sp>
        <p:nvSpPr>
          <p:cNvPr id="3" name="Content Placeholder 2"/>
          <p:cNvSpPr>
            <a:spLocks noGrp="1"/>
          </p:cNvSpPr>
          <p:nvPr>
            <p:ph idx="1"/>
          </p:nvPr>
        </p:nvSpPr>
        <p:spPr>
          <a:xfrm>
            <a:off x="2363639" y="1742537"/>
            <a:ext cx="9644332" cy="5115464"/>
          </a:xfrm>
        </p:spPr>
        <p:txBody>
          <a:bodyPr>
            <a:normAutofit fontScale="77500" lnSpcReduction="20000"/>
          </a:bodyPr>
          <a:lstStyle/>
          <a:p>
            <a:pPr marL="0" indent="0">
              <a:buNone/>
            </a:pPr>
            <a:r>
              <a:rPr lang="en-US" dirty="0"/>
              <a:t> [!] Array base is 0xc1a57a60</a:t>
            </a:r>
          </a:p>
          <a:p>
            <a:pPr marL="0" indent="0">
              <a:buNone/>
            </a:pPr>
            <a:r>
              <a:rPr lang="en-US" dirty="0"/>
              <a:t> [!] Detected structure size of 12 bytes</a:t>
            </a:r>
          </a:p>
          <a:p>
            <a:pPr marL="0" indent="0">
              <a:buNone/>
            </a:pPr>
            <a:r>
              <a:rPr lang="en-US" dirty="0"/>
              <a:t> [!] Targeting 0xc1a69b10</a:t>
            </a:r>
          </a:p>
          <a:p>
            <a:pPr marL="0" indent="0">
              <a:buNone/>
            </a:pPr>
            <a:r>
              <a:rPr lang="en-US" dirty="0"/>
              <a:t> [+] Got ring0!</a:t>
            </a:r>
          </a:p>
          <a:p>
            <a:pPr marL="0" indent="0">
              <a:buNone/>
            </a:pPr>
            <a:r>
              <a:rPr lang="en-US" dirty="0"/>
              <a:t> [+] Detected 2.6/3.x style 8k stacks, with current at 0xf1f2cc20 and cred support</a:t>
            </a:r>
          </a:p>
          <a:p>
            <a:pPr marL="0" indent="0">
              <a:buNone/>
            </a:pPr>
            <a:r>
              <a:rPr lang="en-US" dirty="0"/>
              <a:t> [+] Disabled security of : </a:t>
            </a:r>
            <a:r>
              <a:rPr lang="en-US" dirty="0" err="1"/>
              <a:t>AppArmor</a:t>
            </a:r>
            <a:r>
              <a:rPr lang="en-US" dirty="0"/>
              <a:t> LSM</a:t>
            </a:r>
          </a:p>
          <a:p>
            <a:pPr marL="0" indent="0">
              <a:buNone/>
            </a:pPr>
            <a:r>
              <a:rPr lang="en-US" dirty="0"/>
              <a:t> [+] Found -&gt;</a:t>
            </a:r>
            <a:r>
              <a:rPr lang="en-US" dirty="0" err="1"/>
              <a:t>fs</a:t>
            </a:r>
            <a:r>
              <a:rPr lang="en-US" dirty="0"/>
              <a:t> offset at 0x388</a:t>
            </a:r>
          </a:p>
          <a:p>
            <a:pPr marL="0" indent="0">
              <a:buNone/>
            </a:pPr>
            <a:r>
              <a:rPr lang="en-US" dirty="0"/>
              <a:t> [+] Broke out of any </a:t>
            </a:r>
            <a:r>
              <a:rPr lang="en-US" dirty="0" err="1"/>
              <a:t>chroots</a:t>
            </a:r>
            <a:r>
              <a:rPr lang="en-US" dirty="0"/>
              <a:t> or </a:t>
            </a:r>
            <a:r>
              <a:rPr lang="en-US" dirty="0" err="1"/>
              <a:t>mnt</a:t>
            </a:r>
            <a:r>
              <a:rPr lang="en-US" dirty="0"/>
              <a:t> namespaces</a:t>
            </a:r>
          </a:p>
          <a:p>
            <a:pPr marL="0" indent="0">
              <a:buNone/>
            </a:pPr>
            <a:r>
              <a:rPr lang="en-US" dirty="0"/>
              <a:t> [+] Got root!</a:t>
            </a:r>
          </a:p>
          <a:p>
            <a:pPr marL="0" indent="0">
              <a:buNone/>
            </a:pPr>
            <a:r>
              <a:rPr lang="en-US" dirty="0" err="1"/>
              <a:t>root@ubuntu</a:t>
            </a:r>
            <a:r>
              <a:rPr lang="en-US" dirty="0"/>
              <a:t>:/home/spender/</a:t>
            </a:r>
            <a:r>
              <a:rPr lang="en-US" dirty="0" err="1"/>
              <a:t>enlightenment#id</a:t>
            </a:r>
            <a:endParaRPr lang="en-US" dirty="0"/>
          </a:p>
          <a:p>
            <a:pPr marL="0" indent="0">
              <a:buNone/>
            </a:pPr>
            <a:r>
              <a:rPr lang="en-US" dirty="0" err="1"/>
              <a:t>uid</a:t>
            </a:r>
            <a:r>
              <a:rPr lang="en-US" dirty="0"/>
              <a:t>=0(root) </a:t>
            </a:r>
            <a:r>
              <a:rPr lang="en-US" dirty="0" err="1"/>
              <a:t>gid</a:t>
            </a:r>
            <a:r>
              <a:rPr lang="en-US" dirty="0"/>
              <a:t>=0(root) groups=0(root)</a:t>
            </a:r>
          </a:p>
          <a:p>
            <a:pPr marL="0" indent="0">
              <a:buNone/>
            </a:pPr>
            <a:r>
              <a:rPr lang="en-US" dirty="0" err="1"/>
              <a:t>root@ubuntu</a:t>
            </a:r>
            <a:r>
              <a:rPr lang="en-US" dirty="0"/>
              <a:t>:/home/spender/</a:t>
            </a:r>
            <a:r>
              <a:rPr lang="en-US" dirty="0" err="1"/>
              <a:t>enlightenment#uname</a:t>
            </a:r>
            <a:r>
              <a:rPr lang="en-US" dirty="0"/>
              <a:t> -a</a:t>
            </a:r>
          </a:p>
          <a:p>
            <a:pPr marL="0" indent="0">
              <a:buNone/>
            </a:pPr>
            <a:r>
              <a:rPr lang="en-US" dirty="0"/>
              <a:t>Linux </a:t>
            </a:r>
            <a:r>
              <a:rPr lang="en-US" dirty="0" err="1"/>
              <a:t>ubuntu</a:t>
            </a:r>
            <a:r>
              <a:rPr lang="en-US" dirty="0"/>
              <a:t> 3.5.0-23-generic #35~precise1-Ubuntu SMP Fri Jan 25 17:15:33 UTC 2013 i686 </a:t>
            </a:r>
            <a:r>
              <a:rPr lang="en-US" dirty="0" err="1"/>
              <a:t>i686</a:t>
            </a:r>
            <a:r>
              <a:rPr lang="en-US" dirty="0"/>
              <a:t> i386 GNU/Linux</a:t>
            </a:r>
          </a:p>
        </p:txBody>
      </p:sp>
    </p:spTree>
    <p:extLst>
      <p:ext uri="{BB962C8B-B14F-4D97-AF65-F5344CB8AC3E}">
        <p14:creationId xmlns:p14="http://schemas.microsoft.com/office/powerpoint/2010/main" val="25782448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References</a:t>
            </a:r>
            <a:endParaRPr lang="en-US" dirty="0"/>
          </a:p>
        </p:txBody>
      </p:sp>
      <p:sp>
        <p:nvSpPr>
          <p:cNvPr id="5" name="Text Placeholder 4"/>
          <p:cNvSpPr>
            <a:spLocks noGrp="1"/>
          </p:cNvSpPr>
          <p:nvPr>
            <p:ph type="body" idx="1"/>
          </p:nvPr>
        </p:nvSpPr>
        <p:spPr/>
        <p:txBody>
          <a:bodyPr>
            <a:normAutofit/>
          </a:bodyPr>
          <a:lstStyle/>
          <a:p>
            <a:r>
              <a:rPr lang="en-US" dirty="0" smtClean="0"/>
              <a:t>ARM Manual</a:t>
            </a:r>
          </a:p>
          <a:p>
            <a:r>
              <a:rPr lang="en-US" dirty="0" smtClean="0">
                <a:hlinkClick r:id="rId2"/>
              </a:rPr>
              <a:t>http</a:t>
            </a:r>
            <a:r>
              <a:rPr lang="en-US" dirty="0">
                <a:hlinkClick r:id="rId2"/>
              </a:rPr>
              <a:t>://infocenter.arm.com/help/index.jsp?topic=/com.arm.doc.ddi0406c/index.html</a:t>
            </a:r>
            <a:r>
              <a:rPr lang="en-US" dirty="0" smtClean="0"/>
              <a:t> </a:t>
            </a:r>
          </a:p>
        </p:txBody>
      </p:sp>
    </p:spTree>
    <p:extLst>
      <p:ext uri="{BB962C8B-B14F-4D97-AF65-F5344CB8AC3E}">
        <p14:creationId xmlns:p14="http://schemas.microsoft.com/office/powerpoint/2010/main" val="3922251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84311" y="685801"/>
            <a:ext cx="10018713" cy="841664"/>
          </a:xfrm>
        </p:spPr>
        <p:txBody>
          <a:bodyPr/>
          <a:lstStyle/>
          <a:p>
            <a:r>
              <a:rPr lang="en-US" dirty="0" smtClean="0"/>
              <a:t>Why?</a:t>
            </a:r>
            <a:endParaRPr lang="en-US" dirty="0"/>
          </a:p>
        </p:txBody>
      </p:sp>
      <p:sp>
        <p:nvSpPr>
          <p:cNvPr id="5" name="Content Placeholder 4"/>
          <p:cNvSpPr>
            <a:spLocks noGrp="1"/>
          </p:cNvSpPr>
          <p:nvPr>
            <p:ph idx="1"/>
          </p:nvPr>
        </p:nvSpPr>
        <p:spPr>
          <a:xfrm>
            <a:off x="1484310" y="1683327"/>
            <a:ext cx="10018713" cy="4281055"/>
          </a:xfrm>
        </p:spPr>
        <p:txBody>
          <a:bodyPr/>
          <a:lstStyle/>
          <a:p>
            <a:r>
              <a:rPr lang="en-US" dirty="0" smtClean="0"/>
              <a:t>Upstream kernel self-protection features are non-existent</a:t>
            </a:r>
          </a:p>
          <a:p>
            <a:r>
              <a:rPr lang="en-US" dirty="0" smtClean="0"/>
              <a:t>Some vendor kernels have CONFIG_STRICT_MEMORY_RWX</a:t>
            </a:r>
          </a:p>
          <a:p>
            <a:pPr lvl="1"/>
            <a:r>
              <a:rPr lang="en-US" dirty="0" err="1" smtClean="0"/>
              <a:t>Config</a:t>
            </a:r>
            <a:r>
              <a:rPr lang="en-US" dirty="0" smtClean="0"/>
              <a:t> description is a lie</a:t>
            </a:r>
          </a:p>
          <a:p>
            <a:pPr lvl="1"/>
            <a:r>
              <a:rPr lang="en-US" dirty="0" smtClean="0"/>
              <a:t>Implementation is a joke</a:t>
            </a:r>
          </a:p>
          <a:p>
            <a:pPr lvl="1"/>
            <a:r>
              <a:rPr lang="en-US" dirty="0" smtClean="0"/>
              <a:t>Lets vendors mark a checkbox</a:t>
            </a:r>
          </a:p>
          <a:p>
            <a:r>
              <a:rPr lang="en-US" dirty="0" smtClean="0"/>
              <a:t>Self-demonstrate quickly applying security concepts to an arch mostly “new” to me, armed only with the manual</a:t>
            </a:r>
          </a:p>
          <a:p>
            <a:r>
              <a:rPr lang="en-US" dirty="0" smtClean="0"/>
              <a:t>Spite</a:t>
            </a:r>
          </a:p>
          <a:p>
            <a:pPr lvl="1"/>
            <a:r>
              <a:rPr lang="en-US" dirty="0" smtClean="0"/>
              <a:t>See last year’s H2HC presentation</a:t>
            </a:r>
          </a:p>
        </p:txBody>
      </p:sp>
    </p:spTree>
    <p:extLst>
      <p:ext uri="{BB962C8B-B14F-4D97-AF65-F5344CB8AC3E}">
        <p14:creationId xmlns:p14="http://schemas.microsoft.com/office/powerpoint/2010/main" val="39359604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Questions?</a:t>
            </a:r>
            <a:endParaRPr lang="en-US" dirty="0"/>
          </a:p>
        </p:txBody>
      </p:sp>
      <p:sp>
        <p:nvSpPr>
          <p:cNvPr id="5" name="Text Placeholder 4"/>
          <p:cNvSpPr>
            <a:spLocks noGrp="1"/>
          </p:cNvSpPr>
          <p:nvPr>
            <p:ph type="body" idx="1"/>
          </p:nvPr>
        </p:nvSpPr>
        <p:spPr>
          <a:xfrm>
            <a:off x="2572278" y="4777381"/>
            <a:ext cx="8930748" cy="1140340"/>
          </a:xfrm>
        </p:spPr>
        <p:txBody>
          <a:bodyPr>
            <a:normAutofit fontScale="92500" lnSpcReduction="20000"/>
          </a:bodyPr>
          <a:lstStyle/>
          <a:p>
            <a:r>
              <a:rPr lang="en-US" dirty="0" smtClean="0"/>
              <a:t>All code described in this talk is available at </a:t>
            </a:r>
            <a:r>
              <a:rPr lang="en-US" dirty="0" smtClean="0">
                <a:hlinkClick r:id="rId2"/>
              </a:rPr>
              <a:t>https://grsecurity.net</a:t>
            </a:r>
            <a:endParaRPr lang="en-US" dirty="0" smtClean="0"/>
          </a:p>
          <a:p>
            <a:r>
              <a:rPr lang="en-US" dirty="0" smtClean="0"/>
              <a:t>More details available on blog: </a:t>
            </a:r>
            <a:r>
              <a:rPr lang="en-US" dirty="0" smtClean="0">
                <a:hlinkClick r:id="rId3"/>
              </a:rPr>
              <a:t>https://</a:t>
            </a:r>
            <a:r>
              <a:rPr lang="en-US" dirty="0">
                <a:hlinkClick r:id="rId3"/>
              </a:rPr>
              <a:t>forums.grsecurity.net/viewtopic.php?f=7&amp;t=3292</a:t>
            </a:r>
            <a:r>
              <a:rPr lang="en-US" dirty="0" smtClean="0"/>
              <a:t> </a:t>
            </a:r>
          </a:p>
          <a:p>
            <a:r>
              <a:rPr lang="en-US" dirty="0"/>
              <a:t>Thanks to Rodrigo and all our </a:t>
            </a:r>
            <a:r>
              <a:rPr lang="en-US" dirty="0" smtClean="0"/>
              <a:t>sponsors!</a:t>
            </a:r>
            <a:endParaRPr lang="en-US" dirty="0"/>
          </a:p>
        </p:txBody>
      </p:sp>
    </p:spTree>
    <p:extLst>
      <p:ext uri="{BB962C8B-B14F-4D97-AF65-F5344CB8AC3E}">
        <p14:creationId xmlns:p14="http://schemas.microsoft.com/office/powerpoint/2010/main" val="3868419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84311" y="685801"/>
            <a:ext cx="10018713" cy="841664"/>
          </a:xfrm>
        </p:spPr>
        <p:txBody>
          <a:bodyPr/>
          <a:lstStyle/>
          <a:p>
            <a:r>
              <a:rPr lang="en-US" dirty="0" smtClean="0"/>
              <a:t>Beginning steps</a:t>
            </a:r>
            <a:endParaRPr lang="en-US" dirty="0"/>
          </a:p>
        </p:txBody>
      </p:sp>
      <p:sp>
        <p:nvSpPr>
          <p:cNvPr id="5" name="Content Placeholder 4"/>
          <p:cNvSpPr>
            <a:spLocks noGrp="1"/>
          </p:cNvSpPr>
          <p:nvPr>
            <p:ph idx="1"/>
          </p:nvPr>
        </p:nvSpPr>
        <p:spPr>
          <a:xfrm>
            <a:off x="1484310" y="1683327"/>
            <a:ext cx="10018713" cy="4281055"/>
          </a:xfrm>
        </p:spPr>
        <p:txBody>
          <a:bodyPr/>
          <a:lstStyle/>
          <a:p>
            <a:r>
              <a:rPr lang="en-US" dirty="0" smtClean="0"/>
              <a:t>Acquired an </a:t>
            </a:r>
            <a:r>
              <a:rPr lang="en-US" dirty="0" err="1" smtClean="0"/>
              <a:t>Arndale</a:t>
            </a:r>
            <a:r>
              <a:rPr lang="en-US" dirty="0" smtClean="0"/>
              <a:t> development board (with </a:t>
            </a:r>
            <a:r>
              <a:rPr lang="en-US" dirty="0" err="1" smtClean="0"/>
              <a:t>Linaro</a:t>
            </a:r>
            <a:r>
              <a:rPr lang="en-US" dirty="0" smtClean="0"/>
              <a:t> userland)</a:t>
            </a:r>
          </a:p>
          <a:p>
            <a:r>
              <a:rPr lang="en-US" dirty="0" smtClean="0"/>
              <a:t>Samsung Exynos5, ARMv7, Cortex A15</a:t>
            </a:r>
          </a:p>
          <a:p>
            <a:endParaRPr lang="en-US" dirty="0" smtClean="0"/>
          </a:p>
          <a:p>
            <a:endParaRPr lang="en-US" dirty="0"/>
          </a:p>
          <a:p>
            <a:endParaRPr lang="en-US" dirty="0" smtClean="0"/>
          </a:p>
          <a:p>
            <a:endParaRPr lang="en-US" dirty="0"/>
          </a:p>
          <a:p>
            <a:endParaRPr lang="en-US" dirty="0" smtClean="0"/>
          </a:p>
          <a:p>
            <a:endParaRPr lang="en-US" dirty="0" smtClean="0"/>
          </a:p>
          <a:p>
            <a:endParaRPr lang="en-US"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3111" y="2553419"/>
            <a:ext cx="4899684" cy="3971462"/>
          </a:xfrm>
          <a:prstGeom prst="rect">
            <a:avLst/>
          </a:prstGeom>
        </p:spPr>
      </p:pic>
    </p:spTree>
    <p:extLst>
      <p:ext uri="{BB962C8B-B14F-4D97-AF65-F5344CB8AC3E}">
        <p14:creationId xmlns:p14="http://schemas.microsoft.com/office/powerpoint/2010/main" val="1349088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84311" y="685801"/>
            <a:ext cx="10018713" cy="841664"/>
          </a:xfrm>
        </p:spPr>
        <p:txBody>
          <a:bodyPr/>
          <a:lstStyle/>
          <a:p>
            <a:r>
              <a:rPr lang="en-US" dirty="0" smtClean="0"/>
              <a:t>Beginning steps</a:t>
            </a:r>
            <a:endParaRPr lang="en-US" dirty="0"/>
          </a:p>
        </p:txBody>
      </p:sp>
      <p:sp>
        <p:nvSpPr>
          <p:cNvPr id="5" name="Content Placeholder 4"/>
          <p:cNvSpPr>
            <a:spLocks noGrp="1"/>
          </p:cNvSpPr>
          <p:nvPr>
            <p:ph idx="1"/>
          </p:nvPr>
        </p:nvSpPr>
        <p:spPr>
          <a:xfrm>
            <a:off x="1484310" y="1683327"/>
            <a:ext cx="10018713" cy="4281055"/>
          </a:xfrm>
        </p:spPr>
        <p:txBody>
          <a:bodyPr/>
          <a:lstStyle/>
          <a:p>
            <a:r>
              <a:rPr lang="en-US" dirty="0" smtClean="0"/>
              <a:t>Started with ARMv7 since it supports Privileged Execute-Never (PXN)</a:t>
            </a:r>
          </a:p>
          <a:p>
            <a:pPr lvl="1"/>
            <a:r>
              <a:rPr lang="en-US" dirty="0" smtClean="0"/>
              <a:t>Think x86 SMEP</a:t>
            </a:r>
          </a:p>
          <a:p>
            <a:pPr lvl="1"/>
            <a:r>
              <a:rPr lang="en-US" dirty="0" smtClean="0"/>
              <a:t>PXN didn’t exist upstream yet, so I wanted to add support</a:t>
            </a:r>
          </a:p>
          <a:p>
            <a:r>
              <a:rPr lang="en-US" dirty="0" smtClean="0"/>
              <a:t>Focused on </a:t>
            </a:r>
            <a:r>
              <a:rPr lang="en-US" dirty="0"/>
              <a:t>Large Physical Address </a:t>
            </a:r>
            <a:r>
              <a:rPr lang="en-US" dirty="0" smtClean="0"/>
              <a:t>Extension (LPAE) support first</a:t>
            </a:r>
          </a:p>
          <a:p>
            <a:pPr lvl="1"/>
            <a:r>
              <a:rPr lang="en-US" dirty="0" smtClean="0"/>
              <a:t>3-level paging structures instead of 2-level</a:t>
            </a:r>
          </a:p>
          <a:p>
            <a:pPr lvl="1"/>
            <a:r>
              <a:rPr lang="en-US" dirty="0" smtClean="0"/>
              <a:t>More uniform layout of fields (easier to work with)</a:t>
            </a:r>
          </a:p>
          <a:p>
            <a:pPr lvl="1"/>
            <a:r>
              <a:rPr lang="en-US" dirty="0" smtClean="0"/>
              <a:t>Think x86 PAE</a:t>
            </a:r>
          </a:p>
        </p:txBody>
      </p:sp>
    </p:spTree>
    <p:extLst>
      <p:ext uri="{BB962C8B-B14F-4D97-AF65-F5344CB8AC3E}">
        <p14:creationId xmlns:p14="http://schemas.microsoft.com/office/powerpoint/2010/main" val="626388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84311" y="685801"/>
            <a:ext cx="10018713" cy="841664"/>
          </a:xfrm>
        </p:spPr>
        <p:txBody>
          <a:bodyPr/>
          <a:lstStyle/>
          <a:p>
            <a:r>
              <a:rPr lang="en-US" dirty="0" smtClean="0"/>
              <a:t>KERNEXEC on ARM LPAE</a:t>
            </a:r>
            <a:endParaRPr lang="en-US" dirty="0"/>
          </a:p>
        </p:txBody>
      </p:sp>
      <p:sp>
        <p:nvSpPr>
          <p:cNvPr id="5" name="Content Placeholder 4"/>
          <p:cNvSpPr>
            <a:spLocks noGrp="1"/>
          </p:cNvSpPr>
          <p:nvPr>
            <p:ph idx="1"/>
          </p:nvPr>
        </p:nvSpPr>
        <p:spPr>
          <a:xfrm>
            <a:off x="1484310" y="1683327"/>
            <a:ext cx="10018713" cy="4631209"/>
          </a:xfrm>
        </p:spPr>
        <p:txBody>
          <a:bodyPr>
            <a:normAutofit lnSpcReduction="10000"/>
          </a:bodyPr>
          <a:lstStyle/>
          <a:p>
            <a:r>
              <a:rPr lang="en-US" dirty="0" smtClean="0"/>
              <a:t>arch/arm/mm/mmu.c handles setup of protections on most kernel mappings</a:t>
            </a:r>
          </a:p>
          <a:p>
            <a:pPr lvl="1"/>
            <a:r>
              <a:rPr lang="en-US" dirty="0" err="1" smtClean="0"/>
              <a:t>mem_types</a:t>
            </a:r>
            <a:r>
              <a:rPr lang="en-US" dirty="0" smtClean="0"/>
              <a:t> array – base domain/page protection information for each level descriptors</a:t>
            </a:r>
          </a:p>
          <a:p>
            <a:pPr lvl="1"/>
            <a:r>
              <a:rPr lang="en-US" dirty="0" err="1"/>
              <a:t>b</a:t>
            </a:r>
            <a:r>
              <a:rPr lang="en-US" dirty="0" err="1" smtClean="0"/>
              <a:t>uild_mem_type_table</a:t>
            </a:r>
            <a:r>
              <a:rPr lang="en-US" dirty="0" smtClean="0"/>
              <a:t>() – amends information in </a:t>
            </a:r>
            <a:r>
              <a:rPr lang="en-US" dirty="0" err="1" smtClean="0"/>
              <a:t>mem_types</a:t>
            </a:r>
            <a:r>
              <a:rPr lang="en-US" dirty="0" smtClean="0"/>
              <a:t> with additional flags based on CPU capabilities</a:t>
            </a:r>
          </a:p>
          <a:p>
            <a:r>
              <a:rPr lang="en-US" dirty="0" smtClean="0"/>
              <a:t>Most used is MT_MEMORY, used for RWX kernel mappings</a:t>
            </a:r>
          </a:p>
          <a:p>
            <a:pPr lvl="1"/>
            <a:r>
              <a:rPr lang="en-US" dirty="0" smtClean="0"/>
              <a:t>Completely eliminated, replaced with MT_MEMORY_RW and MT_MEMORY_RX to fail safely during forward porting</a:t>
            </a:r>
          </a:p>
          <a:p>
            <a:r>
              <a:rPr lang="en-US" dirty="0" smtClean="0"/>
              <a:t>Modified kernel linker script to group up sections with same protections</a:t>
            </a:r>
          </a:p>
          <a:p>
            <a:r>
              <a:rPr lang="en-US" dirty="0" smtClean="0"/>
              <a:t>Boot with weakened protections on the kernel image, lock in the final protections when freeing </a:t>
            </a:r>
            <a:r>
              <a:rPr lang="en-US" dirty="0" err="1" smtClean="0"/>
              <a:t>initmem</a:t>
            </a:r>
            <a:endParaRPr lang="en-US" dirty="0" smtClean="0"/>
          </a:p>
          <a:p>
            <a:pPr lvl="1"/>
            <a:r>
              <a:rPr lang="en-US" dirty="0" smtClean="0"/>
              <a:t>__</a:t>
            </a:r>
            <a:r>
              <a:rPr lang="en-US" dirty="0" err="1" smtClean="0"/>
              <a:t>read_only</a:t>
            </a:r>
            <a:endParaRPr lang="en-US" dirty="0" smtClean="0"/>
          </a:p>
        </p:txBody>
      </p:sp>
    </p:spTree>
    <p:extLst>
      <p:ext uri="{BB962C8B-B14F-4D97-AF65-F5344CB8AC3E}">
        <p14:creationId xmlns:p14="http://schemas.microsoft.com/office/powerpoint/2010/main" val="2527835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84311" y="685801"/>
            <a:ext cx="10018713" cy="841664"/>
          </a:xfrm>
        </p:spPr>
        <p:txBody>
          <a:bodyPr/>
          <a:lstStyle/>
          <a:p>
            <a:r>
              <a:rPr lang="en-US" dirty="0" smtClean="0"/>
              <a:t>KERNEXEC on ARM LPAE</a:t>
            </a:r>
            <a:endParaRPr lang="en-US" dirty="0"/>
          </a:p>
        </p:txBody>
      </p:sp>
      <p:sp>
        <p:nvSpPr>
          <p:cNvPr id="5" name="Content Placeholder 4"/>
          <p:cNvSpPr>
            <a:spLocks noGrp="1"/>
          </p:cNvSpPr>
          <p:nvPr>
            <p:ph idx="1"/>
          </p:nvPr>
        </p:nvSpPr>
        <p:spPr>
          <a:xfrm>
            <a:off x="1484310" y="1683327"/>
            <a:ext cx="10018713" cy="4631209"/>
          </a:xfrm>
        </p:spPr>
        <p:txBody>
          <a:bodyPr>
            <a:normAutofit/>
          </a:bodyPr>
          <a:lstStyle/>
          <a:p>
            <a:r>
              <a:rPr lang="en-US" dirty="0" smtClean="0"/>
              <a:t>Problem! PaX allows temporary suppression of page protections to allow privileged code to write to read-only areas</a:t>
            </a:r>
          </a:p>
          <a:p>
            <a:pPr lvl="1"/>
            <a:r>
              <a:rPr lang="en-US" dirty="0"/>
              <a:t>p</a:t>
            </a:r>
            <a:r>
              <a:rPr lang="en-US" dirty="0" smtClean="0"/>
              <a:t>ax_open_kernel(void) / pax_close_kernel(void)</a:t>
            </a:r>
          </a:p>
          <a:p>
            <a:pPr lvl="1"/>
            <a:r>
              <a:rPr lang="en-US" dirty="0" smtClean="0"/>
              <a:t>LPAE seemingly offers no way to do this as on x86</a:t>
            </a:r>
          </a:p>
          <a:p>
            <a:pPr lvl="1"/>
            <a:r>
              <a:rPr lang="en-US" dirty="0" smtClean="0"/>
              <a:t>Creating temporary aliases would require per-</a:t>
            </a:r>
            <a:r>
              <a:rPr lang="en-US" dirty="0" err="1" smtClean="0"/>
              <a:t>cpu</a:t>
            </a:r>
            <a:r>
              <a:rPr lang="en-US" dirty="0" smtClean="0"/>
              <a:t> </a:t>
            </a:r>
            <a:r>
              <a:rPr lang="en-US" dirty="0" err="1" smtClean="0"/>
              <a:t>pgds</a:t>
            </a:r>
            <a:r>
              <a:rPr lang="en-US" dirty="0" smtClean="0"/>
              <a:t> to be secure</a:t>
            </a:r>
          </a:p>
          <a:p>
            <a:pPr lvl="1"/>
            <a:r>
              <a:rPr lang="en-US" dirty="0" smtClean="0"/>
              <a:t>Would need to muddy up all open/close calls with arguments that would be completely</a:t>
            </a:r>
            <a:r>
              <a:rPr lang="en-US" dirty="0"/>
              <a:t> </a:t>
            </a:r>
            <a:r>
              <a:rPr lang="en-US" dirty="0" smtClean="0"/>
              <a:t>ignored on x86</a:t>
            </a:r>
          </a:p>
          <a:p>
            <a:r>
              <a:rPr lang="en-US" dirty="0" smtClean="0"/>
              <a:t>Punted on this</a:t>
            </a:r>
          </a:p>
          <a:p>
            <a:pPr lvl="1"/>
            <a:r>
              <a:rPr lang="en-US" dirty="0" smtClean="0"/>
              <a:t>Moved on to LPAE UDEREF, but this set the seed for an approach that would work for most modern ARM users</a:t>
            </a:r>
          </a:p>
        </p:txBody>
      </p:sp>
    </p:spTree>
    <p:extLst>
      <p:ext uri="{BB962C8B-B14F-4D97-AF65-F5344CB8AC3E}">
        <p14:creationId xmlns:p14="http://schemas.microsoft.com/office/powerpoint/2010/main" val="1804150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84311" y="685801"/>
            <a:ext cx="10018713" cy="841664"/>
          </a:xfrm>
        </p:spPr>
        <p:txBody>
          <a:bodyPr/>
          <a:lstStyle/>
          <a:p>
            <a:r>
              <a:rPr lang="en-US" dirty="0" smtClean="0"/>
              <a:t>UDEREF on ARM LPAE</a:t>
            </a:r>
            <a:endParaRPr lang="en-US" dirty="0"/>
          </a:p>
        </p:txBody>
      </p:sp>
      <p:sp>
        <p:nvSpPr>
          <p:cNvPr id="5" name="Content Placeholder 4"/>
          <p:cNvSpPr>
            <a:spLocks noGrp="1"/>
          </p:cNvSpPr>
          <p:nvPr>
            <p:ph idx="1"/>
          </p:nvPr>
        </p:nvSpPr>
        <p:spPr>
          <a:xfrm>
            <a:off x="1484310" y="1683327"/>
            <a:ext cx="10018713" cy="4281055"/>
          </a:xfrm>
        </p:spPr>
        <p:txBody>
          <a:bodyPr/>
          <a:lstStyle/>
          <a:p>
            <a:r>
              <a:rPr lang="en-US" dirty="0" smtClean="0"/>
              <a:t>Modules are located at 0xBF000000, need to move to match Translation Table Base Register (TTBR*) granularity</a:t>
            </a:r>
          </a:p>
          <a:p>
            <a:r>
              <a:rPr lang="en-US" dirty="0" smtClean="0"/>
              <a:t>Now TTBR0 fully covers userland, TTBR1 fully covers </a:t>
            </a:r>
            <a:r>
              <a:rPr lang="en-US" dirty="0" err="1" smtClean="0"/>
              <a:t>kernelland</a:t>
            </a:r>
            <a:endParaRPr lang="en-US" dirty="0" smtClean="0"/>
          </a:p>
          <a:p>
            <a:r>
              <a:rPr lang="en-US" dirty="0" smtClean="0"/>
              <a:t>Can disable userland access by disabling TTBR0 and changing ASID</a:t>
            </a:r>
          </a:p>
          <a:p>
            <a:endParaRPr lang="en-US" dirty="0"/>
          </a:p>
          <a:p>
            <a:endParaRPr lang="en-US" dirty="0" smtClean="0"/>
          </a:p>
          <a:p>
            <a:endParaRPr lang="en-US" dirty="0"/>
          </a:p>
          <a:p>
            <a:endParaRPr lang="en-US" dirty="0" smtClean="0"/>
          </a:p>
        </p:txBody>
      </p:sp>
      <p:sp>
        <p:nvSpPr>
          <p:cNvPr id="2" name="Rectangle 1"/>
          <p:cNvSpPr/>
          <p:nvPr/>
        </p:nvSpPr>
        <p:spPr>
          <a:xfrm>
            <a:off x="2277374" y="3830128"/>
            <a:ext cx="2173856" cy="828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536612" y="3830128"/>
            <a:ext cx="2173856" cy="655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277374" y="4658264"/>
            <a:ext cx="2173856" cy="130611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Rectangle 7"/>
          <p:cNvSpPr/>
          <p:nvPr/>
        </p:nvSpPr>
        <p:spPr>
          <a:xfrm>
            <a:off x="7536612" y="4485736"/>
            <a:ext cx="2173856" cy="147864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 name="TextBox 2"/>
          <p:cNvSpPr txBox="1"/>
          <p:nvPr/>
        </p:nvSpPr>
        <p:spPr>
          <a:xfrm>
            <a:off x="6196180" y="4301070"/>
            <a:ext cx="1340432" cy="369332"/>
          </a:xfrm>
          <a:prstGeom prst="rect">
            <a:avLst/>
          </a:prstGeom>
          <a:noFill/>
        </p:spPr>
        <p:txBody>
          <a:bodyPr wrap="none" rtlCol="0">
            <a:spAutoFit/>
          </a:bodyPr>
          <a:lstStyle/>
          <a:p>
            <a:r>
              <a:rPr lang="en-US" dirty="0" smtClean="0"/>
              <a:t>0xc0000000</a:t>
            </a:r>
            <a:endParaRPr lang="en-US" dirty="0"/>
          </a:p>
        </p:txBody>
      </p:sp>
      <p:sp>
        <p:nvSpPr>
          <p:cNvPr id="9" name="TextBox 8"/>
          <p:cNvSpPr txBox="1"/>
          <p:nvPr/>
        </p:nvSpPr>
        <p:spPr>
          <a:xfrm>
            <a:off x="1022976" y="4473598"/>
            <a:ext cx="1317990" cy="369332"/>
          </a:xfrm>
          <a:prstGeom prst="rect">
            <a:avLst/>
          </a:prstGeom>
          <a:noFill/>
        </p:spPr>
        <p:txBody>
          <a:bodyPr wrap="none" rtlCol="0">
            <a:spAutoFit/>
          </a:bodyPr>
          <a:lstStyle/>
          <a:p>
            <a:r>
              <a:rPr lang="en-US" dirty="0" smtClean="0"/>
              <a:t>0xbf000000</a:t>
            </a:r>
            <a:endParaRPr lang="en-US" dirty="0"/>
          </a:p>
        </p:txBody>
      </p:sp>
      <p:sp>
        <p:nvSpPr>
          <p:cNvPr id="10" name="TextBox 9"/>
          <p:cNvSpPr txBox="1"/>
          <p:nvPr/>
        </p:nvSpPr>
        <p:spPr>
          <a:xfrm>
            <a:off x="2963230" y="4046439"/>
            <a:ext cx="802143" cy="369332"/>
          </a:xfrm>
          <a:prstGeom prst="rect">
            <a:avLst/>
          </a:prstGeom>
          <a:noFill/>
        </p:spPr>
        <p:txBody>
          <a:bodyPr wrap="none" rtlCol="0">
            <a:spAutoFit/>
          </a:bodyPr>
          <a:lstStyle/>
          <a:p>
            <a:r>
              <a:rPr lang="en-US" dirty="0" smtClean="0"/>
              <a:t>Kernel</a:t>
            </a:r>
            <a:endParaRPr lang="en-US" dirty="0"/>
          </a:p>
        </p:txBody>
      </p:sp>
      <p:sp>
        <p:nvSpPr>
          <p:cNvPr id="11" name="TextBox 10"/>
          <p:cNvSpPr txBox="1"/>
          <p:nvPr/>
        </p:nvSpPr>
        <p:spPr>
          <a:xfrm>
            <a:off x="8222468" y="3973266"/>
            <a:ext cx="802143" cy="369332"/>
          </a:xfrm>
          <a:prstGeom prst="rect">
            <a:avLst/>
          </a:prstGeom>
          <a:noFill/>
        </p:spPr>
        <p:txBody>
          <a:bodyPr wrap="none" rtlCol="0">
            <a:spAutoFit/>
          </a:bodyPr>
          <a:lstStyle/>
          <a:p>
            <a:r>
              <a:rPr lang="en-US" dirty="0" smtClean="0"/>
              <a:t>Kernel</a:t>
            </a:r>
            <a:endParaRPr lang="en-US" dirty="0"/>
          </a:p>
        </p:txBody>
      </p:sp>
      <p:sp>
        <p:nvSpPr>
          <p:cNvPr id="12" name="TextBox 11"/>
          <p:cNvSpPr txBox="1"/>
          <p:nvPr/>
        </p:nvSpPr>
        <p:spPr>
          <a:xfrm>
            <a:off x="2845569" y="5126657"/>
            <a:ext cx="1037463" cy="369332"/>
          </a:xfrm>
          <a:prstGeom prst="rect">
            <a:avLst/>
          </a:prstGeom>
          <a:noFill/>
        </p:spPr>
        <p:txBody>
          <a:bodyPr wrap="none" rtlCol="0">
            <a:spAutoFit/>
          </a:bodyPr>
          <a:lstStyle/>
          <a:p>
            <a:r>
              <a:rPr lang="en-US" dirty="0" smtClean="0"/>
              <a:t>Userland</a:t>
            </a:r>
            <a:endParaRPr lang="en-US" dirty="0"/>
          </a:p>
        </p:txBody>
      </p:sp>
      <p:sp>
        <p:nvSpPr>
          <p:cNvPr id="13" name="TextBox 12"/>
          <p:cNvSpPr txBox="1"/>
          <p:nvPr/>
        </p:nvSpPr>
        <p:spPr>
          <a:xfrm>
            <a:off x="8104807" y="5040393"/>
            <a:ext cx="1037463" cy="369332"/>
          </a:xfrm>
          <a:prstGeom prst="rect">
            <a:avLst/>
          </a:prstGeom>
          <a:noFill/>
        </p:spPr>
        <p:txBody>
          <a:bodyPr wrap="none" rtlCol="0">
            <a:spAutoFit/>
          </a:bodyPr>
          <a:lstStyle/>
          <a:p>
            <a:r>
              <a:rPr lang="en-US" dirty="0" smtClean="0"/>
              <a:t>Userland</a:t>
            </a:r>
            <a:endParaRPr lang="en-US" dirty="0"/>
          </a:p>
        </p:txBody>
      </p:sp>
      <p:sp>
        <p:nvSpPr>
          <p:cNvPr id="14" name="Right Arrow 13"/>
          <p:cNvSpPr/>
          <p:nvPr/>
        </p:nvSpPr>
        <p:spPr>
          <a:xfrm>
            <a:off x="4744528" y="4485736"/>
            <a:ext cx="1259457" cy="739323"/>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78195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TC103457496[[fn=Parallax]]</Template>
  <TotalTime>0</TotalTime>
  <Words>4101</Words>
  <Application>Microsoft Office PowerPoint</Application>
  <PresentationFormat>Widescreen</PresentationFormat>
  <Paragraphs>463</Paragraphs>
  <Slides>40</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Calibri</vt:lpstr>
      <vt:lpstr>Wingdings</vt:lpstr>
      <vt:lpstr>Parallax</vt:lpstr>
      <vt:lpstr>At ARMs Length Yet So Far Away</vt:lpstr>
      <vt:lpstr>The Story of KERNEXEC and UDEREF on ARM</vt:lpstr>
      <vt:lpstr>What is it?</vt:lpstr>
      <vt:lpstr>Why?</vt:lpstr>
      <vt:lpstr>Beginning steps</vt:lpstr>
      <vt:lpstr>Beginning steps</vt:lpstr>
      <vt:lpstr>KERNEXEC on ARM LPAE</vt:lpstr>
      <vt:lpstr>KERNEXEC on ARM LPAE</vt:lpstr>
      <vt:lpstr>UDEREF on ARM LPAE</vt:lpstr>
      <vt:lpstr>UDEREF on ARM LPAE</vt:lpstr>
      <vt:lpstr>KERNEXEC for ARMv6+</vt:lpstr>
      <vt:lpstr>KERNEXEC for ARMv6+</vt:lpstr>
      <vt:lpstr>KERNEXEC for ARMv6+</vt:lpstr>
      <vt:lpstr>UDEREF for ARMv6+</vt:lpstr>
      <vt:lpstr>UDEREF for ARMv6+</vt:lpstr>
      <vt:lpstr>KERNEXEC/UDEREF for ARMv6+</vt:lpstr>
      <vt:lpstr>Notes on 3.10 upstream ARM fixes</vt:lpstr>
      <vt:lpstr>Our ARM vector page fixes</vt:lpstr>
      <vt:lpstr>Testing</vt:lpstr>
      <vt:lpstr>Testing</vt:lpstr>
      <vt:lpstr>Lessons Learned</vt:lpstr>
      <vt:lpstr>Exploit Weaponization</vt:lpstr>
      <vt:lpstr>Why?</vt:lpstr>
      <vt:lpstr>Disable SELinux</vt:lpstr>
      <vt:lpstr>Disable AppArmor</vt:lpstr>
      <vt:lpstr>Disable IMA</vt:lpstr>
      <vt:lpstr>Disable TOMOYO/all other LSMs</vt:lpstr>
      <vt:lpstr>Disable Auditing</vt:lpstr>
      <vt:lpstr>Disable No-New-Privs (NNP)</vt:lpstr>
      <vt:lpstr>Break out of user namespaces</vt:lpstr>
      <vt:lpstr>Break out of chroots</vt:lpstr>
      <vt:lpstr>Break out of vserver</vt:lpstr>
      <vt:lpstr>Break out of OpenVZ</vt:lpstr>
      <vt:lpstr>Reliability under Xen</vt:lpstr>
      <vt:lpstr>Reliability under CONFIG_DEBUG_PAGEALLOC</vt:lpstr>
      <vt:lpstr>Reliability under CONFIG_KALLSYMS</vt:lpstr>
      <vt:lpstr>Reliability when returning to userland</vt:lpstr>
      <vt:lpstr>X86 PERF_EVENTS Exploit</vt:lpstr>
      <vt:lpstr>References</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2013-10-05T21:34:39Z</dcterms:created>
  <dcterms:modified xsi:type="dcterms:W3CDTF">2013-10-05T21:34:47Z</dcterms:modified>
</cp:coreProperties>
</file>