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75" r:id="rId4"/>
    <p:sldId id="280" r:id="rId5"/>
    <p:sldId id="276" r:id="rId6"/>
    <p:sldId id="258" r:id="rId7"/>
    <p:sldId id="259" r:id="rId8"/>
    <p:sldId id="260" r:id="rId9"/>
    <p:sldId id="261" r:id="rId10"/>
    <p:sldId id="262" r:id="rId11"/>
    <p:sldId id="279" r:id="rId12"/>
    <p:sldId id="263" r:id="rId13"/>
    <p:sldId id="264" r:id="rId14"/>
    <p:sldId id="281" r:id="rId15"/>
    <p:sldId id="265" r:id="rId16"/>
    <p:sldId id="266" r:id="rId17"/>
    <p:sldId id="267" r:id="rId18"/>
    <p:sldId id="268" r:id="rId19"/>
    <p:sldId id="269" r:id="rId20"/>
    <p:sldId id="270" r:id="rId21"/>
    <p:sldId id="271" r:id="rId22"/>
    <p:sldId id="272" r:id="rId23"/>
    <p:sldId id="273" r:id="rId24"/>
    <p:sldId id="274" r:id="rId25"/>
    <p:sldId id="277" r:id="rId26"/>
    <p:sldId id="27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28C4C07-0768-41C9-9B3B-AC00A81F62C7}">
          <p14:sldIdLst>
            <p14:sldId id="256"/>
            <p14:sldId id="257"/>
            <p14:sldId id="275"/>
            <p14:sldId id="280"/>
            <p14:sldId id="276"/>
            <p14:sldId id="258"/>
            <p14:sldId id="259"/>
            <p14:sldId id="260"/>
            <p14:sldId id="261"/>
            <p14:sldId id="262"/>
            <p14:sldId id="279"/>
            <p14:sldId id="263"/>
            <p14:sldId id="264"/>
            <p14:sldId id="281"/>
            <p14:sldId id="265"/>
            <p14:sldId id="266"/>
            <p14:sldId id="267"/>
            <p14:sldId id="268"/>
            <p14:sldId id="269"/>
            <p14:sldId id="270"/>
            <p14:sldId id="271"/>
            <p14:sldId id="272"/>
            <p14:sldId id="273"/>
            <p14:sldId id="274"/>
            <p14:sldId id="277"/>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899" autoAdjust="0"/>
  </p:normalViewPr>
  <p:slideViewPr>
    <p:cSldViewPr>
      <p:cViewPr varScale="1">
        <p:scale>
          <a:sx n="35" d="100"/>
          <a:sy n="35" d="100"/>
        </p:scale>
        <p:origin x="-1506" y="-90"/>
      </p:cViewPr>
      <p:guideLst>
        <p:guide orient="horz" pos="2160"/>
        <p:guide pos="2880"/>
      </p:guideLst>
    </p:cSldViewPr>
  </p:slideViewPr>
  <p:notesTextViewPr>
    <p:cViewPr>
      <p:scale>
        <a:sx n="1" d="1"/>
        <a:sy n="1" d="1"/>
      </p:scale>
      <p:origin x="0" y="16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AA5F4C-1187-49A2-B6AB-8D0D9ED1FDF3}" type="datetimeFigureOut">
              <a:rPr lang="en-US" smtClean="0"/>
              <a:t>10/21/2012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6C1838-81DD-473A-8C11-61195900C0AB}" type="slidenum">
              <a:rPr lang="en-US" smtClean="0"/>
              <a:t>‹#›</a:t>
            </a:fld>
            <a:endParaRPr lang="en-US"/>
          </a:p>
        </p:txBody>
      </p:sp>
    </p:spTree>
    <p:extLst>
      <p:ext uri="{BB962C8B-B14F-4D97-AF65-F5344CB8AC3E}">
        <p14:creationId xmlns:p14="http://schemas.microsoft.com/office/powerpoint/2010/main" val="482168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huge jump in number of *</a:t>
            </a:r>
            <a:r>
              <a:rPr lang="en-US" dirty="0" err="1" smtClean="0"/>
              <a:t>privesc</a:t>
            </a:r>
            <a:r>
              <a:rPr lang="en-US" dirty="0" smtClean="0"/>
              <a:t>* </a:t>
            </a:r>
            <a:r>
              <a:rPr lang="en-US" dirty="0" err="1" smtClean="0"/>
              <a:t>vulns</a:t>
            </a:r>
            <a:r>
              <a:rPr lang="en-US" dirty="0" smtClean="0"/>
              <a:t>, also the inaccurate reporting of exploits for 2009 (I released more than 4 myself that year)</a:t>
            </a:r>
            <a:endParaRPr lang="en-US" dirty="0"/>
          </a:p>
        </p:txBody>
      </p:sp>
      <p:sp>
        <p:nvSpPr>
          <p:cNvPr id="4" name="Slide Number Placeholder 3"/>
          <p:cNvSpPr>
            <a:spLocks noGrp="1"/>
          </p:cNvSpPr>
          <p:nvPr>
            <p:ph type="sldNum" sz="quarter" idx="10"/>
          </p:nvPr>
        </p:nvSpPr>
        <p:spPr/>
        <p:txBody>
          <a:bodyPr/>
          <a:lstStyle/>
          <a:p>
            <a:fld id="{616C1838-81DD-473A-8C11-61195900C0AB}" type="slidenum">
              <a:rPr lang="en-US" smtClean="0"/>
              <a:t>9</a:t>
            </a:fld>
            <a:endParaRPr lang="en-US"/>
          </a:p>
        </p:txBody>
      </p:sp>
    </p:spTree>
    <p:extLst>
      <p:ext uri="{BB962C8B-B14F-4D97-AF65-F5344CB8AC3E}">
        <p14:creationId xmlns:p14="http://schemas.microsoft.com/office/powerpoint/2010/main" val="793531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quite good at spotting “weasel words” from upstream, things like:</a:t>
            </a:r>
          </a:p>
          <a:p>
            <a:r>
              <a:rPr lang="en-US" dirty="0" smtClean="0"/>
              <a:t>“don’t copy overly-long strings”</a:t>
            </a:r>
          </a:p>
          <a:p>
            <a:r>
              <a:rPr lang="en-US" dirty="0" smtClean="0"/>
              <a:t>To</a:t>
            </a:r>
            <a:r>
              <a:rPr lang="en-US" baseline="0" dirty="0" smtClean="0"/>
              <a:t> find the really serious </a:t>
            </a:r>
            <a:r>
              <a:rPr lang="en-US" baseline="0" dirty="0" err="1" smtClean="0"/>
              <a:t>vulns</a:t>
            </a:r>
            <a:r>
              <a:rPr lang="en-US" baseline="0" dirty="0" smtClean="0"/>
              <a:t>, compile a list of email addresses of security people, look for some commit from Linus without any previous discussion in public with one of them on cc, where Linus says something like the old code being “ridiculous” or “silly” and the new code “robust” – he is so transparent with his non-transparency ;)  In a way, making sure that only the people he doesn’t want to help are the ones who know the security impact</a:t>
            </a:r>
            <a:endParaRPr lang="en-US" dirty="0"/>
          </a:p>
        </p:txBody>
      </p:sp>
      <p:sp>
        <p:nvSpPr>
          <p:cNvPr id="4" name="Slide Number Placeholder 3"/>
          <p:cNvSpPr>
            <a:spLocks noGrp="1"/>
          </p:cNvSpPr>
          <p:nvPr>
            <p:ph type="sldNum" sz="quarter" idx="10"/>
          </p:nvPr>
        </p:nvSpPr>
        <p:spPr/>
        <p:txBody>
          <a:bodyPr/>
          <a:lstStyle/>
          <a:p>
            <a:fld id="{616C1838-81DD-473A-8C11-61195900C0AB}" type="slidenum">
              <a:rPr lang="en-US" smtClean="0"/>
              <a:t>20</a:t>
            </a:fld>
            <a:endParaRPr lang="en-US"/>
          </a:p>
        </p:txBody>
      </p:sp>
    </p:spTree>
    <p:extLst>
      <p:ext uri="{BB962C8B-B14F-4D97-AF65-F5344CB8AC3E}">
        <p14:creationId xmlns:p14="http://schemas.microsoft.com/office/powerpoint/2010/main" val="1378158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Stackjacking</a:t>
            </a:r>
            <a:r>
              <a:rPr lang="en-US" dirty="0" smtClean="0"/>
              <a:t>: arbitrary write with a stack leak to cause an arbitrary</a:t>
            </a:r>
            <a:r>
              <a:rPr lang="en-US" baseline="0" dirty="0" smtClean="0"/>
              <a:t> read (</a:t>
            </a:r>
            <a:r>
              <a:rPr lang="en-US" baseline="0" dirty="0" err="1" smtClean="0"/>
              <a:t>eg</a:t>
            </a:r>
            <a:r>
              <a:rPr lang="en-US" baseline="0" dirty="0" smtClean="0"/>
              <a:t>. By modifying source </a:t>
            </a:r>
            <a:r>
              <a:rPr lang="en-US" baseline="0" dirty="0" err="1" smtClean="0"/>
              <a:t>addr</a:t>
            </a:r>
            <a:r>
              <a:rPr lang="en-US" baseline="0" dirty="0" smtClean="0"/>
              <a:t> </a:t>
            </a:r>
            <a:r>
              <a:rPr lang="en-US" baseline="0" dirty="0" err="1" smtClean="0"/>
              <a:t>arg</a:t>
            </a:r>
            <a:r>
              <a:rPr lang="en-US" baseline="0" dirty="0" smtClean="0"/>
              <a:t> to </a:t>
            </a:r>
            <a:r>
              <a:rPr lang="en-US" baseline="0" dirty="0" err="1" smtClean="0"/>
              <a:t>copy_to_user</a:t>
            </a:r>
            <a:r>
              <a:rPr lang="en-US" baseline="0" dirty="0" smtClean="0"/>
              <a:t>), allowing to leak cred </a:t>
            </a:r>
            <a:r>
              <a:rPr lang="en-US" baseline="0" dirty="0" err="1" smtClean="0"/>
              <a:t>ptr</a:t>
            </a:r>
            <a:r>
              <a:rPr lang="en-US" baseline="0" dirty="0" smtClean="0"/>
              <a:t> address, then target it with the arbitrary write</a:t>
            </a:r>
          </a:p>
          <a:p>
            <a:r>
              <a:rPr lang="en-US" baseline="0" dirty="0" smtClean="0"/>
              <a:t>Arbitrary writes are optimistic</a:t>
            </a:r>
            <a:endParaRPr lang="en-US" dirty="0" smtClean="0"/>
          </a:p>
          <a:p>
            <a:endParaRPr lang="en-US" dirty="0" smtClean="0"/>
          </a:p>
          <a:p>
            <a:r>
              <a:rPr lang="en-US" dirty="0" smtClean="0"/>
              <a:t>Amd64</a:t>
            </a:r>
            <a:r>
              <a:rPr lang="en-US" baseline="0" dirty="0" smtClean="0"/>
              <a:t> RANDKSTACK</a:t>
            </a:r>
          </a:p>
          <a:p>
            <a:r>
              <a:rPr lang="en-US" baseline="0" dirty="0" err="1" smtClean="0"/>
              <a:t>Thread_info</a:t>
            </a:r>
            <a:r>
              <a:rPr lang="en-US" baseline="0" dirty="0" smtClean="0"/>
              <a:t> moved off kernel stack (removed </a:t>
            </a:r>
            <a:r>
              <a:rPr lang="en-US" baseline="0" dirty="0" err="1" smtClean="0"/>
              <a:t>addr_limit</a:t>
            </a:r>
            <a:r>
              <a:rPr lang="en-US" baseline="0" dirty="0" smtClean="0"/>
              <a:t> / </a:t>
            </a:r>
            <a:r>
              <a:rPr lang="en-US" baseline="0" dirty="0" err="1" smtClean="0"/>
              <a:t>fptr</a:t>
            </a:r>
            <a:r>
              <a:rPr lang="en-US" baseline="0" dirty="0" smtClean="0"/>
              <a:t> target)</a:t>
            </a:r>
          </a:p>
          <a:p>
            <a:r>
              <a:rPr lang="en-US" baseline="0" dirty="0" smtClean="0"/>
              <a:t>USERCOPY cache whitelisting</a:t>
            </a:r>
          </a:p>
          <a:p>
            <a:r>
              <a:rPr lang="en-US" baseline="0" dirty="0" smtClean="0"/>
              <a:t>Kernel anti-</a:t>
            </a:r>
            <a:r>
              <a:rPr lang="en-US" baseline="0" dirty="0" err="1" smtClean="0"/>
              <a:t>bruteforcing</a:t>
            </a:r>
            <a:endParaRPr lang="en-US" baseline="0" dirty="0" smtClean="0"/>
          </a:p>
          <a:p>
            <a:r>
              <a:rPr lang="en-US" dirty="0" err="1" smtClean="0"/>
              <a:t>Userland</a:t>
            </a:r>
            <a:r>
              <a:rPr lang="en-US" baseline="0" dirty="0" smtClean="0"/>
              <a:t> anti-</a:t>
            </a:r>
            <a:r>
              <a:rPr lang="en-US" baseline="0" dirty="0" err="1" smtClean="0"/>
              <a:t>bruteforcing</a:t>
            </a:r>
            <a:r>
              <a:rPr lang="en-US" baseline="0" dirty="0" smtClean="0"/>
              <a:t> applied to </a:t>
            </a:r>
            <a:r>
              <a:rPr lang="en-US" baseline="0" dirty="0" err="1" smtClean="0"/>
              <a:t>suid</a:t>
            </a:r>
            <a:r>
              <a:rPr lang="en-US" baseline="0" dirty="0" smtClean="0"/>
              <a:t>/</a:t>
            </a:r>
            <a:r>
              <a:rPr lang="en-US" baseline="0" dirty="0" err="1" smtClean="0"/>
              <a:t>sgid</a:t>
            </a:r>
            <a:r>
              <a:rPr lang="en-US" baseline="0" dirty="0" smtClean="0"/>
              <a:t> binaries through user “banning”</a:t>
            </a:r>
          </a:p>
          <a:p>
            <a:r>
              <a:rPr lang="en-US" baseline="0" dirty="0" smtClean="0"/>
              <a:t>MODHARDEN – kept </a:t>
            </a:r>
            <a:r>
              <a:rPr lang="en-US" baseline="0" dirty="0" err="1" smtClean="0"/>
              <a:t>netdev</a:t>
            </a:r>
            <a:r>
              <a:rPr lang="en-US" baseline="0" dirty="0" smtClean="0"/>
              <a:t>/</a:t>
            </a:r>
            <a:r>
              <a:rPr lang="en-US" baseline="0" dirty="0" err="1" smtClean="0"/>
              <a:t>fs</a:t>
            </a:r>
            <a:r>
              <a:rPr lang="en-US" baseline="0" dirty="0" smtClean="0"/>
              <a:t> code from being able to load any module, verify that modules loaded via mount actually provide a </a:t>
            </a:r>
            <a:r>
              <a:rPr lang="en-US" baseline="0" dirty="0" err="1" smtClean="0"/>
              <a:t>filesystem</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16C1838-81DD-473A-8C11-61195900C0AB}" type="slidenum">
              <a:rPr lang="en-US" smtClean="0"/>
              <a:t>22</a:t>
            </a:fld>
            <a:endParaRPr lang="en-US"/>
          </a:p>
        </p:txBody>
      </p:sp>
    </p:spTree>
    <p:extLst>
      <p:ext uri="{BB962C8B-B14F-4D97-AF65-F5344CB8AC3E}">
        <p14:creationId xmlns:p14="http://schemas.microsoft.com/office/powerpoint/2010/main" val="2261546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Improvements</a:t>
            </a:r>
            <a:r>
              <a:rPr lang="en-US" baseline="0" dirty="0" smtClean="0"/>
              <a:t> already mentioned were from </a:t>
            </a:r>
            <a:r>
              <a:rPr lang="en-US" baseline="0" dirty="0" err="1" smtClean="0"/>
              <a:t>grsecurity</a:t>
            </a:r>
            <a:r>
              <a:rPr lang="en-US" baseline="0" dirty="0" smtClean="0"/>
              <a:t>, ones on this slide are </a:t>
            </a:r>
            <a:r>
              <a:rPr lang="en-US" baseline="0" dirty="0" err="1" smtClean="0"/>
              <a:t>PaX</a:t>
            </a:r>
            <a:r>
              <a:rPr lang="en-US" baseline="0" smtClean="0"/>
              <a:t> improvements</a:t>
            </a:r>
            <a:endParaRPr lang="en-US"/>
          </a:p>
        </p:txBody>
      </p:sp>
      <p:sp>
        <p:nvSpPr>
          <p:cNvPr id="4" name="Slide Number Placeholder 3"/>
          <p:cNvSpPr>
            <a:spLocks noGrp="1"/>
          </p:cNvSpPr>
          <p:nvPr>
            <p:ph type="sldNum" sz="quarter" idx="10"/>
          </p:nvPr>
        </p:nvSpPr>
        <p:spPr/>
        <p:txBody>
          <a:bodyPr/>
          <a:lstStyle/>
          <a:p>
            <a:fld id="{616C1838-81DD-473A-8C11-61195900C0AB}" type="slidenum">
              <a:rPr lang="en-US" smtClean="0"/>
              <a:t>23</a:t>
            </a:fld>
            <a:endParaRPr lang="en-US"/>
          </a:p>
        </p:txBody>
      </p:sp>
    </p:spTree>
    <p:extLst>
      <p:ext uri="{BB962C8B-B14F-4D97-AF65-F5344CB8AC3E}">
        <p14:creationId xmlns:p14="http://schemas.microsoft.com/office/powerpoint/2010/main" val="3408673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last night!  Detecting after </a:t>
            </a:r>
            <a:r>
              <a:rPr lang="en-US" dirty="0" err="1" smtClean="0"/>
              <a:t>initscripts</a:t>
            </a:r>
            <a:r>
              <a:rPr lang="en-US" dirty="0" smtClean="0"/>
              <a:t> have completed if all </a:t>
            </a:r>
            <a:r>
              <a:rPr lang="en-US" dirty="0" err="1" smtClean="0"/>
              <a:t>sysctl</a:t>
            </a:r>
            <a:r>
              <a:rPr lang="en-US" dirty="0" smtClean="0"/>
              <a:t> options have been set,</a:t>
            </a:r>
            <a:r>
              <a:rPr lang="en-US" baseline="0" dirty="0" smtClean="0"/>
              <a:t> warning if one has not been touched (to catch bad configurations, people who miss SYSCTL_ON, people who enable new features via </a:t>
            </a:r>
            <a:r>
              <a:rPr lang="en-US" baseline="0" dirty="0" err="1" smtClean="0"/>
              <a:t>oldconfig</a:t>
            </a:r>
            <a:r>
              <a:rPr lang="en-US" baseline="0" dirty="0" smtClean="0"/>
              <a:t> but forget to enable them, </a:t>
            </a:r>
            <a:r>
              <a:rPr lang="en-US" baseline="0" dirty="0" err="1" smtClean="0"/>
              <a:t>etc</a:t>
            </a:r>
            <a:r>
              <a:rPr lang="en-US" baseline="0" smtClean="0"/>
              <a:t>)</a:t>
            </a:r>
            <a:endParaRPr lang="en-US"/>
          </a:p>
        </p:txBody>
      </p:sp>
      <p:sp>
        <p:nvSpPr>
          <p:cNvPr id="4" name="Slide Number Placeholder 3"/>
          <p:cNvSpPr>
            <a:spLocks noGrp="1"/>
          </p:cNvSpPr>
          <p:nvPr>
            <p:ph type="sldNum" sz="quarter" idx="10"/>
          </p:nvPr>
        </p:nvSpPr>
        <p:spPr/>
        <p:txBody>
          <a:bodyPr/>
          <a:lstStyle/>
          <a:p>
            <a:fld id="{616C1838-81DD-473A-8C11-61195900C0AB}" type="slidenum">
              <a:rPr lang="en-US" smtClean="0"/>
              <a:t>25</a:t>
            </a:fld>
            <a:endParaRPr lang="en-US"/>
          </a:p>
        </p:txBody>
      </p:sp>
    </p:spTree>
    <p:extLst>
      <p:ext uri="{BB962C8B-B14F-4D97-AF65-F5344CB8AC3E}">
        <p14:creationId xmlns:p14="http://schemas.microsoft.com/office/powerpoint/2010/main" val="2033983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don’t get to see how we work together behind the scenes, maybe a little bit in the #</a:t>
            </a:r>
            <a:r>
              <a:rPr lang="en-US" dirty="0" err="1" smtClean="0"/>
              <a:t>grsecurity</a:t>
            </a:r>
            <a:r>
              <a:rPr lang="en-US" dirty="0" smtClean="0"/>
              <a:t> channel</a:t>
            </a:r>
          </a:p>
          <a:p>
            <a:r>
              <a:rPr lang="en-US" dirty="0" smtClean="0"/>
              <a:t>The</a:t>
            </a:r>
            <a:r>
              <a:rPr lang="en-US" baseline="0" dirty="0" smtClean="0"/>
              <a:t> back and forth, exchanging of ideas, attacking ideas, it has worked incredibly well for us and caused a large number of features to be created</a:t>
            </a:r>
          </a:p>
          <a:p>
            <a:r>
              <a:rPr lang="en-US" baseline="0" dirty="0" smtClean="0"/>
              <a:t>It’s been an honor and a privilege for all these years </a:t>
            </a:r>
            <a:r>
              <a:rPr lang="en-US" baseline="0" dirty="0" smtClean="0">
                <a:sym typeface="Wingdings" pitchFamily="2" charset="2"/>
              </a:rPr>
              <a:t></a:t>
            </a:r>
            <a:endParaRPr lang="en-US" dirty="0"/>
          </a:p>
        </p:txBody>
      </p:sp>
      <p:sp>
        <p:nvSpPr>
          <p:cNvPr id="4" name="Slide Number Placeholder 3"/>
          <p:cNvSpPr>
            <a:spLocks noGrp="1"/>
          </p:cNvSpPr>
          <p:nvPr>
            <p:ph type="sldNum" sz="quarter" idx="10"/>
          </p:nvPr>
        </p:nvSpPr>
        <p:spPr/>
        <p:txBody>
          <a:bodyPr/>
          <a:lstStyle/>
          <a:p>
            <a:fld id="{616C1838-81DD-473A-8C11-61195900C0AB}" type="slidenum">
              <a:rPr lang="en-US" smtClean="0"/>
              <a:t>26</a:t>
            </a:fld>
            <a:endParaRPr lang="en-US"/>
          </a:p>
        </p:txBody>
      </p:sp>
    </p:spTree>
    <p:extLst>
      <p:ext uri="{BB962C8B-B14F-4D97-AF65-F5344CB8AC3E}">
        <p14:creationId xmlns:p14="http://schemas.microsoft.com/office/powerpoint/2010/main" val="3773301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Despite</a:t>
            </a:r>
            <a:r>
              <a:rPr lang="en-US" baseline="0" dirty="0" smtClean="0"/>
              <a:t> lessons from </a:t>
            </a:r>
            <a:r>
              <a:rPr lang="en-US" baseline="0" dirty="0" err="1" smtClean="0"/>
              <a:t>vendorsec</a:t>
            </a:r>
            <a:r>
              <a:rPr lang="en-US" baseline="0" dirty="0" smtClean="0"/>
              <a:t>, </a:t>
            </a:r>
            <a:r>
              <a:rPr lang="en-US" baseline="0" dirty="0" err="1" smtClean="0"/>
              <a:t>etc</a:t>
            </a:r>
            <a:r>
              <a:rPr lang="en-US" baseline="0" dirty="0" smtClean="0"/>
              <a:t>, some still want to pursue this goal of releasing information only to a small number of people, generally leaving out those without money</a:t>
            </a:r>
            <a:endParaRPr lang="en-US" dirty="0"/>
          </a:p>
        </p:txBody>
      </p:sp>
      <p:sp>
        <p:nvSpPr>
          <p:cNvPr id="4" name="Slide Number Placeholder 3"/>
          <p:cNvSpPr>
            <a:spLocks noGrp="1"/>
          </p:cNvSpPr>
          <p:nvPr>
            <p:ph type="sldNum" sz="quarter" idx="10"/>
          </p:nvPr>
        </p:nvSpPr>
        <p:spPr/>
        <p:txBody>
          <a:bodyPr/>
          <a:lstStyle/>
          <a:p>
            <a:fld id="{616C1838-81DD-473A-8C11-61195900C0AB}" type="slidenum">
              <a:rPr lang="en-US" smtClean="0"/>
              <a:t>11</a:t>
            </a:fld>
            <a:endParaRPr lang="en-US"/>
          </a:p>
        </p:txBody>
      </p:sp>
    </p:spTree>
    <p:extLst>
      <p:ext uri="{BB962C8B-B14F-4D97-AF65-F5344CB8AC3E}">
        <p14:creationId xmlns:p14="http://schemas.microsoft.com/office/powerpoint/2010/main" val="1842610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6C1838-81DD-473A-8C11-61195900C0AB}" type="slidenum">
              <a:rPr lang="en-US" smtClean="0"/>
              <a:t>12</a:t>
            </a:fld>
            <a:endParaRPr lang="en-US"/>
          </a:p>
        </p:txBody>
      </p:sp>
    </p:spTree>
    <p:extLst>
      <p:ext uri="{BB962C8B-B14F-4D97-AF65-F5344CB8AC3E}">
        <p14:creationId xmlns:p14="http://schemas.microsoft.com/office/powerpoint/2010/main" val="452718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Can’t</a:t>
            </a:r>
            <a:r>
              <a:rPr lang="en-US" baseline="0" dirty="0" smtClean="0"/>
              <a:t> rely on </a:t>
            </a:r>
            <a:r>
              <a:rPr lang="en-US" baseline="0" dirty="0" err="1" smtClean="0"/>
              <a:t>distro</a:t>
            </a:r>
            <a:r>
              <a:rPr lang="en-US" baseline="0" dirty="0" smtClean="0"/>
              <a:t> vulnerability assessments to judge risk</a:t>
            </a:r>
          </a:p>
          <a:p>
            <a:r>
              <a:rPr lang="en-US" baseline="0" dirty="0" smtClean="0"/>
              <a:t>Faith in open-source mantras isn’t a reliable security strategy</a:t>
            </a:r>
            <a:endParaRPr lang="en-US" dirty="0"/>
          </a:p>
        </p:txBody>
      </p:sp>
      <p:sp>
        <p:nvSpPr>
          <p:cNvPr id="4" name="Slide Number Placeholder 3"/>
          <p:cNvSpPr>
            <a:spLocks noGrp="1"/>
          </p:cNvSpPr>
          <p:nvPr>
            <p:ph type="sldNum" sz="quarter" idx="10"/>
          </p:nvPr>
        </p:nvSpPr>
        <p:spPr/>
        <p:txBody>
          <a:bodyPr/>
          <a:lstStyle/>
          <a:p>
            <a:fld id="{616C1838-81DD-473A-8C11-61195900C0AB}" type="slidenum">
              <a:rPr lang="en-US" smtClean="0"/>
              <a:t>13</a:t>
            </a:fld>
            <a:endParaRPr lang="en-US"/>
          </a:p>
        </p:txBody>
      </p:sp>
    </p:spTree>
    <p:extLst>
      <p:ext uri="{BB962C8B-B14F-4D97-AF65-F5344CB8AC3E}">
        <p14:creationId xmlns:p14="http://schemas.microsoft.com/office/powerpoint/2010/main" val="2033874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Against a skilled</a:t>
            </a:r>
            <a:r>
              <a:rPr lang="en-US" baseline="0" dirty="0" smtClean="0"/>
              <a:t> attacker, little point in taking a month to patch a vulnerability for which an exploit can be developed/published much </a:t>
            </a:r>
            <a:r>
              <a:rPr lang="en-US" baseline="0" dirty="0" smtClean="0"/>
              <a:t>faster</a:t>
            </a:r>
          </a:p>
          <a:p>
            <a:endParaRPr lang="en-US" baseline="0" dirty="0" smtClean="0"/>
          </a:p>
          <a:p>
            <a:r>
              <a:rPr lang="en-US" baseline="0" dirty="0" smtClean="0"/>
              <a:t>Would have been fixed much later or not at all if I hadn’t contacted Google about the issue and mentioned it explicitly (upstream patch came from </a:t>
            </a:r>
            <a:r>
              <a:rPr lang="en-US" baseline="0" dirty="0" err="1" smtClean="0"/>
              <a:t>Kees</a:t>
            </a:r>
            <a:r>
              <a:rPr lang="en-US" baseline="0" dirty="0" smtClean="0"/>
              <a:t> Cook, Google employee)</a:t>
            </a:r>
          </a:p>
          <a:p>
            <a:r>
              <a:rPr lang="en-US" baseline="0" dirty="0" smtClean="0"/>
              <a:t>For examples of other </a:t>
            </a:r>
            <a:r>
              <a:rPr lang="en-US" baseline="0" dirty="0" err="1" smtClean="0"/>
              <a:t>infoleak</a:t>
            </a:r>
            <a:r>
              <a:rPr lang="en-US" baseline="0" dirty="0" smtClean="0"/>
              <a:t> fixes in </a:t>
            </a:r>
            <a:r>
              <a:rPr lang="en-US" baseline="0" dirty="0" err="1" smtClean="0"/>
              <a:t>grsecurity</a:t>
            </a:r>
            <a:r>
              <a:rPr lang="en-US" baseline="0" dirty="0" smtClean="0"/>
              <a:t> in plain sight in </a:t>
            </a:r>
            <a:r>
              <a:rPr lang="en-US" baseline="0" dirty="0" err="1" smtClean="0"/>
              <a:t>grsecurity</a:t>
            </a:r>
            <a:r>
              <a:rPr lang="en-US" baseline="0" dirty="0" smtClean="0"/>
              <a:t> (under </a:t>
            </a:r>
            <a:r>
              <a:rPr lang="en-US" baseline="0" dirty="0" err="1" smtClean="0"/>
              <a:t>ifdefs</a:t>
            </a:r>
            <a:r>
              <a:rPr lang="en-US" baseline="0" dirty="0" smtClean="0"/>
              <a:t> for a feature intended to fix such things) see our blog, some took many years to be rediscovered (and there </a:t>
            </a:r>
            <a:r>
              <a:rPr lang="en-US" baseline="0" smtClean="0"/>
              <a:t>are still more)</a:t>
            </a:r>
            <a:endParaRPr lang="en-US" dirty="0"/>
          </a:p>
        </p:txBody>
      </p:sp>
      <p:sp>
        <p:nvSpPr>
          <p:cNvPr id="4" name="Slide Number Placeholder 3"/>
          <p:cNvSpPr>
            <a:spLocks noGrp="1"/>
          </p:cNvSpPr>
          <p:nvPr>
            <p:ph type="sldNum" sz="quarter" idx="10"/>
          </p:nvPr>
        </p:nvSpPr>
        <p:spPr/>
        <p:txBody>
          <a:bodyPr/>
          <a:lstStyle/>
          <a:p>
            <a:fld id="{616C1838-81DD-473A-8C11-61195900C0AB}" type="slidenum">
              <a:rPr lang="en-US" smtClean="0"/>
              <a:t>14</a:t>
            </a:fld>
            <a:endParaRPr lang="en-US"/>
          </a:p>
        </p:txBody>
      </p:sp>
    </p:spTree>
    <p:extLst>
      <p:ext uri="{BB962C8B-B14F-4D97-AF65-F5344CB8AC3E}">
        <p14:creationId xmlns:p14="http://schemas.microsoft.com/office/powerpoint/2010/main" val="789727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GRKERNSEC_BRUTE previously only applied to remote</a:t>
            </a:r>
            <a:r>
              <a:rPr lang="en-US" baseline="0" dirty="0" smtClean="0"/>
              <a:t> </a:t>
            </a:r>
            <a:r>
              <a:rPr lang="en-US" baseline="0" dirty="0" err="1" smtClean="0"/>
              <a:t>bruteforcing</a:t>
            </a:r>
            <a:r>
              <a:rPr lang="en-US" baseline="0" dirty="0" smtClean="0"/>
              <a:t> of forking network daemons</a:t>
            </a:r>
            <a:endParaRPr lang="en-US" dirty="0"/>
          </a:p>
        </p:txBody>
      </p:sp>
      <p:sp>
        <p:nvSpPr>
          <p:cNvPr id="4" name="Slide Number Placeholder 3"/>
          <p:cNvSpPr>
            <a:spLocks noGrp="1"/>
          </p:cNvSpPr>
          <p:nvPr>
            <p:ph type="sldNum" sz="quarter" idx="10"/>
          </p:nvPr>
        </p:nvSpPr>
        <p:spPr/>
        <p:txBody>
          <a:bodyPr/>
          <a:lstStyle/>
          <a:p>
            <a:fld id="{616C1838-81DD-473A-8C11-61195900C0AB}" type="slidenum">
              <a:rPr lang="en-US" smtClean="0"/>
              <a:t>15</a:t>
            </a:fld>
            <a:endParaRPr lang="en-US"/>
          </a:p>
        </p:txBody>
      </p:sp>
    </p:spTree>
    <p:extLst>
      <p:ext uri="{BB962C8B-B14F-4D97-AF65-F5344CB8AC3E}">
        <p14:creationId xmlns:p14="http://schemas.microsoft.com/office/powerpoint/2010/main" val="3886939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GRKERNSEC_KERN_LOCKOUT is a friendlier version of </a:t>
            </a:r>
            <a:r>
              <a:rPr lang="en-US" dirty="0" err="1" smtClean="0"/>
              <a:t>panic_on_oops</a:t>
            </a:r>
            <a:r>
              <a:rPr lang="en-US" dirty="0" smtClean="0"/>
              <a:t>, may allow additional live forensics</a:t>
            </a:r>
            <a:endParaRPr lang="en-US" dirty="0"/>
          </a:p>
        </p:txBody>
      </p:sp>
      <p:sp>
        <p:nvSpPr>
          <p:cNvPr id="4" name="Slide Number Placeholder 3"/>
          <p:cNvSpPr>
            <a:spLocks noGrp="1"/>
          </p:cNvSpPr>
          <p:nvPr>
            <p:ph type="sldNum" sz="quarter" idx="10"/>
          </p:nvPr>
        </p:nvSpPr>
        <p:spPr/>
        <p:txBody>
          <a:bodyPr/>
          <a:lstStyle/>
          <a:p>
            <a:fld id="{616C1838-81DD-473A-8C11-61195900C0AB}" type="slidenum">
              <a:rPr lang="en-US" smtClean="0"/>
              <a:t>16</a:t>
            </a:fld>
            <a:endParaRPr lang="en-US"/>
          </a:p>
        </p:txBody>
      </p:sp>
    </p:spTree>
    <p:extLst>
      <p:ext uri="{BB962C8B-B14F-4D97-AF65-F5344CB8AC3E}">
        <p14:creationId xmlns:p14="http://schemas.microsoft.com/office/powerpoint/2010/main" val="1152218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Gentoo was marking </a:t>
            </a:r>
            <a:r>
              <a:rPr lang="en-US" dirty="0" err="1" smtClean="0"/>
              <a:t>suid</a:t>
            </a:r>
            <a:r>
              <a:rPr lang="en-US" dirty="0" smtClean="0"/>
              <a:t> binaries 4711, but was mostly pointless without the existence of GRKERNSEC_PTRACE_READEXEC</a:t>
            </a:r>
          </a:p>
          <a:p>
            <a:r>
              <a:rPr lang="en-US" dirty="0" err="1" smtClean="0"/>
              <a:t>Glibc</a:t>
            </a:r>
            <a:r>
              <a:rPr lang="en-US" baseline="0" dirty="0" smtClean="0"/>
              <a:t> implements GRKERNSEC_SETXID in </a:t>
            </a:r>
            <a:r>
              <a:rPr lang="en-US" baseline="0" dirty="0" err="1" smtClean="0"/>
              <a:t>userland</a:t>
            </a:r>
            <a:r>
              <a:rPr lang="en-US" baseline="0" dirty="0" smtClean="0"/>
              <a:t> by signaling other threads, other </a:t>
            </a:r>
            <a:r>
              <a:rPr lang="en-US" baseline="0" dirty="0" err="1" smtClean="0"/>
              <a:t>libcs</a:t>
            </a:r>
            <a:r>
              <a:rPr lang="en-US" baseline="0" dirty="0" smtClean="0"/>
              <a:t>/languages don’t (Google Go discovered this the hard way)</a:t>
            </a:r>
            <a:endParaRPr lang="en-US" dirty="0"/>
          </a:p>
        </p:txBody>
      </p:sp>
      <p:sp>
        <p:nvSpPr>
          <p:cNvPr id="4" name="Slide Number Placeholder 3"/>
          <p:cNvSpPr>
            <a:spLocks noGrp="1"/>
          </p:cNvSpPr>
          <p:nvPr>
            <p:ph type="sldNum" sz="quarter" idx="10"/>
          </p:nvPr>
        </p:nvSpPr>
        <p:spPr/>
        <p:txBody>
          <a:bodyPr/>
          <a:lstStyle/>
          <a:p>
            <a:fld id="{616C1838-81DD-473A-8C11-61195900C0AB}" type="slidenum">
              <a:rPr lang="en-US" smtClean="0"/>
              <a:t>17</a:t>
            </a:fld>
            <a:endParaRPr lang="en-US"/>
          </a:p>
        </p:txBody>
      </p:sp>
    </p:spTree>
    <p:extLst>
      <p:ext uri="{BB962C8B-B14F-4D97-AF65-F5344CB8AC3E}">
        <p14:creationId xmlns:p14="http://schemas.microsoft.com/office/powerpoint/2010/main" val="2832758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Kptr_restrict</a:t>
            </a:r>
            <a:r>
              <a:rPr lang="en-US" dirty="0" smtClean="0"/>
              <a:t> essentially not maintained by upstream, and no one cares about ensuring it continues to do what it claims</a:t>
            </a:r>
          </a:p>
          <a:p>
            <a:r>
              <a:rPr lang="en-US" dirty="0" smtClean="0"/>
              <a:t>Dan himself</a:t>
            </a:r>
            <a:r>
              <a:rPr lang="en-US" baseline="0" dirty="0" smtClean="0"/>
              <a:t> released an exploit abusing a deficiency of his own feature! (Who does this?)</a:t>
            </a:r>
            <a:endParaRPr lang="en-US" dirty="0"/>
          </a:p>
        </p:txBody>
      </p:sp>
      <p:sp>
        <p:nvSpPr>
          <p:cNvPr id="4" name="Slide Number Placeholder 3"/>
          <p:cNvSpPr>
            <a:spLocks noGrp="1"/>
          </p:cNvSpPr>
          <p:nvPr>
            <p:ph type="sldNum" sz="quarter" idx="10"/>
          </p:nvPr>
        </p:nvSpPr>
        <p:spPr/>
        <p:txBody>
          <a:bodyPr/>
          <a:lstStyle/>
          <a:p>
            <a:fld id="{616C1838-81DD-473A-8C11-61195900C0AB}" type="slidenum">
              <a:rPr lang="en-US" smtClean="0"/>
              <a:t>19</a:t>
            </a:fld>
            <a:endParaRPr lang="en-US"/>
          </a:p>
        </p:txBody>
      </p:sp>
    </p:spTree>
    <p:extLst>
      <p:ext uri="{BB962C8B-B14F-4D97-AF65-F5344CB8AC3E}">
        <p14:creationId xmlns:p14="http://schemas.microsoft.com/office/powerpoint/2010/main" val="2762719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B6F6C29B-C33B-4BA5-8BD5-0D9F0E49BFA0}" type="datetimeFigureOut">
              <a:rPr lang="en-US" smtClean="0"/>
              <a:t>10/21/2012</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7C6DEFCD-837F-4B48-A4AA-82DF61775E5E}"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F6C29B-C33B-4BA5-8BD5-0D9F0E49BFA0}" type="datetimeFigureOut">
              <a:rPr lang="en-US" smtClean="0"/>
              <a:t>10/21/2012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DEFCD-837F-4B48-A4AA-82DF61775E5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F6C29B-C33B-4BA5-8BD5-0D9F0E49BFA0}" type="datetimeFigureOut">
              <a:rPr lang="en-US" smtClean="0"/>
              <a:t>10/21/2012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DEFCD-837F-4B48-A4AA-82DF61775E5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F6C29B-C33B-4BA5-8BD5-0D9F0E49BFA0}" type="datetimeFigureOut">
              <a:rPr lang="en-US" smtClean="0"/>
              <a:t>10/21/2012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DEFCD-837F-4B48-A4AA-82DF61775E5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F6C29B-C33B-4BA5-8BD5-0D9F0E49BFA0}" type="datetimeFigureOut">
              <a:rPr lang="en-US" smtClean="0"/>
              <a:t>10/21/2012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DEFCD-837F-4B48-A4AA-82DF61775E5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6F6C29B-C33B-4BA5-8BD5-0D9F0E49BFA0}" type="datetimeFigureOut">
              <a:rPr lang="en-US" smtClean="0"/>
              <a:t>10/21/2012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6DEFCD-837F-4B48-A4AA-82DF61775E5E}"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F6C29B-C33B-4BA5-8BD5-0D9F0E49BFA0}" type="datetimeFigureOut">
              <a:rPr lang="en-US" smtClean="0"/>
              <a:t>10/21/2012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6DEFCD-837F-4B48-A4AA-82DF61775E5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F6C29B-C33B-4BA5-8BD5-0D9F0E49BFA0}" type="datetimeFigureOut">
              <a:rPr lang="en-US" smtClean="0"/>
              <a:t>10/21/2012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6DEFCD-837F-4B48-A4AA-82DF61775E5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F6C29B-C33B-4BA5-8BD5-0D9F0E49BFA0}" type="datetimeFigureOut">
              <a:rPr lang="en-US" smtClean="0"/>
              <a:t>10/21/2012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6DEFCD-837F-4B48-A4AA-82DF61775E5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6F6C29B-C33B-4BA5-8BD5-0D9F0E49BFA0}" type="datetimeFigureOut">
              <a:rPr lang="en-US" smtClean="0"/>
              <a:t>10/21/2012</a:t>
            </a:fld>
            <a:endParaRPr lang="en-US"/>
          </a:p>
        </p:txBody>
      </p:sp>
      <p:sp>
        <p:nvSpPr>
          <p:cNvPr id="7" name="Slide Number Placeholder 6"/>
          <p:cNvSpPr>
            <a:spLocks noGrp="1"/>
          </p:cNvSpPr>
          <p:nvPr>
            <p:ph type="sldNum" sz="quarter" idx="12"/>
          </p:nvPr>
        </p:nvSpPr>
        <p:spPr/>
        <p:txBody>
          <a:bodyPr/>
          <a:lstStyle/>
          <a:p>
            <a:fld id="{7C6DEFCD-837F-4B48-A4AA-82DF61775E5E}"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F6C29B-C33B-4BA5-8BD5-0D9F0E49BFA0}" type="datetimeFigureOut">
              <a:rPr lang="en-US" smtClean="0"/>
              <a:t>10/21/2012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7C6DEFCD-837F-4B48-A4AA-82DF61775E5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B6F6C29B-C33B-4BA5-8BD5-0D9F0E49BFA0}" type="datetimeFigureOut">
              <a:rPr lang="en-US" smtClean="0"/>
              <a:t>10/21/2012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7C6DEFCD-837F-4B48-A4AA-82DF61775E5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Case For</a:t>
            </a:r>
            <a:br>
              <a:rPr lang="en-US" dirty="0" smtClean="0"/>
            </a:br>
            <a:endParaRPr lang="en-US" dirty="0"/>
          </a:p>
        </p:txBody>
      </p:sp>
      <p:sp>
        <p:nvSpPr>
          <p:cNvPr id="3" name="Subtitle 2"/>
          <p:cNvSpPr>
            <a:spLocks noGrp="1"/>
          </p:cNvSpPr>
          <p:nvPr>
            <p:ph type="subTitle" idx="1"/>
          </p:nvPr>
        </p:nvSpPr>
        <p:spPr/>
        <p:txBody>
          <a:bodyPr/>
          <a:lstStyle/>
          <a:p>
            <a:r>
              <a:rPr lang="en-US" dirty="0" smtClean="0"/>
              <a:t>Brad Spengler</a:t>
            </a:r>
          </a:p>
          <a:p>
            <a:r>
              <a:rPr lang="en-US" dirty="0" smtClean="0"/>
              <a:t>Open Source Security, Inc.</a:t>
            </a:r>
          </a:p>
          <a:p>
            <a:r>
              <a:rPr lang="en-US" dirty="0" smtClean="0"/>
              <a:t>2012</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1400" y="3581400"/>
            <a:ext cx="3991548" cy="1066800"/>
          </a:xfrm>
          <a:prstGeom prst="rect">
            <a:avLst/>
          </a:prstGeom>
          <a:effectLst/>
        </p:spPr>
      </p:pic>
    </p:spTree>
    <p:extLst>
      <p:ext uri="{BB962C8B-B14F-4D97-AF65-F5344CB8AC3E}">
        <p14:creationId xmlns:p14="http://schemas.microsoft.com/office/powerpoint/2010/main" val="1994192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grsecurity</a:t>
            </a:r>
            <a:r>
              <a:rPr lang="en-US" dirty="0" smtClean="0"/>
              <a:t> Exists (cont.)</a:t>
            </a:r>
            <a:endParaRPr lang="en-US" dirty="0"/>
          </a:p>
        </p:txBody>
      </p:sp>
      <p:sp>
        <p:nvSpPr>
          <p:cNvPr id="3" name="Content Placeholder 2"/>
          <p:cNvSpPr>
            <a:spLocks noGrp="1"/>
          </p:cNvSpPr>
          <p:nvPr>
            <p:ph idx="1"/>
          </p:nvPr>
        </p:nvSpPr>
        <p:spPr>
          <a:xfrm>
            <a:off x="1043492" y="2323652"/>
            <a:ext cx="6777317" cy="3772348"/>
          </a:xfrm>
        </p:spPr>
        <p:txBody>
          <a:bodyPr>
            <a:normAutofit fontScale="77500" lnSpcReduction="20000"/>
          </a:bodyPr>
          <a:lstStyle/>
          <a:p>
            <a:r>
              <a:rPr lang="en-US" dirty="0" smtClean="0"/>
              <a:t>Culture of anti-security upstream</a:t>
            </a:r>
          </a:p>
          <a:p>
            <a:pPr lvl="1"/>
            <a:r>
              <a:rPr lang="en-US" dirty="0" smtClean="0"/>
              <a:t>“</a:t>
            </a:r>
            <a:r>
              <a:rPr lang="en-US" dirty="0"/>
              <a:t>I literally draw the line at anything that is simply </a:t>
            </a:r>
            <a:r>
              <a:rPr lang="en-US" dirty="0" err="1"/>
              <a:t>greppable</a:t>
            </a:r>
            <a:r>
              <a:rPr lang="en-US" dirty="0"/>
              <a:t> for. </a:t>
            </a:r>
            <a:r>
              <a:rPr lang="en-US" dirty="0" smtClean="0"/>
              <a:t>If it's </a:t>
            </a:r>
            <a:r>
              <a:rPr lang="en-US" dirty="0"/>
              <a:t>not a very public security issue already, I don't want a simple "</a:t>
            </a:r>
            <a:r>
              <a:rPr lang="en-US" dirty="0" err="1" smtClean="0"/>
              <a:t>git</a:t>
            </a:r>
            <a:r>
              <a:rPr lang="en-US" dirty="0" smtClean="0"/>
              <a:t> log </a:t>
            </a:r>
            <a:r>
              <a:rPr lang="en-US" dirty="0"/>
              <a:t>+ </a:t>
            </a:r>
            <a:r>
              <a:rPr lang="en-US" dirty="0" err="1"/>
              <a:t>grep</a:t>
            </a:r>
            <a:r>
              <a:rPr lang="en-US" dirty="0"/>
              <a:t>" to help find it</a:t>
            </a:r>
            <a:r>
              <a:rPr lang="en-US" dirty="0" smtClean="0"/>
              <a:t>.” – Linus Torvalds, LKML</a:t>
            </a:r>
          </a:p>
          <a:p>
            <a:pPr lvl="1"/>
            <a:r>
              <a:rPr lang="en-US" dirty="0"/>
              <a:t>“I just committed this to mainline, and it should also go into stable. </a:t>
            </a:r>
            <a:r>
              <a:rPr lang="en-US" dirty="0" smtClean="0"/>
              <a:t>It's a </a:t>
            </a:r>
            <a:r>
              <a:rPr lang="en-US" dirty="0"/>
              <a:t>real </a:t>
            </a:r>
            <a:r>
              <a:rPr lang="en-US" dirty="0" err="1"/>
              <a:t>DoS</a:t>
            </a:r>
            <a:r>
              <a:rPr lang="en-US" dirty="0"/>
              <a:t> fix, for a trivial oops (see the security list for </a:t>
            </a:r>
            <a:r>
              <a:rPr lang="en-US" dirty="0" smtClean="0"/>
              <a:t>example </a:t>
            </a:r>
            <a:r>
              <a:rPr lang="en-US" dirty="0" err="1" smtClean="0"/>
              <a:t>oopser</a:t>
            </a:r>
            <a:r>
              <a:rPr lang="en-US" dirty="0" smtClean="0"/>
              <a:t> </a:t>
            </a:r>
            <a:r>
              <a:rPr lang="en-US" dirty="0"/>
              <a:t>program by Oleg), even if I didn't want to say that in the </a:t>
            </a:r>
            <a:r>
              <a:rPr lang="en-US" dirty="0" smtClean="0"/>
              <a:t>commit message ;)” – Linus Torvalds, not LKML</a:t>
            </a:r>
          </a:p>
          <a:p>
            <a:pPr lvl="1"/>
            <a:r>
              <a:rPr lang="en-US" dirty="0"/>
              <a:t>“I have tried to camouflage the security fix a bit by calling it a PROT_NONE fix and using </a:t>
            </a:r>
            <a:r>
              <a:rPr lang="en-US" dirty="0" err="1"/>
              <a:t>pte_read</a:t>
            </a:r>
            <a:r>
              <a:rPr lang="en-US" dirty="0"/>
              <a:t>(), not </a:t>
            </a:r>
            <a:r>
              <a:rPr lang="en-US" dirty="0" err="1"/>
              <a:t>pte_user</a:t>
            </a:r>
            <a:r>
              <a:rPr lang="en-US" dirty="0"/>
              <a:t>() (these are the same on x86). Albeit there's no formal embargo on it, please consider it embargoed until the fix gets out</a:t>
            </a:r>
            <a:r>
              <a:rPr lang="en-US" dirty="0" smtClean="0"/>
              <a:t>.” – Ingo Molnar, 2005, private </a:t>
            </a:r>
            <a:r>
              <a:rPr lang="en-US" dirty="0" err="1" smtClean="0"/>
              <a:t>bugtraq</a:t>
            </a:r>
            <a:r>
              <a:rPr lang="en-US" dirty="0" smtClean="0"/>
              <a:t> for RHEL</a:t>
            </a:r>
          </a:p>
          <a:p>
            <a:endParaRPr lang="en-US" dirty="0"/>
          </a:p>
        </p:txBody>
      </p:sp>
    </p:spTree>
    <p:extLst>
      <p:ext uri="{BB962C8B-B14F-4D97-AF65-F5344CB8AC3E}">
        <p14:creationId xmlns:p14="http://schemas.microsoft.com/office/powerpoint/2010/main" val="1097763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grsecurity</a:t>
            </a:r>
            <a:r>
              <a:rPr lang="en-US" dirty="0" smtClean="0"/>
              <a:t> Exists (cont.)</a:t>
            </a:r>
            <a:endParaRPr lang="en-US" dirty="0"/>
          </a:p>
        </p:txBody>
      </p:sp>
      <p:sp>
        <p:nvSpPr>
          <p:cNvPr id="3" name="Content Placeholder 2"/>
          <p:cNvSpPr>
            <a:spLocks noGrp="1"/>
          </p:cNvSpPr>
          <p:nvPr>
            <p:ph idx="1"/>
          </p:nvPr>
        </p:nvSpPr>
        <p:spPr>
          <a:xfrm>
            <a:off x="1043492" y="2323652"/>
            <a:ext cx="6777317" cy="4000948"/>
          </a:xfrm>
        </p:spPr>
        <p:txBody>
          <a:bodyPr>
            <a:normAutofit fontScale="85000" lnSpcReduction="10000"/>
          </a:bodyPr>
          <a:lstStyle/>
          <a:p>
            <a:r>
              <a:rPr lang="en-US" dirty="0" smtClean="0"/>
              <a:t>Vendor-sec compromised at least twice</a:t>
            </a:r>
          </a:p>
          <a:p>
            <a:pPr lvl="1"/>
            <a:r>
              <a:rPr lang="en-US" dirty="0" smtClean="0"/>
              <a:t>2005, 2011 (finally shut down)</a:t>
            </a:r>
          </a:p>
          <a:p>
            <a:pPr lvl="1"/>
            <a:r>
              <a:rPr lang="en-US" dirty="0" smtClean="0"/>
              <a:t>No accountability, sat on IA64 hardware </a:t>
            </a:r>
            <a:r>
              <a:rPr lang="en-US" dirty="0" err="1" smtClean="0"/>
              <a:t>DoS</a:t>
            </a:r>
            <a:r>
              <a:rPr lang="en-US" dirty="0" smtClean="0"/>
              <a:t> for two years</a:t>
            </a:r>
          </a:p>
          <a:p>
            <a:pPr lvl="1"/>
            <a:r>
              <a:rPr lang="en-US" dirty="0" smtClean="0"/>
              <a:t>Embargoed </a:t>
            </a:r>
            <a:r>
              <a:rPr lang="en-US" dirty="0" err="1" smtClean="0"/>
              <a:t>vulns</a:t>
            </a:r>
            <a:r>
              <a:rPr lang="en-US" dirty="0" smtClean="0"/>
              <a:t> basically guaranteed head-start for </a:t>
            </a:r>
            <a:r>
              <a:rPr lang="en-US" dirty="0" err="1" smtClean="0"/>
              <a:t>blackhats</a:t>
            </a:r>
            <a:endParaRPr lang="en-US" dirty="0" smtClean="0"/>
          </a:p>
          <a:p>
            <a:r>
              <a:rPr lang="en-US" dirty="0" smtClean="0"/>
              <a:t>Replacement list is better, but lessons learned from vendor-sec show failure of reactive security</a:t>
            </a:r>
          </a:p>
          <a:p>
            <a:r>
              <a:rPr lang="en-US" dirty="0" smtClean="0"/>
              <a:t>Users disempowered when information </a:t>
            </a:r>
            <a:r>
              <a:rPr lang="en-US" dirty="0"/>
              <a:t>is controlled by a few (see http://blog.xen.org/index.php/2012/08/23/disclosure-process-poll-results</a:t>
            </a:r>
            <a:r>
              <a:rPr lang="en-US" dirty="0" smtClean="0"/>
              <a:t>/, decision to pre-release to “genuine cloud providers”)</a:t>
            </a:r>
          </a:p>
          <a:p>
            <a:endParaRPr lang="en-US" dirty="0"/>
          </a:p>
        </p:txBody>
      </p:sp>
    </p:spTree>
    <p:extLst>
      <p:ext uri="{BB962C8B-B14F-4D97-AF65-F5344CB8AC3E}">
        <p14:creationId xmlns:p14="http://schemas.microsoft.com/office/powerpoint/2010/main" val="2752104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grsecurity</a:t>
            </a:r>
            <a:r>
              <a:rPr lang="en-US" dirty="0" smtClean="0"/>
              <a:t> Exists (cont.)</a:t>
            </a:r>
            <a:endParaRPr lang="en-US" dirty="0"/>
          </a:p>
        </p:txBody>
      </p:sp>
      <p:sp>
        <p:nvSpPr>
          <p:cNvPr id="3" name="Content Placeholder 2"/>
          <p:cNvSpPr>
            <a:spLocks noGrp="1"/>
          </p:cNvSpPr>
          <p:nvPr>
            <p:ph idx="1"/>
          </p:nvPr>
        </p:nvSpPr>
        <p:spPr/>
        <p:txBody>
          <a:bodyPr>
            <a:normAutofit/>
          </a:bodyPr>
          <a:lstStyle/>
          <a:p>
            <a:r>
              <a:rPr lang="en-US" dirty="0" smtClean="0"/>
              <a:t>Eight “stable” kernel trees</a:t>
            </a:r>
          </a:p>
          <a:p>
            <a:r>
              <a:rPr lang="en-US" dirty="0" smtClean="0"/>
              <a:t>Upstream focus is on adding new features (with new </a:t>
            </a:r>
            <a:r>
              <a:rPr lang="en-US" dirty="0" err="1" smtClean="0"/>
              <a:t>vulns</a:t>
            </a:r>
            <a:r>
              <a:rPr lang="en-US" dirty="0" smtClean="0"/>
              <a:t>)</a:t>
            </a:r>
          </a:p>
          <a:p>
            <a:pPr lvl="1"/>
            <a:r>
              <a:rPr lang="en-US" dirty="0" smtClean="0"/>
              <a:t>From series of </a:t>
            </a:r>
            <a:r>
              <a:rPr lang="en-US" dirty="0" err="1" smtClean="0"/>
              <a:t>infoleak</a:t>
            </a:r>
            <a:r>
              <a:rPr lang="en-US" dirty="0" smtClean="0"/>
              <a:t> </a:t>
            </a:r>
            <a:r>
              <a:rPr lang="en-US" dirty="0" err="1" smtClean="0"/>
              <a:t>vulns</a:t>
            </a:r>
            <a:r>
              <a:rPr lang="en-US" dirty="0" smtClean="0"/>
              <a:t> found by Mathias </a:t>
            </a:r>
            <a:r>
              <a:rPr lang="en-US" dirty="0" smtClean="0"/>
              <a:t>Krause (</a:t>
            </a:r>
            <a:r>
              <a:rPr lang="en-US" dirty="0" err="1" smtClean="0"/>
              <a:t>minipli</a:t>
            </a:r>
            <a:r>
              <a:rPr lang="en-US" dirty="0" smtClean="0"/>
              <a:t>):</a:t>
            </a:r>
            <a:endParaRPr lang="en-US" dirty="0" smtClean="0"/>
          </a:p>
          <a:p>
            <a:pPr lvl="2"/>
            <a:r>
              <a:rPr lang="en-US" dirty="0" smtClean="0"/>
              <a:t>11 affected 2.6.32 (released 2010)</a:t>
            </a:r>
          </a:p>
          <a:p>
            <a:pPr lvl="2"/>
            <a:r>
              <a:rPr lang="en-US" dirty="0" smtClean="0"/>
              <a:t>15 affected 3.2  (released Jan 2012)</a:t>
            </a:r>
          </a:p>
          <a:p>
            <a:pPr lvl="2"/>
            <a:r>
              <a:rPr lang="en-US" dirty="0" smtClean="0"/>
              <a:t>17 affected 3.5 (released July 2012)</a:t>
            </a:r>
          </a:p>
        </p:txBody>
      </p:sp>
    </p:spTree>
    <p:extLst>
      <p:ext uri="{BB962C8B-B14F-4D97-AF65-F5344CB8AC3E}">
        <p14:creationId xmlns:p14="http://schemas.microsoft.com/office/powerpoint/2010/main" val="2339351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grsecurity</a:t>
            </a:r>
            <a:r>
              <a:rPr lang="en-US" dirty="0" smtClean="0"/>
              <a:t> Exists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Vuln</a:t>
            </a:r>
            <a:r>
              <a:rPr lang="en-US" dirty="0" smtClean="0"/>
              <a:t> is </a:t>
            </a:r>
            <a:r>
              <a:rPr lang="en-US" dirty="0" err="1" smtClean="0"/>
              <a:t>DoS</a:t>
            </a:r>
            <a:r>
              <a:rPr lang="en-US" dirty="0" smtClean="0"/>
              <a:t> if not clever enough to exploit</a:t>
            </a:r>
          </a:p>
          <a:p>
            <a:pPr lvl="1"/>
            <a:r>
              <a:rPr lang="en-US" dirty="0" smtClean="0"/>
              <a:t>See sudden spike in 2009 of </a:t>
            </a:r>
            <a:r>
              <a:rPr lang="en-US" dirty="0" err="1" smtClean="0"/>
              <a:t>privesc</a:t>
            </a:r>
            <a:endParaRPr lang="en-US" dirty="0" smtClean="0"/>
          </a:p>
          <a:p>
            <a:r>
              <a:rPr lang="en-US" dirty="0" smtClean="0"/>
              <a:t>Generally no defense in depth on the kernel level</a:t>
            </a:r>
          </a:p>
          <a:p>
            <a:pPr lvl="1"/>
            <a:r>
              <a:rPr lang="en-US" dirty="0" smtClean="0"/>
              <a:t>beyond copying </a:t>
            </a:r>
            <a:r>
              <a:rPr lang="en-US" dirty="0" err="1" smtClean="0"/>
              <a:t>grsecurity</a:t>
            </a:r>
            <a:r>
              <a:rPr lang="en-US" dirty="0" smtClean="0"/>
              <a:t>, that is</a:t>
            </a:r>
          </a:p>
          <a:p>
            <a:r>
              <a:rPr lang="en-US" dirty="0" smtClean="0"/>
              <a:t>Find bug / patch bug cycle</a:t>
            </a:r>
          </a:p>
          <a:p>
            <a:pPr lvl="1"/>
            <a:r>
              <a:rPr lang="en-US" dirty="0" smtClean="0"/>
              <a:t>Whitelist </a:t>
            </a:r>
            <a:r>
              <a:rPr lang="en-US" dirty="0" err="1" smtClean="0"/>
              <a:t>vs</a:t>
            </a:r>
            <a:r>
              <a:rPr lang="en-US" dirty="0" smtClean="0"/>
              <a:t> blacklist</a:t>
            </a:r>
          </a:p>
          <a:p>
            <a:pPr lvl="1"/>
            <a:r>
              <a:rPr lang="en-US" dirty="0" smtClean="0"/>
              <a:t>Exploit vectors </a:t>
            </a:r>
            <a:r>
              <a:rPr lang="en-US" dirty="0" err="1" smtClean="0"/>
              <a:t>vs</a:t>
            </a:r>
            <a:r>
              <a:rPr lang="en-US" dirty="0" smtClean="0"/>
              <a:t> vulnerabilities</a:t>
            </a:r>
          </a:p>
          <a:p>
            <a:r>
              <a:rPr lang="en-US" dirty="0" smtClean="0"/>
              <a:t>The “many eyes” of open source are blind, uninterested, or selling to governments for profit (it’s not the 1992 AD scene anymore)</a:t>
            </a:r>
          </a:p>
          <a:p>
            <a:pPr lvl="1"/>
            <a:endParaRPr lang="en-US" dirty="0" smtClean="0"/>
          </a:p>
          <a:p>
            <a:endParaRPr lang="en-US" dirty="0"/>
          </a:p>
        </p:txBody>
      </p:sp>
    </p:spTree>
    <p:extLst>
      <p:ext uri="{BB962C8B-B14F-4D97-AF65-F5344CB8AC3E}">
        <p14:creationId xmlns:p14="http://schemas.microsoft.com/office/powerpoint/2010/main" val="3681738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grsecurity</a:t>
            </a:r>
            <a:r>
              <a:rPr lang="en-US" dirty="0" smtClean="0"/>
              <a:t> Exists (cont.)</a:t>
            </a:r>
            <a:endParaRPr lang="en-US" dirty="0"/>
          </a:p>
        </p:txBody>
      </p:sp>
      <p:sp>
        <p:nvSpPr>
          <p:cNvPr id="3" name="Content Placeholder 2"/>
          <p:cNvSpPr>
            <a:spLocks noGrp="1"/>
          </p:cNvSpPr>
          <p:nvPr>
            <p:ph idx="1"/>
          </p:nvPr>
        </p:nvSpPr>
        <p:spPr>
          <a:xfrm>
            <a:off x="1043492" y="2323652"/>
            <a:ext cx="6777317" cy="3772348"/>
          </a:xfrm>
        </p:spPr>
        <p:txBody>
          <a:bodyPr>
            <a:normAutofit fontScale="92500" lnSpcReduction="10000"/>
          </a:bodyPr>
          <a:lstStyle/>
          <a:p>
            <a:r>
              <a:rPr lang="en-US" dirty="0" smtClean="0"/>
              <a:t>3.x </a:t>
            </a:r>
            <a:r>
              <a:rPr lang="en-US" dirty="0" err="1" smtClean="0"/>
              <a:t>uname</a:t>
            </a:r>
            <a:r>
              <a:rPr lang="en-US" dirty="0" smtClean="0"/>
              <a:t> stack </a:t>
            </a:r>
            <a:r>
              <a:rPr lang="en-US" dirty="0" err="1" smtClean="0"/>
              <a:t>infoleak</a:t>
            </a:r>
            <a:r>
              <a:rPr lang="en-US" dirty="0" smtClean="0"/>
              <a:t> fixed in </a:t>
            </a:r>
            <a:r>
              <a:rPr lang="en-US" dirty="0" err="1" smtClean="0"/>
              <a:t>grsec</a:t>
            </a:r>
            <a:r>
              <a:rPr lang="en-US" dirty="0" smtClean="0"/>
              <a:t> Sept 19</a:t>
            </a:r>
            <a:r>
              <a:rPr lang="en-US" baseline="30000" dirty="0" smtClean="0"/>
              <a:t>th</a:t>
            </a:r>
            <a:r>
              <a:rPr lang="en-US" dirty="0" smtClean="0"/>
              <a:t>, mentioned in both </a:t>
            </a:r>
            <a:r>
              <a:rPr lang="en-US" dirty="0" err="1" smtClean="0"/>
              <a:t>grsec</a:t>
            </a:r>
            <a:r>
              <a:rPr lang="en-US" dirty="0" smtClean="0"/>
              <a:t> and </a:t>
            </a:r>
            <a:r>
              <a:rPr lang="en-US" dirty="0" err="1" smtClean="0"/>
              <a:t>PaX</a:t>
            </a:r>
            <a:r>
              <a:rPr lang="en-US" dirty="0" smtClean="0"/>
              <a:t> </a:t>
            </a:r>
            <a:r>
              <a:rPr lang="en-US" dirty="0" err="1" smtClean="0"/>
              <a:t>changelogs</a:t>
            </a:r>
            <a:endParaRPr lang="en-US" dirty="0" smtClean="0"/>
          </a:p>
          <a:p>
            <a:pPr lvl="1"/>
            <a:r>
              <a:rPr lang="en-US" dirty="0" smtClean="0"/>
              <a:t>“Fix </a:t>
            </a:r>
            <a:r>
              <a:rPr lang="en-US" dirty="0"/>
              <a:t>3.x </a:t>
            </a:r>
            <a:r>
              <a:rPr lang="en-US" dirty="0" err="1"/>
              <a:t>uname</a:t>
            </a:r>
            <a:r>
              <a:rPr lang="en-US" dirty="0"/>
              <a:t> emulation </a:t>
            </a:r>
            <a:r>
              <a:rPr lang="en-US" dirty="0" err="1" smtClean="0"/>
              <a:t>infoleak</a:t>
            </a:r>
            <a:r>
              <a:rPr lang="en-US" dirty="0" smtClean="0"/>
              <a:t>” in </a:t>
            </a:r>
            <a:r>
              <a:rPr lang="en-US" dirty="0" err="1" smtClean="0"/>
              <a:t>grsec</a:t>
            </a:r>
            <a:endParaRPr lang="en-US" dirty="0" smtClean="0"/>
          </a:p>
          <a:p>
            <a:pPr lvl="1"/>
            <a:r>
              <a:rPr lang="en-US" dirty="0" smtClean="0"/>
              <a:t>“</a:t>
            </a:r>
            <a:r>
              <a:rPr lang="en-US" dirty="0"/>
              <a:t>fixed kernel stack disclosure in </a:t>
            </a:r>
            <a:r>
              <a:rPr lang="en-US" dirty="0" err="1"/>
              <a:t>sys_newuname</a:t>
            </a:r>
            <a:r>
              <a:rPr lang="en-US" dirty="0"/>
              <a:t> affecting </a:t>
            </a:r>
            <a:r>
              <a:rPr lang="en-US" dirty="0" err="1"/>
              <a:t>linux</a:t>
            </a:r>
            <a:r>
              <a:rPr lang="en-US" dirty="0"/>
              <a:t> </a:t>
            </a:r>
            <a:r>
              <a:rPr lang="en-US" dirty="0" smtClean="0"/>
              <a:t>3.x” in </a:t>
            </a:r>
            <a:r>
              <a:rPr lang="en-US" dirty="0" err="1" smtClean="0"/>
              <a:t>PaX</a:t>
            </a:r>
            <a:endParaRPr lang="en-US" dirty="0" smtClean="0"/>
          </a:p>
          <a:p>
            <a:pPr lvl="1"/>
            <a:r>
              <a:rPr lang="en-US" dirty="0" smtClean="0"/>
              <a:t>Not spotted for several weeks by anyone else, notified Google</a:t>
            </a:r>
          </a:p>
          <a:p>
            <a:pPr lvl="1"/>
            <a:r>
              <a:rPr lang="en-US" dirty="0" smtClean="0"/>
              <a:t>Patch submitted recently, </a:t>
            </a:r>
            <a:r>
              <a:rPr lang="en-US" dirty="0" smtClean="0"/>
              <a:t>finally in Linus tree Oct 19</a:t>
            </a:r>
            <a:endParaRPr lang="en-US" dirty="0" smtClean="0"/>
          </a:p>
          <a:p>
            <a:r>
              <a:rPr lang="en-US" dirty="0" smtClean="0"/>
              <a:t>Many eyes, right?</a:t>
            </a:r>
            <a:endParaRPr lang="en-US" dirty="0"/>
          </a:p>
        </p:txBody>
      </p:sp>
    </p:spTree>
    <p:extLst>
      <p:ext uri="{BB962C8B-B14F-4D97-AF65-F5344CB8AC3E}">
        <p14:creationId xmlns:p14="http://schemas.microsoft.com/office/powerpoint/2010/main" val="2111478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advances</a:t>
            </a:r>
            <a:endParaRPr lang="en-US" dirty="0"/>
          </a:p>
        </p:txBody>
      </p:sp>
      <p:sp>
        <p:nvSpPr>
          <p:cNvPr id="3" name="Content Placeholder 2"/>
          <p:cNvSpPr>
            <a:spLocks noGrp="1"/>
          </p:cNvSpPr>
          <p:nvPr>
            <p:ph idx="1"/>
          </p:nvPr>
        </p:nvSpPr>
        <p:spPr/>
        <p:txBody>
          <a:bodyPr/>
          <a:lstStyle/>
          <a:p>
            <a:r>
              <a:rPr lang="en-US" dirty="0" smtClean="0"/>
              <a:t>Since 2011:</a:t>
            </a:r>
          </a:p>
          <a:p>
            <a:pPr lvl="1"/>
            <a:r>
              <a:rPr lang="en-US" dirty="0" smtClean="0"/>
              <a:t>GRKERNSEC_BRUTE </a:t>
            </a:r>
          </a:p>
          <a:p>
            <a:pPr lvl="2"/>
            <a:r>
              <a:rPr lang="en-US" dirty="0" err="1" smtClean="0"/>
              <a:t>Bruteforce</a:t>
            </a:r>
            <a:r>
              <a:rPr lang="en-US" dirty="0" smtClean="0"/>
              <a:t> deterrence for </a:t>
            </a:r>
            <a:r>
              <a:rPr lang="en-US" dirty="0" err="1" smtClean="0"/>
              <a:t>suid</a:t>
            </a:r>
            <a:r>
              <a:rPr lang="en-US" dirty="0" smtClean="0"/>
              <a:t>/</a:t>
            </a:r>
            <a:r>
              <a:rPr lang="en-US" dirty="0" err="1" smtClean="0"/>
              <a:t>sgid</a:t>
            </a:r>
            <a:r>
              <a:rPr lang="en-US" dirty="0" smtClean="0"/>
              <a:t> binaries</a:t>
            </a:r>
          </a:p>
          <a:p>
            <a:pPr lvl="1"/>
            <a:r>
              <a:rPr lang="en-US" dirty="0" smtClean="0"/>
              <a:t>GRKERNSEC_MODHARDEN</a:t>
            </a:r>
          </a:p>
          <a:p>
            <a:pPr lvl="2"/>
            <a:r>
              <a:rPr lang="en-US" dirty="0" smtClean="0"/>
              <a:t>mount via root can only auto-load </a:t>
            </a:r>
            <a:r>
              <a:rPr lang="en-US" dirty="0" err="1" smtClean="0"/>
              <a:t>filesystem</a:t>
            </a:r>
            <a:r>
              <a:rPr lang="en-US" dirty="0" smtClean="0"/>
              <a:t> modules</a:t>
            </a:r>
          </a:p>
          <a:p>
            <a:pPr lvl="2"/>
            <a:r>
              <a:rPr lang="en-US" dirty="0" err="1" smtClean="0"/>
              <a:t>Netdev</a:t>
            </a:r>
            <a:r>
              <a:rPr lang="en-US" dirty="0" smtClean="0"/>
              <a:t> code can only auto-load </a:t>
            </a:r>
            <a:r>
              <a:rPr lang="en-US" dirty="0" err="1" smtClean="0"/>
              <a:t>netdev</a:t>
            </a:r>
            <a:r>
              <a:rPr lang="en-US" dirty="0" smtClean="0"/>
              <a:t> modules</a:t>
            </a:r>
          </a:p>
          <a:p>
            <a:pPr lvl="2"/>
            <a:r>
              <a:rPr lang="en-US" dirty="0"/>
              <a:t>No </a:t>
            </a:r>
            <a:r>
              <a:rPr lang="en-US" dirty="0" err="1"/>
              <a:t>udisks</a:t>
            </a:r>
            <a:r>
              <a:rPr lang="en-US" dirty="0"/>
              <a:t> </a:t>
            </a:r>
            <a:r>
              <a:rPr lang="en-US" dirty="0" smtClean="0"/>
              <a:t>auto-load</a:t>
            </a:r>
            <a:endParaRPr lang="en-US" dirty="0"/>
          </a:p>
        </p:txBody>
      </p:sp>
    </p:spTree>
    <p:extLst>
      <p:ext uri="{BB962C8B-B14F-4D97-AF65-F5344CB8AC3E}">
        <p14:creationId xmlns:p14="http://schemas.microsoft.com/office/powerpoint/2010/main" val="1144980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advances (cont.)</a:t>
            </a:r>
            <a:endParaRPr lang="en-US" dirty="0"/>
          </a:p>
        </p:txBody>
      </p:sp>
      <p:sp>
        <p:nvSpPr>
          <p:cNvPr id="3" name="Content Placeholder 2"/>
          <p:cNvSpPr>
            <a:spLocks noGrp="1"/>
          </p:cNvSpPr>
          <p:nvPr>
            <p:ph idx="1"/>
          </p:nvPr>
        </p:nvSpPr>
        <p:spPr/>
        <p:txBody>
          <a:bodyPr/>
          <a:lstStyle/>
          <a:p>
            <a:r>
              <a:rPr lang="en-US" dirty="0" smtClean="0"/>
              <a:t>Since 2011:</a:t>
            </a:r>
          </a:p>
          <a:p>
            <a:pPr lvl="1"/>
            <a:r>
              <a:rPr lang="en-US" dirty="0" smtClean="0"/>
              <a:t>GRKERNSEC_KERN_LOCKOUT</a:t>
            </a:r>
          </a:p>
          <a:p>
            <a:pPr lvl="2"/>
            <a:r>
              <a:rPr lang="en-US" dirty="0" smtClean="0"/>
              <a:t>Attack by </a:t>
            </a:r>
            <a:r>
              <a:rPr lang="en-US" dirty="0" err="1" smtClean="0"/>
              <a:t>uid</a:t>
            </a:r>
            <a:r>
              <a:rPr lang="en-US" dirty="0" smtClean="0"/>
              <a:t> 0 or in interrupt handler, panic()</a:t>
            </a:r>
          </a:p>
          <a:p>
            <a:pPr lvl="2"/>
            <a:r>
              <a:rPr lang="en-US" dirty="0" smtClean="0"/>
              <a:t>Attack by non-</a:t>
            </a:r>
            <a:r>
              <a:rPr lang="en-US" dirty="0" err="1" smtClean="0"/>
              <a:t>priv</a:t>
            </a:r>
            <a:r>
              <a:rPr lang="en-US" dirty="0" smtClean="0"/>
              <a:t> user, ban until reboot</a:t>
            </a:r>
          </a:p>
          <a:p>
            <a:pPr lvl="1"/>
            <a:r>
              <a:rPr lang="en-US" dirty="0" smtClean="0"/>
              <a:t>PAX_USERCOPY</a:t>
            </a:r>
          </a:p>
          <a:p>
            <a:pPr lvl="2"/>
            <a:r>
              <a:rPr lang="en-US" dirty="0" smtClean="0"/>
              <a:t>Whitelisting of slab caches that can be used for copies to/from </a:t>
            </a:r>
            <a:r>
              <a:rPr lang="en-US" dirty="0" err="1" smtClean="0"/>
              <a:t>userland</a:t>
            </a:r>
            <a:endParaRPr lang="en-US" dirty="0" smtClean="0"/>
          </a:p>
          <a:p>
            <a:pPr lvl="2"/>
            <a:r>
              <a:rPr lang="en-US" dirty="0" smtClean="0"/>
              <a:t>Ex: no copying to/from cred, task, </a:t>
            </a:r>
            <a:r>
              <a:rPr lang="en-US" dirty="0" err="1" smtClean="0"/>
              <a:t>dentry</a:t>
            </a:r>
            <a:r>
              <a:rPr lang="en-US" dirty="0" smtClean="0"/>
              <a:t> </a:t>
            </a:r>
            <a:r>
              <a:rPr lang="en-US" smtClean="0"/>
              <a:t>structs</a:t>
            </a:r>
            <a:endParaRPr lang="en-US" dirty="0"/>
          </a:p>
        </p:txBody>
      </p:sp>
    </p:spTree>
    <p:extLst>
      <p:ext uri="{BB962C8B-B14F-4D97-AF65-F5344CB8AC3E}">
        <p14:creationId xmlns:p14="http://schemas.microsoft.com/office/powerpoint/2010/main" val="520160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advances (cont.)</a:t>
            </a:r>
            <a:endParaRPr lang="en-US" dirty="0"/>
          </a:p>
        </p:txBody>
      </p:sp>
      <p:sp>
        <p:nvSpPr>
          <p:cNvPr id="3" name="Content Placeholder 2"/>
          <p:cNvSpPr>
            <a:spLocks noGrp="1"/>
          </p:cNvSpPr>
          <p:nvPr>
            <p:ph idx="1"/>
          </p:nvPr>
        </p:nvSpPr>
        <p:spPr/>
        <p:txBody>
          <a:bodyPr>
            <a:normAutofit lnSpcReduction="10000"/>
          </a:bodyPr>
          <a:lstStyle/>
          <a:p>
            <a:r>
              <a:rPr lang="en-US" dirty="0" smtClean="0"/>
              <a:t>Since 2012:</a:t>
            </a:r>
          </a:p>
          <a:p>
            <a:pPr lvl="1"/>
            <a:r>
              <a:rPr lang="en-US" dirty="0" smtClean="0"/>
              <a:t>GRKERNSEC_PTRACE_READEXEC</a:t>
            </a:r>
          </a:p>
          <a:p>
            <a:pPr lvl="2"/>
            <a:r>
              <a:rPr lang="en-US" dirty="0" smtClean="0"/>
              <a:t>Disallow </a:t>
            </a:r>
            <a:r>
              <a:rPr lang="en-US" dirty="0" err="1" smtClean="0"/>
              <a:t>ptracing</a:t>
            </a:r>
            <a:r>
              <a:rPr lang="en-US" dirty="0" smtClean="0"/>
              <a:t> unreadable binaries</a:t>
            </a:r>
          </a:p>
          <a:p>
            <a:pPr lvl="1"/>
            <a:r>
              <a:rPr lang="en-US" dirty="0" smtClean="0"/>
              <a:t>GRKERNSEC_SETXID</a:t>
            </a:r>
          </a:p>
          <a:p>
            <a:pPr lvl="2"/>
            <a:r>
              <a:rPr lang="en-US" dirty="0" err="1" smtClean="0"/>
              <a:t>Uid</a:t>
            </a:r>
            <a:r>
              <a:rPr lang="en-US" dirty="0" smtClean="0"/>
              <a:t> 0 </a:t>
            </a:r>
            <a:r>
              <a:rPr lang="en-US" dirty="0" err="1" smtClean="0"/>
              <a:t>setuid</a:t>
            </a:r>
            <a:r>
              <a:rPr lang="en-US" dirty="0" smtClean="0"/>
              <a:t> to non-root, change performed across all threads</a:t>
            </a:r>
          </a:p>
          <a:p>
            <a:pPr lvl="2"/>
            <a:r>
              <a:rPr lang="en-US" dirty="0" smtClean="0"/>
              <a:t>Required per-arch changes</a:t>
            </a:r>
          </a:p>
          <a:p>
            <a:pPr lvl="1"/>
            <a:r>
              <a:rPr lang="en-US" dirty="0" smtClean="0"/>
              <a:t>GRKERNSEC_SYMLINKOWN</a:t>
            </a:r>
          </a:p>
          <a:p>
            <a:pPr lvl="2"/>
            <a:r>
              <a:rPr lang="en-US" dirty="0" smtClean="0"/>
              <a:t>Race-free implementation of Apache’s </a:t>
            </a:r>
            <a:r>
              <a:rPr lang="en-US" dirty="0" err="1" smtClean="0"/>
              <a:t>SymLinksIfOwnerMatch</a:t>
            </a:r>
            <a:endParaRPr lang="en-US" dirty="0" smtClean="0"/>
          </a:p>
          <a:p>
            <a:pPr lvl="1"/>
            <a:endParaRPr lang="en-US" dirty="0"/>
          </a:p>
        </p:txBody>
      </p:sp>
    </p:spTree>
    <p:extLst>
      <p:ext uri="{BB962C8B-B14F-4D97-AF65-F5344CB8AC3E}">
        <p14:creationId xmlns:p14="http://schemas.microsoft.com/office/powerpoint/2010/main" val="330022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advances (cont.)</a:t>
            </a:r>
            <a:endParaRPr lang="en-US" dirty="0"/>
          </a:p>
        </p:txBody>
      </p:sp>
      <p:sp>
        <p:nvSpPr>
          <p:cNvPr id="3" name="Content Placeholder 2"/>
          <p:cNvSpPr>
            <a:spLocks noGrp="1"/>
          </p:cNvSpPr>
          <p:nvPr>
            <p:ph idx="1"/>
          </p:nvPr>
        </p:nvSpPr>
        <p:spPr/>
        <p:txBody>
          <a:bodyPr>
            <a:normAutofit lnSpcReduction="10000"/>
          </a:bodyPr>
          <a:lstStyle/>
          <a:p>
            <a:r>
              <a:rPr lang="en-US" dirty="0" smtClean="0"/>
              <a:t>Since 2012:</a:t>
            </a:r>
          </a:p>
          <a:p>
            <a:pPr lvl="1"/>
            <a:r>
              <a:rPr lang="en-US" dirty="0" smtClean="0"/>
              <a:t>GRKERNSEC_PROC_MEMMAP</a:t>
            </a:r>
          </a:p>
          <a:p>
            <a:pPr lvl="2"/>
            <a:r>
              <a:rPr lang="en-US" dirty="0" smtClean="0"/>
              <a:t>Per-CPU, non-</a:t>
            </a:r>
            <a:r>
              <a:rPr lang="en-US" dirty="0" err="1" smtClean="0"/>
              <a:t>overflowable</a:t>
            </a:r>
            <a:r>
              <a:rPr lang="en-US" dirty="0" smtClean="0"/>
              <a:t> exec ID to ensure sensitive /</a:t>
            </a:r>
            <a:r>
              <a:rPr lang="en-US" dirty="0" err="1" smtClean="0"/>
              <a:t>proc</a:t>
            </a:r>
            <a:r>
              <a:rPr lang="en-US" dirty="0" smtClean="0"/>
              <a:t> entries can only be read/written by the same process that opened them</a:t>
            </a:r>
          </a:p>
          <a:p>
            <a:pPr lvl="2"/>
            <a:r>
              <a:rPr lang="en-US" dirty="0" err="1" smtClean="0"/>
              <a:t>Arg</a:t>
            </a:r>
            <a:r>
              <a:rPr lang="en-US" dirty="0" smtClean="0"/>
              <a:t>/</a:t>
            </a:r>
            <a:r>
              <a:rPr lang="en-US" dirty="0" err="1" smtClean="0"/>
              <a:t>env</a:t>
            </a:r>
            <a:r>
              <a:rPr lang="en-US" dirty="0" smtClean="0"/>
              <a:t> pages limited to 512KB for </a:t>
            </a:r>
            <a:r>
              <a:rPr lang="en-US" dirty="0" err="1" smtClean="0"/>
              <a:t>suid</a:t>
            </a:r>
            <a:r>
              <a:rPr lang="en-US" dirty="0" smtClean="0"/>
              <a:t>/</a:t>
            </a:r>
            <a:r>
              <a:rPr lang="en-US" dirty="0" err="1" smtClean="0"/>
              <a:t>sgid</a:t>
            </a:r>
            <a:r>
              <a:rPr lang="en-US" dirty="0" smtClean="0"/>
              <a:t> binaries (defuse entropy reduction)</a:t>
            </a:r>
          </a:p>
          <a:p>
            <a:pPr lvl="2"/>
            <a:r>
              <a:rPr lang="en-US" dirty="0" smtClean="0"/>
              <a:t>RLIMIT_STACK bounded, 3GB personality cleared to prevent alternate memory layout for </a:t>
            </a:r>
            <a:r>
              <a:rPr lang="en-US" dirty="0" err="1" smtClean="0"/>
              <a:t>suid</a:t>
            </a:r>
            <a:r>
              <a:rPr lang="en-US" dirty="0" smtClean="0"/>
              <a:t>/</a:t>
            </a:r>
            <a:r>
              <a:rPr lang="en-US" dirty="0" err="1" smtClean="0"/>
              <a:t>sgid</a:t>
            </a:r>
            <a:r>
              <a:rPr lang="en-US" dirty="0" smtClean="0"/>
              <a:t> binaries</a:t>
            </a:r>
            <a:endParaRPr lang="en-US" dirty="0"/>
          </a:p>
        </p:txBody>
      </p:sp>
    </p:spTree>
    <p:extLst>
      <p:ext uri="{BB962C8B-B14F-4D97-AF65-F5344CB8AC3E}">
        <p14:creationId xmlns:p14="http://schemas.microsoft.com/office/powerpoint/2010/main" val="2964404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advances (cont.)</a:t>
            </a:r>
            <a:endParaRPr lang="en-US" dirty="0"/>
          </a:p>
        </p:txBody>
      </p:sp>
      <p:sp>
        <p:nvSpPr>
          <p:cNvPr id="3" name="Content Placeholder 2"/>
          <p:cNvSpPr>
            <a:spLocks noGrp="1"/>
          </p:cNvSpPr>
          <p:nvPr>
            <p:ph idx="1"/>
          </p:nvPr>
        </p:nvSpPr>
        <p:spPr/>
        <p:txBody>
          <a:bodyPr>
            <a:normAutofit lnSpcReduction="10000"/>
          </a:bodyPr>
          <a:lstStyle/>
          <a:p>
            <a:r>
              <a:rPr lang="en-US" dirty="0" smtClean="0"/>
              <a:t>Since 2012:</a:t>
            </a:r>
          </a:p>
          <a:p>
            <a:pPr lvl="1"/>
            <a:r>
              <a:rPr lang="en-US" dirty="0" smtClean="0"/>
              <a:t>GRKERNSEC_HIDESYM</a:t>
            </a:r>
          </a:p>
          <a:p>
            <a:pPr lvl="2"/>
            <a:r>
              <a:rPr lang="en-US" dirty="0" smtClean="0"/>
              <a:t>Reused PAX_USERCOPY slab cache whitelisting code, made generic caches</a:t>
            </a:r>
          </a:p>
          <a:p>
            <a:pPr lvl="2"/>
            <a:r>
              <a:rPr lang="en-US" dirty="0" smtClean="0"/>
              <a:t>Made </a:t>
            </a:r>
            <a:r>
              <a:rPr lang="en-US" dirty="0" err="1" smtClean="0"/>
              <a:t>seqfile</a:t>
            </a:r>
            <a:r>
              <a:rPr lang="en-US" dirty="0" smtClean="0"/>
              <a:t> code allocate out of whitelisted generic cache</a:t>
            </a:r>
          </a:p>
          <a:p>
            <a:pPr lvl="2"/>
            <a:r>
              <a:rPr lang="en-US" dirty="0" smtClean="0"/>
              <a:t>Added check to *</a:t>
            </a:r>
            <a:r>
              <a:rPr lang="en-US" dirty="0" err="1" smtClean="0"/>
              <a:t>printf</a:t>
            </a:r>
            <a:r>
              <a:rPr lang="en-US" dirty="0" smtClean="0"/>
              <a:t>() that sanitizes kernel pointers printed with %p in buffers allowed to be copied to </a:t>
            </a:r>
            <a:r>
              <a:rPr lang="en-US" dirty="0" err="1" smtClean="0"/>
              <a:t>userland</a:t>
            </a:r>
            <a:endParaRPr lang="en-US" dirty="0" smtClean="0"/>
          </a:p>
          <a:p>
            <a:pPr lvl="2"/>
            <a:r>
              <a:rPr lang="en-US" dirty="0" smtClean="0"/>
              <a:t>Prevented useful leak via /</a:t>
            </a:r>
            <a:r>
              <a:rPr lang="en-US" dirty="0" err="1" smtClean="0"/>
              <a:t>proc</a:t>
            </a:r>
            <a:r>
              <a:rPr lang="en-US" dirty="0" smtClean="0"/>
              <a:t>/net/</a:t>
            </a:r>
            <a:r>
              <a:rPr lang="en-US" dirty="0" err="1" smtClean="0"/>
              <a:t>ptype</a:t>
            </a:r>
            <a:r>
              <a:rPr lang="en-US" dirty="0" smtClean="0"/>
              <a:t> (hi Dan!)</a:t>
            </a:r>
          </a:p>
          <a:p>
            <a:pPr lvl="2"/>
            <a:endParaRPr lang="en-US" dirty="0" smtClean="0"/>
          </a:p>
          <a:p>
            <a:endParaRPr lang="en-US" dirty="0"/>
          </a:p>
        </p:txBody>
      </p:sp>
    </p:spTree>
    <p:extLst>
      <p:ext uri="{BB962C8B-B14F-4D97-AF65-F5344CB8AC3E}">
        <p14:creationId xmlns:p14="http://schemas.microsoft.com/office/powerpoint/2010/main" val="471764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Content Placeholder 4"/>
          <p:cNvSpPr>
            <a:spLocks noGrp="1"/>
          </p:cNvSpPr>
          <p:nvPr>
            <p:ph idx="1"/>
          </p:nvPr>
        </p:nvSpPr>
        <p:spPr/>
        <p:txBody>
          <a:bodyPr/>
          <a:lstStyle/>
          <a:p>
            <a:r>
              <a:rPr lang="en-US" dirty="0" smtClean="0"/>
              <a:t>What is </a:t>
            </a:r>
            <a:r>
              <a:rPr lang="en-US" dirty="0" err="1" smtClean="0"/>
              <a:t>grsecurity</a:t>
            </a:r>
            <a:r>
              <a:rPr lang="en-US" dirty="0" smtClean="0"/>
              <a:t>?</a:t>
            </a:r>
          </a:p>
          <a:p>
            <a:r>
              <a:rPr lang="en-US" dirty="0" smtClean="0"/>
              <a:t>History</a:t>
            </a:r>
          </a:p>
          <a:p>
            <a:r>
              <a:rPr lang="en-US" dirty="0" smtClean="0"/>
              <a:t>Why </a:t>
            </a:r>
            <a:r>
              <a:rPr lang="en-US" dirty="0" err="1" smtClean="0"/>
              <a:t>grsecurity</a:t>
            </a:r>
            <a:r>
              <a:rPr lang="en-US" dirty="0" smtClean="0"/>
              <a:t> exists</a:t>
            </a:r>
          </a:p>
          <a:p>
            <a:r>
              <a:rPr lang="en-US" dirty="0" smtClean="0"/>
              <a:t>Recent advances</a:t>
            </a:r>
          </a:p>
          <a:p>
            <a:r>
              <a:rPr lang="en-US" dirty="0" smtClean="0"/>
              <a:t>Response strategy</a:t>
            </a:r>
          </a:p>
          <a:p>
            <a:r>
              <a:rPr lang="en-US" dirty="0" smtClean="0"/>
              <a:t>Future improvements</a:t>
            </a:r>
            <a:endParaRPr lang="en-US" dirty="0"/>
          </a:p>
        </p:txBody>
      </p:sp>
    </p:spTree>
    <p:extLst>
      <p:ext uri="{BB962C8B-B14F-4D97-AF65-F5344CB8AC3E}">
        <p14:creationId xmlns:p14="http://schemas.microsoft.com/office/powerpoint/2010/main" val="3916582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advances (cont.)</a:t>
            </a:r>
            <a:endParaRPr lang="en-US" dirty="0"/>
          </a:p>
        </p:txBody>
      </p:sp>
      <p:sp>
        <p:nvSpPr>
          <p:cNvPr id="3" name="Content Placeholder 2"/>
          <p:cNvSpPr>
            <a:spLocks noGrp="1"/>
          </p:cNvSpPr>
          <p:nvPr>
            <p:ph idx="1"/>
          </p:nvPr>
        </p:nvSpPr>
        <p:spPr/>
        <p:txBody>
          <a:bodyPr/>
          <a:lstStyle/>
          <a:p>
            <a:r>
              <a:rPr lang="en-US" dirty="0" err="1" smtClean="0"/>
              <a:t>Backported</a:t>
            </a:r>
            <a:r>
              <a:rPr lang="en-US" dirty="0" smtClean="0"/>
              <a:t> ~110 security fixes to the 2.6.32.59 kernel in 2012 that upstream missed</a:t>
            </a:r>
          </a:p>
          <a:p>
            <a:pPr lvl="1"/>
            <a:r>
              <a:rPr lang="en-US" dirty="0" smtClean="0"/>
              <a:t>Notified maintainer, who added ~70 of these to 2.6.32.60 based on my </a:t>
            </a:r>
            <a:r>
              <a:rPr lang="en-US" dirty="0" err="1" smtClean="0"/>
              <a:t>changelogs</a:t>
            </a:r>
            <a:endParaRPr lang="en-US" dirty="0" smtClean="0"/>
          </a:p>
          <a:p>
            <a:pPr lvl="1"/>
            <a:r>
              <a:rPr lang="en-US" dirty="0" smtClean="0"/>
              <a:t>Number of </a:t>
            </a:r>
            <a:r>
              <a:rPr lang="en-US" dirty="0" err="1" smtClean="0"/>
              <a:t>backports</a:t>
            </a:r>
            <a:r>
              <a:rPr lang="en-US" dirty="0" smtClean="0"/>
              <a:t> are even higher for newer kernels, as many </a:t>
            </a:r>
            <a:r>
              <a:rPr lang="en-US" dirty="0" err="1" smtClean="0"/>
              <a:t>vulns</a:t>
            </a:r>
            <a:r>
              <a:rPr lang="en-US" dirty="0" smtClean="0"/>
              <a:t> are in code recently introduced</a:t>
            </a:r>
          </a:p>
        </p:txBody>
      </p:sp>
    </p:spTree>
    <p:extLst>
      <p:ext uri="{BB962C8B-B14F-4D97-AF65-F5344CB8AC3E}">
        <p14:creationId xmlns:p14="http://schemas.microsoft.com/office/powerpoint/2010/main" val="208313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strategy</a:t>
            </a:r>
            <a:endParaRPr lang="en-US" dirty="0"/>
          </a:p>
        </p:txBody>
      </p:sp>
      <p:sp>
        <p:nvSpPr>
          <p:cNvPr id="3" name="Content Placeholder 2"/>
          <p:cNvSpPr>
            <a:spLocks noGrp="1"/>
          </p:cNvSpPr>
          <p:nvPr>
            <p:ph idx="1"/>
          </p:nvPr>
        </p:nvSpPr>
        <p:spPr>
          <a:xfrm>
            <a:off x="1043492" y="2323652"/>
            <a:ext cx="6777317" cy="3772348"/>
          </a:xfrm>
        </p:spPr>
        <p:txBody>
          <a:bodyPr>
            <a:normAutofit fontScale="92500" lnSpcReduction="10000"/>
          </a:bodyPr>
          <a:lstStyle/>
          <a:p>
            <a:r>
              <a:rPr lang="en-US" dirty="0" smtClean="0"/>
              <a:t>Motivation for many advances: spite</a:t>
            </a:r>
          </a:p>
          <a:p>
            <a:r>
              <a:rPr lang="en-US" dirty="0" smtClean="0"/>
              <a:t>Scorched-earth exploit response</a:t>
            </a:r>
          </a:p>
          <a:p>
            <a:pPr lvl="1"/>
            <a:r>
              <a:rPr lang="en-US" dirty="0"/>
              <a:t>“A scorched earth policy is a military strategy or operational method which involves destroying anything that might be useful to the enemy while advancing through or withdrawing from an area</a:t>
            </a:r>
            <a:r>
              <a:rPr lang="en-US" dirty="0" smtClean="0"/>
              <a:t>.” - Wikipedia</a:t>
            </a:r>
          </a:p>
          <a:p>
            <a:pPr lvl="1"/>
            <a:r>
              <a:rPr lang="en-US" dirty="0" smtClean="0"/>
              <a:t>Upstream kills the vulnerability exploited, we kill exploit vectors found along the way</a:t>
            </a:r>
          </a:p>
          <a:p>
            <a:pPr lvl="1"/>
            <a:r>
              <a:rPr lang="en-US" dirty="0" smtClean="0"/>
              <a:t>Must be weighed against produced disincentive to publish, as this harms reactive security users more than us</a:t>
            </a:r>
          </a:p>
        </p:txBody>
      </p:sp>
    </p:spTree>
    <p:extLst>
      <p:ext uri="{BB962C8B-B14F-4D97-AF65-F5344CB8AC3E}">
        <p14:creationId xmlns:p14="http://schemas.microsoft.com/office/powerpoint/2010/main" val="3711611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strategy (cont.)</a:t>
            </a:r>
            <a:endParaRPr lang="en-US" dirty="0"/>
          </a:p>
        </p:txBody>
      </p:sp>
      <p:sp>
        <p:nvSpPr>
          <p:cNvPr id="3" name="Content Placeholder 2"/>
          <p:cNvSpPr>
            <a:spLocks noGrp="1"/>
          </p:cNvSpPr>
          <p:nvPr>
            <p:ph idx="1"/>
          </p:nvPr>
        </p:nvSpPr>
        <p:spPr>
          <a:xfrm>
            <a:off x="1043492" y="2323652"/>
            <a:ext cx="6777317" cy="4153348"/>
          </a:xfrm>
        </p:spPr>
        <p:txBody>
          <a:bodyPr>
            <a:normAutofit lnSpcReduction="10000"/>
          </a:bodyPr>
          <a:lstStyle/>
          <a:p>
            <a:r>
              <a:rPr lang="en-US" dirty="0" err="1" smtClean="0"/>
              <a:t>Stackjacking</a:t>
            </a:r>
            <a:r>
              <a:rPr lang="en-US" dirty="0" smtClean="0"/>
              <a:t> (2011)</a:t>
            </a:r>
          </a:p>
          <a:p>
            <a:pPr lvl="1"/>
            <a:r>
              <a:rPr lang="en-US" dirty="0" smtClean="0"/>
              <a:t>30 minutes advance notice, killed in a week before repeat presentation</a:t>
            </a:r>
          </a:p>
          <a:p>
            <a:pPr lvl="1"/>
            <a:r>
              <a:rPr lang="en-US" dirty="0"/>
              <a:t>Original presentation “demo” needed an artificial, best-case </a:t>
            </a:r>
            <a:r>
              <a:rPr lang="en-US" dirty="0" smtClean="0"/>
              <a:t>arbitrary-write and </a:t>
            </a:r>
            <a:r>
              <a:rPr lang="en-US" dirty="0" err="1" smtClean="0"/>
              <a:t>infoleak</a:t>
            </a:r>
            <a:r>
              <a:rPr lang="en-US" dirty="0" smtClean="0"/>
              <a:t> </a:t>
            </a:r>
            <a:r>
              <a:rPr lang="en-US" dirty="0" err="1" smtClean="0"/>
              <a:t>vuln</a:t>
            </a:r>
            <a:endParaRPr lang="en-US" dirty="0" smtClean="0"/>
          </a:p>
          <a:p>
            <a:pPr lvl="1"/>
            <a:r>
              <a:rPr lang="en-US" dirty="0" smtClean="0"/>
              <a:t>6 enhancements made to </a:t>
            </a:r>
            <a:r>
              <a:rPr lang="en-US" dirty="0" err="1" smtClean="0"/>
              <a:t>grsecurity</a:t>
            </a:r>
            <a:r>
              <a:rPr lang="en-US" dirty="0" smtClean="0"/>
              <a:t>/</a:t>
            </a:r>
            <a:r>
              <a:rPr lang="en-US" dirty="0" err="1" smtClean="0"/>
              <a:t>PaX</a:t>
            </a:r>
            <a:r>
              <a:rPr lang="en-US" dirty="0" smtClean="0"/>
              <a:t> which have been improved further since</a:t>
            </a:r>
          </a:p>
          <a:p>
            <a:pPr lvl="1"/>
            <a:r>
              <a:rPr lang="en-US" dirty="0" smtClean="0"/>
              <a:t>A year later, still presenting on the same techniques that were “promptly demolished by the </a:t>
            </a:r>
            <a:r>
              <a:rPr lang="en-US" dirty="0" err="1" smtClean="0"/>
              <a:t>PaX</a:t>
            </a:r>
            <a:r>
              <a:rPr lang="en-US" dirty="0" smtClean="0"/>
              <a:t> Team” – Jon </a:t>
            </a:r>
            <a:r>
              <a:rPr lang="en-US" dirty="0" err="1" smtClean="0"/>
              <a:t>Oberheide</a:t>
            </a:r>
            <a:endParaRPr lang="en-US" dirty="0" smtClean="0"/>
          </a:p>
        </p:txBody>
      </p:sp>
    </p:spTree>
    <p:extLst>
      <p:ext uri="{BB962C8B-B14F-4D97-AF65-F5344CB8AC3E}">
        <p14:creationId xmlns:p14="http://schemas.microsoft.com/office/powerpoint/2010/main" val="1831528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strategy (cont.)</a:t>
            </a:r>
            <a:endParaRPr lang="en-US" dirty="0"/>
          </a:p>
        </p:txBody>
      </p:sp>
      <p:sp>
        <p:nvSpPr>
          <p:cNvPr id="3" name="Content Placeholder 2"/>
          <p:cNvSpPr>
            <a:spLocks noGrp="1"/>
          </p:cNvSpPr>
          <p:nvPr>
            <p:ph idx="1"/>
          </p:nvPr>
        </p:nvSpPr>
        <p:spPr>
          <a:xfrm>
            <a:off x="1043492" y="2323652"/>
            <a:ext cx="6777317" cy="3772348"/>
          </a:xfrm>
        </p:spPr>
        <p:txBody>
          <a:bodyPr>
            <a:normAutofit fontScale="85000" lnSpcReduction="20000"/>
          </a:bodyPr>
          <a:lstStyle/>
          <a:p>
            <a:r>
              <a:rPr lang="en-US" dirty="0" err="1" smtClean="0"/>
              <a:t>Sudo</a:t>
            </a:r>
            <a:r>
              <a:rPr lang="en-US" dirty="0" smtClean="0"/>
              <a:t> format string </a:t>
            </a:r>
            <a:r>
              <a:rPr lang="en-US" dirty="0" err="1" smtClean="0"/>
              <a:t>vuln</a:t>
            </a:r>
            <a:r>
              <a:rPr lang="en-US" dirty="0" smtClean="0"/>
              <a:t> (</a:t>
            </a:r>
            <a:r>
              <a:rPr lang="en-US" dirty="0" err="1" smtClean="0"/>
              <a:t>VNSecurity</a:t>
            </a:r>
            <a:r>
              <a:rPr lang="en-US" dirty="0" smtClean="0"/>
              <a:t>, 2012)</a:t>
            </a:r>
          </a:p>
          <a:p>
            <a:pPr lvl="1"/>
            <a:r>
              <a:rPr lang="en-US" dirty="0" smtClean="0"/>
              <a:t>6 improvements made to </a:t>
            </a:r>
            <a:r>
              <a:rPr lang="en-US" dirty="0" err="1" smtClean="0"/>
              <a:t>grsecurity</a:t>
            </a:r>
            <a:r>
              <a:rPr lang="en-US" dirty="0" smtClean="0"/>
              <a:t>/</a:t>
            </a:r>
            <a:r>
              <a:rPr lang="en-US" dirty="0" err="1" smtClean="0"/>
              <a:t>PaX</a:t>
            </a:r>
            <a:endParaRPr lang="en-US" dirty="0" smtClean="0"/>
          </a:p>
          <a:p>
            <a:pPr lvl="2"/>
            <a:r>
              <a:rPr lang="en-US" dirty="0" smtClean="0"/>
              <a:t>Most already mentioned</a:t>
            </a:r>
          </a:p>
          <a:p>
            <a:pPr lvl="2"/>
            <a:r>
              <a:rPr lang="en-US" dirty="0" smtClean="0"/>
              <a:t>Increased heap randomization in higher order bits</a:t>
            </a:r>
          </a:p>
          <a:p>
            <a:pPr lvl="2"/>
            <a:r>
              <a:rPr lang="en-US" dirty="0" smtClean="0"/>
              <a:t>Increased stack randomization in lower order bits on x64</a:t>
            </a:r>
          </a:p>
          <a:p>
            <a:pPr lvl="2"/>
            <a:r>
              <a:rPr lang="en-US" dirty="0" smtClean="0"/>
              <a:t>Small randomization in gap between program stack and </a:t>
            </a:r>
            <a:r>
              <a:rPr lang="en-US" dirty="0" err="1" smtClean="0"/>
              <a:t>arg</a:t>
            </a:r>
            <a:r>
              <a:rPr lang="en-US" dirty="0" smtClean="0"/>
              <a:t>/</a:t>
            </a:r>
            <a:r>
              <a:rPr lang="en-US" dirty="0" err="1" smtClean="0"/>
              <a:t>env</a:t>
            </a:r>
            <a:r>
              <a:rPr lang="en-US" dirty="0" smtClean="0"/>
              <a:t> strings</a:t>
            </a:r>
          </a:p>
          <a:p>
            <a:pPr lvl="1"/>
            <a:r>
              <a:rPr lang="en-US" dirty="0" smtClean="0"/>
              <a:t>Despite all this, however, </a:t>
            </a:r>
            <a:r>
              <a:rPr lang="en-US" dirty="0" err="1" smtClean="0"/>
              <a:t>VNSecurity</a:t>
            </a:r>
            <a:r>
              <a:rPr lang="en-US" dirty="0" smtClean="0"/>
              <a:t> still able to create a one-shot exploit, aided by some unique </a:t>
            </a:r>
            <a:r>
              <a:rPr lang="en-US" dirty="0" err="1" smtClean="0"/>
              <a:t>sudo</a:t>
            </a:r>
            <a:r>
              <a:rPr lang="en-US" dirty="0" smtClean="0"/>
              <a:t> characteristics</a:t>
            </a:r>
          </a:p>
          <a:p>
            <a:pPr lvl="2"/>
            <a:r>
              <a:rPr lang="en-US" dirty="0" smtClean="0"/>
              <a:t>Very nice work!  See the progression here: http</a:t>
            </a:r>
            <a:r>
              <a:rPr lang="en-US" dirty="0"/>
              <a:t>://www.vnsecurity.net/2012/02/exploiting-sudo-format-string-vunerability</a:t>
            </a:r>
            <a:r>
              <a:rPr lang="en-US" dirty="0" smtClean="0"/>
              <a:t>/</a:t>
            </a:r>
          </a:p>
          <a:p>
            <a:pPr lvl="2"/>
            <a:r>
              <a:rPr lang="en-US" dirty="0" smtClean="0"/>
              <a:t>Short term </a:t>
            </a:r>
            <a:r>
              <a:rPr lang="en-US" dirty="0" err="1" smtClean="0"/>
              <a:t>vs</a:t>
            </a:r>
            <a:r>
              <a:rPr lang="en-US" dirty="0" smtClean="0"/>
              <a:t> long term strategy</a:t>
            </a:r>
          </a:p>
          <a:p>
            <a:pPr lvl="1"/>
            <a:endParaRPr lang="en-US" dirty="0"/>
          </a:p>
        </p:txBody>
      </p:sp>
    </p:spTree>
    <p:extLst>
      <p:ext uri="{BB962C8B-B14F-4D97-AF65-F5344CB8AC3E}">
        <p14:creationId xmlns:p14="http://schemas.microsoft.com/office/powerpoint/2010/main" val="3839746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improvements</a:t>
            </a:r>
            <a:endParaRPr lang="en-US" dirty="0"/>
          </a:p>
        </p:txBody>
      </p:sp>
      <p:sp>
        <p:nvSpPr>
          <p:cNvPr id="3" name="Content Placeholder 2"/>
          <p:cNvSpPr>
            <a:spLocks noGrp="1"/>
          </p:cNvSpPr>
          <p:nvPr>
            <p:ph idx="1"/>
          </p:nvPr>
        </p:nvSpPr>
        <p:spPr/>
        <p:txBody>
          <a:bodyPr>
            <a:normAutofit lnSpcReduction="10000"/>
          </a:bodyPr>
          <a:lstStyle/>
          <a:p>
            <a:r>
              <a:rPr lang="en-US" dirty="0" smtClean="0"/>
              <a:t>Kernel self-protection in place pushes many exploits into the code-reuse + </a:t>
            </a:r>
            <a:r>
              <a:rPr lang="en-US" dirty="0" err="1" smtClean="0"/>
              <a:t>infoleak</a:t>
            </a:r>
            <a:r>
              <a:rPr lang="en-US" dirty="0" smtClean="0"/>
              <a:t> space</a:t>
            </a:r>
          </a:p>
          <a:p>
            <a:r>
              <a:rPr lang="en-US" dirty="0" smtClean="0"/>
              <a:t>Drive up complexity of code reuse, force some data attacks into this space (e.g., cred </a:t>
            </a:r>
            <a:r>
              <a:rPr lang="en-US" dirty="0" err="1" smtClean="0"/>
              <a:t>struct</a:t>
            </a:r>
            <a:r>
              <a:rPr lang="en-US" dirty="0" smtClean="0"/>
              <a:t> modification)</a:t>
            </a:r>
          </a:p>
          <a:p>
            <a:r>
              <a:rPr lang="en-US" dirty="0" smtClean="0"/>
              <a:t>Eliminate known offsets/heuristic scanning as a technique against important kernel targets (GCC plugin)</a:t>
            </a:r>
            <a:endParaRPr lang="en-US" dirty="0"/>
          </a:p>
        </p:txBody>
      </p:sp>
    </p:spTree>
    <p:extLst>
      <p:ext uri="{BB962C8B-B14F-4D97-AF65-F5344CB8AC3E}">
        <p14:creationId xmlns:p14="http://schemas.microsoft.com/office/powerpoint/2010/main" val="1300884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improvements </a:t>
            </a:r>
            <a:r>
              <a:rPr lang="en-US" sz="3600" dirty="0" smtClean="0"/>
              <a:t>(cont.)</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smtClean="0"/>
              <a:t>Make it easier – official, unique kernel packages without </a:t>
            </a:r>
            <a:r>
              <a:rPr lang="en-US" dirty="0" err="1" smtClean="0"/>
              <a:t>distro</a:t>
            </a:r>
            <a:r>
              <a:rPr lang="en-US" dirty="0" smtClean="0"/>
              <a:t> kernel drawbacks</a:t>
            </a:r>
          </a:p>
          <a:p>
            <a:r>
              <a:rPr lang="en-US" dirty="0" smtClean="0"/>
              <a:t>RBAC improvements</a:t>
            </a:r>
          </a:p>
          <a:p>
            <a:r>
              <a:rPr lang="en-US" dirty="0" smtClean="0"/>
              <a:t>Improved learning system using real machine learning algorithms instead of heuristics</a:t>
            </a:r>
          </a:p>
          <a:p>
            <a:pPr lvl="1"/>
            <a:r>
              <a:rPr lang="en-US" dirty="0" smtClean="0"/>
              <a:t>Not just reduction of path accesses to directories, but regular expression learning for more usable policies across software updates</a:t>
            </a:r>
          </a:p>
          <a:p>
            <a:r>
              <a:rPr lang="en-US" dirty="0" smtClean="0"/>
              <a:t>Automatically mark </a:t>
            </a:r>
            <a:r>
              <a:rPr lang="en-US" dirty="0" err="1" smtClean="0"/>
              <a:t>PaX</a:t>
            </a:r>
            <a:r>
              <a:rPr lang="en-US" dirty="0" smtClean="0"/>
              <a:t> flags for problem apps with a simple configurable daemon</a:t>
            </a:r>
          </a:p>
        </p:txBody>
      </p:sp>
    </p:spTree>
    <p:extLst>
      <p:ext uri="{BB962C8B-B14F-4D97-AF65-F5344CB8AC3E}">
        <p14:creationId xmlns:p14="http://schemas.microsoft.com/office/powerpoint/2010/main" val="1863009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Questions/Requests?</a:t>
            </a:r>
            <a:endParaRPr lang="en-US" dirty="0"/>
          </a:p>
        </p:txBody>
      </p:sp>
      <p:sp>
        <p:nvSpPr>
          <p:cNvPr id="3" name="Content Placeholder 2"/>
          <p:cNvSpPr>
            <a:spLocks noGrp="1"/>
          </p:cNvSpPr>
          <p:nvPr>
            <p:ph idx="1"/>
          </p:nvPr>
        </p:nvSpPr>
        <p:spPr/>
        <p:txBody>
          <a:bodyPr/>
          <a:lstStyle/>
          <a:p>
            <a:r>
              <a:rPr lang="en-US" dirty="0" smtClean="0"/>
              <a:t>Feel free to email me at spender@grsecurity.net</a:t>
            </a:r>
          </a:p>
          <a:p>
            <a:r>
              <a:rPr lang="en-US" dirty="0" smtClean="0"/>
              <a:t>http://www.grsecurity.net</a:t>
            </a:r>
          </a:p>
          <a:p>
            <a:endParaRPr lang="en-US" dirty="0" smtClean="0"/>
          </a:p>
          <a:p>
            <a:r>
              <a:rPr lang="en-US" dirty="0" smtClean="0"/>
              <a:t>Thanks to my sponsors for their support</a:t>
            </a:r>
          </a:p>
          <a:p>
            <a:endParaRPr lang="en-US" dirty="0" smtClean="0"/>
          </a:p>
          <a:p>
            <a:r>
              <a:rPr lang="en-US" dirty="0" smtClean="0"/>
              <a:t>Most of all, thanks to </a:t>
            </a:r>
            <a:r>
              <a:rPr lang="en-US" dirty="0" err="1" smtClean="0"/>
              <a:t>pipacs</a:t>
            </a:r>
            <a:r>
              <a:rPr lang="en-US" dirty="0" smtClean="0"/>
              <a:t> and </a:t>
            </a:r>
            <a:r>
              <a:rPr lang="en-US" dirty="0" err="1" smtClean="0"/>
              <a:t>Emese</a:t>
            </a:r>
            <a:r>
              <a:rPr lang="en-US" dirty="0" smtClean="0"/>
              <a:t> </a:t>
            </a:r>
            <a:r>
              <a:rPr lang="en-US" dirty="0" smtClean="0">
                <a:sym typeface="Wingdings" pitchFamily="2" charset="2"/>
              </a:rPr>
              <a:t></a:t>
            </a:r>
            <a:endParaRPr lang="en-US" dirty="0"/>
          </a:p>
        </p:txBody>
      </p:sp>
    </p:spTree>
    <p:extLst>
      <p:ext uri="{BB962C8B-B14F-4D97-AF65-F5344CB8AC3E}">
        <p14:creationId xmlns:p14="http://schemas.microsoft.com/office/powerpoint/2010/main" val="1366570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grsecurity</a:t>
            </a:r>
            <a:r>
              <a:rPr lang="en-US" dirty="0" smtClean="0"/>
              <a:t>?</a:t>
            </a:r>
            <a:endParaRPr lang="en-US" dirty="0"/>
          </a:p>
        </p:txBody>
      </p:sp>
      <p:sp>
        <p:nvSpPr>
          <p:cNvPr id="3" name="Content Placeholder 2"/>
          <p:cNvSpPr>
            <a:spLocks noGrp="1"/>
          </p:cNvSpPr>
          <p:nvPr>
            <p:ph idx="1"/>
          </p:nvPr>
        </p:nvSpPr>
        <p:spPr/>
        <p:txBody>
          <a:bodyPr/>
          <a:lstStyle/>
          <a:p>
            <a:r>
              <a:rPr lang="en-US" dirty="0" smtClean="0"/>
              <a:t>Kernel patch for Linux 2.6.32, 3.2, and the current “stable” Linux</a:t>
            </a:r>
          </a:p>
          <a:p>
            <a:r>
              <a:rPr lang="en-US" dirty="0" smtClean="0"/>
              <a:t>Provides access control, auditing, </a:t>
            </a:r>
            <a:r>
              <a:rPr lang="en-US" dirty="0" err="1" smtClean="0"/>
              <a:t>chroot</a:t>
            </a:r>
            <a:r>
              <a:rPr lang="en-US" dirty="0" smtClean="0"/>
              <a:t> hardening, anti-</a:t>
            </a:r>
            <a:r>
              <a:rPr lang="en-US" dirty="0" err="1" smtClean="0"/>
              <a:t>bruteforcing</a:t>
            </a:r>
            <a:r>
              <a:rPr lang="en-US" dirty="0" smtClean="0"/>
              <a:t>, anti-</a:t>
            </a:r>
            <a:r>
              <a:rPr lang="en-US" dirty="0" err="1" smtClean="0"/>
              <a:t>infoleaking</a:t>
            </a:r>
            <a:endParaRPr lang="en-US" dirty="0"/>
          </a:p>
          <a:p>
            <a:r>
              <a:rPr lang="en-US" dirty="0" smtClean="0"/>
              <a:t>Includes </a:t>
            </a:r>
            <a:r>
              <a:rPr lang="en-US" dirty="0" err="1" smtClean="0"/>
              <a:t>PaX</a:t>
            </a:r>
            <a:r>
              <a:rPr lang="en-US" dirty="0" smtClean="0"/>
              <a:t> for defense against exploitation of memory corruption </a:t>
            </a:r>
            <a:r>
              <a:rPr lang="en-US" dirty="0" err="1" smtClean="0"/>
              <a:t>vulns</a:t>
            </a:r>
            <a:r>
              <a:rPr lang="en-US" dirty="0" smtClean="0"/>
              <a:t> (and more)</a:t>
            </a:r>
            <a:endParaRPr lang="en-US" dirty="0"/>
          </a:p>
        </p:txBody>
      </p:sp>
    </p:spTree>
    <p:extLst>
      <p:ext uri="{BB962C8B-B14F-4D97-AF65-F5344CB8AC3E}">
        <p14:creationId xmlns:p14="http://schemas.microsoft.com/office/powerpoint/2010/main" val="1933698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grsecurity</a:t>
            </a:r>
            <a:r>
              <a:rPr lang="en-US" dirty="0" smtClean="0"/>
              <a:t>? (cont.)</a:t>
            </a:r>
            <a:endParaRPr lang="en-US" dirty="0"/>
          </a:p>
        </p:txBody>
      </p:sp>
      <p:sp>
        <p:nvSpPr>
          <p:cNvPr id="3" name="Content Placeholder 2"/>
          <p:cNvSpPr>
            <a:spLocks noGrp="1"/>
          </p:cNvSpPr>
          <p:nvPr>
            <p:ph idx="1"/>
          </p:nvPr>
        </p:nvSpPr>
        <p:spPr/>
        <p:txBody>
          <a:bodyPr/>
          <a:lstStyle/>
          <a:p>
            <a:r>
              <a:rPr lang="en-US" dirty="0" smtClean="0"/>
              <a:t>Goals of detection, prevention, containment</a:t>
            </a:r>
          </a:p>
          <a:p>
            <a:r>
              <a:rPr lang="en-US" dirty="0" smtClean="0"/>
              <a:t>Drive up exploit development costs, hopefully require specific targeting</a:t>
            </a:r>
          </a:p>
          <a:p>
            <a:r>
              <a:rPr lang="en-US" dirty="0" smtClean="0"/>
              <a:t>Psychology of uncertainty – attempt using 0day and risk losing not only the </a:t>
            </a:r>
            <a:r>
              <a:rPr lang="en-US" dirty="0" err="1" smtClean="0"/>
              <a:t>vuln</a:t>
            </a:r>
            <a:r>
              <a:rPr lang="en-US" dirty="0" smtClean="0"/>
              <a:t> but exploit vectors used?</a:t>
            </a:r>
            <a:endParaRPr lang="en-US" dirty="0"/>
          </a:p>
        </p:txBody>
      </p:sp>
    </p:spTree>
    <p:extLst>
      <p:ext uri="{BB962C8B-B14F-4D97-AF65-F5344CB8AC3E}">
        <p14:creationId xmlns:p14="http://schemas.microsoft.com/office/powerpoint/2010/main" val="2925892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grsecurity</a:t>
            </a:r>
            <a:r>
              <a:rPr lang="en-US" dirty="0" smtClean="0"/>
              <a:t>? (cont.)</a:t>
            </a:r>
            <a:endParaRPr lang="en-US" dirty="0"/>
          </a:p>
        </p:txBody>
      </p:sp>
      <p:sp>
        <p:nvSpPr>
          <p:cNvPr id="3" name="Content Placeholder 2"/>
          <p:cNvSpPr>
            <a:spLocks noGrp="1"/>
          </p:cNvSpPr>
          <p:nvPr>
            <p:ph idx="1"/>
          </p:nvPr>
        </p:nvSpPr>
        <p:spPr/>
        <p:txBody>
          <a:bodyPr>
            <a:normAutofit/>
          </a:bodyPr>
          <a:lstStyle/>
          <a:p>
            <a:r>
              <a:rPr lang="en-US" dirty="0" smtClean="0"/>
              <a:t>Ideal for webhosting environments</a:t>
            </a:r>
          </a:p>
          <a:p>
            <a:pPr lvl="1"/>
            <a:r>
              <a:rPr lang="en-US" dirty="0" smtClean="0"/>
              <a:t>First work was in webhosting, so I experienced the problems first-hand</a:t>
            </a:r>
          </a:p>
          <a:p>
            <a:pPr lvl="1"/>
            <a:r>
              <a:rPr lang="en-US" dirty="0" smtClean="0"/>
              <a:t>Very difficult security environment, can’t just throw Apache in a VM</a:t>
            </a:r>
          </a:p>
          <a:p>
            <a:r>
              <a:rPr lang="en-US" dirty="0" smtClean="0"/>
              <a:t>Generally years ahead of mainstream security</a:t>
            </a:r>
          </a:p>
          <a:p>
            <a:pPr lvl="1"/>
            <a:r>
              <a:rPr lang="en-US" dirty="0"/>
              <a:t>See </a:t>
            </a:r>
            <a:r>
              <a:rPr lang="en-US" sz="1400" dirty="0"/>
              <a:t>http://</a:t>
            </a:r>
            <a:r>
              <a:rPr lang="en-US" sz="1400" dirty="0" smtClean="0"/>
              <a:t>forums.grsecurity.net/viewtopic.php?f=7&amp;t=2574</a:t>
            </a:r>
            <a:r>
              <a:rPr lang="en-US" dirty="0" smtClean="0"/>
              <a:t>for some examples</a:t>
            </a:r>
            <a:endParaRPr lang="en-US" dirty="0"/>
          </a:p>
        </p:txBody>
      </p:sp>
    </p:spTree>
    <p:extLst>
      <p:ext uri="{BB962C8B-B14F-4D97-AF65-F5344CB8AC3E}">
        <p14:creationId xmlns:p14="http://schemas.microsoft.com/office/powerpoint/2010/main" val="3671574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normAutofit/>
          </a:bodyPr>
          <a:lstStyle/>
          <a:p>
            <a:r>
              <a:rPr lang="en-US" dirty="0" smtClean="0"/>
              <a:t>Feb 18, 2000 - First release</a:t>
            </a:r>
          </a:p>
          <a:p>
            <a:pPr lvl="1"/>
            <a:r>
              <a:rPr lang="en-US" dirty="0" smtClean="0"/>
              <a:t>then called “GRKERNSEC”</a:t>
            </a:r>
          </a:p>
          <a:p>
            <a:r>
              <a:rPr lang="en-US" dirty="0" smtClean="0"/>
              <a:t>Poor port of </a:t>
            </a:r>
            <a:r>
              <a:rPr lang="en-US" dirty="0" err="1" smtClean="0"/>
              <a:t>Openwall</a:t>
            </a:r>
            <a:r>
              <a:rPr lang="en-US" dirty="0" smtClean="0"/>
              <a:t> to 2.4 kernels</a:t>
            </a:r>
          </a:p>
          <a:p>
            <a:pPr lvl="1"/>
            <a:r>
              <a:rPr lang="en-US" dirty="0" smtClean="0"/>
              <a:t>2.4 unsupported by </a:t>
            </a:r>
            <a:r>
              <a:rPr lang="en-US" dirty="0" err="1" smtClean="0"/>
              <a:t>Openwall</a:t>
            </a:r>
            <a:r>
              <a:rPr lang="en-US" dirty="0" smtClean="0"/>
              <a:t> at the time</a:t>
            </a:r>
          </a:p>
          <a:p>
            <a:r>
              <a:rPr lang="en-US" dirty="0" smtClean="0"/>
              <a:t>2001 – </a:t>
            </a:r>
            <a:r>
              <a:rPr lang="en-US" dirty="0"/>
              <a:t>I</a:t>
            </a:r>
            <a:r>
              <a:rPr lang="en-US" dirty="0" smtClean="0"/>
              <a:t>ncluded </a:t>
            </a:r>
            <a:r>
              <a:rPr lang="en-US" dirty="0" err="1" smtClean="0"/>
              <a:t>PaX</a:t>
            </a:r>
            <a:endParaRPr lang="en-US" dirty="0" smtClean="0"/>
          </a:p>
          <a:p>
            <a:r>
              <a:rPr lang="en-US" dirty="0" smtClean="0"/>
              <a:t>2001 – Michael Dalton creates “Oblivion” ACL system for </a:t>
            </a:r>
            <a:r>
              <a:rPr lang="en-US" dirty="0" err="1" smtClean="0"/>
              <a:t>grsecurity</a:t>
            </a:r>
            <a:endParaRPr lang="en-US" dirty="0" smtClean="0"/>
          </a:p>
        </p:txBody>
      </p:sp>
    </p:spTree>
    <p:extLst>
      <p:ext uri="{BB962C8B-B14F-4D97-AF65-F5344CB8AC3E}">
        <p14:creationId xmlns:p14="http://schemas.microsoft.com/office/powerpoint/2010/main" val="1255146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Aug 3, 2002 – I create learning mode for ACL </a:t>
            </a:r>
            <a:r>
              <a:rPr lang="en-US" dirty="0" smtClean="0"/>
              <a:t>system</a:t>
            </a:r>
          </a:p>
          <a:p>
            <a:r>
              <a:rPr lang="en-US" dirty="0" smtClean="0"/>
              <a:t>Sept 2002 – Anti-</a:t>
            </a:r>
            <a:r>
              <a:rPr lang="en-US" dirty="0" err="1" smtClean="0"/>
              <a:t>bruteforcing</a:t>
            </a:r>
            <a:r>
              <a:rPr lang="en-US" dirty="0" smtClean="0"/>
              <a:t>, IP tagging/tainting</a:t>
            </a:r>
          </a:p>
          <a:p>
            <a:r>
              <a:rPr lang="en-US" dirty="0" smtClean="0"/>
              <a:t>April 6, 2003 – RBAC system, more advanced learning (full system policies)</a:t>
            </a:r>
          </a:p>
          <a:p>
            <a:r>
              <a:rPr lang="en-US" dirty="0" smtClean="0"/>
              <a:t>2004 - HIDESYM</a:t>
            </a:r>
          </a:p>
          <a:p>
            <a:r>
              <a:rPr lang="en-US" dirty="0" smtClean="0"/>
              <a:t>2009 – USERCOPY, limited size overflow prevention, MODHARDEN, </a:t>
            </a:r>
            <a:r>
              <a:rPr lang="en-US" dirty="0" err="1" smtClean="0"/>
              <a:t>fptr</a:t>
            </a:r>
            <a:r>
              <a:rPr lang="en-US" dirty="0" smtClean="0"/>
              <a:t> </a:t>
            </a:r>
            <a:r>
              <a:rPr lang="en-US" dirty="0" err="1" smtClean="0"/>
              <a:t>constifying</a:t>
            </a:r>
            <a:endParaRPr lang="en-US" dirty="0" smtClean="0"/>
          </a:p>
          <a:p>
            <a:pPr lvl="1"/>
            <a:r>
              <a:rPr lang="en-US" dirty="0"/>
              <a:t>See </a:t>
            </a:r>
            <a:r>
              <a:rPr lang="en-US" sz="2000" dirty="0" smtClean="0"/>
              <a:t>http</a:t>
            </a:r>
            <a:r>
              <a:rPr lang="en-US" sz="2000" dirty="0"/>
              <a:t>://</a:t>
            </a:r>
            <a:r>
              <a:rPr lang="en-US" sz="2000" dirty="0" smtClean="0"/>
              <a:t>grsecurity.net/news.php#develup</a:t>
            </a:r>
            <a:endParaRPr lang="en-US" sz="2000" dirty="0"/>
          </a:p>
        </p:txBody>
      </p:sp>
    </p:spTree>
    <p:extLst>
      <p:ext uri="{BB962C8B-B14F-4D97-AF65-F5344CB8AC3E}">
        <p14:creationId xmlns:p14="http://schemas.microsoft.com/office/powerpoint/2010/main" val="2467977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grsecurity</a:t>
            </a:r>
            <a:r>
              <a:rPr lang="en-US" dirty="0" smtClean="0"/>
              <a:t> Exists</a:t>
            </a:r>
            <a:endParaRPr lang="en-US" dirty="0"/>
          </a:p>
        </p:txBody>
      </p:sp>
      <p:sp>
        <p:nvSpPr>
          <p:cNvPr id="3" name="Content Placeholder 2"/>
          <p:cNvSpPr>
            <a:spLocks noGrp="1"/>
          </p:cNvSpPr>
          <p:nvPr>
            <p:ph idx="1"/>
          </p:nvPr>
        </p:nvSpPr>
        <p:spPr/>
        <p:txBody>
          <a:bodyPr/>
          <a:lstStyle/>
          <a:p>
            <a:r>
              <a:rPr lang="en-US" dirty="0" smtClean="0"/>
              <a:t>Because a few hours over a couple months nets:</a:t>
            </a:r>
          </a:p>
          <a:p>
            <a:pPr lvl="1"/>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3384424"/>
            <a:ext cx="7505409" cy="2195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5294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grsecurity</a:t>
            </a:r>
            <a:r>
              <a:rPr lang="en-US" dirty="0" smtClean="0"/>
              <a:t> Exists (cont.)</a:t>
            </a:r>
            <a:endParaRPr lang="en-US" dirty="0"/>
          </a:p>
        </p:txBody>
      </p:sp>
      <p:sp>
        <p:nvSpPr>
          <p:cNvPr id="3" name="Content Placeholder 2"/>
          <p:cNvSpPr>
            <a:spLocks noGrp="1"/>
          </p:cNvSpPr>
          <p:nvPr>
            <p:ph idx="1"/>
          </p:nvPr>
        </p:nvSpPr>
        <p:spPr>
          <a:xfrm>
            <a:off x="5019674" y="2323652"/>
            <a:ext cx="3133725" cy="3696148"/>
          </a:xfrm>
        </p:spPr>
        <p:txBody>
          <a:bodyPr>
            <a:normAutofit fontScale="85000" lnSpcReduction="20000"/>
          </a:bodyPr>
          <a:lstStyle/>
          <a:p>
            <a:pPr marL="68580" indent="0">
              <a:buNone/>
            </a:pPr>
            <a:r>
              <a:rPr lang="en-US" dirty="0"/>
              <a:t>“I'll be curious to see what the CVE statistics are like for </a:t>
            </a:r>
            <a:r>
              <a:rPr lang="en-US" dirty="0" smtClean="0"/>
              <a:t>the kernel </a:t>
            </a:r>
            <a:r>
              <a:rPr lang="en-US" dirty="0"/>
              <a:t>this </a:t>
            </a:r>
            <a:r>
              <a:rPr lang="en-US" dirty="0" smtClean="0"/>
              <a:t>year when </a:t>
            </a:r>
            <a:r>
              <a:rPr lang="en-US" dirty="0"/>
              <a:t>they get compiled next year -- I'm </a:t>
            </a:r>
            <a:r>
              <a:rPr lang="en-US" dirty="0" smtClean="0"/>
              <a:t>predicting that </a:t>
            </a:r>
            <a:r>
              <a:rPr lang="en-US" dirty="0"/>
              <a:t>when someone's watching the sleepy watchers, a more </a:t>
            </a:r>
            <a:r>
              <a:rPr lang="en-US" dirty="0" smtClean="0"/>
              <a:t>personal interest </a:t>
            </a:r>
            <a:r>
              <a:rPr lang="en-US" dirty="0"/>
              <a:t>is taken in doing the job that you're paid to do correctly</a:t>
            </a:r>
            <a:r>
              <a:rPr lang="en-US" dirty="0" smtClean="0"/>
              <a:t>.” – </a:t>
            </a:r>
            <a:r>
              <a:rPr lang="en-US" dirty="0" err="1" smtClean="0"/>
              <a:t>exp_moosecox.c</a:t>
            </a:r>
            <a:r>
              <a:rPr lang="en-US" dirty="0" smtClean="0"/>
              <a:t>, 2009</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251867"/>
            <a:ext cx="3952875" cy="4033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7975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584</TotalTime>
  <Words>2084</Words>
  <Application>Microsoft Office PowerPoint</Application>
  <PresentationFormat>On-screen Show (4:3)</PresentationFormat>
  <Paragraphs>204</Paragraphs>
  <Slides>26</Slides>
  <Notes>14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Austin</vt:lpstr>
      <vt:lpstr>The Case For </vt:lpstr>
      <vt:lpstr>Overview</vt:lpstr>
      <vt:lpstr>What is grsecurity?</vt:lpstr>
      <vt:lpstr>What is grsecurity? (cont.)</vt:lpstr>
      <vt:lpstr>What is grsecurity? (cont.)</vt:lpstr>
      <vt:lpstr>History</vt:lpstr>
      <vt:lpstr>History (cont.)</vt:lpstr>
      <vt:lpstr>Why grsecurity Exists</vt:lpstr>
      <vt:lpstr>Why grsecurity Exists (cont.)</vt:lpstr>
      <vt:lpstr>Why grsecurity Exists (cont.)</vt:lpstr>
      <vt:lpstr>Why grsecurity Exists (cont.)</vt:lpstr>
      <vt:lpstr>Why grsecurity Exists (cont.)</vt:lpstr>
      <vt:lpstr>Why grsecurity Exists (cont.)</vt:lpstr>
      <vt:lpstr>Why grsecurity Exists (cont.)</vt:lpstr>
      <vt:lpstr>Recent advances</vt:lpstr>
      <vt:lpstr>Recent advances (cont.)</vt:lpstr>
      <vt:lpstr>Recent advances (cont.)</vt:lpstr>
      <vt:lpstr>Recent advances (cont.)</vt:lpstr>
      <vt:lpstr>Recent advances (cont.)</vt:lpstr>
      <vt:lpstr>Recent advances (cont.)</vt:lpstr>
      <vt:lpstr>Response strategy</vt:lpstr>
      <vt:lpstr>Response strategy (cont.)</vt:lpstr>
      <vt:lpstr>Response strategy (cont.)</vt:lpstr>
      <vt:lpstr>Future improvements</vt:lpstr>
      <vt:lpstr>Future improvements (cont.)</vt:lpstr>
      <vt:lpstr>Questions/Requests?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Case For Grsecurity</dc:title>
  <dc:creator>spender</dc:creator>
  <cp:lastModifiedBy>spender</cp:lastModifiedBy>
  <cp:revision>156</cp:revision>
  <dcterms:created xsi:type="dcterms:W3CDTF">2012-09-15T16:17:21Z</dcterms:created>
  <dcterms:modified xsi:type="dcterms:W3CDTF">2012-10-21T10:50:21Z</dcterms:modified>
</cp:coreProperties>
</file>