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1" r:id="rId2"/>
    <p:sldId id="256" r:id="rId3"/>
    <p:sldId id="257"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 fang" initials="bf" lastIdx="2" clrIdx="0">
    <p:extLst>
      <p:ext uri="{19B8F6BF-5375-455C-9EA6-DF929625EA0E}">
        <p15:presenceInfo xmlns:p15="http://schemas.microsoft.com/office/powerpoint/2012/main" userId="83764879d06b20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76"/>
  </p:normalViewPr>
  <p:slideViewPr>
    <p:cSldViewPr snapToGrid="0" snapToObjects="1">
      <p:cViewPr varScale="1">
        <p:scale>
          <a:sx n="97" d="100"/>
          <a:sy n="97" d="100"/>
        </p:scale>
        <p:origin x="184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CEF04-7DC8-304F-8670-4E1543457F7E}" type="datetimeFigureOut">
              <a:rPr lang="en-CN" smtClean="0"/>
              <a:t>2025/5/13</a:t>
            </a:fld>
            <a:endParaRPr lang="en-C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DA341-FEF2-004C-91B8-45AA4AF75796}" type="slidenum">
              <a:rPr lang="en-CN" smtClean="0"/>
              <a:t>‹#›</a:t>
            </a:fld>
            <a:endParaRPr lang="en-CN"/>
          </a:p>
        </p:txBody>
      </p:sp>
    </p:spTree>
    <p:extLst>
      <p:ext uri="{BB962C8B-B14F-4D97-AF65-F5344CB8AC3E}">
        <p14:creationId xmlns:p14="http://schemas.microsoft.com/office/powerpoint/2010/main" val="3687392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13DA341-FEF2-004C-91B8-45AA4AF75796}" type="slidenum">
              <a:rPr lang="en-CN" smtClean="0"/>
              <a:t>3</a:t>
            </a:fld>
            <a:endParaRPr lang="en-CN"/>
          </a:p>
        </p:txBody>
      </p:sp>
    </p:spTree>
    <p:extLst>
      <p:ext uri="{BB962C8B-B14F-4D97-AF65-F5344CB8AC3E}">
        <p14:creationId xmlns:p14="http://schemas.microsoft.com/office/powerpoint/2010/main" val="325419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113DA341-FEF2-004C-91B8-45AA4AF75796}" type="slidenum">
              <a:rPr lang="en-CN" smtClean="0"/>
              <a:t>4</a:t>
            </a:fld>
            <a:endParaRPr lang="en-CN"/>
          </a:p>
        </p:txBody>
      </p:sp>
    </p:spTree>
    <p:extLst>
      <p:ext uri="{BB962C8B-B14F-4D97-AF65-F5344CB8AC3E}">
        <p14:creationId xmlns:p14="http://schemas.microsoft.com/office/powerpoint/2010/main" val="4098972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DC78E4-8DFE-32B7-A890-07B4989DBF15}"/>
              </a:ext>
            </a:extLst>
          </p:cNvPr>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5" name="TextBox 2">
            <a:extLst>
              <a:ext uri="{FF2B5EF4-FFF2-40B4-BE49-F238E27FC236}">
                <a16:creationId xmlns:a16="http://schemas.microsoft.com/office/drawing/2014/main" id="{9F06BE06-D834-0FC7-F1D7-9957F044CD94}"/>
              </a:ext>
            </a:extLst>
          </p:cNvPr>
          <p:cNvSpPr txBox="1"/>
          <p:nvPr/>
        </p:nvSpPr>
        <p:spPr>
          <a:xfrm>
            <a:off x="230266" y="-117567"/>
            <a:ext cx="8683467" cy="738664"/>
          </a:xfrm>
          <a:prstGeom prst="rect">
            <a:avLst/>
          </a:prstGeom>
          <a:noFill/>
        </p:spPr>
        <p:txBody>
          <a:bodyPr wrap="none">
            <a:spAutoFit/>
          </a:bodyPr>
          <a:lstStyle/>
          <a:p>
            <a:endParaRPr dirty="0"/>
          </a:p>
          <a:p>
            <a:pPr>
              <a:defRPr sz="2400" b="1">
                <a:solidFill>
                  <a:srgbClr val="FFFFFF"/>
                </a:solidFill>
              </a:defRPr>
            </a:pPr>
            <a:r>
              <a:rPr lang="en-US" dirty="0"/>
              <a:t>BIOST 540 Longitudinal and Multilevel Data Analysis Group Project</a:t>
            </a:r>
            <a:endParaRPr dirty="0"/>
          </a:p>
        </p:txBody>
      </p:sp>
      <p:sp>
        <p:nvSpPr>
          <p:cNvPr id="6" name="文本框 5">
            <a:extLst>
              <a:ext uri="{FF2B5EF4-FFF2-40B4-BE49-F238E27FC236}">
                <a16:creationId xmlns:a16="http://schemas.microsoft.com/office/drawing/2014/main" id="{3363825D-D76D-8AB8-6398-4401F8997F68}"/>
              </a:ext>
            </a:extLst>
          </p:cNvPr>
          <p:cNvSpPr txBox="1"/>
          <p:nvPr/>
        </p:nvSpPr>
        <p:spPr>
          <a:xfrm>
            <a:off x="568233" y="4909236"/>
            <a:ext cx="7778932" cy="1200329"/>
          </a:xfrm>
          <a:prstGeom prst="rect">
            <a:avLst/>
          </a:prstGeom>
          <a:noFill/>
        </p:spPr>
        <p:txBody>
          <a:bodyPr wrap="square" rtlCol="0">
            <a:spAutoFit/>
          </a:bodyPr>
          <a:lstStyle/>
          <a:p>
            <a:r>
              <a:rPr lang="en-US" altLang="zh-CN" dirty="0"/>
              <a:t>Group 1:</a:t>
            </a:r>
          </a:p>
          <a:p>
            <a:r>
              <a:rPr lang="en-US" altLang="zh-CN" dirty="0"/>
              <a:t>Emily Li, 2427297</a:t>
            </a:r>
          </a:p>
          <a:p>
            <a:r>
              <a:rPr lang="en-US" altLang="zh-CN" dirty="0"/>
              <a:t>Bryan Ng, 2427348</a:t>
            </a:r>
          </a:p>
          <a:p>
            <a:r>
              <a:rPr lang="en-US" altLang="zh-CN" dirty="0"/>
              <a:t>Junyi Fang, 2427308</a:t>
            </a:r>
            <a:endParaRPr lang="zh-CN" altLang="en-US" dirty="0"/>
          </a:p>
        </p:txBody>
      </p:sp>
      <p:sp>
        <p:nvSpPr>
          <p:cNvPr id="7" name="文本框 6">
            <a:extLst>
              <a:ext uri="{FF2B5EF4-FFF2-40B4-BE49-F238E27FC236}">
                <a16:creationId xmlns:a16="http://schemas.microsoft.com/office/drawing/2014/main" id="{0CDB0DA2-47ED-3184-AC24-F1120D57AB29}"/>
              </a:ext>
            </a:extLst>
          </p:cNvPr>
          <p:cNvSpPr txBox="1"/>
          <p:nvPr/>
        </p:nvSpPr>
        <p:spPr>
          <a:xfrm>
            <a:off x="568233" y="2664824"/>
            <a:ext cx="8007531" cy="954107"/>
          </a:xfrm>
          <a:prstGeom prst="rect">
            <a:avLst/>
          </a:prstGeom>
          <a:noFill/>
        </p:spPr>
        <p:txBody>
          <a:bodyPr wrap="square" rtlCol="0">
            <a:spAutoFit/>
          </a:bodyPr>
          <a:lstStyle/>
          <a:p>
            <a:pPr algn="ctr"/>
            <a:r>
              <a:rPr lang="en-US" altLang="zh-CN" sz="2800" b="1" dirty="0"/>
              <a:t>Longitudinal Analysis of Cardiovascular Disease Risk Factors based on the Framingham Heart Study</a:t>
            </a:r>
            <a:endParaRPr lang="zh-CN" altLang="en-US" sz="2800" b="1" dirty="0"/>
          </a:p>
        </p:txBody>
      </p:sp>
    </p:spTree>
    <p:extLst>
      <p:ext uri="{BB962C8B-B14F-4D97-AF65-F5344CB8AC3E}">
        <p14:creationId xmlns:p14="http://schemas.microsoft.com/office/powerpoint/2010/main" val="367979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3" name="TextBox 2"/>
          <p:cNvSpPr txBox="1"/>
          <p:nvPr/>
        </p:nvSpPr>
        <p:spPr>
          <a:xfrm>
            <a:off x="274320" y="-91440"/>
            <a:ext cx="1569660" cy="738664"/>
          </a:xfrm>
          <a:prstGeom prst="rect">
            <a:avLst/>
          </a:prstGeom>
          <a:noFill/>
        </p:spPr>
        <p:txBody>
          <a:bodyPr wrap="none">
            <a:spAutoFit/>
          </a:bodyPr>
          <a:lstStyle/>
          <a:p>
            <a:endParaRPr dirty="0"/>
          </a:p>
          <a:p>
            <a:pPr>
              <a:defRPr sz="2400" b="1">
                <a:solidFill>
                  <a:srgbClr val="FFFFFF"/>
                </a:solidFill>
              </a:defRPr>
            </a:pPr>
            <a:r>
              <a:rPr lang="en-US" dirty="0">
                <a:latin typeface="Arial" panose="020B0604020202020204" pitchFamily="34" charset="0"/>
                <a:cs typeface="Arial" panose="020B0604020202020204" pitchFamily="34" charset="0"/>
              </a:rPr>
              <a:t>Changes </a:t>
            </a:r>
            <a:endParaRPr dirty="0">
              <a:latin typeface="Arial" panose="020B0604020202020204" pitchFamily="34" charset="0"/>
              <a:cs typeface="Arial" panose="020B0604020202020204" pitchFamily="34" charset="0"/>
            </a:endParaRPr>
          </a:p>
        </p:txBody>
      </p:sp>
      <p:sp>
        <p:nvSpPr>
          <p:cNvPr id="5" name="文本框 4">
            <a:extLst>
              <a:ext uri="{FF2B5EF4-FFF2-40B4-BE49-F238E27FC236}">
                <a16:creationId xmlns:a16="http://schemas.microsoft.com/office/drawing/2014/main" id="{0B13A11F-013F-5369-B9C8-CA2EA251C82F}"/>
              </a:ext>
            </a:extLst>
          </p:cNvPr>
          <p:cNvSpPr txBox="1"/>
          <p:nvPr/>
        </p:nvSpPr>
        <p:spPr>
          <a:xfrm>
            <a:off x="274320" y="1045029"/>
            <a:ext cx="8634549" cy="5355312"/>
          </a:xfrm>
          <a:prstGeom prst="rect">
            <a:avLst/>
          </a:prstGeom>
          <a:noFill/>
        </p:spPr>
        <p:txBody>
          <a:bodyPr wrap="square" rtlCol="0">
            <a:spAutoFit/>
          </a:bodyPr>
          <a:lstStyle/>
          <a:p>
            <a:pPr>
              <a:defRPr sz="1800">
                <a:solidFill>
                  <a:srgbClr val="000000"/>
                </a:solidFill>
              </a:defRPr>
            </a:pPr>
            <a:r>
              <a:rPr lang="en-US" altLang="zh-CN" b="1" dirty="0">
                <a:cs typeface="Arial" panose="020B0604020202020204" pitchFamily="34" charset="0"/>
              </a:rPr>
              <a:t>Dataset: unchanged </a:t>
            </a:r>
          </a:p>
          <a:p>
            <a:pPr marL="285750" indent="-285750">
              <a:buFont typeface="Arial" panose="020B0604020202020204" pitchFamily="34" charset="0"/>
              <a:buChar char="•"/>
              <a:defRPr sz="1800">
                <a:solidFill>
                  <a:srgbClr val="000000"/>
                </a:solidFill>
              </a:defRPr>
            </a:pPr>
            <a:r>
              <a:rPr lang="en-US" altLang="zh-CN" dirty="0">
                <a:cs typeface="Arial" panose="020B0604020202020204" pitchFamily="34" charset="0"/>
              </a:rPr>
              <a:t>keep original Framingham Heart Study</a:t>
            </a:r>
            <a:r>
              <a:rPr lang="zh-CN" altLang="en-US" dirty="0">
                <a:cs typeface="Arial" panose="020B0604020202020204" pitchFamily="34" charset="0"/>
              </a:rPr>
              <a:t> </a:t>
            </a:r>
            <a:r>
              <a:rPr lang="en-US" altLang="zh-CN" dirty="0">
                <a:cs typeface="Arial" panose="020B0604020202020204" pitchFamily="34" charset="0"/>
              </a:rPr>
              <a:t>dataset </a:t>
            </a:r>
          </a:p>
          <a:p>
            <a:pPr>
              <a:defRPr sz="1800">
                <a:solidFill>
                  <a:srgbClr val="000000"/>
                </a:solidFill>
              </a:defRPr>
            </a:pPr>
            <a:endParaRPr lang="en-US" altLang="zh-CN" dirty="0">
              <a:cs typeface="Arial" panose="020B0604020202020204" pitchFamily="34" charset="0"/>
            </a:endParaRPr>
          </a:p>
          <a:p>
            <a:pPr>
              <a:defRPr sz="1800">
                <a:solidFill>
                  <a:srgbClr val="000000"/>
                </a:solidFill>
              </a:defRPr>
            </a:pPr>
            <a:r>
              <a:rPr lang="en-US" altLang="zh-CN" b="1" dirty="0">
                <a:cs typeface="Arial" panose="020B0604020202020204" pitchFamily="34" charset="0"/>
              </a:rPr>
              <a:t>Scientific Questions: changed</a:t>
            </a:r>
          </a:p>
          <a:p>
            <a:pPr marL="285750" indent="-285750">
              <a:buFont typeface="Arial" panose="020B0604020202020204" pitchFamily="34" charset="0"/>
              <a:buChar char="•"/>
              <a:defRPr sz="1800">
                <a:solidFill>
                  <a:srgbClr val="000000"/>
                </a:solidFill>
              </a:defRPr>
            </a:pPr>
            <a:r>
              <a:rPr lang="en-US" altLang="zh-CN" dirty="0">
                <a:cs typeface="Arial" panose="020B0604020202020204" pitchFamily="34" charset="0"/>
              </a:rPr>
              <a:t>Removed Question 2</a:t>
            </a:r>
            <a:r>
              <a:rPr lang="zh-CN" altLang="en-US" dirty="0">
                <a:cs typeface="Arial" panose="020B0604020202020204" pitchFamily="34" charset="0"/>
              </a:rPr>
              <a:t> </a:t>
            </a:r>
            <a:r>
              <a:rPr lang="en-US" altLang="zh-CN" dirty="0">
                <a:cs typeface="Arial" panose="020B0604020202020204" pitchFamily="34" charset="0"/>
              </a:rPr>
              <a:t>because of its reverse causation risks. </a:t>
            </a:r>
          </a:p>
          <a:p>
            <a:pPr marL="285750" indent="-285750">
              <a:buFont typeface="Arial" panose="020B0604020202020204" pitchFamily="34" charset="0"/>
              <a:buChar char="•"/>
              <a:defRPr sz="1800">
                <a:solidFill>
                  <a:srgbClr val="000000"/>
                </a:solidFill>
              </a:defRPr>
            </a:pPr>
            <a:r>
              <a:rPr lang="en-US" dirty="0">
                <a:effectLst/>
                <a:cs typeface="Arial" panose="020B0604020202020204" pitchFamily="34" charset="0"/>
              </a:rPr>
              <a:t>Outcome Variables </a:t>
            </a:r>
            <a:r>
              <a:rPr lang="en-US" altLang="zh-CN" dirty="0">
                <a:cs typeface="Arial" panose="020B0604020202020204" pitchFamily="34" charset="0"/>
              </a:rPr>
              <a:t>mainly focus on blood pressure (</a:t>
            </a:r>
            <a:r>
              <a:rPr lang="en-US" dirty="0">
                <a:effectLst/>
                <a:cs typeface="Arial" panose="020B0604020202020204" pitchFamily="34" charset="0"/>
              </a:rPr>
              <a:t>SYSBP &amp; DIABP)</a:t>
            </a:r>
            <a:endParaRPr lang="en-US" altLang="zh-CN" dirty="0">
              <a:cs typeface="Arial" panose="020B0604020202020204" pitchFamily="34" charset="0"/>
            </a:endParaRPr>
          </a:p>
          <a:p>
            <a:pPr>
              <a:defRPr sz="1800">
                <a:solidFill>
                  <a:srgbClr val="000000"/>
                </a:solidFill>
              </a:defRPr>
            </a:pPr>
            <a:endParaRPr lang="en-US" altLang="zh-CN" dirty="0">
              <a:cs typeface="Arial" panose="020B0604020202020204" pitchFamily="34" charset="0"/>
            </a:endParaRPr>
          </a:p>
          <a:p>
            <a:pPr>
              <a:defRPr sz="1800">
                <a:solidFill>
                  <a:srgbClr val="000000"/>
                </a:solidFill>
              </a:defRPr>
            </a:pPr>
            <a:r>
              <a:rPr lang="en-US" altLang="zh-CN" b="1" dirty="0">
                <a:cs typeface="Arial" panose="020B0604020202020204" pitchFamily="34" charset="0"/>
              </a:rPr>
              <a:t>Updated</a:t>
            </a:r>
            <a:r>
              <a:rPr lang="zh-CN" altLang="en-US" b="1" dirty="0">
                <a:cs typeface="Arial" panose="020B0604020202020204" pitchFamily="34" charset="0"/>
              </a:rPr>
              <a:t> </a:t>
            </a:r>
            <a:r>
              <a:rPr lang="en-US" altLang="zh-CN" b="1" dirty="0">
                <a:cs typeface="Arial" panose="020B0604020202020204" pitchFamily="34" charset="0"/>
              </a:rPr>
              <a:t>Scientific Questions:</a:t>
            </a:r>
            <a:endParaRPr lang="en-US" altLang="zh-CN" dirty="0">
              <a:cs typeface="Arial" panose="020B0604020202020204" pitchFamily="34" charset="0"/>
            </a:endParaRPr>
          </a:p>
          <a:p>
            <a:pPr marL="342900" indent="-342900">
              <a:buAutoNum type="arabicPeriod"/>
              <a:defRPr sz="1800">
                <a:solidFill>
                  <a:srgbClr val="000000"/>
                </a:solidFill>
              </a:defRPr>
            </a:pPr>
            <a:r>
              <a:rPr lang="en-US" altLang="zh-CN" dirty="0">
                <a:cs typeface="Arial" panose="020B0604020202020204" pitchFamily="34" charset="0"/>
              </a:rPr>
              <a:t>Do variables such as SYSBP and DIABP, differ by demographic factors including SEX, AGE, and BMI while adjusting for EDUC and TIME?</a:t>
            </a:r>
          </a:p>
          <a:p>
            <a:pPr marL="342900" indent="-342900">
              <a:buAutoNum type="arabicPeriod"/>
              <a:defRPr sz="1800">
                <a:solidFill>
                  <a:srgbClr val="000000"/>
                </a:solidFill>
              </a:defRPr>
            </a:pPr>
            <a:endParaRPr lang="en-US" altLang="zh-CN" dirty="0">
              <a:cs typeface="Arial" panose="020B0604020202020204" pitchFamily="34" charset="0"/>
            </a:endParaRPr>
          </a:p>
          <a:p>
            <a:pPr marL="342900" indent="-342900">
              <a:buAutoNum type="arabicPeriod"/>
              <a:defRPr sz="1800">
                <a:solidFill>
                  <a:srgbClr val="000000"/>
                </a:solidFill>
              </a:defRPr>
            </a:pPr>
            <a:r>
              <a:rPr lang="en-US" altLang="zh-CN" dirty="0">
                <a:cs typeface="Arial" panose="020B0604020202020204" pitchFamily="34" charset="0"/>
              </a:rPr>
              <a:t>What is the effect of BPMEDS on SYSBP and DIABP while adjusting for SEX, AGE, BMI, EDUC, and TIME?</a:t>
            </a:r>
          </a:p>
          <a:p>
            <a:pPr marL="342900" indent="-342900">
              <a:buAutoNum type="arabicPeriod"/>
              <a:defRPr sz="1800">
                <a:solidFill>
                  <a:srgbClr val="000000"/>
                </a:solidFill>
              </a:defRPr>
            </a:pPr>
            <a:endParaRPr lang="en-US" altLang="zh-CN" dirty="0">
              <a:cs typeface="Arial" panose="020B0604020202020204" pitchFamily="34" charset="0"/>
            </a:endParaRPr>
          </a:p>
          <a:p>
            <a:pPr marL="342900" indent="-342900">
              <a:buAutoNum type="arabicPeriod"/>
              <a:defRPr sz="1800">
                <a:solidFill>
                  <a:srgbClr val="000000"/>
                </a:solidFill>
              </a:defRPr>
            </a:pPr>
            <a:r>
              <a:rPr lang="en-US" altLang="zh-CN" dirty="0">
                <a:cs typeface="Arial" panose="020B0604020202020204" pitchFamily="34" charset="0"/>
              </a:rPr>
              <a:t>What is the effect of CURSMOKE and CIGPDAY on SYSBP and DIABP, after adjusting for SEX, AGE, BMI, EDUC, TIME, and BPMEDS?</a:t>
            </a:r>
          </a:p>
          <a:p>
            <a:pPr marL="342900" indent="-342900">
              <a:buAutoNum type="arabicPeriod"/>
              <a:defRPr sz="1800">
                <a:solidFill>
                  <a:srgbClr val="000000"/>
                </a:solidFill>
              </a:defRPr>
            </a:pPr>
            <a:endParaRPr lang="en-US" altLang="zh-CN" dirty="0">
              <a:cs typeface="Arial" panose="020B0604020202020204" pitchFamily="34" charset="0"/>
            </a:endParaRPr>
          </a:p>
          <a:p>
            <a:pPr marL="342900" indent="-342900">
              <a:buAutoNum type="arabicPeriod"/>
              <a:defRPr sz="1800">
                <a:solidFill>
                  <a:srgbClr val="000000"/>
                </a:solidFill>
              </a:defRPr>
            </a:pPr>
            <a:r>
              <a:rPr lang="en-US" altLang="zh-CN" dirty="0">
                <a:cs typeface="Arial" panose="020B0604020202020204" pitchFamily="34" charset="0"/>
              </a:rPr>
              <a:t>What is the effect of TOTCHOL, LDLC, HDLC, GLUCOSE in SYSBP and DIABP adjusting for SEX, AGE, BMI, EDUC, TIME, BPMEDS, CURSMOKE,</a:t>
            </a:r>
            <a:r>
              <a:rPr lang="zh-CN" altLang="en-US" dirty="0">
                <a:cs typeface="Arial" panose="020B0604020202020204" pitchFamily="34" charset="0"/>
              </a:rPr>
              <a:t> </a:t>
            </a:r>
            <a:r>
              <a:rPr lang="en-US" altLang="zh-CN" dirty="0">
                <a:cs typeface="Arial" panose="020B0604020202020204" pitchFamily="34" charset="0"/>
              </a:rPr>
              <a:t>and CIGPDAY?</a:t>
            </a:r>
            <a:endParaRPr lang="zh-CN" altLang="en-US" dirty="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22070" y="-91440"/>
            <a:ext cx="3988400" cy="738664"/>
          </a:xfrm>
          <a:prstGeom prst="rect">
            <a:avLst/>
          </a:prstGeom>
          <a:noFill/>
        </p:spPr>
        <p:txBody>
          <a:bodyPr wrap="none">
            <a:spAutoFit/>
          </a:bodyPr>
          <a:lstStyle/>
          <a:p>
            <a:endParaRPr lang="zh-CN" altLang="en-US" dirty="0"/>
          </a:p>
          <a:p>
            <a:pPr>
              <a:defRPr sz="2400" b="1">
                <a:solidFill>
                  <a:srgbClr val="FFFFFF"/>
                </a:solidFill>
              </a:defRPr>
            </a:pPr>
            <a:r>
              <a:rPr lang="en-US" dirty="0">
                <a:latin typeface="Arial" panose="020B0604020202020204" pitchFamily="34" charset="0"/>
                <a:cs typeface="Arial" panose="020B0604020202020204" pitchFamily="34" charset="0"/>
              </a:rPr>
              <a:t>Exploratory Data Analysis</a:t>
            </a:r>
          </a:p>
        </p:txBody>
      </p:sp>
      <p:sp>
        <p:nvSpPr>
          <p:cNvPr id="6" name="文本框 5">
            <a:extLst>
              <a:ext uri="{FF2B5EF4-FFF2-40B4-BE49-F238E27FC236}">
                <a16:creationId xmlns:a16="http://schemas.microsoft.com/office/drawing/2014/main" id="{6DAE1426-3642-ECB3-9BB9-E1F2C6A37B1C}"/>
              </a:ext>
            </a:extLst>
          </p:cNvPr>
          <p:cNvSpPr txBox="1"/>
          <p:nvPr/>
        </p:nvSpPr>
        <p:spPr>
          <a:xfrm>
            <a:off x="326571" y="833462"/>
            <a:ext cx="8379822" cy="707886"/>
          </a:xfrm>
          <a:prstGeom prst="rect">
            <a:avLst/>
          </a:prstGeom>
          <a:noFill/>
        </p:spPr>
        <p:txBody>
          <a:bodyPr wrap="square" rtlCol="0">
            <a:spAutoFit/>
          </a:bodyPr>
          <a:lstStyle/>
          <a:p>
            <a:r>
              <a:rPr lang="en-US" sz="2000" dirty="0"/>
              <a:t>Due to space constraints, we selected </a:t>
            </a:r>
            <a:r>
              <a:rPr lang="en-US" sz="2000" b="1" dirty="0"/>
              <a:t>representative EDA results </a:t>
            </a:r>
            <a:r>
              <a:rPr lang="en-US" sz="2000" dirty="0"/>
              <a:t>most relevant to the four research questions,</a:t>
            </a:r>
            <a:r>
              <a:rPr lang="zh-CN" altLang="en-US" sz="2000" dirty="0"/>
              <a:t> </a:t>
            </a:r>
            <a:r>
              <a:rPr lang="en-US" altLang="zh-CN" sz="2000" dirty="0"/>
              <a:t>and they </a:t>
            </a:r>
            <a:r>
              <a:rPr lang="en-US" sz="2000" dirty="0"/>
              <a:t>are summarized below.</a:t>
            </a:r>
            <a:endParaRPr lang="en-US" altLang="zh-CN" sz="20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8013B5B9-8E79-E3DD-7665-22AD66048EAB}"/>
              </a:ext>
            </a:extLst>
          </p:cNvPr>
          <p:cNvSpPr txBox="1"/>
          <p:nvPr/>
        </p:nvSpPr>
        <p:spPr>
          <a:xfrm>
            <a:off x="4401633" y="1789611"/>
            <a:ext cx="4613369" cy="1323439"/>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 The </a:t>
            </a:r>
            <a:r>
              <a:rPr lang="en-US" altLang="zh-CN" sz="1600" b="1" dirty="0">
                <a:latin typeface="Arial" panose="020B0604020202020204" pitchFamily="34" charset="0"/>
                <a:cs typeface="Arial" panose="020B0604020202020204" pitchFamily="34" charset="0"/>
              </a:rPr>
              <a:t>histogram</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shows that DIABP is tightly clustered and roughly bell-shaped, whereas SYSBP is more variable and right-skewed with extreme outliers, suggesting the need for </a:t>
            </a:r>
            <a:r>
              <a:rPr lang="en-US" altLang="zh-CN" sz="1600" b="1" dirty="0">
                <a:latin typeface="Arial" panose="020B0604020202020204" pitchFamily="34" charset="0"/>
                <a:cs typeface="Arial" panose="020B0604020202020204" pitchFamily="34" charset="0"/>
              </a:rPr>
              <a:t>robust modeling approaches </a:t>
            </a:r>
            <a:r>
              <a:rPr lang="en-US" altLang="zh-CN" sz="1600" dirty="0">
                <a:latin typeface="Arial" panose="020B0604020202020204" pitchFamily="34" charset="0"/>
                <a:cs typeface="Arial" panose="020B0604020202020204" pitchFamily="34" charset="0"/>
              </a:rPr>
              <a:t>in further analysis.</a:t>
            </a:r>
            <a:endParaRPr lang="zh-CN" altLang="en-US" sz="16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6204FA55-6FE2-21EA-8398-29D5A43C260F}"/>
              </a:ext>
            </a:extLst>
          </p:cNvPr>
          <p:cNvSpPr txBox="1"/>
          <p:nvPr/>
        </p:nvSpPr>
        <p:spPr>
          <a:xfrm>
            <a:off x="128996" y="4456262"/>
            <a:ext cx="4401634" cy="230832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2. From the </a:t>
            </a:r>
            <a:r>
              <a:rPr lang="en-US" altLang="zh-CN" sz="1600" b="1" dirty="0">
                <a:latin typeface="Arial" panose="020B0604020202020204" pitchFamily="34" charset="0"/>
                <a:cs typeface="Arial" panose="020B0604020202020204" pitchFamily="34" charset="0"/>
              </a:rPr>
              <a:t>spaghetti plot</a:t>
            </a:r>
            <a:r>
              <a:rPr lang="en-US" altLang="zh-CN" sz="1600" dirty="0">
                <a:latin typeface="Arial" panose="020B0604020202020204" pitchFamily="34" charset="0"/>
                <a:cs typeface="Arial" panose="020B0604020202020204" pitchFamily="34" charset="0"/>
              </a:rPr>
              <a:t>, it is clear that each subject’s blood-pressure readings are correlated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over time and that individuals vary substantially in both their baseline levels and their trajectories; consequently, a </a:t>
            </a:r>
            <a:r>
              <a:rPr lang="en-US" altLang="zh-CN" sz="1600" b="1" dirty="0">
                <a:latin typeface="Arial" panose="020B0604020202020204" pitchFamily="34" charset="0"/>
                <a:cs typeface="Arial" panose="020B0604020202020204" pitchFamily="34" charset="0"/>
              </a:rPr>
              <a:t>longitudinal mixed-effects model </a:t>
            </a:r>
            <a:r>
              <a:rPr lang="en-US" altLang="zh-CN" sz="1600" dirty="0">
                <a:latin typeface="Arial" panose="020B0604020202020204" pitchFamily="34" charset="0"/>
                <a:cs typeface="Arial" panose="020B0604020202020204" pitchFamily="34" charset="0"/>
              </a:rPr>
              <a:t>is needed to capture the overall time trend while simultaneously allowing each person to have their own random intercept and slope.</a:t>
            </a:r>
            <a:endParaRPr lang="zh-CN" altLang="en-US" sz="1600" dirty="0">
              <a:latin typeface="Arial" panose="020B0604020202020204" pitchFamily="34" charset="0"/>
              <a:cs typeface="Arial" panose="020B0604020202020204" pitchFamily="34" charset="0"/>
            </a:endParaRPr>
          </a:p>
        </p:txBody>
      </p:sp>
      <p:pic>
        <p:nvPicPr>
          <p:cNvPr id="7" name="Picture 6" descr="A graph of different colored lines&#10;&#10;Description automatically generated">
            <a:extLst>
              <a:ext uri="{FF2B5EF4-FFF2-40B4-BE49-F238E27FC236}">
                <a16:creationId xmlns:a16="http://schemas.microsoft.com/office/drawing/2014/main" id="{0F9D1CBE-D438-EE4C-B96A-3DACCC2DC473}"/>
              </a:ext>
            </a:extLst>
          </p:cNvPr>
          <p:cNvPicPr>
            <a:picLocks noChangeAspect="1"/>
          </p:cNvPicPr>
          <p:nvPr/>
        </p:nvPicPr>
        <p:blipFill>
          <a:blip r:embed="rId3"/>
          <a:stretch>
            <a:fillRect/>
          </a:stretch>
        </p:blipFill>
        <p:spPr>
          <a:xfrm>
            <a:off x="326571" y="1620892"/>
            <a:ext cx="4068531" cy="2835370"/>
          </a:xfrm>
          <a:prstGeom prst="rect">
            <a:avLst/>
          </a:prstGeom>
        </p:spPr>
      </p:pic>
      <p:pic>
        <p:nvPicPr>
          <p:cNvPr id="15" name="Picture 14" descr="A graph of different colored lines&#10;&#10;Description automatically generated">
            <a:extLst>
              <a:ext uri="{FF2B5EF4-FFF2-40B4-BE49-F238E27FC236}">
                <a16:creationId xmlns:a16="http://schemas.microsoft.com/office/drawing/2014/main" id="{C6E60F2A-9DF5-26BD-6BA6-667380386A99}"/>
              </a:ext>
            </a:extLst>
          </p:cNvPr>
          <p:cNvPicPr>
            <a:picLocks noChangeAspect="1"/>
          </p:cNvPicPr>
          <p:nvPr/>
        </p:nvPicPr>
        <p:blipFill>
          <a:blip r:embed="rId4"/>
          <a:stretch>
            <a:fillRect/>
          </a:stretch>
        </p:blipFill>
        <p:spPr>
          <a:xfrm>
            <a:off x="4530630" y="3429000"/>
            <a:ext cx="4613370" cy="3276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TextBox 2">
            <a:extLst>
              <a:ext uri="{FF2B5EF4-FFF2-40B4-BE49-F238E27FC236}">
                <a16:creationId xmlns:a16="http://schemas.microsoft.com/office/drawing/2014/main" id="{ECEE9CB2-0324-AF66-3FC9-8FD5D3D90F6A}"/>
              </a:ext>
            </a:extLst>
          </p:cNvPr>
          <p:cNvSpPr txBox="1"/>
          <p:nvPr/>
        </p:nvSpPr>
        <p:spPr>
          <a:xfrm>
            <a:off x="228601" y="-96648"/>
            <a:ext cx="3988400" cy="738664"/>
          </a:xfrm>
          <a:prstGeom prst="rect">
            <a:avLst/>
          </a:prstGeom>
          <a:noFill/>
        </p:spPr>
        <p:txBody>
          <a:bodyPr wrap="none">
            <a:spAutoFit/>
          </a:bodyPr>
          <a:lstStyle/>
          <a:p>
            <a:endParaRPr lang="zh-CN" altLang="en-US" dirty="0"/>
          </a:p>
          <a:p>
            <a:pPr>
              <a:defRPr sz="2400" b="1">
                <a:solidFill>
                  <a:srgbClr val="FFFFFF"/>
                </a:solidFill>
              </a:defRPr>
            </a:pPr>
            <a:r>
              <a:rPr lang="en-US" dirty="0">
                <a:latin typeface="Arial" panose="020B0604020202020204" pitchFamily="34" charset="0"/>
                <a:cs typeface="Arial" panose="020B0604020202020204" pitchFamily="34" charset="0"/>
              </a:rPr>
              <a:t>Exploratory Data Analysis</a:t>
            </a:r>
          </a:p>
        </p:txBody>
      </p:sp>
      <p:pic>
        <p:nvPicPr>
          <p:cNvPr id="4" name="Picture 3" descr="A red and white squares with black text&#10;&#10;Description automatically generated">
            <a:extLst>
              <a:ext uri="{FF2B5EF4-FFF2-40B4-BE49-F238E27FC236}">
                <a16:creationId xmlns:a16="http://schemas.microsoft.com/office/drawing/2014/main" id="{6A4A11D7-D346-22C9-50A8-CA8E25B3AB78}"/>
              </a:ext>
            </a:extLst>
          </p:cNvPr>
          <p:cNvPicPr>
            <a:picLocks noChangeAspect="1"/>
          </p:cNvPicPr>
          <p:nvPr/>
        </p:nvPicPr>
        <p:blipFill>
          <a:blip r:embed="rId3"/>
          <a:stretch>
            <a:fillRect/>
          </a:stretch>
        </p:blipFill>
        <p:spPr>
          <a:xfrm>
            <a:off x="3694069" y="3885890"/>
            <a:ext cx="3282068" cy="2816369"/>
          </a:xfrm>
          <a:prstGeom prst="rect">
            <a:avLst/>
          </a:prstGeom>
        </p:spPr>
      </p:pic>
      <p:sp>
        <p:nvSpPr>
          <p:cNvPr id="5" name="TextBox 4">
            <a:extLst>
              <a:ext uri="{FF2B5EF4-FFF2-40B4-BE49-F238E27FC236}">
                <a16:creationId xmlns:a16="http://schemas.microsoft.com/office/drawing/2014/main" id="{20109B51-E5C7-322C-6E30-07C7F32468CB}"/>
              </a:ext>
            </a:extLst>
          </p:cNvPr>
          <p:cNvSpPr txBox="1"/>
          <p:nvPr/>
        </p:nvSpPr>
        <p:spPr>
          <a:xfrm>
            <a:off x="6964738" y="3644537"/>
            <a:ext cx="2247209" cy="3508653"/>
          </a:xfrm>
          <a:prstGeom prst="rect">
            <a:avLst/>
          </a:prstGeom>
          <a:noFill/>
        </p:spPr>
        <p:txBody>
          <a:bodyPr wrap="square" rtlCol="0">
            <a:spAutoFit/>
          </a:bodyPr>
          <a:lstStyle/>
          <a:p>
            <a:r>
              <a:rPr lang="en-US" altLang="zh-CN" sz="1600" dirty="0">
                <a:cs typeface="Arial" panose="020B0604020202020204" pitchFamily="34" charset="0"/>
              </a:rPr>
              <a:t>4. From the </a:t>
            </a:r>
            <a:r>
              <a:rPr lang="en-US" altLang="zh-CN" sz="1600" b="1" dirty="0">
                <a:cs typeface="Arial" panose="020B0604020202020204" pitchFamily="34" charset="0"/>
              </a:rPr>
              <a:t>correlation plot</a:t>
            </a:r>
            <a:r>
              <a:rPr lang="en-US" altLang="zh-CN" sz="1600" dirty="0">
                <a:cs typeface="Arial" panose="020B0604020202020204" pitchFamily="34" charset="0"/>
              </a:rPr>
              <a:t>, most variable pairs show low correlations except for total cholesterol vs. LDLC and SYSBP vs. DIABP, suggesting that if our further analyses include these pairs, we should introduce a penalty term on our regression methods to address the </a:t>
            </a:r>
            <a:r>
              <a:rPr lang="en-US" altLang="zh-CN" sz="1600" b="1" dirty="0">
                <a:cs typeface="Arial" panose="020B0604020202020204" pitchFamily="34" charset="0"/>
              </a:rPr>
              <a:t>multi-collinearity.</a:t>
            </a:r>
            <a:endParaRPr lang="zh-CN" altLang="en-US" sz="1600" b="1" dirty="0">
              <a:cs typeface="Arial" panose="020B0604020202020204" pitchFamily="34" charset="0"/>
            </a:endParaRPr>
          </a:p>
          <a:p>
            <a:endParaRPr lang="en-CN" sz="1400" dirty="0"/>
          </a:p>
        </p:txBody>
      </p:sp>
      <p:pic>
        <p:nvPicPr>
          <p:cNvPr id="8" name="Picture 7">
            <a:extLst>
              <a:ext uri="{FF2B5EF4-FFF2-40B4-BE49-F238E27FC236}">
                <a16:creationId xmlns:a16="http://schemas.microsoft.com/office/drawing/2014/main" id="{CE0BEDDA-37D6-078B-B48D-1EEFE9B9DFA7}"/>
              </a:ext>
            </a:extLst>
          </p:cNvPr>
          <p:cNvPicPr>
            <a:picLocks noChangeAspect="1"/>
          </p:cNvPicPr>
          <p:nvPr/>
        </p:nvPicPr>
        <p:blipFill>
          <a:blip r:embed="rId4"/>
          <a:stretch>
            <a:fillRect/>
          </a:stretch>
        </p:blipFill>
        <p:spPr>
          <a:xfrm>
            <a:off x="0" y="766513"/>
            <a:ext cx="4740327" cy="3073967"/>
          </a:xfrm>
          <a:prstGeom prst="rect">
            <a:avLst/>
          </a:prstGeom>
        </p:spPr>
      </p:pic>
      <p:pic>
        <p:nvPicPr>
          <p:cNvPr id="17" name="Picture 16" descr="A graph of different types of data&#10;&#10;Description automatically generated with medium confidence">
            <a:extLst>
              <a:ext uri="{FF2B5EF4-FFF2-40B4-BE49-F238E27FC236}">
                <a16:creationId xmlns:a16="http://schemas.microsoft.com/office/drawing/2014/main" id="{D66FD51A-726C-C97A-0307-F76DED204BBB}"/>
              </a:ext>
            </a:extLst>
          </p:cNvPr>
          <p:cNvPicPr>
            <a:picLocks noChangeAspect="1"/>
          </p:cNvPicPr>
          <p:nvPr/>
        </p:nvPicPr>
        <p:blipFill>
          <a:blip r:embed="rId5"/>
          <a:stretch>
            <a:fillRect/>
          </a:stretch>
        </p:blipFill>
        <p:spPr>
          <a:xfrm>
            <a:off x="4808274" y="828168"/>
            <a:ext cx="4335726" cy="2816369"/>
          </a:xfrm>
          <a:prstGeom prst="rect">
            <a:avLst/>
          </a:prstGeom>
        </p:spPr>
      </p:pic>
      <p:sp>
        <p:nvSpPr>
          <p:cNvPr id="18" name="TextBox 17">
            <a:extLst>
              <a:ext uri="{FF2B5EF4-FFF2-40B4-BE49-F238E27FC236}">
                <a16:creationId xmlns:a16="http://schemas.microsoft.com/office/drawing/2014/main" id="{1EF39965-E3CD-948F-2D21-79D0CF482898}"/>
              </a:ext>
            </a:extLst>
          </p:cNvPr>
          <p:cNvSpPr txBox="1"/>
          <p:nvPr/>
        </p:nvSpPr>
        <p:spPr>
          <a:xfrm>
            <a:off x="-67948" y="3863960"/>
            <a:ext cx="4025993" cy="3046988"/>
          </a:xfrm>
          <a:prstGeom prst="rect">
            <a:avLst/>
          </a:prstGeom>
          <a:noFill/>
        </p:spPr>
        <p:txBody>
          <a:bodyPr wrap="square" rtlCol="0">
            <a:spAutoFit/>
          </a:bodyPr>
          <a:lstStyle/>
          <a:p>
            <a:r>
              <a:rPr lang="en-US" sz="1600" dirty="0">
                <a:effectLst/>
                <a:latin typeface="+mj-lt"/>
              </a:rPr>
              <a:t>3. We plotted mean SYSBP and DIABP trajectories by key demographic factors (age, sex, and BMI) as well as by smoking status and antihypertensive- medication use. We found that demographic groups exhibit consistent, parallel differences in both SYSBP and DIABP over time, and that treated vs. untreated subjects diverge in their blood-pressure trajectories as expected. Furthermore, smoking and medication status produced even more pronounced trends, highlighting their substantial impact on blood-pressure levels.</a:t>
            </a:r>
            <a:endParaRPr lang="en-US" sz="16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3" y="3572"/>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215537" y="-91440"/>
            <a:ext cx="3211135" cy="738664"/>
          </a:xfrm>
          <a:prstGeom prst="rect">
            <a:avLst/>
          </a:prstGeom>
          <a:noFill/>
        </p:spPr>
        <p:txBody>
          <a:bodyPr wrap="none">
            <a:spAutoFit/>
          </a:bodyPr>
          <a:lstStyle/>
          <a:p>
            <a:endParaRPr lang="zh-CN" altLang="en-US" dirty="0"/>
          </a:p>
          <a:p>
            <a:pPr>
              <a:defRPr sz="2400" b="1">
                <a:solidFill>
                  <a:srgbClr val="FFFFFF"/>
                </a:solidFill>
              </a:defRPr>
            </a:pPr>
            <a:r>
              <a:rPr lang="en-US" dirty="0">
                <a:latin typeface="Arial" panose="020B0604020202020204" pitchFamily="34" charset="0"/>
                <a:cs typeface="Arial" panose="020B0604020202020204" pitchFamily="34" charset="0"/>
              </a:rPr>
              <a:t>Regression Methods</a:t>
            </a:r>
          </a:p>
        </p:txBody>
      </p:sp>
      <p:sp>
        <p:nvSpPr>
          <p:cNvPr id="6" name="文本框 5">
            <a:extLst>
              <a:ext uri="{FF2B5EF4-FFF2-40B4-BE49-F238E27FC236}">
                <a16:creationId xmlns:a16="http://schemas.microsoft.com/office/drawing/2014/main" id="{FEAE7E09-3C68-EB96-93D4-11B689131BE8}"/>
              </a:ext>
            </a:extLst>
          </p:cNvPr>
          <p:cNvSpPr txBox="1"/>
          <p:nvPr/>
        </p:nvSpPr>
        <p:spPr>
          <a:xfrm>
            <a:off x="51271" y="797151"/>
            <a:ext cx="9036232" cy="1754326"/>
          </a:xfrm>
          <a:prstGeom prst="rect">
            <a:avLst/>
          </a:prstGeom>
          <a:noFill/>
        </p:spPr>
        <p:txBody>
          <a:bodyPr wrap="square" rtlCol="0">
            <a:spAutoFit/>
          </a:bodyPr>
          <a:lstStyle/>
          <a:p>
            <a:r>
              <a:rPr lang="en-US" altLang="zh-CN" b="1" dirty="0">
                <a:cs typeface="Arial" panose="020B0604020202020204" pitchFamily="34" charset="0"/>
              </a:rPr>
              <a:t>For Question 1</a:t>
            </a:r>
            <a:r>
              <a:rPr lang="en-US" altLang="zh-CN" dirty="0">
                <a:cs typeface="Arial" panose="020B0604020202020204" pitchFamily="34" charset="0"/>
              </a:rPr>
              <a:t>, demographic factors vary by individual, so we’re not only interested in the average effects of Sex, Age, and BMI on blood pressure but also in how each person’s baseline blood pressure and its trajectory over time differ. We therefore fit a </a:t>
            </a:r>
            <a:r>
              <a:rPr lang="en-US" altLang="zh-CN" b="1" dirty="0">
                <a:cs typeface="Arial" panose="020B0604020202020204" pitchFamily="34" charset="0"/>
              </a:rPr>
              <a:t>LME </a:t>
            </a:r>
            <a:r>
              <a:rPr lang="en-US" altLang="zh-CN" dirty="0">
                <a:cs typeface="Arial" panose="020B0604020202020204" pitchFamily="34" charset="0"/>
              </a:rPr>
              <a:t>model, which estimates both the </a:t>
            </a:r>
            <a:r>
              <a:rPr lang="en-US" altLang="zh-CN" b="1" dirty="0">
                <a:cs typeface="Arial" panose="020B0604020202020204" pitchFamily="34" charset="0"/>
              </a:rPr>
              <a:t>population-level effects </a:t>
            </a:r>
            <a:r>
              <a:rPr lang="en-US" altLang="zh-CN" dirty="0">
                <a:cs typeface="Arial" panose="020B0604020202020204" pitchFamily="34" charset="0"/>
              </a:rPr>
              <a:t>and </a:t>
            </a:r>
            <a:r>
              <a:rPr lang="en-US" altLang="zh-CN" b="1" dirty="0">
                <a:cs typeface="Arial" panose="020B0604020202020204" pitchFamily="34" charset="0"/>
              </a:rPr>
              <a:t>random intercepts and slopes for each participant</a:t>
            </a:r>
            <a:r>
              <a:rPr lang="en-US" altLang="zh-CN" dirty="0">
                <a:cs typeface="Arial" panose="020B0604020202020204" pitchFamily="34" charset="0"/>
              </a:rPr>
              <a:t>, capturing subject-specific deviations from the overall trend. To address multi collinearity among predictors, we add a </a:t>
            </a:r>
            <a:r>
              <a:rPr lang="en-US" altLang="zh-CN" b="1" dirty="0">
                <a:cs typeface="Arial" panose="020B0604020202020204" pitchFamily="34" charset="0"/>
              </a:rPr>
              <a:t>ridge penalty </a:t>
            </a:r>
            <a:r>
              <a:rPr lang="en-US" altLang="zh-CN" dirty="0">
                <a:cs typeface="Arial" panose="020B0604020202020204" pitchFamily="34" charset="0"/>
              </a:rPr>
              <a:t>to the fixed-effects portion of the model.</a:t>
            </a:r>
          </a:p>
        </p:txBody>
      </p:sp>
      <p:sp>
        <p:nvSpPr>
          <p:cNvPr id="8" name="TextBox 7">
            <a:extLst>
              <a:ext uri="{FF2B5EF4-FFF2-40B4-BE49-F238E27FC236}">
                <a16:creationId xmlns:a16="http://schemas.microsoft.com/office/drawing/2014/main" id="{F8A766F8-7312-8794-1F7E-C77F78F8098F}"/>
              </a:ext>
            </a:extLst>
          </p:cNvPr>
          <p:cNvSpPr txBox="1"/>
          <p:nvPr/>
        </p:nvSpPr>
        <p:spPr>
          <a:xfrm>
            <a:off x="51271" y="3182492"/>
            <a:ext cx="8928462" cy="1200329"/>
          </a:xfrm>
          <a:prstGeom prst="rect">
            <a:avLst/>
          </a:prstGeom>
          <a:noFill/>
        </p:spPr>
        <p:txBody>
          <a:bodyPr wrap="square">
            <a:spAutoFit/>
          </a:bodyPr>
          <a:lstStyle/>
          <a:p>
            <a:r>
              <a:rPr lang="en-US" altLang="zh-CN" b="1" dirty="0">
                <a:cs typeface="Arial" panose="020B0604020202020204" pitchFamily="34" charset="0"/>
              </a:rPr>
              <a:t>For Question 2</a:t>
            </a:r>
            <a:r>
              <a:rPr lang="en-US" altLang="zh-CN" dirty="0">
                <a:cs typeface="Arial" panose="020B0604020202020204" pitchFamily="34" charset="0"/>
              </a:rPr>
              <a:t>, our goal is to estimate the </a:t>
            </a:r>
            <a:r>
              <a:rPr lang="en-US" altLang="zh-CN" b="1" dirty="0">
                <a:cs typeface="Arial" panose="020B0604020202020204" pitchFamily="34" charset="0"/>
              </a:rPr>
              <a:t>population-averaged effect </a:t>
            </a:r>
            <a:r>
              <a:rPr lang="en-US" altLang="zh-CN" dirty="0">
                <a:cs typeface="Arial" panose="020B0604020202020204" pitchFamily="34" charset="0"/>
              </a:rPr>
              <a:t>of anti hypertensive medication use on blood pressure rather than individual-level trajectories. </a:t>
            </a:r>
            <a:r>
              <a:rPr lang="en-US" altLang="zh-CN" b="1" dirty="0">
                <a:cs typeface="Arial" panose="020B0604020202020204" pitchFamily="34" charset="0"/>
              </a:rPr>
              <a:t>GEE</a:t>
            </a:r>
            <a:r>
              <a:rPr lang="en-US" altLang="zh-CN" dirty="0">
                <a:cs typeface="Arial" panose="020B0604020202020204" pitchFamily="34" charset="0"/>
              </a:rPr>
              <a:t> therefore provides a simpler, more reliable interpretation of the marginal drug effect. Again, we introduce a </a:t>
            </a:r>
            <a:r>
              <a:rPr lang="en-US" altLang="zh-CN" b="1" dirty="0">
                <a:cs typeface="Arial" panose="020B0604020202020204" pitchFamily="34" charset="0"/>
              </a:rPr>
              <a:t>ridge penalty </a:t>
            </a:r>
            <a:r>
              <a:rPr lang="en-US" altLang="zh-CN" dirty="0">
                <a:cs typeface="Arial" panose="020B0604020202020204" pitchFamily="34" charset="0"/>
              </a:rPr>
              <a:t>to address multi collinearity.</a:t>
            </a:r>
          </a:p>
        </p:txBody>
      </p:sp>
      <p:sp>
        <p:nvSpPr>
          <p:cNvPr id="9" name="TextBox 8">
            <a:extLst>
              <a:ext uri="{FF2B5EF4-FFF2-40B4-BE49-F238E27FC236}">
                <a16:creationId xmlns:a16="http://schemas.microsoft.com/office/drawing/2014/main" id="{635BC221-C239-9C6A-23B4-FD2B8EA429F4}"/>
              </a:ext>
            </a:extLst>
          </p:cNvPr>
          <p:cNvSpPr txBox="1"/>
          <p:nvPr/>
        </p:nvSpPr>
        <p:spPr>
          <a:xfrm>
            <a:off x="105156" y="4911281"/>
            <a:ext cx="9036231" cy="1477328"/>
          </a:xfrm>
          <a:prstGeom prst="rect">
            <a:avLst/>
          </a:prstGeom>
          <a:noFill/>
        </p:spPr>
        <p:txBody>
          <a:bodyPr wrap="square" rtlCol="0">
            <a:spAutoFit/>
          </a:bodyPr>
          <a:lstStyle/>
          <a:p>
            <a:r>
              <a:rPr lang="en-US" b="1" dirty="0"/>
              <a:t>For Question 3</a:t>
            </a:r>
            <a:r>
              <a:rPr lang="en-US" dirty="0"/>
              <a:t>, we aim to estimate the </a:t>
            </a:r>
            <a:r>
              <a:rPr lang="en-US" b="1" dirty="0"/>
              <a:t>population-averaged effect </a:t>
            </a:r>
            <a:r>
              <a:rPr lang="en-US" dirty="0"/>
              <a:t>of current smoking status and smoking intensity on systolic and diastolic blood pressure. Thus, we again employ a </a:t>
            </a:r>
            <a:r>
              <a:rPr lang="en-US" b="1" dirty="0"/>
              <a:t>GEE</a:t>
            </a:r>
            <a:r>
              <a:rPr lang="en-US" dirty="0"/>
              <a:t> framework, clustering on RANDID and specifying an exchangeable working correlation structure. As with Question 2, we incorporate a </a:t>
            </a:r>
            <a:r>
              <a:rPr lang="en-US" b="1" dirty="0"/>
              <a:t>ridge penalty</a:t>
            </a:r>
            <a:r>
              <a:rPr lang="en-US" dirty="0"/>
              <a:t> to curb potential multicollinearity among CURSMOKE, CIGPDAY, and the additional covariates.</a:t>
            </a:r>
          </a:p>
        </p:txBody>
      </p:sp>
      <p:pic>
        <p:nvPicPr>
          <p:cNvPr id="4" name="Picture 3">
            <a:extLst>
              <a:ext uri="{FF2B5EF4-FFF2-40B4-BE49-F238E27FC236}">
                <a16:creationId xmlns:a16="http://schemas.microsoft.com/office/drawing/2014/main" id="{07F8374C-5F9D-62F9-4D98-1C236784A573}"/>
              </a:ext>
            </a:extLst>
          </p:cNvPr>
          <p:cNvPicPr>
            <a:picLocks noChangeAspect="1"/>
          </p:cNvPicPr>
          <p:nvPr/>
        </p:nvPicPr>
        <p:blipFill>
          <a:blip r:embed="rId2"/>
          <a:stretch>
            <a:fillRect/>
          </a:stretch>
        </p:blipFill>
        <p:spPr>
          <a:xfrm>
            <a:off x="164267" y="2564659"/>
            <a:ext cx="7669506" cy="637515"/>
          </a:xfrm>
          <a:prstGeom prst="rect">
            <a:avLst/>
          </a:prstGeom>
        </p:spPr>
      </p:pic>
      <p:pic>
        <p:nvPicPr>
          <p:cNvPr id="10" name="Picture 9">
            <a:extLst>
              <a:ext uri="{FF2B5EF4-FFF2-40B4-BE49-F238E27FC236}">
                <a16:creationId xmlns:a16="http://schemas.microsoft.com/office/drawing/2014/main" id="{44EEE9C2-88F8-F79D-C208-30A88E7F759C}"/>
              </a:ext>
            </a:extLst>
          </p:cNvPr>
          <p:cNvPicPr>
            <a:picLocks noChangeAspect="1"/>
          </p:cNvPicPr>
          <p:nvPr/>
        </p:nvPicPr>
        <p:blipFill>
          <a:blip r:embed="rId3"/>
          <a:stretch>
            <a:fillRect/>
          </a:stretch>
        </p:blipFill>
        <p:spPr>
          <a:xfrm>
            <a:off x="220521" y="4362805"/>
            <a:ext cx="6412301" cy="597837"/>
          </a:xfrm>
          <a:prstGeom prst="rect">
            <a:avLst/>
          </a:prstGeom>
        </p:spPr>
      </p:pic>
      <p:pic>
        <p:nvPicPr>
          <p:cNvPr id="11" name="Picture 10">
            <a:extLst>
              <a:ext uri="{FF2B5EF4-FFF2-40B4-BE49-F238E27FC236}">
                <a16:creationId xmlns:a16="http://schemas.microsoft.com/office/drawing/2014/main" id="{6AA156B1-C960-D0CE-ED86-4B966D1BE043}"/>
              </a:ext>
            </a:extLst>
          </p:cNvPr>
          <p:cNvPicPr>
            <a:picLocks noChangeAspect="1"/>
          </p:cNvPicPr>
          <p:nvPr/>
        </p:nvPicPr>
        <p:blipFill>
          <a:blip r:embed="rId4"/>
          <a:stretch>
            <a:fillRect/>
          </a:stretch>
        </p:blipFill>
        <p:spPr>
          <a:xfrm>
            <a:off x="215537" y="6388609"/>
            <a:ext cx="8871966" cy="4540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152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2">
            <a:extLst>
              <a:ext uri="{FF2B5EF4-FFF2-40B4-BE49-F238E27FC236}">
                <a16:creationId xmlns:a16="http://schemas.microsoft.com/office/drawing/2014/main" id="{7AB5EC40-376A-70DF-7997-850D3638FAB2}"/>
              </a:ext>
            </a:extLst>
          </p:cNvPr>
          <p:cNvSpPr txBox="1"/>
          <p:nvPr/>
        </p:nvSpPr>
        <p:spPr>
          <a:xfrm>
            <a:off x="215537" y="-91440"/>
            <a:ext cx="3211135" cy="738664"/>
          </a:xfrm>
          <a:prstGeom prst="rect">
            <a:avLst/>
          </a:prstGeom>
          <a:noFill/>
        </p:spPr>
        <p:txBody>
          <a:bodyPr wrap="none">
            <a:spAutoFit/>
          </a:bodyPr>
          <a:lstStyle/>
          <a:p>
            <a:endParaRPr lang="zh-CN" altLang="en-US" dirty="0"/>
          </a:p>
          <a:p>
            <a:pPr>
              <a:defRPr sz="2400" b="1">
                <a:solidFill>
                  <a:srgbClr val="FFFFFF"/>
                </a:solidFill>
              </a:defRPr>
            </a:pPr>
            <a:r>
              <a:rPr lang="en-US" dirty="0">
                <a:latin typeface="Arial" panose="020B0604020202020204" pitchFamily="34" charset="0"/>
                <a:cs typeface="Arial" panose="020B0604020202020204" pitchFamily="34" charset="0"/>
              </a:rPr>
              <a:t>Regression Methods</a:t>
            </a:r>
          </a:p>
        </p:txBody>
      </p:sp>
      <p:sp>
        <p:nvSpPr>
          <p:cNvPr id="3" name="TextBox 2">
            <a:extLst>
              <a:ext uri="{FF2B5EF4-FFF2-40B4-BE49-F238E27FC236}">
                <a16:creationId xmlns:a16="http://schemas.microsoft.com/office/drawing/2014/main" id="{6AD7C914-252F-1782-9206-8D516869D969}"/>
              </a:ext>
            </a:extLst>
          </p:cNvPr>
          <p:cNvSpPr txBox="1"/>
          <p:nvPr/>
        </p:nvSpPr>
        <p:spPr>
          <a:xfrm>
            <a:off x="215537" y="979714"/>
            <a:ext cx="8823144" cy="2308324"/>
          </a:xfrm>
          <a:prstGeom prst="rect">
            <a:avLst/>
          </a:prstGeom>
          <a:noFill/>
        </p:spPr>
        <p:txBody>
          <a:bodyPr wrap="square" rtlCol="0">
            <a:spAutoFit/>
          </a:bodyPr>
          <a:lstStyle/>
          <a:p>
            <a:r>
              <a:rPr lang="en-US" b="1" dirty="0"/>
              <a:t>For</a:t>
            </a:r>
            <a:r>
              <a:rPr lang="zh-CN" altLang="en-US" b="1" dirty="0"/>
              <a:t> </a:t>
            </a:r>
            <a:r>
              <a:rPr lang="en-US" b="1" dirty="0"/>
              <a:t>Question 4</a:t>
            </a:r>
            <a:r>
              <a:rPr lang="en-US" dirty="0"/>
              <a:t>, we prefer </a:t>
            </a:r>
            <a:r>
              <a:rPr lang="en-US" b="1" dirty="0"/>
              <a:t>LME </a:t>
            </a:r>
            <a:r>
              <a:rPr lang="en-US" dirty="0"/>
              <a:t>model because it directly captures within-subject correlation, naturally handles unbalanced repeated measurements, and lets us quantify </a:t>
            </a:r>
            <a:r>
              <a:rPr lang="en-US" b="1" dirty="0"/>
              <a:t>both the average effect of these biomarkers</a:t>
            </a:r>
            <a:r>
              <a:rPr lang="en-US" dirty="0"/>
              <a:t> and </a:t>
            </a:r>
            <a:r>
              <a:rPr lang="en-US" b="1" dirty="0"/>
              <a:t>each individual’s deviation from that average</a:t>
            </a:r>
            <a:r>
              <a:rPr lang="en-US" dirty="0"/>
              <a:t>. Moreover, EDA revealed a </a:t>
            </a:r>
            <a:r>
              <a:rPr lang="en-US" b="1" dirty="0"/>
              <a:t>curved relationship </a:t>
            </a:r>
            <a:r>
              <a:rPr lang="en-US" dirty="0"/>
              <a:t>between blood pressure and time, so we model </a:t>
            </a:r>
            <a:r>
              <a:rPr lang="en-US" b="1" dirty="0"/>
              <a:t>TIME with a natural cubic spline </a:t>
            </a:r>
            <a:r>
              <a:rPr lang="en-US" dirty="0"/>
              <a:t>to flexibly fit that nonlinearity while preserving linear tails. Finally, to address multicollinearity among TOTCHOL, LDLC, SYSBP and DIABP, we add a </a:t>
            </a:r>
            <a:r>
              <a:rPr lang="en-US" b="1" dirty="0"/>
              <a:t>ridge penalty </a:t>
            </a:r>
            <a:r>
              <a:rPr lang="en-US" dirty="0"/>
              <a:t>to the fixed-effects portion of the model—stabilizing coefficient estimates without sacrificing the mixed-model framework.</a:t>
            </a:r>
          </a:p>
        </p:txBody>
      </p:sp>
      <p:sp>
        <p:nvSpPr>
          <p:cNvPr id="4" name="文本框 4">
            <a:extLst>
              <a:ext uri="{FF2B5EF4-FFF2-40B4-BE49-F238E27FC236}">
                <a16:creationId xmlns:a16="http://schemas.microsoft.com/office/drawing/2014/main" id="{875BD0E3-F16B-0FF9-937A-6777138D6099}"/>
              </a:ext>
            </a:extLst>
          </p:cNvPr>
          <p:cNvSpPr txBox="1"/>
          <p:nvPr/>
        </p:nvSpPr>
        <p:spPr>
          <a:xfrm>
            <a:off x="160428" y="4303700"/>
            <a:ext cx="8933362" cy="2585323"/>
          </a:xfrm>
          <a:prstGeom prst="rect">
            <a:avLst/>
          </a:prstGeom>
          <a:noFill/>
        </p:spPr>
        <p:txBody>
          <a:bodyPr wrap="square" rtlCol="0">
            <a:spAutoFit/>
          </a:bodyPr>
          <a:lstStyle/>
          <a:p>
            <a:r>
              <a:rPr lang="en-US" altLang="zh-CN" b="1" dirty="0">
                <a:cs typeface="Arial" panose="020B0604020202020204" pitchFamily="34" charset="0"/>
              </a:rPr>
              <a:t>Overall</a:t>
            </a:r>
          </a:p>
          <a:p>
            <a:r>
              <a:rPr lang="en-US" altLang="zh-CN" dirty="0">
                <a:cs typeface="Arial" panose="020B0604020202020204" pitchFamily="34" charset="0"/>
              </a:rPr>
              <a:t>Question 1 &amp; 4:</a:t>
            </a:r>
            <a:r>
              <a:rPr lang="zh-CN" altLang="en-US" dirty="0">
                <a:cs typeface="Arial" panose="020B0604020202020204" pitchFamily="34" charset="0"/>
              </a:rPr>
              <a:t> </a:t>
            </a:r>
            <a:r>
              <a:rPr lang="en-US" altLang="zh-CN" dirty="0">
                <a:cs typeface="Arial" panose="020B0604020202020204" pitchFamily="34" charset="0"/>
              </a:rPr>
              <a:t>Linear Mixed Effects Model </a:t>
            </a:r>
          </a:p>
          <a:p>
            <a:r>
              <a:rPr lang="en-US" altLang="zh-CN" dirty="0">
                <a:cs typeface="Arial" panose="020B0604020202020204" pitchFamily="34" charset="0"/>
              </a:rPr>
              <a:t>Question 2 &amp; 3: Generalized Estimating Equations</a:t>
            </a:r>
          </a:p>
          <a:p>
            <a:endParaRPr lang="en-US" altLang="zh-CN" dirty="0">
              <a:cs typeface="Arial" panose="020B0604020202020204" pitchFamily="34" charset="0"/>
            </a:endParaRPr>
          </a:p>
          <a:p>
            <a:r>
              <a:rPr lang="en-US" altLang="zh-CN" dirty="0">
                <a:cs typeface="Arial" panose="020B0604020202020204" pitchFamily="34" charset="0"/>
              </a:rPr>
              <a:t>Compared to the LME, GEE directly estimate population-averaged effects: their sandwich estimator remains consistent even if the working correlation structure is mis-specified, yielding robust standard errors. With enough clusters, GEE delivers more </a:t>
            </a:r>
            <a:r>
              <a:rPr lang="en-US" altLang="zh-CN" b="1" dirty="0">
                <a:cs typeface="Arial" panose="020B0604020202020204" pitchFamily="34" charset="0"/>
              </a:rPr>
              <a:t>stable variance estimates for fixed effects</a:t>
            </a:r>
            <a:r>
              <a:rPr lang="en-US" altLang="zh-CN" dirty="0">
                <a:cs typeface="Arial" panose="020B0604020202020204" pitchFamily="34" charset="0"/>
              </a:rPr>
              <a:t>, whereas LME’s variance-component estimates can be highly variable in small or complex samples.</a:t>
            </a:r>
            <a:endParaRPr lang="zh-CN" altLang="en-US" dirty="0">
              <a:cs typeface="Arial" panose="020B0604020202020204" pitchFamily="34" charset="0"/>
            </a:endParaRPr>
          </a:p>
        </p:txBody>
      </p:sp>
      <p:pic>
        <p:nvPicPr>
          <p:cNvPr id="5" name="Picture 4">
            <a:extLst>
              <a:ext uri="{FF2B5EF4-FFF2-40B4-BE49-F238E27FC236}">
                <a16:creationId xmlns:a16="http://schemas.microsoft.com/office/drawing/2014/main" id="{BDA34F2F-00C0-4AE8-BC7B-207D0874F5D8}"/>
              </a:ext>
            </a:extLst>
          </p:cNvPr>
          <p:cNvPicPr>
            <a:picLocks noChangeAspect="1"/>
          </p:cNvPicPr>
          <p:nvPr/>
        </p:nvPicPr>
        <p:blipFill>
          <a:blip r:embed="rId2"/>
          <a:stretch>
            <a:fillRect/>
          </a:stretch>
        </p:blipFill>
        <p:spPr>
          <a:xfrm>
            <a:off x="160428" y="3288038"/>
            <a:ext cx="8768035" cy="562161"/>
          </a:xfrm>
          <a:prstGeom prst="rect">
            <a:avLst/>
          </a:prstGeom>
        </p:spPr>
      </p:pic>
      <p:pic>
        <p:nvPicPr>
          <p:cNvPr id="6" name="Picture 5">
            <a:extLst>
              <a:ext uri="{FF2B5EF4-FFF2-40B4-BE49-F238E27FC236}">
                <a16:creationId xmlns:a16="http://schemas.microsoft.com/office/drawing/2014/main" id="{D51DF89F-C0A3-862F-4B6E-63DBDE6F9777}"/>
              </a:ext>
            </a:extLst>
          </p:cNvPr>
          <p:cNvPicPr>
            <a:picLocks noChangeAspect="1"/>
          </p:cNvPicPr>
          <p:nvPr/>
        </p:nvPicPr>
        <p:blipFill>
          <a:blip r:embed="rId3"/>
          <a:stretch>
            <a:fillRect/>
          </a:stretch>
        </p:blipFill>
        <p:spPr>
          <a:xfrm>
            <a:off x="947974" y="3850199"/>
            <a:ext cx="7358269" cy="56392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860</Words>
  <Application>Microsoft Macintosh PowerPoint</Application>
  <PresentationFormat>On-screen Show (4:3)</PresentationFormat>
  <Paragraphs>48</Paragraphs>
  <Slides>6</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GEYUE LI</cp:lastModifiedBy>
  <cp:revision>77</cp:revision>
  <dcterms:created xsi:type="dcterms:W3CDTF">2013-01-27T09:14:16Z</dcterms:created>
  <dcterms:modified xsi:type="dcterms:W3CDTF">2025-05-13T18:58:07Z</dcterms:modified>
  <cp:category/>
</cp:coreProperties>
</file>