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6" r:id="rId3"/>
    <p:sldId id="257"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snapToObjects="1">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DC78E4-8DFE-32B7-A890-07B4989DBF15}"/>
              </a:ext>
            </a:extLst>
          </p:cNvPr>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5" name="TextBox 2">
            <a:extLst>
              <a:ext uri="{FF2B5EF4-FFF2-40B4-BE49-F238E27FC236}">
                <a16:creationId xmlns:a16="http://schemas.microsoft.com/office/drawing/2014/main" id="{9F06BE06-D834-0FC7-F1D7-9957F044CD94}"/>
              </a:ext>
            </a:extLst>
          </p:cNvPr>
          <p:cNvSpPr txBox="1"/>
          <p:nvPr/>
        </p:nvSpPr>
        <p:spPr>
          <a:xfrm>
            <a:off x="230266" y="-117567"/>
            <a:ext cx="8683467" cy="738664"/>
          </a:xfrm>
          <a:prstGeom prst="rect">
            <a:avLst/>
          </a:prstGeom>
          <a:noFill/>
        </p:spPr>
        <p:txBody>
          <a:bodyPr wrap="none">
            <a:spAutoFit/>
          </a:bodyPr>
          <a:lstStyle/>
          <a:p>
            <a:endParaRPr dirty="0"/>
          </a:p>
          <a:p>
            <a:pPr>
              <a:defRPr sz="2400" b="1">
                <a:solidFill>
                  <a:srgbClr val="FFFFFF"/>
                </a:solidFill>
              </a:defRPr>
            </a:pPr>
            <a:r>
              <a:rPr lang="en-US" dirty="0"/>
              <a:t>BIOST 540 Longitudinal and Multilevel Data Analysis Group Project</a:t>
            </a:r>
            <a:endParaRPr dirty="0"/>
          </a:p>
        </p:txBody>
      </p:sp>
      <p:sp>
        <p:nvSpPr>
          <p:cNvPr id="6" name="文本框 5">
            <a:extLst>
              <a:ext uri="{FF2B5EF4-FFF2-40B4-BE49-F238E27FC236}">
                <a16:creationId xmlns:a16="http://schemas.microsoft.com/office/drawing/2014/main" id="{3363825D-D76D-8AB8-6398-4401F8997F68}"/>
              </a:ext>
            </a:extLst>
          </p:cNvPr>
          <p:cNvSpPr txBox="1"/>
          <p:nvPr/>
        </p:nvSpPr>
        <p:spPr>
          <a:xfrm>
            <a:off x="568233" y="4909236"/>
            <a:ext cx="7778932" cy="1200329"/>
          </a:xfrm>
          <a:prstGeom prst="rect">
            <a:avLst/>
          </a:prstGeom>
          <a:noFill/>
        </p:spPr>
        <p:txBody>
          <a:bodyPr wrap="square" rtlCol="0">
            <a:spAutoFit/>
          </a:bodyPr>
          <a:lstStyle/>
          <a:p>
            <a:r>
              <a:rPr lang="en-US" altLang="zh-CN" dirty="0"/>
              <a:t>Group 1:</a:t>
            </a:r>
          </a:p>
          <a:p>
            <a:r>
              <a:rPr lang="en-US" altLang="zh-CN" dirty="0"/>
              <a:t>Emily Li, 2427297</a:t>
            </a:r>
          </a:p>
          <a:p>
            <a:r>
              <a:rPr lang="en-US" altLang="zh-CN" dirty="0"/>
              <a:t>Bryan Ng, 2427348</a:t>
            </a:r>
          </a:p>
          <a:p>
            <a:r>
              <a:rPr lang="en-US" altLang="zh-CN" dirty="0"/>
              <a:t>Junyi Fang, 2427308</a:t>
            </a:r>
            <a:endParaRPr lang="zh-CN" altLang="en-US" dirty="0"/>
          </a:p>
        </p:txBody>
      </p:sp>
      <p:sp>
        <p:nvSpPr>
          <p:cNvPr id="7" name="文本框 6">
            <a:extLst>
              <a:ext uri="{FF2B5EF4-FFF2-40B4-BE49-F238E27FC236}">
                <a16:creationId xmlns:a16="http://schemas.microsoft.com/office/drawing/2014/main" id="{0CDB0DA2-47ED-3184-AC24-F1120D57AB29}"/>
              </a:ext>
            </a:extLst>
          </p:cNvPr>
          <p:cNvSpPr txBox="1"/>
          <p:nvPr/>
        </p:nvSpPr>
        <p:spPr>
          <a:xfrm>
            <a:off x="568233" y="2664824"/>
            <a:ext cx="8007531" cy="954107"/>
          </a:xfrm>
          <a:prstGeom prst="rect">
            <a:avLst/>
          </a:prstGeom>
          <a:noFill/>
        </p:spPr>
        <p:txBody>
          <a:bodyPr wrap="square" rtlCol="0">
            <a:spAutoFit/>
          </a:bodyPr>
          <a:lstStyle/>
          <a:p>
            <a:pPr algn="ctr"/>
            <a:r>
              <a:rPr lang="en-US" altLang="zh-CN" sz="2800" b="1" dirty="0"/>
              <a:t>Longitudinal Analysis of Cardiovascular Disease Risk Factors based on the Framingham Heart Study</a:t>
            </a:r>
            <a:endParaRPr lang="zh-CN" altLang="en-US" sz="2800" b="1" dirty="0"/>
          </a:p>
        </p:txBody>
      </p:sp>
    </p:spTree>
    <p:extLst>
      <p:ext uri="{BB962C8B-B14F-4D97-AF65-F5344CB8AC3E}">
        <p14:creationId xmlns:p14="http://schemas.microsoft.com/office/powerpoint/2010/main" val="367979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274320" y="-91440"/>
            <a:ext cx="9144000" cy="914400"/>
          </a:xfrm>
          <a:prstGeom prst="rect">
            <a:avLst/>
          </a:prstGeom>
          <a:noFill/>
        </p:spPr>
        <p:txBody>
          <a:bodyPr wrap="none">
            <a:spAutoFit/>
          </a:bodyPr>
          <a:lstStyle/>
          <a:p>
            <a:endParaRPr dirty="0"/>
          </a:p>
          <a:p>
            <a:pPr>
              <a:defRPr sz="2400" b="1">
                <a:solidFill>
                  <a:srgbClr val="FFFFFF"/>
                </a:solidFill>
              </a:defRPr>
            </a:pPr>
            <a:r>
              <a:rPr dirty="0"/>
              <a:t>Introduction</a:t>
            </a:r>
          </a:p>
        </p:txBody>
      </p:sp>
      <p:sp>
        <p:nvSpPr>
          <p:cNvPr id="5" name="文本框 4">
            <a:extLst>
              <a:ext uri="{FF2B5EF4-FFF2-40B4-BE49-F238E27FC236}">
                <a16:creationId xmlns:a16="http://schemas.microsoft.com/office/drawing/2014/main" id="{0B13A11F-013F-5369-B9C8-CA2EA251C82F}"/>
              </a:ext>
            </a:extLst>
          </p:cNvPr>
          <p:cNvSpPr txBox="1"/>
          <p:nvPr/>
        </p:nvSpPr>
        <p:spPr>
          <a:xfrm>
            <a:off x="646611" y="1521823"/>
            <a:ext cx="7981406" cy="4678204"/>
          </a:xfrm>
          <a:prstGeom prst="rect">
            <a:avLst/>
          </a:prstGeom>
          <a:noFill/>
        </p:spPr>
        <p:txBody>
          <a:bodyPr wrap="square" rtlCol="0">
            <a:spAutoFit/>
          </a:bodyPr>
          <a:lstStyle/>
          <a:p>
            <a:pPr>
              <a:defRPr sz="1800">
                <a:solidFill>
                  <a:srgbClr val="000000"/>
                </a:solidFill>
              </a:defRPr>
            </a:pPr>
            <a:r>
              <a:rPr lang="en-US" altLang="zh-CN" sz="2000" dirty="0"/>
              <a:t>The Framingham Heart Study is an epidemiological study in cardiovascular research </a:t>
            </a:r>
            <a:r>
              <a:rPr lang="en-US" altLang="zh-CN" sz="2000" kern="0" dirty="0">
                <a:solidFill>
                  <a:srgbClr val="000000"/>
                </a:solidFill>
                <a:effectLst/>
                <a:ea typeface="等线" panose="02010600030101010101" pitchFamily="2" charset="-122"/>
              </a:rPr>
              <a:t>among a population of free living subjects in the community of Framingham, Massachusetts</a:t>
            </a:r>
            <a:r>
              <a:rPr lang="en-US" altLang="zh-CN" sz="2000" dirty="0"/>
              <a:t>. The study aimed to identify </a:t>
            </a:r>
            <a:r>
              <a:rPr lang="en-US" altLang="zh-CN" sz="2000" kern="0" dirty="0">
                <a:solidFill>
                  <a:srgbClr val="000000"/>
                </a:solidFill>
                <a:effectLst/>
                <a:ea typeface="等线" panose="02010600030101010101" pitchFamily="2" charset="-122"/>
                <a:cs typeface="Times New Roman" panose="02020603050405020304" pitchFamily="18" charset="0"/>
              </a:rPr>
              <a:t>the common factors or characteristics that contribute to cardiovascular disease (CVD)</a:t>
            </a:r>
            <a:r>
              <a:rPr lang="en-US" altLang="zh-CN" sz="2000" dirty="0"/>
              <a:t>. It is a large-scale cohort study to systematically collect data on health, lifestyle, and clinical measures from individuals in a community setting. </a:t>
            </a:r>
          </a:p>
          <a:p>
            <a:pPr>
              <a:defRPr sz="1800">
                <a:solidFill>
                  <a:srgbClr val="000000"/>
                </a:solidFill>
              </a:defRPr>
            </a:pPr>
            <a:endParaRPr lang="en-US" altLang="zh-CN" sz="2000" dirty="0"/>
          </a:p>
          <a:p>
            <a:pPr>
              <a:defRPr sz="1800">
                <a:solidFill>
                  <a:srgbClr val="000000"/>
                </a:solidFill>
              </a:defRPr>
            </a:pPr>
            <a:r>
              <a:rPr lang="en-US" altLang="zh-CN" sz="2000" dirty="0"/>
              <a:t>The data used here is a subset of this study, including 4,434 participants and 11,627 total observations from three examination periods spanning approximately 1956 to 1968.</a:t>
            </a:r>
          </a:p>
          <a:p>
            <a:pPr>
              <a:defRPr sz="1800">
                <a:solidFill>
                  <a:srgbClr val="000000"/>
                </a:solidFill>
              </a:defRPr>
            </a:pPr>
            <a:endParaRPr lang="en-US" altLang="zh-CN" sz="2000" dirty="0"/>
          </a:p>
          <a:p>
            <a:pPr>
              <a:defRPr sz="1800">
                <a:solidFill>
                  <a:srgbClr val="000000"/>
                </a:solidFill>
              </a:defRPr>
            </a:pPr>
            <a:r>
              <a:rPr lang="en-US" altLang="zh-CN" sz="2000" dirty="0"/>
              <a:t>These data include clinical, laboratory, questionnaire-based, and adjudicated cardiovascular event outcomes, such as myocardial infarction, stroke, and heart failure.</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222070" y="-91440"/>
            <a:ext cx="9144000" cy="914400"/>
          </a:xfrm>
          <a:prstGeom prst="rect">
            <a:avLst/>
          </a:prstGeom>
          <a:noFill/>
        </p:spPr>
        <p:txBody>
          <a:bodyPr wrap="none">
            <a:spAutoFit/>
          </a:bodyPr>
          <a:lstStyle/>
          <a:p>
            <a:endParaRPr dirty="0"/>
          </a:p>
          <a:p>
            <a:pPr>
              <a:defRPr sz="2400" b="1">
                <a:solidFill>
                  <a:srgbClr val="FFFFFF"/>
                </a:solidFill>
              </a:defRPr>
            </a:pPr>
            <a:r>
              <a:rPr dirty="0"/>
              <a:t>Clustering Structure and Variables</a:t>
            </a:r>
          </a:p>
        </p:txBody>
      </p:sp>
      <p:sp>
        <p:nvSpPr>
          <p:cNvPr id="4" name="Rectangle 3"/>
          <p:cNvSpPr/>
          <p:nvPr/>
        </p:nvSpPr>
        <p:spPr>
          <a:xfrm>
            <a:off x="457200" y="790303"/>
            <a:ext cx="8229600" cy="1371600"/>
          </a:xfrm>
          <a:prstGeom prst="rect">
            <a:avLst/>
          </a:prstGeom>
          <a:solidFill>
            <a:srgbClr val="FFFFFF"/>
          </a:solidFill>
          <a:ln w="19050">
            <a:solidFill>
              <a:srgbClr val="C8DDF2"/>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2000" b="1">
                <a:solidFill>
                  <a:srgbClr val="000000"/>
                </a:solidFill>
              </a:defRPr>
            </a:pPr>
            <a:r>
              <a:rPr dirty="0"/>
              <a:t>Clustering Structure</a:t>
            </a:r>
          </a:p>
          <a:p>
            <a:pPr>
              <a:defRPr sz="1800">
                <a:solidFill>
                  <a:srgbClr val="000000"/>
                </a:solidFill>
              </a:defRPr>
            </a:pPr>
            <a:r>
              <a:rPr lang="en-US" altLang="zh-CN" dirty="0"/>
              <a:t>In this longitudinal study, the primary clustering structure is based on individuals. Each subject, identified by a unique identifier(RANDID), has 1 to 3 measurements taken at different time points.</a:t>
            </a:r>
            <a:endParaRPr dirty="0"/>
          </a:p>
        </p:txBody>
      </p:sp>
      <p:graphicFrame>
        <p:nvGraphicFramePr>
          <p:cNvPr id="5" name="Table 4"/>
          <p:cNvGraphicFramePr>
            <a:graphicFrameLocks noGrp="1"/>
          </p:cNvGraphicFramePr>
          <p:nvPr>
            <p:extLst>
              <p:ext uri="{D42A27DB-BD31-4B8C-83A1-F6EECF244321}">
                <p14:modId xmlns:p14="http://schemas.microsoft.com/office/powerpoint/2010/main" val="766498788"/>
              </p:ext>
            </p:extLst>
          </p:nvPr>
        </p:nvGraphicFramePr>
        <p:xfrm>
          <a:off x="431074" y="2201473"/>
          <a:ext cx="8281852" cy="4656464"/>
        </p:xfrm>
        <a:graphic>
          <a:graphicData uri="http://schemas.openxmlformats.org/drawingml/2006/table">
            <a:tbl>
              <a:tblPr firstRow="1" bandRow="1">
                <a:tableStyleId>{5C22544A-7EE6-4342-B048-85BDC9FD1C3A}</a:tableStyleId>
              </a:tblPr>
              <a:tblGrid>
                <a:gridCol w="2070463">
                  <a:extLst>
                    <a:ext uri="{9D8B030D-6E8A-4147-A177-3AD203B41FA5}">
                      <a16:colId xmlns:a16="http://schemas.microsoft.com/office/drawing/2014/main" val="20000"/>
                    </a:ext>
                  </a:extLst>
                </a:gridCol>
                <a:gridCol w="2070463">
                  <a:extLst>
                    <a:ext uri="{9D8B030D-6E8A-4147-A177-3AD203B41FA5}">
                      <a16:colId xmlns:a16="http://schemas.microsoft.com/office/drawing/2014/main" val="20001"/>
                    </a:ext>
                  </a:extLst>
                </a:gridCol>
                <a:gridCol w="2070463">
                  <a:extLst>
                    <a:ext uri="{9D8B030D-6E8A-4147-A177-3AD203B41FA5}">
                      <a16:colId xmlns:a16="http://schemas.microsoft.com/office/drawing/2014/main" val="20002"/>
                    </a:ext>
                  </a:extLst>
                </a:gridCol>
                <a:gridCol w="2070463">
                  <a:extLst>
                    <a:ext uri="{9D8B030D-6E8A-4147-A177-3AD203B41FA5}">
                      <a16:colId xmlns:a16="http://schemas.microsoft.com/office/drawing/2014/main" val="20003"/>
                    </a:ext>
                  </a:extLst>
                </a:gridCol>
              </a:tblGrid>
              <a:tr h="316046">
                <a:tc>
                  <a:txBody>
                    <a:bodyPr/>
                    <a:lstStyle/>
                    <a:p>
                      <a:pPr>
                        <a:defRPr b="1"/>
                      </a:pPr>
                      <a:r>
                        <a:rPr sz="1600" dirty="0"/>
                        <a:t>Variable</a:t>
                      </a:r>
                    </a:p>
                  </a:txBody>
                  <a:tcPr/>
                </a:tc>
                <a:tc>
                  <a:txBody>
                    <a:bodyPr/>
                    <a:lstStyle/>
                    <a:p>
                      <a:pPr>
                        <a:defRPr b="1"/>
                      </a:pPr>
                      <a:r>
                        <a:rPr sz="1600" dirty="0"/>
                        <a:t>Description</a:t>
                      </a:r>
                    </a:p>
                  </a:txBody>
                  <a:tcPr/>
                </a:tc>
                <a:tc>
                  <a:txBody>
                    <a:bodyPr/>
                    <a:lstStyle/>
                    <a:p>
                      <a:pPr>
                        <a:defRPr b="1"/>
                      </a:pPr>
                      <a:r>
                        <a:rPr sz="1600" dirty="0"/>
                        <a:t>Units</a:t>
                      </a:r>
                    </a:p>
                  </a:txBody>
                  <a:tcPr/>
                </a:tc>
                <a:tc>
                  <a:txBody>
                    <a:bodyPr/>
                    <a:lstStyle/>
                    <a:p>
                      <a:pPr>
                        <a:defRPr b="1"/>
                      </a:pPr>
                      <a:r>
                        <a:rPr sz="1600" dirty="0"/>
                        <a:t>Range</a:t>
                      </a:r>
                    </a:p>
                  </a:txBody>
                  <a:tcPr/>
                </a:tc>
                <a:extLst>
                  <a:ext uri="{0D108BD9-81ED-4DB2-BD59-A6C34878D82A}">
                    <a16:rowId xmlns:a16="http://schemas.microsoft.com/office/drawing/2014/main" val="10000"/>
                  </a:ext>
                </a:extLst>
              </a:tr>
              <a:tr h="237035">
                <a:tc>
                  <a:txBody>
                    <a:bodyPr/>
                    <a:lstStyle/>
                    <a:p>
                      <a:r>
                        <a:rPr sz="1100" dirty="0">
                          <a:latin typeface="+mn-lt"/>
                        </a:rPr>
                        <a:t>BMI</a:t>
                      </a:r>
                    </a:p>
                  </a:txBody>
                  <a:tcPr/>
                </a:tc>
                <a:tc>
                  <a:txBody>
                    <a:bodyPr/>
                    <a:lstStyle/>
                    <a:p>
                      <a:r>
                        <a:rPr sz="1100" dirty="0">
                          <a:latin typeface="+mn-lt"/>
                        </a:rPr>
                        <a:t>Body Mass Index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latin typeface="+mn-lt"/>
                        </a:rPr>
                        <a:t>kg/m²</a:t>
                      </a:r>
                      <a:endParaRPr sz="1100" dirty="0">
                        <a:latin typeface="+mn-lt"/>
                      </a:endParaRPr>
                    </a:p>
                  </a:txBody>
                  <a:tcPr/>
                </a:tc>
                <a:tc>
                  <a:txBody>
                    <a:bodyPr/>
                    <a:lstStyle/>
                    <a:p>
                      <a:r>
                        <a:rPr sz="1100" dirty="0">
                          <a:latin typeface="+mn-lt"/>
                        </a:rPr>
                        <a:t>14.43–56.8</a:t>
                      </a:r>
                    </a:p>
                  </a:txBody>
                  <a:tcPr/>
                </a:tc>
                <a:extLst>
                  <a:ext uri="{0D108BD9-81ED-4DB2-BD59-A6C34878D82A}">
                    <a16:rowId xmlns:a16="http://schemas.microsoft.com/office/drawing/2014/main" val="10002"/>
                  </a:ext>
                </a:extLst>
              </a:tr>
              <a:tr h="237035">
                <a:tc>
                  <a:txBody>
                    <a:bodyPr/>
                    <a:lstStyle/>
                    <a:p>
                      <a:r>
                        <a:rPr sz="1100">
                          <a:latin typeface="+mn-lt"/>
                        </a:rPr>
                        <a:t>DIABP</a:t>
                      </a:r>
                    </a:p>
                  </a:txBody>
                  <a:tcPr/>
                </a:tc>
                <a:tc>
                  <a:txBody>
                    <a:bodyPr/>
                    <a:lstStyle/>
                    <a:p>
                      <a:r>
                        <a:rPr sz="1100" dirty="0">
                          <a:latin typeface="+mn-lt"/>
                        </a:rPr>
                        <a:t>Diastolic Blood Pressure</a:t>
                      </a:r>
                    </a:p>
                  </a:txBody>
                  <a:tcPr/>
                </a:tc>
                <a:tc>
                  <a:txBody>
                    <a:bodyPr/>
                    <a:lstStyle/>
                    <a:p>
                      <a:r>
                        <a:rPr sz="1100" dirty="0">
                          <a:latin typeface="+mn-lt"/>
                        </a:rPr>
                        <a:t>mmHg</a:t>
                      </a:r>
                    </a:p>
                  </a:txBody>
                  <a:tcPr/>
                </a:tc>
                <a:tc>
                  <a:txBody>
                    <a:bodyPr/>
                    <a:lstStyle/>
                    <a:p>
                      <a:r>
                        <a:rPr sz="1100" dirty="0">
                          <a:latin typeface="+mn-lt"/>
                        </a:rPr>
                        <a:t>30–150</a:t>
                      </a:r>
                    </a:p>
                  </a:txBody>
                  <a:tcPr/>
                </a:tc>
                <a:extLst>
                  <a:ext uri="{0D108BD9-81ED-4DB2-BD59-A6C34878D82A}">
                    <a16:rowId xmlns:a16="http://schemas.microsoft.com/office/drawing/2014/main" val="10003"/>
                  </a:ext>
                </a:extLst>
              </a:tr>
              <a:tr h="237035">
                <a:tc>
                  <a:txBody>
                    <a:bodyPr/>
                    <a:lstStyle/>
                    <a:p>
                      <a:r>
                        <a:rPr sz="1100" dirty="0">
                          <a:latin typeface="+mn-lt"/>
                        </a:rPr>
                        <a:t>SYSBP</a:t>
                      </a:r>
                    </a:p>
                  </a:txBody>
                  <a:tcPr/>
                </a:tc>
                <a:tc>
                  <a:txBody>
                    <a:bodyPr/>
                    <a:lstStyle/>
                    <a:p>
                      <a:r>
                        <a:rPr sz="1100" dirty="0">
                          <a:latin typeface="+mn-lt"/>
                        </a:rPr>
                        <a:t>Systolic Blood Pressure</a:t>
                      </a:r>
                    </a:p>
                  </a:txBody>
                  <a:tcPr/>
                </a:tc>
                <a:tc>
                  <a:txBody>
                    <a:bodyPr/>
                    <a:lstStyle/>
                    <a:p>
                      <a:r>
                        <a:rPr sz="1100" dirty="0">
                          <a:latin typeface="+mn-lt"/>
                        </a:rPr>
                        <a:t>mmHg</a:t>
                      </a:r>
                    </a:p>
                  </a:txBody>
                  <a:tcPr/>
                </a:tc>
                <a:tc>
                  <a:txBody>
                    <a:bodyPr/>
                    <a:lstStyle/>
                    <a:p>
                      <a:r>
                        <a:rPr sz="1100" dirty="0">
                          <a:latin typeface="+mn-lt"/>
                        </a:rPr>
                        <a:t>83.5–295</a:t>
                      </a:r>
                    </a:p>
                  </a:txBody>
                  <a:tcPr/>
                </a:tc>
                <a:extLst>
                  <a:ext uri="{0D108BD9-81ED-4DB2-BD59-A6C34878D82A}">
                    <a16:rowId xmlns:a16="http://schemas.microsoft.com/office/drawing/2014/main" val="10004"/>
                  </a:ext>
                </a:extLst>
              </a:tr>
              <a:tr h="237035">
                <a:tc>
                  <a:txBody>
                    <a:bodyPr/>
                    <a:lstStyle/>
                    <a:p>
                      <a:r>
                        <a:rPr sz="1100">
                          <a:latin typeface="+mn-lt"/>
                        </a:rPr>
                        <a:t>TOTCHOL</a:t>
                      </a:r>
                    </a:p>
                  </a:txBody>
                  <a:tcPr/>
                </a:tc>
                <a:tc>
                  <a:txBody>
                    <a:bodyPr/>
                    <a:lstStyle/>
                    <a:p>
                      <a:r>
                        <a:rPr sz="1100">
                          <a:latin typeface="+mn-lt"/>
                        </a:rPr>
                        <a:t>Total Cholesterol</a:t>
                      </a:r>
                    </a:p>
                  </a:txBody>
                  <a:tcPr/>
                </a:tc>
                <a:tc>
                  <a:txBody>
                    <a:bodyPr/>
                    <a:lstStyle/>
                    <a:p>
                      <a:r>
                        <a:rPr sz="1100" dirty="0">
                          <a:latin typeface="+mn-lt"/>
                        </a:rPr>
                        <a:t>mg/dL</a:t>
                      </a:r>
                    </a:p>
                  </a:txBody>
                  <a:tcPr/>
                </a:tc>
                <a:tc>
                  <a:txBody>
                    <a:bodyPr/>
                    <a:lstStyle/>
                    <a:p>
                      <a:r>
                        <a:rPr sz="1100" dirty="0">
                          <a:latin typeface="+mn-lt"/>
                        </a:rPr>
                        <a:t>107–696</a:t>
                      </a:r>
                    </a:p>
                  </a:txBody>
                  <a:tcPr/>
                </a:tc>
                <a:extLst>
                  <a:ext uri="{0D108BD9-81ED-4DB2-BD59-A6C34878D82A}">
                    <a16:rowId xmlns:a16="http://schemas.microsoft.com/office/drawing/2014/main" val="10005"/>
                  </a:ext>
                </a:extLst>
              </a:tr>
              <a:tr h="237035">
                <a:tc>
                  <a:txBody>
                    <a:bodyPr/>
                    <a:lstStyle/>
                    <a:p>
                      <a:r>
                        <a:rPr sz="1100" dirty="0">
                          <a:latin typeface="+mn-lt"/>
                        </a:rPr>
                        <a:t>GLUCOSE</a:t>
                      </a:r>
                    </a:p>
                  </a:txBody>
                  <a:tcPr/>
                </a:tc>
                <a:tc>
                  <a:txBody>
                    <a:bodyPr/>
                    <a:lstStyle/>
                    <a:p>
                      <a:r>
                        <a:rPr sz="1100" dirty="0">
                          <a:latin typeface="+mn-lt"/>
                        </a:rPr>
                        <a:t>Serum Glucose</a:t>
                      </a:r>
                    </a:p>
                  </a:txBody>
                  <a:tcPr/>
                </a:tc>
                <a:tc>
                  <a:txBody>
                    <a:bodyPr/>
                    <a:lstStyle/>
                    <a:p>
                      <a:r>
                        <a:rPr sz="1100" dirty="0">
                          <a:latin typeface="+mn-lt"/>
                        </a:rPr>
                        <a:t>mg/dL</a:t>
                      </a:r>
                    </a:p>
                  </a:txBody>
                  <a:tcPr/>
                </a:tc>
                <a:tc>
                  <a:txBody>
                    <a:bodyPr/>
                    <a:lstStyle/>
                    <a:p>
                      <a:r>
                        <a:rPr sz="1100" dirty="0">
                          <a:latin typeface="+mn-lt"/>
                        </a:rPr>
                        <a:t>39–478</a:t>
                      </a:r>
                    </a:p>
                  </a:txBody>
                  <a:tcPr/>
                </a:tc>
                <a:extLst>
                  <a:ext uri="{0D108BD9-81ED-4DB2-BD59-A6C34878D82A}">
                    <a16:rowId xmlns:a16="http://schemas.microsoft.com/office/drawing/2014/main" val="10006"/>
                  </a:ext>
                </a:extLst>
              </a:tr>
              <a:tr h="237035">
                <a:tc>
                  <a:txBody>
                    <a:bodyPr/>
                    <a:lstStyle/>
                    <a:p>
                      <a:r>
                        <a:rPr sz="1100" dirty="0">
                          <a:latin typeface="+mn-lt"/>
                        </a:rPr>
                        <a:t>HEARTRTE</a:t>
                      </a:r>
                    </a:p>
                  </a:txBody>
                  <a:tcPr/>
                </a:tc>
                <a:tc>
                  <a:txBody>
                    <a:bodyPr/>
                    <a:lstStyle/>
                    <a:p>
                      <a:r>
                        <a:rPr sz="1100">
                          <a:latin typeface="+mn-lt"/>
                        </a:rPr>
                        <a:t>Heart Rate</a:t>
                      </a:r>
                    </a:p>
                  </a:txBody>
                  <a:tcPr/>
                </a:tc>
                <a:tc>
                  <a:txBody>
                    <a:bodyPr/>
                    <a:lstStyle/>
                    <a:p>
                      <a:r>
                        <a:rPr sz="1100">
                          <a:latin typeface="+mn-lt"/>
                        </a:rPr>
                        <a:t>beats/min</a:t>
                      </a:r>
                    </a:p>
                  </a:txBody>
                  <a:tcPr/>
                </a:tc>
                <a:tc>
                  <a:txBody>
                    <a:bodyPr/>
                    <a:lstStyle/>
                    <a:p>
                      <a:r>
                        <a:rPr sz="1100" dirty="0">
                          <a:latin typeface="+mn-lt"/>
                        </a:rPr>
                        <a:t>37–220</a:t>
                      </a:r>
                    </a:p>
                  </a:txBody>
                  <a:tcPr/>
                </a:tc>
                <a:extLst>
                  <a:ext uri="{0D108BD9-81ED-4DB2-BD59-A6C34878D82A}">
                    <a16:rowId xmlns:a16="http://schemas.microsoft.com/office/drawing/2014/main" val="10007"/>
                  </a:ext>
                </a:extLst>
              </a:tr>
              <a:tr h="431820">
                <a:tc>
                  <a:txBody>
                    <a:bodyPr/>
                    <a:lstStyle/>
                    <a:p>
                      <a:pPr>
                        <a:lnSpc>
                          <a:spcPct val="115000"/>
                        </a:lnSpc>
                        <a:spcAft>
                          <a:spcPts val="800"/>
                        </a:spcAft>
                        <a:buNone/>
                      </a:pPr>
                      <a:r>
                        <a:rPr lang="en-US" altLang="zh-CN" sz="1100" kern="0" dirty="0">
                          <a:solidFill>
                            <a:srgbClr val="000000"/>
                          </a:solidFill>
                          <a:effectLst/>
                          <a:latin typeface="+mn-lt"/>
                          <a:ea typeface="Times New Roman" panose="02020603050405020304" pitchFamily="18" charset="0"/>
                          <a:cs typeface="Times New Roman" panose="02020603050405020304" pitchFamily="18" charset="0"/>
                        </a:rPr>
                        <a:t>LDLC / HDLC</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a:lnSpc>
                          <a:spcPct val="115000"/>
                        </a:lnSpc>
                        <a:spcAft>
                          <a:spcPts val="800"/>
                        </a:spcAft>
                        <a:buNone/>
                      </a:pPr>
                      <a:r>
                        <a:rPr lang="en-US" altLang="zh-CN" sz="1100" kern="0" dirty="0">
                          <a:solidFill>
                            <a:srgbClr val="000000"/>
                          </a:solidFill>
                          <a:effectLst/>
                          <a:latin typeface="+mn-lt"/>
                          <a:ea typeface="Times New Roman" panose="02020603050405020304" pitchFamily="18" charset="0"/>
                          <a:cs typeface="Times New Roman" panose="02020603050405020304" pitchFamily="18" charset="0"/>
                        </a:rPr>
                        <a:t>Low / High Density Lipoprotein Cholesterol</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a:lnSpc>
                          <a:spcPct val="115000"/>
                        </a:lnSpc>
                        <a:spcAft>
                          <a:spcPts val="800"/>
                        </a:spcAft>
                        <a:buNone/>
                      </a:pPr>
                      <a:r>
                        <a:rPr lang="en-US" altLang="zh-CN" sz="1100" kern="0" dirty="0">
                          <a:solidFill>
                            <a:srgbClr val="000000"/>
                          </a:solidFill>
                          <a:effectLst/>
                          <a:latin typeface="+mn-lt"/>
                          <a:ea typeface="Times New Roman" panose="02020603050405020304" pitchFamily="18" charset="0"/>
                          <a:cs typeface="Times New Roman" panose="02020603050405020304" pitchFamily="18" charset="0"/>
                        </a:rPr>
                        <a:t>mg/dL                                 (available for period 3 only)</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a:lnSpc>
                          <a:spcPct val="115000"/>
                        </a:lnSpc>
                        <a:spcAft>
                          <a:spcPts val="800"/>
                        </a:spcAft>
                        <a:buNone/>
                      </a:pPr>
                      <a:r>
                        <a:rPr lang="en-US" altLang="zh-CN" sz="1100" kern="0">
                          <a:solidFill>
                            <a:srgbClr val="000000"/>
                          </a:solidFill>
                          <a:effectLst/>
                          <a:latin typeface="+mn-lt"/>
                          <a:ea typeface="Times New Roman" panose="02020603050405020304" pitchFamily="18" charset="0"/>
                          <a:cs typeface="Times New Roman" panose="02020603050405020304" pitchFamily="18" charset="0"/>
                        </a:rPr>
                        <a:t>20-565 /                                          </a:t>
                      </a:r>
                      <a:r>
                        <a:rPr lang="en-US" altLang="zh-CN" sz="1100" kern="0" dirty="0">
                          <a:solidFill>
                            <a:srgbClr val="000000"/>
                          </a:solidFill>
                          <a:effectLst/>
                          <a:latin typeface="+mn-lt"/>
                          <a:ea typeface="Times New Roman" panose="02020603050405020304" pitchFamily="18" charset="0"/>
                          <a:cs typeface="Times New Roman" panose="02020603050405020304" pitchFamily="18" charset="0"/>
                        </a:rPr>
                        <a:t>10-189</a:t>
                      </a:r>
                      <a:endParaRPr lang="zh-CN" altLang="zh-CN" sz="1100" kern="100" dirty="0">
                        <a:effectLst/>
                        <a:latin typeface="+mn-lt"/>
                        <a:ea typeface="等线"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8"/>
                  </a:ext>
                </a:extLst>
              </a:tr>
              <a:tr h="237035">
                <a:tc>
                  <a:txBody>
                    <a:bodyPr/>
                    <a:lstStyle/>
                    <a:p>
                      <a:r>
                        <a:rPr sz="1100" dirty="0">
                          <a:latin typeface="+mn-lt"/>
                        </a:rPr>
                        <a:t>CURSMOKE</a:t>
                      </a:r>
                    </a:p>
                  </a:txBody>
                  <a:tcPr/>
                </a:tc>
                <a:tc>
                  <a:txBody>
                    <a:bodyPr/>
                    <a:lstStyle/>
                    <a:p>
                      <a:r>
                        <a:rPr sz="1100">
                          <a:latin typeface="+mn-lt"/>
                        </a:rPr>
                        <a:t>Current Smoker</a:t>
                      </a:r>
                    </a:p>
                  </a:txBody>
                  <a:tcPr/>
                </a:tc>
                <a:tc>
                  <a:txBody>
                    <a:bodyPr/>
                    <a:lstStyle/>
                    <a:p>
                      <a:r>
                        <a:rPr sz="1100" dirty="0">
                          <a:latin typeface="+mn-lt"/>
                        </a:rPr>
                        <a:t>0/1</a:t>
                      </a:r>
                    </a:p>
                  </a:txBody>
                  <a:tcPr/>
                </a:tc>
                <a:tc>
                  <a:txBody>
                    <a:bodyPr/>
                    <a:lstStyle/>
                    <a:p>
                      <a:r>
                        <a:rPr sz="1100" dirty="0">
                          <a:latin typeface="+mn-lt"/>
                        </a:rPr>
                        <a:t>Binary</a:t>
                      </a:r>
                      <a:endParaRPr lang="en-US" sz="1100" dirty="0">
                        <a:latin typeface="+mn-lt"/>
                      </a:endParaRPr>
                    </a:p>
                  </a:txBody>
                  <a:tcPr/>
                </a:tc>
                <a:extLst>
                  <a:ext uri="{0D108BD9-81ED-4DB2-BD59-A6C34878D82A}">
                    <a16:rowId xmlns:a16="http://schemas.microsoft.com/office/drawing/2014/main" val="1868321561"/>
                  </a:ext>
                </a:extLst>
              </a:tr>
              <a:tr h="237035">
                <a:tc>
                  <a:txBody>
                    <a:bodyPr/>
                    <a:lstStyle/>
                    <a:p>
                      <a:r>
                        <a:rPr lang="en-US" altLang="zh-CN" sz="1100" kern="1200" dirty="0">
                          <a:solidFill>
                            <a:schemeClr val="dk1"/>
                          </a:solidFill>
                          <a:effectLst/>
                          <a:latin typeface="+mn-lt"/>
                          <a:ea typeface="+mn-ea"/>
                          <a:cs typeface="+mn-cs"/>
                        </a:rPr>
                        <a:t>BPMEDS</a:t>
                      </a:r>
                      <a:endParaRPr sz="1100" dirty="0">
                        <a:latin typeface="+mn-lt"/>
                      </a:endParaRPr>
                    </a:p>
                  </a:txBody>
                  <a:tcPr/>
                </a:tc>
                <a:tc>
                  <a:txBody>
                    <a:bodyPr/>
                    <a:lstStyle/>
                    <a:p>
                      <a:r>
                        <a:rPr lang="en-US" altLang="zh-CN" sz="1100" kern="1200" dirty="0">
                          <a:solidFill>
                            <a:schemeClr val="dk1"/>
                          </a:solidFill>
                          <a:effectLst/>
                          <a:latin typeface="+mn-lt"/>
                          <a:ea typeface="+mn-ea"/>
                          <a:cs typeface="+mn-cs"/>
                        </a:rPr>
                        <a:t>Use of Anti-hypertensive medication at exam</a:t>
                      </a:r>
                      <a:endParaRPr sz="1100" dirty="0">
                        <a:latin typeface="+mn-lt"/>
                      </a:endParaRPr>
                    </a:p>
                  </a:txBody>
                  <a:tcPr/>
                </a:tc>
                <a:tc>
                  <a:txBody>
                    <a:bodyPr/>
                    <a:lstStyle/>
                    <a:p>
                      <a:r>
                        <a:rPr lang="en-US" altLang="zh-CN" sz="1100" kern="1200" dirty="0">
                          <a:solidFill>
                            <a:schemeClr val="dk1"/>
                          </a:solidFill>
                          <a:effectLst/>
                          <a:latin typeface="+mn-lt"/>
                          <a:ea typeface="+mn-ea"/>
                          <a:cs typeface="+mn-cs"/>
                        </a:rPr>
                        <a:t>0/1</a:t>
                      </a:r>
                      <a:endParaRPr sz="1100" dirty="0">
                        <a:latin typeface="+mn-lt"/>
                      </a:endParaRPr>
                    </a:p>
                  </a:txBody>
                  <a:tcPr/>
                </a:tc>
                <a:tc>
                  <a:txBody>
                    <a:bodyPr/>
                    <a:lstStyle/>
                    <a:p>
                      <a:r>
                        <a:rPr lang="en-US" altLang="zh-CN" sz="1100" dirty="0">
                          <a:latin typeface="+mn-lt"/>
                        </a:rPr>
                        <a:t>Binary</a:t>
                      </a:r>
                    </a:p>
                  </a:txBody>
                  <a:tcPr/>
                </a:tc>
                <a:extLst>
                  <a:ext uri="{0D108BD9-81ED-4DB2-BD59-A6C34878D82A}">
                    <a16:rowId xmlns:a16="http://schemas.microsoft.com/office/drawing/2014/main" val="4115756200"/>
                  </a:ext>
                </a:extLst>
              </a:tr>
              <a:tr h="327569">
                <a:tc>
                  <a:txBody>
                    <a:bodyPr/>
                    <a:lstStyle/>
                    <a:p>
                      <a:pPr>
                        <a:lnSpc>
                          <a:spcPct val="115000"/>
                        </a:lnSpc>
                        <a:spcAft>
                          <a:spcPts val="800"/>
                        </a:spcAft>
                        <a:buNone/>
                      </a:pPr>
                      <a:r>
                        <a:rPr lang="en-US" altLang="zh-CN" sz="1100" kern="1200" dirty="0">
                          <a:solidFill>
                            <a:schemeClr val="dk1"/>
                          </a:solidFill>
                          <a:effectLst/>
                          <a:latin typeface="+mn-lt"/>
                          <a:ea typeface="+mn-ea"/>
                          <a:cs typeface="+mn-cs"/>
                        </a:rPr>
                        <a:t>PREVSTRK</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a:lnSpc>
                          <a:spcPct val="115000"/>
                        </a:lnSpc>
                        <a:spcAft>
                          <a:spcPts val="800"/>
                        </a:spcAft>
                        <a:buNone/>
                      </a:pPr>
                      <a:r>
                        <a:rPr lang="en-US" altLang="zh-CN" sz="1100" kern="1200" dirty="0">
                          <a:solidFill>
                            <a:schemeClr val="dk1"/>
                          </a:solidFill>
                          <a:effectLst/>
                          <a:latin typeface="+mn-lt"/>
                          <a:ea typeface="+mn-ea"/>
                          <a:cs typeface="+mn-cs"/>
                        </a:rPr>
                        <a:t>Prevalent Stroke</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a:lnSpc>
                          <a:spcPct val="115000"/>
                        </a:lnSpc>
                        <a:spcAft>
                          <a:spcPts val="800"/>
                        </a:spcAft>
                        <a:buNone/>
                      </a:pPr>
                      <a:r>
                        <a:rPr lang="en-US" altLang="zh-CN" sz="1100" kern="1200" dirty="0">
                          <a:solidFill>
                            <a:schemeClr val="dk1"/>
                          </a:solidFill>
                          <a:effectLst/>
                          <a:latin typeface="+mn-lt"/>
                          <a:ea typeface="+mn-ea"/>
                          <a:cs typeface="+mn-cs"/>
                        </a:rPr>
                        <a:t>0/1</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r>
                        <a:rPr lang="en-US" altLang="zh-CN" sz="1100" dirty="0">
                          <a:latin typeface="+mn-lt"/>
                        </a:rPr>
                        <a:t>Binary</a:t>
                      </a:r>
                    </a:p>
                  </a:txBody>
                  <a:tcPr/>
                </a:tc>
                <a:extLst>
                  <a:ext uri="{0D108BD9-81ED-4DB2-BD59-A6C34878D82A}">
                    <a16:rowId xmlns:a16="http://schemas.microsoft.com/office/drawing/2014/main" val="2602473947"/>
                  </a:ext>
                </a:extLst>
              </a:tr>
              <a:tr h="327569">
                <a:tc>
                  <a:txBody>
                    <a:bodyPr/>
                    <a:lstStyle/>
                    <a:p>
                      <a:pPr>
                        <a:lnSpc>
                          <a:spcPct val="115000"/>
                        </a:lnSpc>
                        <a:spcAft>
                          <a:spcPts val="800"/>
                        </a:spcAft>
                        <a:buNone/>
                      </a:pPr>
                      <a:r>
                        <a:rPr lang="en-US" altLang="zh-CN" sz="1100" kern="1200" dirty="0">
                          <a:solidFill>
                            <a:schemeClr val="dk1"/>
                          </a:solidFill>
                          <a:effectLst/>
                          <a:latin typeface="+mn-lt"/>
                          <a:ea typeface="+mn-ea"/>
                          <a:cs typeface="+mn-cs"/>
                        </a:rPr>
                        <a:t>PREVMI</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a:lnSpc>
                          <a:spcPct val="115000"/>
                        </a:lnSpc>
                        <a:spcAft>
                          <a:spcPts val="800"/>
                        </a:spcAft>
                        <a:buNone/>
                      </a:pPr>
                      <a:r>
                        <a:rPr lang="en-US" altLang="zh-CN" sz="1100" kern="1200" dirty="0">
                          <a:solidFill>
                            <a:schemeClr val="dk1"/>
                          </a:solidFill>
                          <a:effectLst/>
                          <a:latin typeface="+mn-lt"/>
                          <a:ea typeface="+mn-ea"/>
                          <a:cs typeface="+mn-cs"/>
                        </a:rPr>
                        <a:t>Prevalent Myocardial Infarction</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marL="0" marR="0" lvl="0" indent="0" algn="l" defTabSz="457200" rtl="0" eaLnBrk="1" fontAlgn="auto" latinLnBrk="0" hangingPunct="1">
                        <a:lnSpc>
                          <a:spcPct val="115000"/>
                        </a:lnSpc>
                        <a:spcBef>
                          <a:spcPts val="0"/>
                        </a:spcBef>
                        <a:spcAft>
                          <a:spcPts val="800"/>
                        </a:spcAft>
                        <a:buClrTx/>
                        <a:buSzTx/>
                        <a:buFontTx/>
                        <a:buNone/>
                        <a:tabLst/>
                        <a:defRPr/>
                      </a:pPr>
                      <a:r>
                        <a:rPr lang="en-US" altLang="zh-CN" sz="1100" kern="1200" dirty="0">
                          <a:solidFill>
                            <a:schemeClr val="dk1"/>
                          </a:solidFill>
                          <a:effectLst/>
                          <a:latin typeface="+mn-lt"/>
                          <a:ea typeface="+mn-ea"/>
                          <a:cs typeface="+mn-cs"/>
                        </a:rPr>
                        <a:t>0/1</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100" dirty="0">
                          <a:latin typeface="+mn-lt"/>
                        </a:rPr>
                        <a:t>Binary</a:t>
                      </a:r>
                    </a:p>
                  </a:txBody>
                  <a:tcPr/>
                </a:tc>
                <a:extLst>
                  <a:ext uri="{0D108BD9-81ED-4DB2-BD59-A6C34878D82A}">
                    <a16:rowId xmlns:a16="http://schemas.microsoft.com/office/drawing/2014/main" val="1939432976"/>
                  </a:ext>
                </a:extLst>
              </a:tr>
              <a:tr h="237035">
                <a:tc>
                  <a:txBody>
                    <a:bodyPr/>
                    <a:lstStyle/>
                    <a:p>
                      <a:r>
                        <a:rPr lang="en-US" altLang="zh-CN" sz="1100" kern="1200" dirty="0">
                          <a:solidFill>
                            <a:schemeClr val="dk1"/>
                          </a:solidFill>
                          <a:effectLst/>
                          <a:latin typeface="+mn-lt"/>
                          <a:ea typeface="+mn-ea"/>
                          <a:cs typeface="+mn-cs"/>
                        </a:rPr>
                        <a:t>PREVAP</a:t>
                      </a:r>
                      <a:endParaRPr sz="1100" dirty="0">
                        <a:latin typeface="+mn-lt"/>
                      </a:endParaRPr>
                    </a:p>
                  </a:txBody>
                  <a:tcPr/>
                </a:tc>
                <a:tc>
                  <a:txBody>
                    <a:bodyPr/>
                    <a:lstStyle/>
                    <a:p>
                      <a:r>
                        <a:rPr lang="en-US" altLang="zh-CN" sz="1100" kern="1200" dirty="0">
                          <a:solidFill>
                            <a:schemeClr val="dk1"/>
                          </a:solidFill>
                          <a:effectLst/>
                          <a:latin typeface="+mn-lt"/>
                          <a:ea typeface="+mn-ea"/>
                          <a:cs typeface="+mn-cs"/>
                        </a:rPr>
                        <a:t>Prevalent Angina Pectoris</a:t>
                      </a:r>
                      <a:endParaRPr sz="1100" dirty="0">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100" kern="1200" dirty="0">
                          <a:solidFill>
                            <a:schemeClr val="dk1"/>
                          </a:solidFill>
                          <a:effectLst/>
                          <a:latin typeface="+mn-lt"/>
                          <a:ea typeface="+mn-ea"/>
                          <a:cs typeface="+mn-cs"/>
                        </a:rPr>
                        <a:t>0/1</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100" dirty="0">
                          <a:latin typeface="+mn-lt"/>
                        </a:rPr>
                        <a:t>Binary</a:t>
                      </a:r>
                    </a:p>
                  </a:txBody>
                  <a:tcPr/>
                </a:tc>
                <a:extLst>
                  <a:ext uri="{0D108BD9-81ED-4DB2-BD59-A6C34878D82A}">
                    <a16:rowId xmlns:a16="http://schemas.microsoft.com/office/drawing/2014/main" val="2624658182"/>
                  </a:ext>
                </a:extLst>
              </a:tr>
              <a:tr h="237035">
                <a:tc>
                  <a:txBody>
                    <a:bodyPr/>
                    <a:lstStyle/>
                    <a:p>
                      <a:r>
                        <a:rPr lang="en-US" altLang="zh-CN" sz="1100" kern="1200" dirty="0">
                          <a:solidFill>
                            <a:schemeClr val="dk1"/>
                          </a:solidFill>
                          <a:effectLst/>
                          <a:latin typeface="+mn-lt"/>
                          <a:ea typeface="+mn-ea"/>
                          <a:cs typeface="+mn-cs"/>
                        </a:rPr>
                        <a:t>PREVCHD</a:t>
                      </a:r>
                      <a:endParaRPr sz="1100" dirty="0">
                        <a:latin typeface="+mn-lt"/>
                      </a:endParaRPr>
                    </a:p>
                  </a:txBody>
                  <a:tcPr/>
                </a:tc>
                <a:tc>
                  <a:txBody>
                    <a:bodyPr/>
                    <a:lstStyle/>
                    <a:p>
                      <a:r>
                        <a:rPr lang="en-US" altLang="zh-CN" sz="1100" kern="1200" dirty="0">
                          <a:solidFill>
                            <a:schemeClr val="dk1"/>
                          </a:solidFill>
                          <a:effectLst/>
                          <a:latin typeface="+mn-lt"/>
                          <a:ea typeface="+mn-ea"/>
                          <a:cs typeface="+mn-cs"/>
                        </a:rPr>
                        <a:t>Prevalent Coronary Heart Disease</a:t>
                      </a:r>
                      <a:endParaRPr sz="1100" dirty="0">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100" kern="1200" dirty="0">
                          <a:solidFill>
                            <a:schemeClr val="dk1"/>
                          </a:solidFill>
                          <a:effectLst/>
                          <a:latin typeface="+mn-lt"/>
                          <a:ea typeface="+mn-ea"/>
                          <a:cs typeface="+mn-cs"/>
                        </a:rPr>
                        <a:t>0/1</a:t>
                      </a:r>
                      <a:endParaRPr lang="zh-CN" altLang="zh-CN" sz="1100" kern="100" dirty="0">
                        <a:effectLst/>
                        <a:latin typeface="+mn-lt"/>
                        <a:ea typeface="等线" panose="02010600030101010101" pitchFamily="2" charset="-122"/>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100" dirty="0">
                          <a:latin typeface="+mn-lt"/>
                        </a:rPr>
                        <a:t>Binary</a:t>
                      </a:r>
                    </a:p>
                  </a:txBody>
                  <a:tcPr/>
                </a:tc>
                <a:extLst>
                  <a:ext uri="{0D108BD9-81ED-4DB2-BD59-A6C34878D82A}">
                    <a16:rowId xmlns:a16="http://schemas.microsoft.com/office/drawing/2014/main" val="499221367"/>
                  </a:ext>
                </a:extLst>
              </a:tr>
              <a:tr h="237035">
                <a:tc>
                  <a:txBody>
                    <a:bodyPr/>
                    <a:lstStyle/>
                    <a:p>
                      <a:r>
                        <a:rPr sz="1200" dirty="0">
                          <a:latin typeface="+mn-lt"/>
                        </a:rPr>
                        <a:t>...</a:t>
                      </a:r>
                    </a:p>
                  </a:txBody>
                  <a:tcPr/>
                </a:tc>
                <a:tc>
                  <a:txBody>
                    <a:bodyPr/>
                    <a:lstStyle/>
                    <a:p>
                      <a:r>
                        <a:rPr sz="1200">
                          <a:latin typeface="+mn-lt"/>
                        </a:rPr>
                        <a:t>...</a:t>
                      </a:r>
                    </a:p>
                  </a:txBody>
                  <a:tcPr/>
                </a:tc>
                <a:tc>
                  <a:txBody>
                    <a:bodyPr/>
                    <a:lstStyle/>
                    <a:p>
                      <a:r>
                        <a:rPr sz="1200">
                          <a:latin typeface="+mn-lt"/>
                        </a:rPr>
                        <a:t>...</a:t>
                      </a:r>
                    </a:p>
                  </a:txBody>
                  <a:tcPr/>
                </a:tc>
                <a:tc>
                  <a:txBody>
                    <a:bodyPr/>
                    <a:lstStyle/>
                    <a:p>
                      <a:r>
                        <a:rPr sz="1200" dirty="0">
                          <a:latin typeface="+mn-lt"/>
                        </a:rPr>
                        <a:t>...</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209005" y="-91440"/>
            <a:ext cx="9144000" cy="914400"/>
          </a:xfrm>
          <a:prstGeom prst="rect">
            <a:avLst/>
          </a:prstGeom>
          <a:noFill/>
        </p:spPr>
        <p:txBody>
          <a:bodyPr wrap="none">
            <a:spAutoFit/>
          </a:bodyPr>
          <a:lstStyle/>
          <a:p>
            <a:endParaRPr dirty="0"/>
          </a:p>
          <a:p>
            <a:pPr>
              <a:defRPr sz="2400" b="1">
                <a:solidFill>
                  <a:srgbClr val="FFFFFF"/>
                </a:solidFill>
              </a:defRPr>
            </a:pPr>
            <a:r>
              <a:rPr dirty="0"/>
              <a:t>Specific Aim 1</a:t>
            </a:r>
          </a:p>
        </p:txBody>
      </p:sp>
      <p:sp>
        <p:nvSpPr>
          <p:cNvPr id="4" name="Rectangle 3"/>
          <p:cNvSpPr/>
          <p:nvPr/>
        </p:nvSpPr>
        <p:spPr>
          <a:xfrm>
            <a:off x="457200" y="2885260"/>
            <a:ext cx="8229600" cy="3784964"/>
          </a:xfrm>
          <a:prstGeom prst="rect">
            <a:avLst/>
          </a:prstGeom>
          <a:solidFill>
            <a:srgbClr val="FFFFFF"/>
          </a:solidFill>
          <a:ln w="19050">
            <a:solidFill>
              <a:srgbClr val="C8DDF2"/>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2000" b="1">
                <a:solidFill>
                  <a:srgbClr val="000000"/>
                </a:solidFill>
              </a:defRPr>
            </a:pPr>
            <a:endParaRPr lang="en-US" dirty="0"/>
          </a:p>
          <a:p>
            <a:pPr algn="ctr">
              <a:defRPr sz="2000" b="1">
                <a:solidFill>
                  <a:srgbClr val="000000"/>
                </a:solidFill>
              </a:defRPr>
            </a:pPr>
            <a:endParaRPr lang="en-US" dirty="0"/>
          </a:p>
          <a:p>
            <a:pPr algn="ctr">
              <a:defRPr sz="2000" b="1">
                <a:solidFill>
                  <a:srgbClr val="000000"/>
                </a:solidFill>
              </a:defRPr>
            </a:pPr>
            <a:r>
              <a:rPr dirty="0"/>
              <a:t>Question 1</a:t>
            </a:r>
          </a:p>
          <a:p>
            <a:pPr>
              <a:defRPr sz="1800">
                <a:solidFill>
                  <a:srgbClr val="000000"/>
                </a:solidFill>
              </a:defRPr>
            </a:pPr>
            <a:r>
              <a:rPr dirty="0"/>
              <a:t>Do variables such as Glucose (GLUCOSE), LDL Cholesterol (LDLC),</a:t>
            </a:r>
            <a:r>
              <a:rPr lang="en-US" altLang="zh-CN" sz="1800" kern="0" dirty="0">
                <a:solidFill>
                  <a:srgbClr val="000000"/>
                </a:solidFill>
                <a:effectLst/>
                <a:latin typeface="Arial" panose="020B0604020202020204" pitchFamily="34" charset="0"/>
                <a:ea typeface="Times New Roman" panose="02020603050405020304" pitchFamily="18" charset="0"/>
              </a:rPr>
              <a:t> </a:t>
            </a:r>
            <a:r>
              <a:rPr lang="en-US" altLang="zh-CN" dirty="0"/>
              <a:t>HDL Cholesterol (</a:t>
            </a:r>
            <a:r>
              <a:rPr lang="en-US" altLang="zh-CN" sz="1800" kern="0" dirty="0">
                <a:solidFill>
                  <a:srgbClr val="000000"/>
                </a:solidFill>
                <a:effectLst/>
                <a:ea typeface="Times New Roman" panose="02020603050405020304" pitchFamily="18" charset="0"/>
              </a:rPr>
              <a:t>HDLC),</a:t>
            </a:r>
            <a:r>
              <a:rPr dirty="0"/>
              <a:t> Systolic Blood Pressure (SYSBP),</a:t>
            </a:r>
            <a:r>
              <a:rPr lang="en-US" dirty="0"/>
              <a:t> </a:t>
            </a:r>
            <a:r>
              <a:rPr dirty="0"/>
              <a:t>Diastolic Blood Pressure (DIABP), and Heart Rate (HEARTRTE) differ by demographic factors</a:t>
            </a:r>
            <a:r>
              <a:rPr lang="en-US" dirty="0"/>
              <a:t> </a:t>
            </a:r>
            <a:r>
              <a:rPr dirty="0"/>
              <a:t>including Sex (SEX), Age (AGE), and Body Mass Index (BMI)</a:t>
            </a:r>
            <a:r>
              <a:rPr lang="en-US" dirty="0"/>
              <a:t> </a:t>
            </a:r>
            <a:r>
              <a:rPr lang="en-US" altLang="zh-CN" dirty="0"/>
              <a:t>while adjusting for Education (EDUC) and Time (TIME)</a:t>
            </a:r>
            <a:r>
              <a:rPr dirty="0"/>
              <a:t>?</a:t>
            </a:r>
            <a:endParaRPr lang="en-US" dirty="0"/>
          </a:p>
          <a:p>
            <a:pPr>
              <a:defRPr sz="1800">
                <a:solidFill>
                  <a:srgbClr val="000000"/>
                </a:solidFill>
              </a:defRPr>
            </a:pPr>
            <a:endParaRPr lang="en-US" dirty="0"/>
          </a:p>
          <a:p>
            <a:pPr algn="ctr">
              <a:defRPr sz="2000" b="1">
                <a:solidFill>
                  <a:srgbClr val="000000"/>
                </a:solidFill>
              </a:defRPr>
            </a:pPr>
            <a:r>
              <a:rPr lang="en-US" altLang="zh-CN" dirty="0"/>
              <a:t>Associated Variables</a:t>
            </a:r>
          </a:p>
          <a:p>
            <a:pPr>
              <a:defRPr sz="1800">
                <a:solidFill>
                  <a:srgbClr val="000000"/>
                </a:solidFill>
              </a:defRPr>
            </a:pPr>
            <a:r>
              <a:rPr lang="en-US" altLang="zh-CN" dirty="0"/>
              <a:t>Clustering Variable: Participant ID (RANDID)</a:t>
            </a:r>
          </a:p>
          <a:p>
            <a:pPr>
              <a:defRPr sz="1800">
                <a:solidFill>
                  <a:srgbClr val="000000"/>
                </a:solidFill>
              </a:defRPr>
            </a:pPr>
            <a:r>
              <a:rPr lang="en-US" altLang="zh-CN" dirty="0"/>
              <a:t>Exposure Variables: Sex (SEX), Age (AGE), Body Mass Index (BMI)</a:t>
            </a:r>
          </a:p>
          <a:p>
            <a:pPr>
              <a:defRPr sz="1800">
                <a:solidFill>
                  <a:srgbClr val="000000"/>
                </a:solidFill>
              </a:defRPr>
            </a:pPr>
            <a:r>
              <a:rPr lang="en-US" altLang="zh-CN" dirty="0"/>
              <a:t>Covariates: Education (EDUC), Time (TIME)</a:t>
            </a:r>
          </a:p>
          <a:p>
            <a:pPr>
              <a:defRPr sz="1800">
                <a:solidFill>
                  <a:srgbClr val="000000"/>
                </a:solidFill>
              </a:defRPr>
            </a:pPr>
            <a:r>
              <a:rPr lang="en-US" altLang="zh-CN" dirty="0"/>
              <a:t>Outcome Variables: Glucose (GLUCOSE), LDL Cholesterol (LDLC), HDL Cholesterol (</a:t>
            </a:r>
            <a:r>
              <a:rPr lang="en-US" altLang="zh-CN" sz="1800" kern="0" dirty="0">
                <a:solidFill>
                  <a:srgbClr val="000000"/>
                </a:solidFill>
                <a:effectLst/>
                <a:ea typeface="Times New Roman" panose="02020603050405020304" pitchFamily="18" charset="0"/>
              </a:rPr>
              <a:t>HDLC),</a:t>
            </a:r>
            <a:r>
              <a:rPr lang="en-US" altLang="zh-CN" dirty="0"/>
              <a:t> Systolic Blood Pressure (SYSBP), Diastolic Blood Pressure (DIABP), Heart Rate (HEARTRTE)</a:t>
            </a:r>
          </a:p>
          <a:p>
            <a:pPr>
              <a:defRPr sz="1800">
                <a:solidFill>
                  <a:srgbClr val="000000"/>
                </a:solidFill>
              </a:defRPr>
            </a:pPr>
            <a:endParaRPr lang="en-US" altLang="zh-CN" dirty="0"/>
          </a:p>
          <a:p>
            <a:pPr>
              <a:defRPr sz="1800">
                <a:solidFill>
                  <a:srgbClr val="000000"/>
                </a:solidFill>
              </a:defRPr>
            </a:pPr>
            <a:endParaRPr dirty="0"/>
          </a:p>
        </p:txBody>
      </p:sp>
      <p:sp>
        <p:nvSpPr>
          <p:cNvPr id="8" name="Rectangle 3">
            <a:extLst>
              <a:ext uri="{FF2B5EF4-FFF2-40B4-BE49-F238E27FC236}">
                <a16:creationId xmlns:a16="http://schemas.microsoft.com/office/drawing/2014/main" id="{D6C93FBA-4991-BB0A-DB5E-CF1BF65D2197}"/>
              </a:ext>
            </a:extLst>
          </p:cNvPr>
          <p:cNvSpPr/>
          <p:nvPr/>
        </p:nvSpPr>
        <p:spPr>
          <a:xfrm>
            <a:off x="457200" y="822960"/>
            <a:ext cx="8229600" cy="1970859"/>
          </a:xfrm>
          <a:prstGeom prst="rect">
            <a:avLst/>
          </a:prstGeom>
          <a:solidFill>
            <a:srgbClr val="FFFFFF"/>
          </a:solidFill>
          <a:ln w="19050">
            <a:solidFill>
              <a:srgbClr val="C8DDF2"/>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2000" b="1">
                <a:solidFill>
                  <a:srgbClr val="000000"/>
                </a:solidFill>
              </a:defRPr>
            </a:pPr>
            <a:r>
              <a:rPr lang="en-US" altLang="zh-CN" dirty="0"/>
              <a:t>Overall</a:t>
            </a:r>
          </a:p>
          <a:p>
            <a:pPr>
              <a:defRPr sz="1800">
                <a:solidFill>
                  <a:srgbClr val="000000"/>
                </a:solidFill>
              </a:defRPr>
            </a:pPr>
            <a:r>
              <a:rPr lang="en-US" altLang="zh-CN" dirty="0"/>
              <a:t>We aim to investigate how demographic factors (Age, Sex, BMI) impact physiological measures such as Glucose, Blood Pressure, and Cholesterol. Additionally, we aim to examine how these physiological markers differ among individuals with or without a history of cardiovascular conditions, and to explore how Anti-hypertensive medication use and smoking behavior are associated with these risk factors and disease prevalence.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215537" y="-91440"/>
            <a:ext cx="9144000" cy="914400"/>
          </a:xfrm>
          <a:prstGeom prst="rect">
            <a:avLst/>
          </a:prstGeom>
          <a:noFill/>
        </p:spPr>
        <p:txBody>
          <a:bodyPr wrap="none">
            <a:spAutoFit/>
          </a:bodyPr>
          <a:lstStyle/>
          <a:p>
            <a:endParaRPr/>
          </a:p>
          <a:p>
            <a:pPr>
              <a:defRPr sz="2400" b="1">
                <a:solidFill>
                  <a:srgbClr val="FFFFFF"/>
                </a:solidFill>
              </a:defRPr>
            </a:pPr>
            <a:r>
              <a:t>Specific Aim 2</a:t>
            </a:r>
          </a:p>
        </p:txBody>
      </p:sp>
      <p:sp>
        <p:nvSpPr>
          <p:cNvPr id="4" name="Rectangle 3"/>
          <p:cNvSpPr/>
          <p:nvPr/>
        </p:nvSpPr>
        <p:spPr>
          <a:xfrm>
            <a:off x="457199" y="1234439"/>
            <a:ext cx="8229601" cy="5185955"/>
          </a:xfrm>
          <a:prstGeom prst="rect">
            <a:avLst/>
          </a:prstGeom>
          <a:solidFill>
            <a:srgbClr val="FFFFFF"/>
          </a:solidFill>
          <a:ln w="19050">
            <a:solidFill>
              <a:srgbClr val="C8DDF2"/>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2000" b="1">
                <a:solidFill>
                  <a:srgbClr val="000000"/>
                </a:solidFill>
              </a:defRPr>
            </a:pPr>
            <a:r>
              <a:rPr dirty="0"/>
              <a:t>Question 2</a:t>
            </a:r>
          </a:p>
          <a:p>
            <a:pPr>
              <a:defRPr sz="1800">
                <a:solidFill>
                  <a:srgbClr val="000000"/>
                </a:solidFill>
              </a:defRPr>
            </a:pPr>
            <a:r>
              <a:rPr lang="en-US" altLang="zh-CN" dirty="0"/>
              <a:t>Are elevated levels of physiological markers such as Glucose (GLUCOSE), LDL Cholesterol (LDLC), HDL Cholesterol (HDLC), Systolic Blood Pressure (SYSBP), Diastolic Blood Pressure (DIABP), and Heart Rate (HEARTRTE) associated with a higher prevalence of cardiovascular conditions such as Prevalent Stroke (PREVSTRK), Prevalent Myocardial Infarction (PREVMI), Prevalent Coronary Heart Disease (PREVCHD), and Prevalent Angina Pectoris (PREVAP) at the time of examination? </a:t>
            </a:r>
          </a:p>
          <a:p>
            <a:pPr>
              <a:defRPr sz="1800">
                <a:solidFill>
                  <a:srgbClr val="000000"/>
                </a:solidFill>
              </a:defRPr>
            </a:pPr>
            <a:endParaRPr lang="en-US" dirty="0"/>
          </a:p>
          <a:p>
            <a:pPr algn="ctr">
              <a:defRPr sz="2000" b="1">
                <a:solidFill>
                  <a:srgbClr val="000000"/>
                </a:solidFill>
              </a:defRPr>
            </a:pPr>
            <a:r>
              <a:rPr lang="en-US" altLang="zh-CN" dirty="0"/>
              <a:t>Associated Variables</a:t>
            </a:r>
          </a:p>
          <a:p>
            <a:pPr>
              <a:defRPr sz="1800">
                <a:solidFill>
                  <a:srgbClr val="000000"/>
                </a:solidFill>
              </a:defRPr>
            </a:pPr>
            <a:r>
              <a:rPr lang="en-US" altLang="zh-CN" dirty="0"/>
              <a:t>Clustering Variable: Participant ID (RANDID)</a:t>
            </a:r>
          </a:p>
          <a:p>
            <a:pPr>
              <a:defRPr sz="1800">
                <a:solidFill>
                  <a:srgbClr val="000000"/>
                </a:solidFill>
              </a:defRPr>
            </a:pPr>
            <a:r>
              <a:rPr lang="en-US" altLang="zh-CN" dirty="0"/>
              <a:t>Exposure Variables: Glucose (GLUCOSE), LDL Cholesterol (LDLC), HDL Cholesterol (</a:t>
            </a:r>
            <a:r>
              <a:rPr lang="en-US" altLang="zh-CN" sz="1800" kern="0" dirty="0">
                <a:solidFill>
                  <a:srgbClr val="000000"/>
                </a:solidFill>
                <a:effectLst/>
                <a:ea typeface="Times New Roman" panose="02020603050405020304" pitchFamily="18" charset="0"/>
              </a:rPr>
              <a:t>HDLC),</a:t>
            </a:r>
            <a:r>
              <a:rPr lang="en-US" altLang="zh-CN" dirty="0"/>
              <a:t> Systolic Blood Pressure (SYSBP), Diastolic Blood Pressure (DIABP), Heart Rate (HEARTRTE)</a:t>
            </a:r>
          </a:p>
          <a:p>
            <a:pPr>
              <a:defRPr sz="1800">
                <a:solidFill>
                  <a:srgbClr val="000000"/>
                </a:solidFill>
              </a:defRPr>
            </a:pPr>
            <a:r>
              <a:rPr lang="en-US" altLang="zh-CN" dirty="0"/>
              <a:t>Covariates: Sex (SEX), Age (AGE), Time(TIME), Body Mass Index (BMI)</a:t>
            </a:r>
          </a:p>
          <a:p>
            <a:pPr>
              <a:defRPr sz="1800">
                <a:solidFill>
                  <a:srgbClr val="000000"/>
                </a:solidFill>
              </a:defRPr>
            </a:pPr>
            <a:r>
              <a:rPr lang="en-US" altLang="zh-CN" dirty="0"/>
              <a:t>Outcome Variables: Prevalent Stroke (PREVSTRK), Prevalent </a:t>
            </a:r>
            <a:r>
              <a:rPr lang="en-US" altLang="zh-CN" sz="1800" kern="0" dirty="0">
                <a:solidFill>
                  <a:srgbClr val="000000"/>
                </a:solidFill>
                <a:effectLst/>
                <a:ea typeface="Times New Roman" panose="02020603050405020304" pitchFamily="18" charset="0"/>
              </a:rPr>
              <a:t>Myocardial Infarction</a:t>
            </a:r>
            <a:r>
              <a:rPr lang="en-US" altLang="zh-CN" dirty="0"/>
              <a:t> (PREVMI), Prevalent </a:t>
            </a:r>
            <a:r>
              <a:rPr lang="en-US" altLang="zh-CN" sz="1800" kern="0" dirty="0">
                <a:solidFill>
                  <a:srgbClr val="000000"/>
                </a:solidFill>
                <a:effectLst/>
                <a:ea typeface="Times New Roman" panose="02020603050405020304" pitchFamily="18" charset="0"/>
              </a:rPr>
              <a:t>Coronary Heart Disease</a:t>
            </a:r>
            <a:r>
              <a:rPr lang="en-US" altLang="zh-CN" dirty="0"/>
              <a:t> (PREVCHD), Prevalent Angina Pectoris (PREVAP)</a:t>
            </a:r>
          </a:p>
          <a:p>
            <a:pPr>
              <a:defRPr sz="1800">
                <a:solidFill>
                  <a:srgbClr val="000000"/>
                </a:solidFill>
              </a:defRP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222069" y="-91440"/>
            <a:ext cx="9144000" cy="914400"/>
          </a:xfrm>
          <a:prstGeom prst="rect">
            <a:avLst/>
          </a:prstGeom>
          <a:noFill/>
        </p:spPr>
        <p:txBody>
          <a:bodyPr wrap="none">
            <a:spAutoFit/>
          </a:bodyPr>
          <a:lstStyle/>
          <a:p>
            <a:endParaRPr dirty="0"/>
          </a:p>
          <a:p>
            <a:pPr>
              <a:defRPr sz="2400" b="1">
                <a:solidFill>
                  <a:srgbClr val="FFFFFF"/>
                </a:solidFill>
              </a:defRPr>
            </a:pPr>
            <a:r>
              <a:rPr dirty="0"/>
              <a:t>Specific Aims 3 and 4</a:t>
            </a:r>
          </a:p>
        </p:txBody>
      </p:sp>
      <p:sp>
        <p:nvSpPr>
          <p:cNvPr id="4" name="Rectangle 3"/>
          <p:cNvSpPr/>
          <p:nvPr/>
        </p:nvSpPr>
        <p:spPr>
          <a:xfrm>
            <a:off x="457200" y="914400"/>
            <a:ext cx="8229600" cy="2514600"/>
          </a:xfrm>
          <a:prstGeom prst="rect">
            <a:avLst/>
          </a:prstGeom>
          <a:solidFill>
            <a:srgbClr val="FFFFFF"/>
          </a:solidFill>
          <a:ln w="19050">
            <a:solidFill>
              <a:srgbClr val="C8DDF2"/>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2000" b="1">
                <a:solidFill>
                  <a:srgbClr val="000000"/>
                </a:solidFill>
              </a:defRPr>
            </a:pPr>
            <a:endParaRPr lang="en-US" dirty="0"/>
          </a:p>
          <a:p>
            <a:pPr algn="ctr">
              <a:defRPr sz="2000" b="1">
                <a:solidFill>
                  <a:srgbClr val="000000"/>
                </a:solidFill>
              </a:defRPr>
            </a:pPr>
            <a:r>
              <a:rPr dirty="0"/>
              <a:t>Question 3</a:t>
            </a:r>
          </a:p>
          <a:p>
            <a:pPr>
              <a:defRPr sz="1800">
                <a:solidFill>
                  <a:srgbClr val="000000"/>
                </a:solidFill>
              </a:defRPr>
            </a:pPr>
            <a:r>
              <a:rPr dirty="0"/>
              <a:t>What is the effect of Anti-hypertensive Medication (BPMEDS) on Systolic</a:t>
            </a:r>
            <a:r>
              <a:rPr lang="en-US" dirty="0"/>
              <a:t> </a:t>
            </a:r>
            <a:r>
              <a:rPr lang="en-US" altLang="zh-CN" dirty="0"/>
              <a:t>Blood Pressure</a:t>
            </a:r>
            <a:r>
              <a:rPr dirty="0"/>
              <a:t> (SYSBP) and Diastolic </a:t>
            </a:r>
            <a:r>
              <a:rPr lang="en-US" altLang="zh-CN" dirty="0"/>
              <a:t>Blood Pressure</a:t>
            </a:r>
            <a:r>
              <a:rPr dirty="0"/>
              <a:t> (DIABP)?</a:t>
            </a:r>
            <a:endParaRPr lang="en-US" dirty="0"/>
          </a:p>
          <a:p>
            <a:pPr algn="ctr">
              <a:defRPr sz="2000" b="1">
                <a:solidFill>
                  <a:srgbClr val="000000"/>
                </a:solidFill>
              </a:defRPr>
            </a:pPr>
            <a:r>
              <a:rPr lang="en-US" altLang="zh-CN" dirty="0"/>
              <a:t>Associated Variables</a:t>
            </a:r>
          </a:p>
          <a:p>
            <a:pPr>
              <a:defRPr sz="1800">
                <a:solidFill>
                  <a:srgbClr val="000000"/>
                </a:solidFill>
              </a:defRPr>
            </a:pPr>
            <a:r>
              <a:rPr lang="en-US" altLang="zh-CN" dirty="0"/>
              <a:t>Clustering Variable: Participant ID (RANDID)</a:t>
            </a:r>
          </a:p>
          <a:p>
            <a:pPr>
              <a:defRPr sz="1800">
                <a:solidFill>
                  <a:srgbClr val="000000"/>
                </a:solidFill>
              </a:defRPr>
            </a:pPr>
            <a:r>
              <a:rPr lang="en-US" altLang="zh-CN" dirty="0"/>
              <a:t>Exposure Variable: Anti-hypertensive Medication Use (BPMEDS)</a:t>
            </a:r>
          </a:p>
          <a:p>
            <a:pPr>
              <a:defRPr sz="1800">
                <a:solidFill>
                  <a:srgbClr val="000000"/>
                </a:solidFill>
              </a:defRPr>
            </a:pPr>
            <a:r>
              <a:rPr lang="en-US" altLang="zh-CN" dirty="0"/>
              <a:t>Covariates: Sex (SEX), Age (AGE), Time(TIME), Body Mass Index (BMI)</a:t>
            </a:r>
          </a:p>
          <a:p>
            <a:pPr>
              <a:defRPr sz="1800">
                <a:solidFill>
                  <a:srgbClr val="000000"/>
                </a:solidFill>
              </a:defRPr>
            </a:pPr>
            <a:r>
              <a:rPr lang="en-US" altLang="zh-CN" dirty="0"/>
              <a:t>Outcome Variables: Systolic Blood Pressure (SYSBP), Diastolic Blood Pressure (DIABP)</a:t>
            </a:r>
          </a:p>
          <a:p>
            <a:pPr>
              <a:defRPr sz="1800">
                <a:solidFill>
                  <a:srgbClr val="000000"/>
                </a:solidFill>
              </a:defRPr>
            </a:pPr>
            <a:endParaRPr dirty="0"/>
          </a:p>
        </p:txBody>
      </p:sp>
      <p:sp>
        <p:nvSpPr>
          <p:cNvPr id="6" name="Rectangle 5"/>
          <p:cNvSpPr/>
          <p:nvPr/>
        </p:nvSpPr>
        <p:spPr>
          <a:xfrm>
            <a:off x="457200" y="3572692"/>
            <a:ext cx="8229600" cy="3226525"/>
          </a:xfrm>
          <a:prstGeom prst="rect">
            <a:avLst/>
          </a:prstGeom>
          <a:solidFill>
            <a:srgbClr val="FFFFFF"/>
          </a:solidFill>
          <a:ln w="19050">
            <a:solidFill>
              <a:srgbClr val="C8DDF2"/>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defRPr sz="2000" b="1">
                <a:solidFill>
                  <a:srgbClr val="000000"/>
                </a:solidFill>
              </a:defRPr>
            </a:pPr>
            <a:endParaRPr lang="en-US" dirty="0"/>
          </a:p>
          <a:p>
            <a:pPr algn="ctr">
              <a:defRPr sz="2000" b="1">
                <a:solidFill>
                  <a:srgbClr val="000000"/>
                </a:solidFill>
              </a:defRPr>
            </a:pPr>
            <a:r>
              <a:rPr dirty="0"/>
              <a:t>Question 4</a:t>
            </a:r>
          </a:p>
          <a:p>
            <a:pPr>
              <a:defRPr sz="1800">
                <a:solidFill>
                  <a:srgbClr val="000000"/>
                </a:solidFill>
              </a:defRPr>
            </a:pPr>
            <a:r>
              <a:rPr dirty="0"/>
              <a:t>What is the effect of Smoking Status (CURSMOKE) and Smoking Intensity (CIGPDAY)</a:t>
            </a:r>
          </a:p>
          <a:p>
            <a:pPr>
              <a:defRPr sz="1800">
                <a:solidFill>
                  <a:srgbClr val="000000"/>
                </a:solidFill>
              </a:defRPr>
            </a:pPr>
            <a:r>
              <a:rPr dirty="0"/>
              <a:t>on Glucose</a:t>
            </a:r>
            <a:r>
              <a:rPr lang="en-US" altLang="zh-CN" dirty="0"/>
              <a:t> (GLUCOSE)</a:t>
            </a:r>
            <a:r>
              <a:rPr dirty="0"/>
              <a:t>, LDL Cholesterol</a:t>
            </a:r>
            <a:r>
              <a:rPr lang="en-US" dirty="0"/>
              <a:t> </a:t>
            </a:r>
            <a:r>
              <a:rPr lang="en-US" altLang="zh-CN" dirty="0"/>
              <a:t>(LDLC)</a:t>
            </a:r>
            <a:r>
              <a:rPr dirty="0"/>
              <a:t>,</a:t>
            </a:r>
            <a:r>
              <a:rPr lang="en-US" altLang="zh-CN" dirty="0"/>
              <a:t> HDL Cholesterol (</a:t>
            </a:r>
            <a:r>
              <a:rPr lang="en-US" altLang="zh-CN" sz="1800" kern="0" dirty="0">
                <a:solidFill>
                  <a:srgbClr val="000000"/>
                </a:solidFill>
                <a:effectLst/>
                <a:ea typeface="Times New Roman" panose="02020603050405020304" pitchFamily="18" charset="0"/>
              </a:rPr>
              <a:t>HDLC),</a:t>
            </a:r>
            <a:r>
              <a:rPr dirty="0"/>
              <a:t> </a:t>
            </a:r>
            <a:r>
              <a:rPr lang="en-US" altLang="zh-CN" dirty="0"/>
              <a:t>Systolic Blood Pressure (SYSBP), Diastolic Blood Pressure (DIABP), </a:t>
            </a:r>
            <a:r>
              <a:rPr dirty="0"/>
              <a:t>and Heart Rate</a:t>
            </a:r>
            <a:r>
              <a:rPr lang="en-US" altLang="zh-CN" dirty="0"/>
              <a:t> (HEARTRTE)</a:t>
            </a:r>
            <a:r>
              <a:rPr dirty="0"/>
              <a:t>?</a:t>
            </a:r>
            <a:endParaRPr lang="en-US" dirty="0"/>
          </a:p>
          <a:p>
            <a:pPr algn="ctr">
              <a:defRPr sz="2000" b="1">
                <a:solidFill>
                  <a:srgbClr val="000000"/>
                </a:solidFill>
              </a:defRPr>
            </a:pPr>
            <a:r>
              <a:rPr lang="en-US" altLang="zh-CN" dirty="0"/>
              <a:t>Associated Variables</a:t>
            </a:r>
          </a:p>
          <a:p>
            <a:pPr>
              <a:defRPr sz="1800">
                <a:solidFill>
                  <a:srgbClr val="000000"/>
                </a:solidFill>
              </a:defRPr>
            </a:pPr>
            <a:r>
              <a:rPr lang="en-US" altLang="zh-CN" dirty="0"/>
              <a:t>Clustering Variable: Participant ID (RANDID)</a:t>
            </a:r>
          </a:p>
          <a:p>
            <a:pPr>
              <a:defRPr sz="1800">
                <a:solidFill>
                  <a:srgbClr val="000000"/>
                </a:solidFill>
              </a:defRPr>
            </a:pPr>
            <a:r>
              <a:rPr lang="en-US" altLang="zh-CN" dirty="0"/>
              <a:t>Exposure Variables: Smoking Status (CURSMOKE), Cigarettes per Day (CIGPDAY)</a:t>
            </a:r>
          </a:p>
          <a:p>
            <a:pPr>
              <a:defRPr sz="1800">
                <a:solidFill>
                  <a:srgbClr val="000000"/>
                </a:solidFill>
              </a:defRPr>
            </a:pPr>
            <a:r>
              <a:rPr lang="en-US" altLang="zh-CN" dirty="0"/>
              <a:t>Covariates: Sex (SEX), Age (AGE), Time(TIME), Body Mass Index (BMI)</a:t>
            </a:r>
          </a:p>
          <a:p>
            <a:pPr>
              <a:defRPr sz="1800">
                <a:solidFill>
                  <a:srgbClr val="000000"/>
                </a:solidFill>
              </a:defRPr>
            </a:pPr>
            <a:r>
              <a:rPr lang="en-US" altLang="zh-CN" dirty="0"/>
              <a:t>Outcome Variables: Glucose (GLUCOSE), LDL Cholesterol (LDLC), HDL Cholesterol (</a:t>
            </a:r>
            <a:r>
              <a:rPr lang="en-US" altLang="zh-CN" sz="1800" kern="0" dirty="0">
                <a:solidFill>
                  <a:srgbClr val="000000"/>
                </a:solidFill>
                <a:effectLst/>
                <a:ea typeface="Times New Roman" panose="02020603050405020304" pitchFamily="18" charset="0"/>
              </a:rPr>
              <a:t>HDLC),</a:t>
            </a:r>
            <a:r>
              <a:rPr lang="en-US" altLang="zh-CN" dirty="0"/>
              <a:t> Systolic Blood Pressure (SYSBP), Diastolic Blood Pressure (DIABP), Heart Rate (HEARTRTE)</a:t>
            </a:r>
          </a:p>
          <a:p>
            <a:pPr>
              <a:defRPr sz="1800">
                <a:solidFill>
                  <a:srgbClr val="000000"/>
                </a:solidFill>
              </a:defRPr>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281</TotalTime>
  <Words>921</Words>
  <Application>Microsoft Macintosh PowerPoint</Application>
  <PresentationFormat>On-screen Show (4:3)</PresentationFormat>
  <Paragraphs>121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Li Geyue</cp:lastModifiedBy>
  <cp:revision>56</cp:revision>
  <dcterms:created xsi:type="dcterms:W3CDTF">2013-01-27T09:14:16Z</dcterms:created>
  <dcterms:modified xsi:type="dcterms:W3CDTF">2025-04-23T18:31:33Z</dcterms:modified>
  <cp:category/>
</cp:coreProperties>
</file>