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32"/>
  </p:notesMasterIdLst>
  <p:sldIdLst>
    <p:sldId id="281" r:id="rId2"/>
    <p:sldId id="300" r:id="rId3"/>
    <p:sldId id="258" r:id="rId4"/>
    <p:sldId id="257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70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92" r:id="rId25"/>
    <p:sldId id="293" r:id="rId26"/>
    <p:sldId id="295" r:id="rId27"/>
    <p:sldId id="294" r:id="rId28"/>
    <p:sldId id="299" r:id="rId29"/>
    <p:sldId id="296" r:id="rId30"/>
    <p:sldId id="29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5840" autoAdjust="0"/>
  </p:normalViewPr>
  <p:slideViewPr>
    <p:cSldViewPr snapToGrid="0">
      <p:cViewPr varScale="1">
        <p:scale>
          <a:sx n="108" d="100"/>
          <a:sy n="108" d="100"/>
        </p:scale>
        <p:origin x="680" y="184"/>
      </p:cViewPr>
      <p:guideLst/>
    </p:cSldViewPr>
  </p:slideViewPr>
  <p:notesTextViewPr>
    <p:cViewPr>
      <p:scale>
        <a:sx n="3" d="2"/>
        <a:sy n="3" d="2"/>
      </p:scale>
      <p:origin x="0" y="-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CE326-4323-4101-B8F2-5CB645A13E45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4C657-4DEA-45AD-A4BA-DB238AE913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3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C657-4DEA-45AD-A4BA-DB238AE913C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89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6EF11-3855-4F3E-8F86-57324EAFA1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3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C657-4DEA-45AD-A4BA-DB238AE913C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21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C657-4DEA-45AD-A4BA-DB238AE913C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79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C657-4DEA-45AD-A4BA-DB238AE913C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58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C657-4DEA-45AD-A4BA-DB238AE913C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0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C657-4DEA-45AD-A4BA-DB238AE913C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92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54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73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65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6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C657-4DEA-45AD-A4BA-DB238AE913C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62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05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51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7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69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85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221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831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1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C657-4DEA-45AD-A4BA-DB238AE913C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04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C657-4DEA-45AD-A4BA-DB238AE913C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8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C657-4DEA-45AD-A4BA-DB238AE913C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4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C657-4DEA-45AD-A4BA-DB238AE913C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8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C657-4DEA-45AD-A4BA-DB238AE913C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86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C657-4DEA-45AD-A4BA-DB238AE913C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31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C657-4DEA-45AD-A4BA-DB238AE913C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1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1CEB-CBFD-4692-A15B-183CC30484D3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F81F-3DE4-48D3-ADF0-034591B5D8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1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1CEB-CBFD-4692-A15B-183CC30484D3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F81F-3DE4-48D3-ADF0-034591B5D8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4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1CEB-CBFD-4692-A15B-183CC30484D3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F81F-3DE4-48D3-ADF0-034591B5D8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81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1CEB-CBFD-4692-A15B-183CC30484D3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F81F-3DE4-48D3-ADF0-034591B5D8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4984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1CEB-CBFD-4692-A15B-183CC30484D3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F81F-3DE4-48D3-ADF0-034591B5D8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11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1CEB-CBFD-4692-A15B-183CC30484D3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F81F-3DE4-48D3-ADF0-034591B5D8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09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1CEB-CBFD-4692-A15B-183CC30484D3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F81F-3DE4-48D3-ADF0-034591B5D8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1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1CEB-CBFD-4692-A15B-183CC30484D3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F81F-3DE4-48D3-ADF0-034591B5D8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8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1CEB-CBFD-4692-A15B-183CC30484D3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F81F-3DE4-48D3-ADF0-034591B5D8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67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1CEB-CBFD-4692-A15B-183CC30484D3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F81F-3DE4-48D3-ADF0-034591B5D8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6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1CEB-CBFD-4692-A15B-183CC30484D3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F81F-3DE4-48D3-ADF0-034591B5D8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3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1CEB-CBFD-4692-A15B-183CC30484D3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F81F-3DE4-48D3-ADF0-034591B5D8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5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1CEB-CBFD-4692-A15B-183CC30484D3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F81F-3DE4-48D3-ADF0-034591B5D8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9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1CEB-CBFD-4692-A15B-183CC30484D3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F81F-3DE4-48D3-ADF0-034591B5D8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6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1CEB-CBFD-4692-A15B-183CC30484D3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F81F-3DE4-48D3-ADF0-034591B5D8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5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1CEB-CBFD-4692-A15B-183CC30484D3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F81F-3DE4-48D3-ADF0-034591B5D8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7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1CEB-CBFD-4692-A15B-183CC30484D3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F81F-3DE4-48D3-ADF0-034591B5D8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3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AF31CEB-CBFD-4692-A15B-183CC30484D3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8DF81F-3DE4-48D3-ADF0-034591B5D8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56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14F7-43E3-BEE2-6465-ED9AF09A2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66191"/>
            <a:ext cx="10787270" cy="2398644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Kaggle Movie Reviews Sentiment Analysis and Feature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E59ED-2FC1-AD5B-0F89-E91934D0B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9235"/>
            <a:ext cx="9144000" cy="901147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Bryan D’Amico, Matthew Smith, and Sintia Stabel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998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917E-3F6F-1522-8336-693FDB77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Experiment 7: Word Subjectivity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1502-EEC1-ACF6-8FB5-5700394F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1739041"/>
            <a:ext cx="12103090" cy="630909"/>
          </a:xfrm>
        </p:spPr>
        <p:txBody>
          <a:bodyPr>
            <a:normAutofit fontScale="85000" lnSpcReduction="20000"/>
          </a:bodyPr>
          <a:lstStyle/>
          <a:p>
            <a:pPr marL="0" indent="0" defTabSz="859536">
              <a:spcBef>
                <a:spcPts val="940"/>
              </a:spcBef>
              <a:buNone/>
            </a:pPr>
            <a:r>
              <a:rPr lang="en-US" sz="263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  <a:r>
              <a:rPr lang="en-US" sz="2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Identifying presence or absence of 2000 most common word tokens along with positive and negative ratings based on words identified in the subjectivity lexicon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308FC-4F5C-C4BF-6D42-B278061B5C53}"/>
              </a:ext>
            </a:extLst>
          </p:cNvPr>
          <p:cNvSpPr txBox="1"/>
          <p:nvPr/>
        </p:nvSpPr>
        <p:spPr>
          <a:xfrm>
            <a:off x="873180" y="2314030"/>
            <a:ext cx="3125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 Sentiment Reviews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4205E-ADDD-AC1D-AF04-CD9F450D78D3}"/>
              </a:ext>
            </a:extLst>
          </p:cNvPr>
          <p:cNvSpPr txBox="1"/>
          <p:nvPr/>
        </p:nvSpPr>
        <p:spPr>
          <a:xfrm>
            <a:off x="7971429" y="2314029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Sentiment Reviews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71AAC-AC03-676E-28C1-4B2A9A4C2DD6}"/>
              </a:ext>
            </a:extLst>
          </p:cNvPr>
          <p:cNvSpPr txBox="1"/>
          <p:nvPr/>
        </p:nvSpPr>
        <p:spPr>
          <a:xfrm>
            <a:off x="236627" y="6035572"/>
            <a:ext cx="113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 of the classifier on the five sentiment reviews was similar to other experiments. Performance on the three</a:t>
            </a:r>
          </a:p>
          <a:p>
            <a:r>
              <a:rPr lang="en-US" dirty="0"/>
              <a:t>sentiment reviews showed slight improvement, despite even more issues with neutral reviews.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6BA15-005F-B608-64A0-88B9D64D3EDC}"/>
              </a:ext>
            </a:extLst>
          </p:cNvPr>
          <p:cNvSpPr txBox="1"/>
          <p:nvPr/>
        </p:nvSpPr>
        <p:spPr>
          <a:xfrm>
            <a:off x="88900" y="2830003"/>
            <a:ext cx="1636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Single Evaluation </a:t>
            </a:r>
          </a:p>
          <a:p>
            <a:r>
              <a:rPr lang="en-US" sz="1600" dirty="0"/>
              <a:t>Confusion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A6AF96-E87D-DAAF-B9C8-4594EA09C043}"/>
              </a:ext>
            </a:extLst>
          </p:cNvPr>
          <p:cNvSpPr txBox="1"/>
          <p:nvPr/>
        </p:nvSpPr>
        <p:spPr>
          <a:xfrm>
            <a:off x="2346120" y="2889114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10-fold Cross Validation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BAC12-5F34-BBFD-84D5-89D8567C537A}"/>
              </a:ext>
            </a:extLst>
          </p:cNvPr>
          <p:cNvSpPr txBox="1"/>
          <p:nvPr/>
        </p:nvSpPr>
        <p:spPr>
          <a:xfrm>
            <a:off x="88900" y="4649262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Metrics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73E31-AD55-53ED-35E5-354E29A0E323}"/>
              </a:ext>
            </a:extLst>
          </p:cNvPr>
          <p:cNvSpPr txBox="1"/>
          <p:nvPr/>
        </p:nvSpPr>
        <p:spPr>
          <a:xfrm>
            <a:off x="7175369" y="2889114"/>
            <a:ext cx="1636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Single Evaluation </a:t>
            </a:r>
          </a:p>
          <a:p>
            <a:r>
              <a:rPr lang="en-US" sz="1600" dirty="0"/>
              <a:t>Confusion Matrix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92B3A9-3B9F-62B9-A2C3-E5E3E690231E}"/>
              </a:ext>
            </a:extLst>
          </p:cNvPr>
          <p:cNvSpPr txBox="1"/>
          <p:nvPr/>
        </p:nvSpPr>
        <p:spPr>
          <a:xfrm>
            <a:off x="9489187" y="2879837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10-fold Cross 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B35A4-0B7F-C0E0-DC33-F0BC27A2FC82}"/>
              </a:ext>
            </a:extLst>
          </p:cNvPr>
          <p:cNvSpPr txBox="1"/>
          <p:nvPr/>
        </p:nvSpPr>
        <p:spPr>
          <a:xfrm>
            <a:off x="7175369" y="4649262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Metrics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0EC30-C7BB-CD0E-E04C-1BFCF561FA01}"/>
              </a:ext>
            </a:extLst>
          </p:cNvPr>
          <p:cNvSpPr/>
          <p:nvPr/>
        </p:nvSpPr>
        <p:spPr>
          <a:xfrm>
            <a:off x="88900" y="3414778"/>
            <a:ext cx="1913088" cy="12160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650FA1-58D1-6865-D805-3E1BFC660529}"/>
              </a:ext>
            </a:extLst>
          </p:cNvPr>
          <p:cNvSpPr/>
          <p:nvPr/>
        </p:nvSpPr>
        <p:spPr>
          <a:xfrm>
            <a:off x="2542784" y="3258446"/>
            <a:ext cx="2091846" cy="1603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0F968C-7E69-717B-D379-6BBBE2523931}"/>
              </a:ext>
            </a:extLst>
          </p:cNvPr>
          <p:cNvSpPr/>
          <p:nvPr/>
        </p:nvSpPr>
        <p:spPr>
          <a:xfrm>
            <a:off x="9645114" y="3235395"/>
            <a:ext cx="2091846" cy="1603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font, white, number&#10;&#10;Description automatically generated">
            <a:extLst>
              <a:ext uri="{FF2B5EF4-FFF2-40B4-BE49-F238E27FC236}">
                <a16:creationId xmlns:a16="http://schemas.microsoft.com/office/drawing/2014/main" id="{7F1A70C5-55EA-9E0C-2187-BB5073B8C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8" y="3408187"/>
            <a:ext cx="1995445" cy="1241261"/>
          </a:xfrm>
          <a:prstGeom prst="rect">
            <a:avLst/>
          </a:prstGeom>
        </p:spPr>
      </p:pic>
      <p:pic>
        <p:nvPicPr>
          <p:cNvPr id="12" name="Picture 11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FE70B0FB-7E5B-7234-E577-409F1A3DF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394" y="3235394"/>
            <a:ext cx="2395271" cy="1717987"/>
          </a:xfrm>
          <a:prstGeom prst="rect">
            <a:avLst/>
          </a:prstGeom>
        </p:spPr>
      </p:pic>
      <p:pic>
        <p:nvPicPr>
          <p:cNvPr id="24" name="Picture 23" descr="A picture containing text, font, receipt, screenshot&#10;&#10;Description automatically generated">
            <a:extLst>
              <a:ext uri="{FF2B5EF4-FFF2-40B4-BE49-F238E27FC236}">
                <a16:creationId xmlns:a16="http://schemas.microsoft.com/office/drawing/2014/main" id="{DA5A2DBE-E653-6D17-CE66-9E8BD7A80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4" y="5028706"/>
            <a:ext cx="3283842" cy="976277"/>
          </a:xfrm>
          <a:prstGeom prst="rect">
            <a:avLst/>
          </a:prstGeom>
        </p:spPr>
      </p:pic>
      <p:pic>
        <p:nvPicPr>
          <p:cNvPr id="28" name="Picture 27" descr="A picture containing text, font, white, diagram&#10;&#10;Description automatically generated">
            <a:extLst>
              <a:ext uri="{FF2B5EF4-FFF2-40B4-BE49-F238E27FC236}">
                <a16:creationId xmlns:a16="http://schemas.microsoft.com/office/drawing/2014/main" id="{637DB7F8-B8E4-9986-5321-3F9EE12F9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7619" y="3444781"/>
            <a:ext cx="2240982" cy="1156062"/>
          </a:xfrm>
          <a:prstGeom prst="rect">
            <a:avLst/>
          </a:prstGeom>
        </p:spPr>
      </p:pic>
      <p:pic>
        <p:nvPicPr>
          <p:cNvPr id="30" name="Picture 29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1E34BCA8-BC5F-7D61-17C7-D364837EE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5985" y="3177363"/>
            <a:ext cx="2293937" cy="1684359"/>
          </a:xfrm>
          <a:prstGeom prst="rect">
            <a:avLst/>
          </a:prstGeom>
        </p:spPr>
      </p:pic>
      <p:pic>
        <p:nvPicPr>
          <p:cNvPr id="32" name="Picture 31" descr="A close-up of numbers&#10;&#10;Description automatically generated with low confidence">
            <a:extLst>
              <a:ext uri="{FF2B5EF4-FFF2-40B4-BE49-F238E27FC236}">
                <a16:creationId xmlns:a16="http://schemas.microsoft.com/office/drawing/2014/main" id="{E7C2AFEF-8836-7488-8859-0DE188427F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5369" y="5076625"/>
            <a:ext cx="3869978" cy="81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6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917E-3F6F-1522-8336-693FDB77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Experiment 8: Parts of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1502-EEC1-ACF6-8FB5-5700394F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1739041"/>
            <a:ext cx="12103090" cy="630909"/>
          </a:xfrm>
        </p:spPr>
        <p:txBody>
          <a:bodyPr>
            <a:normAutofit fontScale="85000" lnSpcReduction="20000"/>
          </a:bodyPr>
          <a:lstStyle/>
          <a:p>
            <a:pPr marL="0" indent="0" defTabSz="859536">
              <a:spcBef>
                <a:spcPts val="940"/>
              </a:spcBef>
              <a:buNone/>
            </a:pPr>
            <a:r>
              <a:rPr lang="en-US" sz="263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  <a:r>
              <a:rPr lang="en-US" sz="2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Identifying presence or absence of 2000 most common word </a:t>
            </a:r>
            <a:r>
              <a:rPr lang="en-US" sz="2632" dirty="0"/>
              <a:t>tokens along with counts of nouns, verbs, adjectives, and adverbs</a:t>
            </a:r>
            <a:endParaRPr lang="en-US" sz="263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308FC-4F5C-C4BF-6D42-B278061B5C53}"/>
              </a:ext>
            </a:extLst>
          </p:cNvPr>
          <p:cNvSpPr txBox="1"/>
          <p:nvPr/>
        </p:nvSpPr>
        <p:spPr>
          <a:xfrm>
            <a:off x="873180" y="2314030"/>
            <a:ext cx="3125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 Sentiment Reviews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4205E-ADDD-AC1D-AF04-CD9F450D78D3}"/>
              </a:ext>
            </a:extLst>
          </p:cNvPr>
          <p:cNvSpPr txBox="1"/>
          <p:nvPr/>
        </p:nvSpPr>
        <p:spPr>
          <a:xfrm>
            <a:off x="7971429" y="2314029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Sentiment Reviews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71AAC-AC03-676E-28C1-4B2A9A4C2DD6}"/>
              </a:ext>
            </a:extLst>
          </p:cNvPr>
          <p:cNvSpPr txBox="1"/>
          <p:nvPr/>
        </p:nvSpPr>
        <p:spPr>
          <a:xfrm>
            <a:off x="236627" y="6035572"/>
            <a:ext cx="1141780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Similar performance to all other classifiers, besides word subjectivity. When applied to five sentiment reviews, better </a:t>
            </a:r>
          </a:p>
          <a:p>
            <a:r>
              <a:rPr lang="en-US" sz="1700" dirty="0"/>
              <a:t>performance with neutral reviews, although worse with negative reviews. Performance against three sentiment reviews still</a:t>
            </a:r>
          </a:p>
          <a:p>
            <a:r>
              <a:rPr lang="en-US" sz="1700" dirty="0"/>
              <a:t>highlights weakness in relation to neutral reviews.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6BA15-005F-B608-64A0-88B9D64D3EDC}"/>
              </a:ext>
            </a:extLst>
          </p:cNvPr>
          <p:cNvSpPr txBox="1"/>
          <p:nvPr/>
        </p:nvSpPr>
        <p:spPr>
          <a:xfrm>
            <a:off x="88900" y="2830003"/>
            <a:ext cx="1636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Single Evaluation </a:t>
            </a:r>
          </a:p>
          <a:p>
            <a:r>
              <a:rPr lang="en-US" sz="1600" dirty="0"/>
              <a:t>Confusion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A6AF96-E87D-DAAF-B9C8-4594EA09C043}"/>
              </a:ext>
            </a:extLst>
          </p:cNvPr>
          <p:cNvSpPr txBox="1"/>
          <p:nvPr/>
        </p:nvSpPr>
        <p:spPr>
          <a:xfrm>
            <a:off x="2346120" y="2889114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10-fold Cross Validation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BAC12-5F34-BBFD-84D5-89D8567C537A}"/>
              </a:ext>
            </a:extLst>
          </p:cNvPr>
          <p:cNvSpPr txBox="1"/>
          <p:nvPr/>
        </p:nvSpPr>
        <p:spPr>
          <a:xfrm>
            <a:off x="88900" y="4649262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Metrics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73E31-AD55-53ED-35E5-354E29A0E323}"/>
              </a:ext>
            </a:extLst>
          </p:cNvPr>
          <p:cNvSpPr txBox="1"/>
          <p:nvPr/>
        </p:nvSpPr>
        <p:spPr>
          <a:xfrm>
            <a:off x="7175369" y="2889114"/>
            <a:ext cx="1636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Single Evaluation </a:t>
            </a:r>
          </a:p>
          <a:p>
            <a:r>
              <a:rPr lang="en-US" sz="1600" dirty="0"/>
              <a:t>Confusion Matrix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92B3A9-3B9F-62B9-A2C3-E5E3E690231E}"/>
              </a:ext>
            </a:extLst>
          </p:cNvPr>
          <p:cNvSpPr txBox="1"/>
          <p:nvPr/>
        </p:nvSpPr>
        <p:spPr>
          <a:xfrm>
            <a:off x="9489187" y="2879837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10-fold Cross 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B35A4-0B7F-C0E0-DC33-F0BC27A2FC82}"/>
              </a:ext>
            </a:extLst>
          </p:cNvPr>
          <p:cNvSpPr txBox="1"/>
          <p:nvPr/>
        </p:nvSpPr>
        <p:spPr>
          <a:xfrm>
            <a:off x="7175369" y="4649262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Metrics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0EC30-C7BB-CD0E-E04C-1BFCF561FA01}"/>
              </a:ext>
            </a:extLst>
          </p:cNvPr>
          <p:cNvSpPr/>
          <p:nvPr/>
        </p:nvSpPr>
        <p:spPr>
          <a:xfrm>
            <a:off x="88900" y="3414778"/>
            <a:ext cx="1913088" cy="12160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650FA1-58D1-6865-D805-3E1BFC660529}"/>
              </a:ext>
            </a:extLst>
          </p:cNvPr>
          <p:cNvSpPr/>
          <p:nvPr/>
        </p:nvSpPr>
        <p:spPr>
          <a:xfrm>
            <a:off x="2542784" y="3258446"/>
            <a:ext cx="2091846" cy="1603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0F968C-7E69-717B-D379-6BBBE2523931}"/>
              </a:ext>
            </a:extLst>
          </p:cNvPr>
          <p:cNvSpPr/>
          <p:nvPr/>
        </p:nvSpPr>
        <p:spPr>
          <a:xfrm>
            <a:off x="9645114" y="3235395"/>
            <a:ext cx="2091846" cy="1603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font, number, white&#10;&#10;Description automatically generated">
            <a:extLst>
              <a:ext uri="{FF2B5EF4-FFF2-40B4-BE49-F238E27FC236}">
                <a16:creationId xmlns:a16="http://schemas.microsoft.com/office/drawing/2014/main" id="{246606B9-4679-7988-FB6E-F11BB0D54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8" y="3385659"/>
            <a:ext cx="2012736" cy="1309876"/>
          </a:xfrm>
          <a:prstGeom prst="rect">
            <a:avLst/>
          </a:prstGeom>
        </p:spPr>
      </p:pic>
      <p:pic>
        <p:nvPicPr>
          <p:cNvPr id="12" name="Picture 11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BDB11833-7A42-1D6D-A85C-7B478D2FF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28" y="3224043"/>
            <a:ext cx="2351962" cy="1707589"/>
          </a:xfrm>
          <a:prstGeom prst="rect">
            <a:avLst/>
          </a:prstGeom>
        </p:spPr>
      </p:pic>
      <p:pic>
        <p:nvPicPr>
          <p:cNvPr id="24" name="Picture 23" descr="A picture containing text, font, screenshot, receipt&#10;&#10;Description automatically generated">
            <a:extLst>
              <a:ext uri="{FF2B5EF4-FFF2-40B4-BE49-F238E27FC236}">
                <a16:creationId xmlns:a16="http://schemas.microsoft.com/office/drawing/2014/main" id="{8010375B-0184-B155-A0AB-9005CF9FD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03" y="5060823"/>
            <a:ext cx="3128903" cy="979931"/>
          </a:xfrm>
          <a:prstGeom prst="rect">
            <a:avLst/>
          </a:prstGeom>
        </p:spPr>
      </p:pic>
      <p:pic>
        <p:nvPicPr>
          <p:cNvPr id="28" name="Picture 27" descr="A picture containing text, font, white, receipt&#10;&#10;Description automatically generated">
            <a:extLst>
              <a:ext uri="{FF2B5EF4-FFF2-40B4-BE49-F238E27FC236}">
                <a16:creationId xmlns:a16="http://schemas.microsoft.com/office/drawing/2014/main" id="{2AD842EE-9443-80B0-ECBF-F5736DB85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3698" y="3428999"/>
            <a:ext cx="2288142" cy="1162231"/>
          </a:xfrm>
          <a:prstGeom prst="rect">
            <a:avLst/>
          </a:prstGeom>
        </p:spPr>
      </p:pic>
      <p:pic>
        <p:nvPicPr>
          <p:cNvPr id="30" name="Picture 29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98862A60-7DD3-4686-C545-812321233F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7576" y="3194058"/>
            <a:ext cx="2288141" cy="1736391"/>
          </a:xfrm>
          <a:prstGeom prst="rect">
            <a:avLst/>
          </a:prstGeom>
        </p:spPr>
      </p:pic>
      <p:pic>
        <p:nvPicPr>
          <p:cNvPr id="32" name="Picture 31" descr="A close-up of numbers&#10;&#10;Description automatically generated with low confidence">
            <a:extLst>
              <a:ext uri="{FF2B5EF4-FFF2-40B4-BE49-F238E27FC236}">
                <a16:creationId xmlns:a16="http://schemas.microsoft.com/office/drawing/2014/main" id="{79657AA9-6E17-DFFD-A022-2962C3E357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2667" y="5098686"/>
            <a:ext cx="3862680" cy="8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42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917E-3F6F-1522-8336-693FDB77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Experiment 9: TextBlob Sentiment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1502-EEC1-ACF6-8FB5-5700394F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47" y="2018441"/>
            <a:ext cx="10160000" cy="4481197"/>
          </a:xfrm>
        </p:spPr>
        <p:txBody>
          <a:bodyPr>
            <a:normAutofit fontScale="77500" lnSpcReduction="20000"/>
          </a:bodyPr>
          <a:lstStyle/>
          <a:p>
            <a:pPr defTabSz="859536">
              <a:spcBef>
                <a:spcPts val="940"/>
              </a:spcBef>
            </a:pPr>
            <a:r>
              <a:rPr lang="en-US" sz="2632" dirty="0"/>
              <a:t>TextBlob package converts strings to blob objects</a:t>
            </a:r>
          </a:p>
          <a:p>
            <a:pPr lvl="1" defTabSz="859536">
              <a:spcBef>
                <a:spcPts val="940"/>
              </a:spcBef>
            </a:pPr>
            <a:r>
              <a:rPr lang="en-US" sz="22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 </a:t>
            </a:r>
            <a:r>
              <a:rPr lang="en-US" sz="2232" dirty="0"/>
              <a:t>many pieces of information such as parts of speech tags and phrases, subjectivity and polarity scores</a:t>
            </a:r>
          </a:p>
          <a:p>
            <a:pPr defTabSz="859536">
              <a:spcBef>
                <a:spcPts val="940"/>
              </a:spcBef>
            </a:pPr>
            <a:r>
              <a:rPr lang="en-US" sz="2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processing required</a:t>
            </a:r>
          </a:p>
          <a:p>
            <a:pPr lvl="1" defTabSz="859536">
              <a:spcBef>
                <a:spcPts val="940"/>
              </a:spcBef>
            </a:pPr>
            <a:r>
              <a:rPr lang="en-US" sz="2232" dirty="0"/>
              <a:t>Raw text strings are given to the TextBlob conversion function</a:t>
            </a:r>
          </a:p>
          <a:p>
            <a:pPr defTabSz="859536">
              <a:spcBef>
                <a:spcPts val="940"/>
              </a:spcBef>
            </a:pPr>
            <a:r>
              <a:rPr lang="en-US" sz="2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TextBlob sentiment scores were compared to three </a:t>
            </a:r>
            <a:r>
              <a:rPr lang="en-US" sz="2632" dirty="0"/>
              <a:t>sentiment labels</a:t>
            </a:r>
          </a:p>
          <a:p>
            <a:pPr lvl="1" defTabSz="859536">
              <a:spcBef>
                <a:spcPts val="940"/>
              </a:spcBef>
            </a:pPr>
            <a:r>
              <a:rPr lang="en-US" sz="22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TextBlob score greater than 0</a:t>
            </a:r>
            <a:r>
              <a:rPr lang="en-US" sz="2232" dirty="0"/>
              <a:t>.05 and positive sentiment is a match</a:t>
            </a:r>
          </a:p>
          <a:p>
            <a:pPr lvl="1" defTabSz="859536">
              <a:spcBef>
                <a:spcPts val="940"/>
              </a:spcBef>
            </a:pPr>
            <a:r>
              <a:rPr lang="en-US" sz="22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TextBlob score between -0.05 and 0.05 and neutral sentiment is a match</a:t>
            </a:r>
          </a:p>
          <a:p>
            <a:pPr lvl="1" defTabSz="859536">
              <a:spcBef>
                <a:spcPts val="940"/>
              </a:spcBef>
            </a:pPr>
            <a:r>
              <a:rPr lang="en-US" sz="2232" dirty="0"/>
              <a:t>TextBlob score less than -0.05 and negative sentiment is a match</a:t>
            </a:r>
          </a:p>
          <a:p>
            <a:pPr defTabSz="859536">
              <a:spcBef>
                <a:spcPts val="940"/>
              </a:spcBef>
            </a:pPr>
            <a:r>
              <a:rPr lang="en-US" sz="2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matches determined “accuracy”</a:t>
            </a:r>
          </a:p>
          <a:p>
            <a:pPr defTabSz="859536">
              <a:spcBef>
                <a:spcPts val="940"/>
              </a:spcBef>
            </a:pPr>
            <a:r>
              <a:rPr lang="en-US" sz="2632" dirty="0"/>
              <a:t>Surprised to find match accuracy was the same as Naïve Bayes classifiers accuracies</a:t>
            </a:r>
            <a:endParaRPr lang="en-US" sz="263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A picture containing text, font, white, receipt&#10;&#10;Description automatically generated">
            <a:extLst>
              <a:ext uri="{FF2B5EF4-FFF2-40B4-BE49-F238E27FC236}">
                <a16:creationId xmlns:a16="http://schemas.microsoft.com/office/drawing/2014/main" id="{2B14967D-7DDA-3636-86A5-2A50A3CC3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926"/>
          <a:stretch/>
        </p:blipFill>
        <p:spPr>
          <a:xfrm>
            <a:off x="8893567" y="4274746"/>
            <a:ext cx="3280253" cy="102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6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917E-3F6F-1522-8336-693FDB77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Experiment 10: Multiple Feature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1502-EEC1-ACF6-8FB5-5700394F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1739041"/>
            <a:ext cx="12103090" cy="630909"/>
          </a:xfrm>
        </p:spPr>
        <p:txBody>
          <a:bodyPr>
            <a:normAutofit fontScale="85000" lnSpcReduction="10000"/>
          </a:bodyPr>
          <a:lstStyle/>
          <a:p>
            <a:pPr marL="0" indent="0" defTabSz="859536">
              <a:spcBef>
                <a:spcPts val="940"/>
              </a:spcBef>
              <a:buNone/>
            </a:pPr>
            <a:r>
              <a:rPr lang="en-US" sz="263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  <a:r>
              <a:rPr lang="en-US" sz="2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Bag of Words + Extended Negation Words + Part of Speech Tags + Word Subjectivity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308FC-4F5C-C4BF-6D42-B278061B5C53}"/>
              </a:ext>
            </a:extLst>
          </p:cNvPr>
          <p:cNvSpPr txBox="1"/>
          <p:nvPr/>
        </p:nvSpPr>
        <p:spPr>
          <a:xfrm>
            <a:off x="873180" y="2314030"/>
            <a:ext cx="3125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 Sentiment Reviews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4205E-ADDD-AC1D-AF04-CD9F450D78D3}"/>
              </a:ext>
            </a:extLst>
          </p:cNvPr>
          <p:cNvSpPr txBox="1"/>
          <p:nvPr/>
        </p:nvSpPr>
        <p:spPr>
          <a:xfrm>
            <a:off x="7971429" y="2314029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Sentiment Reviews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71AAC-AC03-676E-28C1-4B2A9A4C2DD6}"/>
              </a:ext>
            </a:extLst>
          </p:cNvPr>
          <p:cNvSpPr txBox="1"/>
          <p:nvPr/>
        </p:nvSpPr>
        <p:spPr>
          <a:xfrm>
            <a:off x="236627" y="6035572"/>
            <a:ext cx="1165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 does not equal quality. More features did not result in a more informed classifier. Performance was roughly equal</a:t>
            </a:r>
          </a:p>
          <a:p>
            <a:r>
              <a:rPr lang="en-US" dirty="0"/>
              <a:t>to any of the classifiers using one of the feature sets. Slight improvement in dealing with neutral reviews.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6BA15-005F-B608-64A0-88B9D64D3EDC}"/>
              </a:ext>
            </a:extLst>
          </p:cNvPr>
          <p:cNvSpPr txBox="1"/>
          <p:nvPr/>
        </p:nvSpPr>
        <p:spPr>
          <a:xfrm>
            <a:off x="88900" y="2830003"/>
            <a:ext cx="1636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Single Evaluation </a:t>
            </a:r>
          </a:p>
          <a:p>
            <a:r>
              <a:rPr lang="en-US" sz="1600" dirty="0"/>
              <a:t>Confusion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A6AF96-E87D-DAAF-B9C8-4594EA09C043}"/>
              </a:ext>
            </a:extLst>
          </p:cNvPr>
          <p:cNvSpPr txBox="1"/>
          <p:nvPr/>
        </p:nvSpPr>
        <p:spPr>
          <a:xfrm>
            <a:off x="2346120" y="2889114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10-fold Cross Validation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BAC12-5F34-BBFD-84D5-89D8567C537A}"/>
              </a:ext>
            </a:extLst>
          </p:cNvPr>
          <p:cNvSpPr txBox="1"/>
          <p:nvPr/>
        </p:nvSpPr>
        <p:spPr>
          <a:xfrm>
            <a:off x="88900" y="4649262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Metrics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73E31-AD55-53ED-35E5-354E29A0E323}"/>
              </a:ext>
            </a:extLst>
          </p:cNvPr>
          <p:cNvSpPr txBox="1"/>
          <p:nvPr/>
        </p:nvSpPr>
        <p:spPr>
          <a:xfrm>
            <a:off x="7175369" y="2889114"/>
            <a:ext cx="1636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Single Evaluation </a:t>
            </a:r>
          </a:p>
          <a:p>
            <a:r>
              <a:rPr lang="en-US" sz="1600" dirty="0"/>
              <a:t>Confusion Matrix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92B3A9-3B9F-62B9-A2C3-E5E3E690231E}"/>
              </a:ext>
            </a:extLst>
          </p:cNvPr>
          <p:cNvSpPr txBox="1"/>
          <p:nvPr/>
        </p:nvSpPr>
        <p:spPr>
          <a:xfrm>
            <a:off x="9489187" y="2879837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10-fold Cross 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B35A4-0B7F-C0E0-DC33-F0BC27A2FC82}"/>
              </a:ext>
            </a:extLst>
          </p:cNvPr>
          <p:cNvSpPr txBox="1"/>
          <p:nvPr/>
        </p:nvSpPr>
        <p:spPr>
          <a:xfrm>
            <a:off x="7175369" y="4649262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Metrics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0EC30-C7BB-CD0E-E04C-1BFCF561FA01}"/>
              </a:ext>
            </a:extLst>
          </p:cNvPr>
          <p:cNvSpPr/>
          <p:nvPr/>
        </p:nvSpPr>
        <p:spPr>
          <a:xfrm>
            <a:off x="88900" y="3414778"/>
            <a:ext cx="1913088" cy="12160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650FA1-58D1-6865-D805-3E1BFC660529}"/>
              </a:ext>
            </a:extLst>
          </p:cNvPr>
          <p:cNvSpPr/>
          <p:nvPr/>
        </p:nvSpPr>
        <p:spPr>
          <a:xfrm>
            <a:off x="2542784" y="3258446"/>
            <a:ext cx="2091846" cy="1603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739FDB-CAFC-9A71-8243-52093DF841B5}"/>
              </a:ext>
            </a:extLst>
          </p:cNvPr>
          <p:cNvSpPr/>
          <p:nvPr/>
        </p:nvSpPr>
        <p:spPr>
          <a:xfrm>
            <a:off x="88900" y="5018594"/>
            <a:ext cx="3042607" cy="10169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0F968C-7E69-717B-D379-6BBBE2523931}"/>
              </a:ext>
            </a:extLst>
          </p:cNvPr>
          <p:cNvSpPr/>
          <p:nvPr/>
        </p:nvSpPr>
        <p:spPr>
          <a:xfrm>
            <a:off x="9645114" y="3235395"/>
            <a:ext cx="2091846" cy="1603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font, white, receipt&#10;&#10;Description automatically generated">
            <a:extLst>
              <a:ext uri="{FF2B5EF4-FFF2-40B4-BE49-F238E27FC236}">
                <a16:creationId xmlns:a16="http://schemas.microsoft.com/office/drawing/2014/main" id="{69974C56-759E-83B2-C58F-DE9BA910A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7" y="3364014"/>
            <a:ext cx="2006239" cy="1285247"/>
          </a:xfrm>
          <a:prstGeom prst="rect">
            <a:avLst/>
          </a:prstGeom>
        </p:spPr>
      </p:pic>
      <p:pic>
        <p:nvPicPr>
          <p:cNvPr id="12" name="Picture 11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F93F90C6-1B4F-ADFF-C540-87A2EA76E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365" y="3237319"/>
            <a:ext cx="2279026" cy="1677616"/>
          </a:xfrm>
          <a:prstGeom prst="rect">
            <a:avLst/>
          </a:prstGeom>
        </p:spPr>
      </p:pic>
      <p:pic>
        <p:nvPicPr>
          <p:cNvPr id="24" name="Picture 23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2CC53775-F9EA-F089-C4E2-806C20E8D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0" y="5011608"/>
            <a:ext cx="3543310" cy="1047753"/>
          </a:xfrm>
          <a:prstGeom prst="rect">
            <a:avLst/>
          </a:prstGeom>
        </p:spPr>
      </p:pic>
      <p:pic>
        <p:nvPicPr>
          <p:cNvPr id="28" name="Picture 27" descr="A picture containing text, font, receipt, white&#10;&#10;Description automatically generated">
            <a:extLst>
              <a:ext uri="{FF2B5EF4-FFF2-40B4-BE49-F238E27FC236}">
                <a16:creationId xmlns:a16="http://schemas.microsoft.com/office/drawing/2014/main" id="{1EC091BF-EE09-BCA2-23A9-C86ACC3A5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3559" y="3411012"/>
            <a:ext cx="2400298" cy="1238249"/>
          </a:xfrm>
          <a:prstGeom prst="rect">
            <a:avLst/>
          </a:prstGeom>
        </p:spPr>
      </p:pic>
      <p:pic>
        <p:nvPicPr>
          <p:cNvPr id="30" name="Picture 29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BE06487C-4629-1D7E-AD60-AEC9E3A71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2935" y="3187219"/>
            <a:ext cx="2286342" cy="1674504"/>
          </a:xfrm>
          <a:prstGeom prst="rect">
            <a:avLst/>
          </a:prstGeom>
        </p:spPr>
      </p:pic>
      <p:pic>
        <p:nvPicPr>
          <p:cNvPr id="32" name="Picture 31" descr="A close-up of numbers&#10;&#10;Description automatically generated with low confidence">
            <a:extLst>
              <a:ext uri="{FF2B5EF4-FFF2-40B4-BE49-F238E27FC236}">
                <a16:creationId xmlns:a16="http://schemas.microsoft.com/office/drawing/2014/main" id="{8B97F6B9-BD99-0C2F-8080-9EE6FAB5EE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5369" y="5066797"/>
            <a:ext cx="4051326" cy="83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9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917E-3F6F-1522-8336-693FDB77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Experiment 11: Two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1502-EEC1-ACF6-8FB5-5700394F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1739041"/>
            <a:ext cx="7093778" cy="5118959"/>
          </a:xfrm>
        </p:spPr>
        <p:txBody>
          <a:bodyPr>
            <a:normAutofit/>
          </a:bodyPr>
          <a:lstStyle/>
          <a:p>
            <a:pPr defTabSz="859536">
              <a:spcBef>
                <a:spcPts val="940"/>
              </a:spcBef>
            </a:pPr>
            <a:r>
              <a:rPr lang="en-US" sz="2632" dirty="0"/>
              <a:t>Want to see performance when weakest aspect removed</a:t>
            </a:r>
          </a:p>
          <a:p>
            <a:pPr defTabSz="859536">
              <a:spcBef>
                <a:spcPts val="940"/>
              </a:spcBef>
            </a:pPr>
            <a:r>
              <a:rPr lang="en-US" sz="2632" dirty="0"/>
              <a:t>Three sentiment review data was filtered to remove all neutral reviews</a:t>
            </a:r>
          </a:p>
          <a:p>
            <a:pPr defTabSz="859536">
              <a:spcBef>
                <a:spcPts val="940"/>
              </a:spcBef>
            </a:pPr>
            <a:r>
              <a:rPr lang="en-US" sz="2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 data processing applied</a:t>
            </a:r>
          </a:p>
          <a:p>
            <a:pPr lvl="1" defTabSz="859536">
              <a:spcBef>
                <a:spcPts val="940"/>
              </a:spcBef>
            </a:pPr>
            <a:r>
              <a:rPr lang="en-US" sz="2232" dirty="0"/>
              <a:t>Tokenization, lower case, lemmatization</a:t>
            </a:r>
          </a:p>
          <a:p>
            <a:pPr defTabSz="859536">
              <a:spcBef>
                <a:spcPts val="940"/>
              </a:spcBef>
            </a:pPr>
            <a:r>
              <a:rPr lang="en-US" sz="2632" dirty="0"/>
              <a:t>Applied best performing classifier – word subjectivity features</a:t>
            </a:r>
          </a:p>
          <a:p>
            <a:pPr defTabSz="859536">
              <a:spcBef>
                <a:spcPts val="940"/>
              </a:spcBef>
            </a:pPr>
            <a:r>
              <a:rPr lang="en-US" sz="2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Classifier performed m</a:t>
            </a:r>
            <a:r>
              <a:rPr lang="en-US" sz="2632" dirty="0"/>
              <a:t>uch better</a:t>
            </a:r>
          </a:p>
          <a:p>
            <a:pPr defTabSz="859536">
              <a:spcBef>
                <a:spcPts val="940"/>
              </a:spcBef>
            </a:pPr>
            <a:endParaRPr lang="en-US" sz="263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73E31-AD55-53ED-35E5-354E29A0E323}"/>
              </a:ext>
            </a:extLst>
          </p:cNvPr>
          <p:cNvSpPr txBox="1"/>
          <p:nvPr/>
        </p:nvSpPr>
        <p:spPr>
          <a:xfrm>
            <a:off x="7175369" y="2889114"/>
            <a:ext cx="1636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Single Evaluation </a:t>
            </a:r>
          </a:p>
          <a:p>
            <a:r>
              <a:rPr lang="en-US" sz="1600" dirty="0"/>
              <a:t>Confusion Matrix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92B3A9-3B9F-62B9-A2C3-E5E3E690231E}"/>
              </a:ext>
            </a:extLst>
          </p:cNvPr>
          <p:cNvSpPr txBox="1"/>
          <p:nvPr/>
        </p:nvSpPr>
        <p:spPr>
          <a:xfrm>
            <a:off x="9489187" y="2879837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10-fold Cross 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B35A4-0B7F-C0E0-DC33-F0BC27A2FC82}"/>
              </a:ext>
            </a:extLst>
          </p:cNvPr>
          <p:cNvSpPr txBox="1"/>
          <p:nvPr/>
        </p:nvSpPr>
        <p:spPr>
          <a:xfrm>
            <a:off x="7175369" y="4649262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Metrics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0F968C-7E69-717B-D379-6BBBE2523931}"/>
              </a:ext>
            </a:extLst>
          </p:cNvPr>
          <p:cNvSpPr/>
          <p:nvPr/>
        </p:nvSpPr>
        <p:spPr>
          <a:xfrm>
            <a:off x="9645114" y="3235395"/>
            <a:ext cx="2091846" cy="1603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text, font, receipt, white&#10;&#10;Description automatically generated">
            <a:extLst>
              <a:ext uri="{FF2B5EF4-FFF2-40B4-BE49-F238E27FC236}">
                <a16:creationId xmlns:a16="http://schemas.microsoft.com/office/drawing/2014/main" id="{7E02B2A1-1680-AA3D-1403-0380B46D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197" y="3485520"/>
            <a:ext cx="2342681" cy="1016978"/>
          </a:xfrm>
          <a:prstGeom prst="rect">
            <a:avLst/>
          </a:prstGeom>
        </p:spPr>
      </p:pic>
      <p:pic>
        <p:nvPicPr>
          <p:cNvPr id="22" name="Picture 21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83420C60-23C7-F16B-8DDB-78A8717BE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104" y="3229127"/>
            <a:ext cx="2117534" cy="1603276"/>
          </a:xfrm>
          <a:prstGeom prst="rect">
            <a:avLst/>
          </a:prstGeom>
        </p:spPr>
      </p:pic>
      <p:pic>
        <p:nvPicPr>
          <p:cNvPr id="26" name="Picture 25" descr="A close-up of numbers&#10;&#10;Description automatically generated with low confidence">
            <a:extLst>
              <a:ext uri="{FF2B5EF4-FFF2-40B4-BE49-F238E27FC236}">
                <a16:creationId xmlns:a16="http://schemas.microsoft.com/office/drawing/2014/main" id="{F11E5EC3-2743-11A0-26FC-F66FD86D7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9987" y="5091667"/>
            <a:ext cx="4434170" cy="7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6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917E-3F6F-1522-8336-693FDB77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600" dirty="0">
                <a:solidFill>
                  <a:schemeClr val="tx1"/>
                </a:solidFill>
              </a:rPr>
              <a:t>NLTK Analysis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1502-EEC1-ACF6-8FB5-5700394F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525" y="130625"/>
            <a:ext cx="6614555" cy="685799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Feature sets did not provide informative enough training data for the Naïve Bayes classifier to handle this task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These methods may not be equipped to handle analyses with several sentiments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Five sentiment review performance was always quite poor</a:t>
            </a:r>
          </a:p>
          <a:p>
            <a:r>
              <a:rPr lang="en-US" sz="2400" dirty="0">
                <a:solidFill>
                  <a:schemeClr val="tx1"/>
                </a:solidFill>
              </a:rPr>
              <a:t>Even a pre-trained model had low accuracy</a:t>
            </a:r>
          </a:p>
          <a:p>
            <a:r>
              <a:rPr lang="en-US" sz="2400" dirty="0">
                <a:solidFill>
                  <a:schemeClr val="tx1"/>
                </a:solidFill>
              </a:rPr>
              <a:t>Potential issue with the way the reviews were tagged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Even humans will disagree on sentiment (somewhat positive vs. positive)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Best suited for a binary classification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Removing neutral reviews showed large performance gains</a:t>
            </a:r>
          </a:p>
        </p:txBody>
      </p:sp>
    </p:spTree>
    <p:extLst>
      <p:ext uri="{BB962C8B-B14F-4D97-AF65-F5344CB8AC3E}">
        <p14:creationId xmlns:p14="http://schemas.microsoft.com/office/powerpoint/2010/main" val="214943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2EA9480-0147-F0E4-A3B8-0D1B05E1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5FD27-9163-BCE9-21A2-83EB5E9AF2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D97FD-AF6E-968F-DF4B-95638963ED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Punctuation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308FD-9196-3F93-61E1-884653B1D6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Stopwords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D9949-FA16-DDA5-429C-8B2722F6A3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Lematization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873940-C2B9-D90B-4178-FD81BC4F79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# Convert text to lowercase</a:t>
            </a:r>
          </a:p>
          <a:p>
            <a:r>
              <a:rPr lang="en-US" dirty="0"/>
              <a:t>def preprocess_text(text):</a:t>
            </a:r>
          </a:p>
          <a:p>
            <a:r>
              <a:rPr lang="en-US" dirty="0"/>
              <a:t>   text = text.lower()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9D2F27-4036-EE3D-8B03-6A2B8BB89C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# Remove special characters and punctuation</a:t>
            </a:r>
          </a:p>
          <a:p>
            <a:r>
              <a:rPr lang="en-US" dirty="0"/>
              <a:t>    text = re.sub(r'[^\w\s]', '', text)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F2513-B730-DB54-9510-DA7FAAE752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660422"/>
            <a:ext cx="5276506" cy="11058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# Remove stopwords</a:t>
            </a:r>
          </a:p>
          <a:p>
            <a:r>
              <a:rPr lang="en-US" dirty="0"/>
              <a:t>    stop_words = set(stopwords.words('english'))</a:t>
            </a:r>
          </a:p>
          <a:p>
            <a:r>
              <a:rPr lang="en-US" dirty="0"/>
              <a:t>    tokens = [token for token in tokens if token not in stop_words]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70B1FA8-9DA9-AC93-77E2-A7894CAD838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# Lemmatize the tokens</a:t>
            </a:r>
          </a:p>
          <a:p>
            <a:r>
              <a:rPr lang="en-US" dirty="0"/>
              <a:t>    lemmatizer = WordNetLemmatizer()</a:t>
            </a:r>
          </a:p>
          <a:p>
            <a:r>
              <a:rPr lang="en-US" dirty="0"/>
              <a:t>    tokens = [lemmatizer.lemmatize(token) for token in tokens]</a:t>
            </a:r>
          </a:p>
        </p:txBody>
      </p:sp>
    </p:spTree>
    <p:extLst>
      <p:ext uri="{BB962C8B-B14F-4D97-AF65-F5344CB8AC3E}">
        <p14:creationId xmlns:p14="http://schemas.microsoft.com/office/powerpoint/2010/main" val="2250186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A9D99-A399-A996-314E-A7951A0B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872" y="1675484"/>
            <a:ext cx="5360504" cy="456250"/>
          </a:xfrm>
        </p:spPr>
        <p:txBody>
          <a:bodyPr>
            <a:normAutofit/>
          </a:bodyPr>
          <a:lstStyle/>
          <a:p>
            <a:r>
              <a:rPr lang="en-US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Sklearn TfidfVectorizer - feature extraction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3D29CC07-589A-22DE-4EB2-1ABD8F4EA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5" y="2227169"/>
            <a:ext cx="5044177" cy="337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# Define the TF-IDF vectorizer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vectorizer = TfidfVectorizer()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# Transform the text data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train_x = vectorizer.fit_transform(train_df['processed_text'])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test_x = vectorizer.transform(test_df['processed_text'])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# Define the labels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train_y = train_df['Sentiment']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test_y = test_df['Sentiment']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# Train the SVM classifier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classifier = svm.SVC(kernel='linear')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classifier.fit(train_x, train_y)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E2EBCAEF-23B1-E7E7-CFFE-D592D08F4D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8976" y="1544759"/>
            <a:ext cx="20633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Accuracy: 63.28%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1A520EE-7B47-A252-DF93-A0BD69E5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SVM – SVC linear Classifier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20CEC-243E-F2F0-F8A3-D33E8CC8F2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9BBDE5-7A73-56B8-815A-F9E5EE55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967" y="1900571"/>
            <a:ext cx="4895330" cy="3984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216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A9D99-A399-A996-314E-A7951A0B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969" y="1440695"/>
            <a:ext cx="5451231" cy="652712"/>
          </a:xfrm>
        </p:spPr>
        <p:txBody>
          <a:bodyPr/>
          <a:lstStyle/>
          <a:p>
            <a:r>
              <a:rPr lang="en-US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Sklearn TfidfVectorizer - feature extraction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BD09D01-54C0-95E7-B6AF-C4D518A62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444" y="2093407"/>
            <a:ext cx="5451231" cy="3844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# Define the TF-IDF vectorizer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vectorizer = TfidfVectorizer()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# Transform the text data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train_x = vectorizer.fit_transform(train_df['processed_text'])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test_x = vectorizer.transform(test_df['processed_text'])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# Define the labels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train_y = train_df['Sentiment']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test_y = test_df['Sentiment’]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# Train the Random Forest classifier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classifier = RandomForestClassifier(n_estimators=100, random_state=42)</a:t>
            </a:r>
          </a:p>
          <a:p>
            <a:pPr marL="0" indent="0">
              <a:buNone/>
            </a:pPr>
            <a:r>
              <a:rPr lang="en-US" sz="1400" dirty="0">
                <a:latin typeface="Abadi" panose="020B0604020104020204" pitchFamily="34" charset="0"/>
              </a:rPr>
              <a:t>classifier.fit(train_x, train_y)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E2EBCAEF-23B1-E7E7-CFFE-D592D08F4D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8976" y="1636861"/>
            <a:ext cx="20633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Accuracy: 64.24%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6A741E-B99E-F202-42D2-806A2604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26638"/>
            <a:ext cx="10353762" cy="97045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– Sklearn Ensemble Classifier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4C164-BD85-F661-46EA-58D8740D4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2" y="1953438"/>
            <a:ext cx="4732419" cy="38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44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55F0AF0-7654-DE97-3874-36391B50E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369949"/>
            <a:ext cx="5282390" cy="552199"/>
          </a:xfrm>
        </p:spPr>
        <p:txBody>
          <a:bodyPr/>
          <a:lstStyle/>
          <a:p>
            <a:pPr algn="ctr"/>
            <a:r>
              <a:rPr lang="en-US" sz="1800" dirty="0">
                <a:latin typeface="Abadi" panose="020B0604020104020204" pitchFamily="34" charset="0"/>
              </a:rPr>
              <a:t>Accuracy 46.48%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0F76E60-D9B9-4379-34CE-B5AD043E6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9637" y="1689902"/>
            <a:ext cx="4918974" cy="466644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Abadi" panose="020B0604020104020204" pitchFamily="34" charset="0"/>
              </a:rPr>
              <a:t># Instantiate the tokenizer and sentiment analysis model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Abadi" panose="020B0604020104020204" pitchFamily="34" charset="0"/>
              </a:rPr>
              <a:t>tokenize = BertTokenizer.from_pretrained("bert-base-uncased")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Abadi" panose="020B0604020104020204" pitchFamily="34" charset="0"/>
              </a:rPr>
              <a:t>model = BertForSequenceClassification.from_pretrained("bert-base-uncased", num_labels=4)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Abadi" panose="020B0604020104020204" pitchFamily="34" charset="0"/>
              </a:rPr>
              <a:t> # Create input tensors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Abadi" panose="020B0604020104020204" pitchFamily="34" charset="0"/>
              </a:rPr>
              <a:t>    inputs =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Abadi" panose="020B0604020104020204" pitchFamily="34" charset="0"/>
              </a:rPr>
              <a:t>        "input_ids": torch.tensor([input_ids]),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Abadi" panose="020B0604020104020204" pitchFamily="34" charset="0"/>
              </a:rPr>
              <a:t>        "attention_mask": torch.tensor([[1] * len(input_ids)])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Abadi" panose="020B0604020104020204" pitchFamily="34" charset="0"/>
              </a:rPr>
              <a:t>        # Perform sentiment analysis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Abadi" panose="020B0604020104020204" pitchFamily="34" charset="0"/>
              </a:rPr>
              <a:t>    outputs = model(**inputs)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Abadi" panose="020B0604020104020204" pitchFamily="34" charset="0"/>
              </a:rPr>
              <a:t>    logits = outputs.logits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Abadi" panose="020B0604020104020204" pitchFamily="34" charset="0"/>
              </a:rPr>
              <a:t>    predicted_label = torch.argmax(logits).item()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Abadi" panose="020B0604020104020204" pitchFamily="34" charset="0"/>
              </a:rPr>
              <a:t>    predicted_sentiments.append(predicted_label)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99BD-DB83-C2DA-588D-F76F43FA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6051D7-D385-6E51-8230-E4BF769E9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86" y="1906681"/>
            <a:ext cx="5282390" cy="3976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BEAF1D7-3CD5-690D-8BBF-88F8E181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76595"/>
            <a:ext cx="10353762" cy="97045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Hugging Face – Bert 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5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917E-3F6F-1522-8336-693FDB77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3600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1502-EEC1-ACF6-8FB5-5700394F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1739041"/>
            <a:ext cx="12103090" cy="4912771"/>
          </a:xfrm>
        </p:spPr>
        <p:txBody>
          <a:bodyPr>
            <a:normAutofit/>
          </a:bodyPr>
          <a:lstStyle/>
          <a:p>
            <a:pPr marL="457200" indent="-457200" defTabSz="859536">
              <a:spcBef>
                <a:spcPts val="940"/>
              </a:spcBef>
            </a:pPr>
            <a:r>
              <a:rPr lang="en-US" sz="2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Kaggle Movie Review Data</a:t>
            </a:r>
          </a:p>
          <a:p>
            <a:pPr marL="457200" indent="-457200" defTabSz="859536">
              <a:spcBef>
                <a:spcPts val="940"/>
              </a:spcBef>
            </a:pPr>
            <a:r>
              <a:rPr lang="en-US" sz="2632" dirty="0">
                <a:solidFill>
                  <a:schemeClr val="tx1"/>
                </a:solidFill>
              </a:rPr>
              <a:t>Data frame containing reviews and multiple partial phrases of each review</a:t>
            </a:r>
          </a:p>
          <a:p>
            <a:pPr marL="834300" lvl="1" indent="-457200" defTabSz="859536">
              <a:spcBef>
                <a:spcPts val="940"/>
              </a:spcBef>
            </a:pPr>
            <a:r>
              <a:rPr lang="en-US" sz="24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phrases are assigned a sentiment: negative, somewhat negative, neutral, somewhat positive, positive numbered 0 through 4</a:t>
            </a:r>
          </a:p>
          <a:p>
            <a:pPr marL="457200" indent="-457200" defTabSz="859536">
              <a:spcBef>
                <a:spcPts val="940"/>
              </a:spcBef>
            </a:pPr>
            <a:r>
              <a:rPr lang="en-US" sz="2632" dirty="0">
                <a:solidFill>
                  <a:schemeClr val="tx1"/>
                </a:solidFill>
              </a:rPr>
              <a:t>Focused on full reviews</a:t>
            </a:r>
          </a:p>
          <a:p>
            <a:pPr marL="834300" lvl="1" indent="-457200" defTabSz="859536">
              <a:spcBef>
                <a:spcPts val="940"/>
              </a:spcBef>
            </a:pPr>
            <a:r>
              <a:rPr lang="en-US" sz="24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8529 entries</a:t>
            </a:r>
          </a:p>
          <a:p>
            <a:pPr marL="834300" lvl="1" indent="-457200" defTabSz="859536">
              <a:spcBef>
                <a:spcPts val="940"/>
              </a:spcBef>
            </a:pPr>
            <a:r>
              <a:rPr lang="en-US" sz="2432" dirty="0">
                <a:solidFill>
                  <a:schemeClr val="tx1"/>
                </a:solidFill>
              </a:rPr>
              <a:t>Balanced data, all 5 sentiment categories well represented</a:t>
            </a:r>
          </a:p>
          <a:p>
            <a:pPr marL="457200" indent="-457200" defTabSz="859536">
              <a:spcBef>
                <a:spcPts val="940"/>
              </a:spcBef>
            </a:pPr>
            <a:endParaRPr lang="en-US" sz="263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56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8EE59-7506-EA72-BC9B-10FB1D59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1F3D-FB19-3738-9F12-90654CBD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6E51-D68C-EFD5-5CC3-808A5E8A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6DBBD-DDB5-C24F-A0A2-91B58BDE4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85" y="1904787"/>
            <a:ext cx="5802923" cy="2543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BF6447-F132-3E10-B403-4D70954C0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078" y="4892674"/>
            <a:ext cx="9126224" cy="1019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0F71A20-FE59-DF74-AD24-839C7374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Hugging face – Auto Train BETA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1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8EE59-7506-EA72-BC9B-10FB1D59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1F3D-FB19-3738-9F12-90654CBD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6E51-D68C-EFD5-5CC3-808A5E8A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0C67E-5220-F0E9-CD46-BEC32AF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249" y="1820281"/>
            <a:ext cx="6639852" cy="2200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FB1481-E5D9-83D6-269B-A6AFCC9E1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835" y="4678947"/>
            <a:ext cx="8802328" cy="1019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60BA4CD-2385-EC90-D90A-E8ACA15D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Hugging face – Auto Train Pre-Processed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46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8EE59-7506-EA72-BC9B-10FB1D59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1F3D-FB19-3738-9F12-90654CBD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6E51-D68C-EFD5-5CC3-808A5E8A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6349A-4FC1-6B74-2C8C-E68817986028}"/>
              </a:ext>
            </a:extLst>
          </p:cNvPr>
          <p:cNvSpPr txBox="1"/>
          <p:nvPr/>
        </p:nvSpPr>
        <p:spPr>
          <a:xfrm>
            <a:off x="1333500" y="1524000"/>
            <a:ext cx="1000506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SVM and Random Forest produced similar accuracy results 63-64%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NLP Models take a long time to train and consume a lot of computing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NLP Models require massive amounts of data to be trained properly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pre-processing is not helpful in every situation – Transformer architecture being a prime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Architectures like BERT and Auto NLP do not benefit from lemmatization, special character removal, and stop word removal because they play a role in context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24D0628-0A51-C6E6-65FE-842C47AA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31694"/>
            <a:ext cx="10353762" cy="97045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- Additional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98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8EE59-7506-EA72-BC9B-10FB1D59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1F3D-FB19-3738-9F12-90654CBD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6E51-D68C-EFD5-5CC3-808A5E8A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1E4F27-0FA1-C440-EBD9-45F6877F5A33}"/>
              </a:ext>
            </a:extLst>
          </p:cNvPr>
          <p:cNvSpPr txBox="1">
            <a:spLocks/>
          </p:cNvSpPr>
          <p:nvPr/>
        </p:nvSpPr>
        <p:spPr>
          <a:xfrm>
            <a:off x="1085833" y="516310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Word Embeddings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D9D7D-2DA1-80C6-FFC0-AD1F24E45368}"/>
              </a:ext>
            </a:extLst>
          </p:cNvPr>
          <p:cNvSpPr txBox="1"/>
          <p:nvPr/>
        </p:nvSpPr>
        <p:spPr>
          <a:xfrm>
            <a:off x="401171" y="1416441"/>
            <a:ext cx="6199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26520-1388-79DD-F1C2-4ADA850699EA}"/>
              </a:ext>
            </a:extLst>
          </p:cNvPr>
          <p:cNvSpPr txBox="1"/>
          <p:nvPr/>
        </p:nvSpPr>
        <p:spPr>
          <a:xfrm>
            <a:off x="895725" y="1571415"/>
            <a:ext cx="1000506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U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`gensim` 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 to extract word embeddings. </a:t>
            </a:r>
          </a:p>
          <a:p>
            <a:endParaRPr 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Tx/>
              <a:buChar char="-"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determine which words have similar context or meaning with others in a body of text.</a:t>
            </a:r>
          </a:p>
          <a:p>
            <a:pPr marL="457200" indent="-457200">
              <a:buFontTx/>
              <a:buChar char="-"/>
            </a:pPr>
            <a:endParaRPr 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Tx/>
              <a:buChar char="-"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case, we show how bigrams of words show similar word embedding vectors with one another.</a:t>
            </a:r>
          </a:p>
        </p:txBody>
      </p:sp>
    </p:spTree>
    <p:extLst>
      <p:ext uri="{BB962C8B-B14F-4D97-AF65-F5344CB8AC3E}">
        <p14:creationId xmlns:p14="http://schemas.microsoft.com/office/powerpoint/2010/main" val="1849246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7D9D7D-2DA1-80C6-FFC0-AD1F24E45368}"/>
              </a:ext>
            </a:extLst>
          </p:cNvPr>
          <p:cNvSpPr txBox="1"/>
          <p:nvPr/>
        </p:nvSpPr>
        <p:spPr>
          <a:xfrm>
            <a:off x="401171" y="1416441"/>
            <a:ext cx="6199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E22B7-32D5-7B04-0D9E-4D583BA54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70" y="172708"/>
            <a:ext cx="11219959" cy="5268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6F9F4E-25AD-8961-2BA6-799C6B2BF71D}"/>
              </a:ext>
            </a:extLst>
          </p:cNvPr>
          <p:cNvSpPr txBox="1"/>
          <p:nvPr/>
        </p:nvSpPr>
        <p:spPr>
          <a:xfrm>
            <a:off x="3500718" y="5693790"/>
            <a:ext cx="585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weight = the importance, frequency, or probability of transitioning to one work to the next in a bigram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9598C3-DA0D-7AC0-3B5C-387C77E3C8CA}"/>
              </a:ext>
            </a:extLst>
          </p:cNvPr>
          <p:cNvSpPr/>
          <p:nvPr/>
        </p:nvSpPr>
        <p:spPr>
          <a:xfrm>
            <a:off x="5769204" y="424205"/>
            <a:ext cx="744718" cy="64633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E05C5C-76C9-837C-EF73-6AC34445C9AF}"/>
              </a:ext>
            </a:extLst>
          </p:cNvPr>
          <p:cNvSpPr/>
          <p:nvPr/>
        </p:nvSpPr>
        <p:spPr>
          <a:xfrm>
            <a:off x="1461155" y="1093275"/>
            <a:ext cx="991386" cy="105603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112684-0619-8B6A-A0D3-07641058114E}"/>
              </a:ext>
            </a:extLst>
          </p:cNvPr>
          <p:cNvSpPr/>
          <p:nvPr/>
        </p:nvSpPr>
        <p:spPr>
          <a:xfrm>
            <a:off x="7505308" y="517879"/>
            <a:ext cx="648878" cy="47823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1E16CB-9075-C1C2-ECEE-7375C27C860B}"/>
              </a:ext>
            </a:extLst>
          </p:cNvPr>
          <p:cNvSpPr/>
          <p:nvPr/>
        </p:nvSpPr>
        <p:spPr>
          <a:xfrm>
            <a:off x="10391481" y="2678188"/>
            <a:ext cx="648878" cy="47823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57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0DF4C8-7C3A-F37A-D6A7-5817973E5A06}"/>
              </a:ext>
            </a:extLst>
          </p:cNvPr>
          <p:cNvSpPr txBox="1"/>
          <p:nvPr/>
        </p:nvSpPr>
        <p:spPr>
          <a:xfrm>
            <a:off x="8024750" y="425605"/>
            <a:ext cx="35287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vectors are vectors/lists of floats that are the result of the ML model capturing the semantic features of the words in context of the training corpus.</a:t>
            </a: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Interpreting individual dimensions of a word vector isn't straightforward or intuitive, because these numbers aren't associated with clearly identifiable properties of words.</a:t>
            </a: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example (for expandability) we chose words that are bigrams with each other (and not) to show to differences in the word vectors.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AFA998-DF38-8493-2140-4718FD6FA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375" y="130446"/>
            <a:ext cx="5394695" cy="4417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F9E431-EF34-F718-7525-85BC87774C80}"/>
              </a:ext>
            </a:extLst>
          </p:cNvPr>
          <p:cNvSpPr txBox="1"/>
          <p:nvPr/>
        </p:nvSpPr>
        <p:spPr>
          <a:xfrm>
            <a:off x="1231075" y="5055602"/>
            <a:ext cx="6096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[-6.7992467e-01 8.9688659e-01 -2.5406939e-01 7.9326826e-01 1.7226592e-01 -1.3030788e+00 7.6043135e-01 2.5170207e+00 -1.5367763e+00 -9.6420509e-01 -2.9269642e-01 -1.5140722e+00 -4.6345305e-01 2.0598622e-01 4.2727703e-01 -3.6553320e-01 9.6964747e-01 -7.7319992e-01 -2.9792199e-01 -1.9511813e+00 4.4024709e-01 6.1488414e-01 1.4786688e+00 -8.4639961e-01 1.0157923e-01 -1.7117431e-03 -9.0585536e-01 -6.9817954e-01 -9.1863269e-01 1.3165778e-01 1.9572090e+00 -9.0508752e-02 2.3910373e-01 -2.2383986e+00 -3.9571920e-01 1.7079108e+00 5.9104568e-01 -1.0500346e+00 -6.9620162e-01 -1.5526249e+00 2.6991202e-02 -1.6042304e+00...]</a:t>
            </a:r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23E52-FFD4-2F3A-FDC7-FA441315B8B5}"/>
              </a:ext>
            </a:extLst>
          </p:cNvPr>
          <p:cNvSpPr txBox="1"/>
          <p:nvPr/>
        </p:nvSpPr>
        <p:spPr>
          <a:xfrm>
            <a:off x="2090675" y="4717048"/>
            <a:ext cx="3528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“Feels” Vector</a:t>
            </a:r>
          </a:p>
        </p:txBody>
      </p:sp>
    </p:spTree>
    <p:extLst>
      <p:ext uri="{BB962C8B-B14F-4D97-AF65-F5344CB8AC3E}">
        <p14:creationId xmlns:p14="http://schemas.microsoft.com/office/powerpoint/2010/main" val="1532805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A54B1D-1457-968C-71D5-7980E572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5" y="106033"/>
            <a:ext cx="8942292" cy="4199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D1D13B-1F9D-41DB-47E4-D76B9DA2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293" y="3190875"/>
            <a:ext cx="4078011" cy="344315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009C101-4290-FE8E-AFD3-3527960E1F73}"/>
              </a:ext>
            </a:extLst>
          </p:cNvPr>
          <p:cNvSpPr/>
          <p:nvPr/>
        </p:nvSpPr>
        <p:spPr>
          <a:xfrm>
            <a:off x="4279133" y="348006"/>
            <a:ext cx="578617" cy="42352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717363-CE88-3A08-285E-06538A0E35AB}"/>
              </a:ext>
            </a:extLst>
          </p:cNvPr>
          <p:cNvSpPr/>
          <p:nvPr/>
        </p:nvSpPr>
        <p:spPr>
          <a:xfrm>
            <a:off x="5425691" y="3217240"/>
            <a:ext cx="578617" cy="42352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25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3FFF40-8FE6-A07D-334A-78DE9AF1156D}"/>
              </a:ext>
            </a:extLst>
          </p:cNvPr>
          <p:cNvSpPr txBox="1"/>
          <p:nvPr/>
        </p:nvSpPr>
        <p:spPr>
          <a:xfrm>
            <a:off x="884043" y="1683436"/>
            <a:ext cx="5977557" cy="45627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get_avg_word2vec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sentence_list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generate_missing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sentence_list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.zeros(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generate_missing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vectorized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.random.rand(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sentence_list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vectorized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.zeros(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sentence_list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vectorized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summed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.sum(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vectorized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averaged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.divide(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summed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averaged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get_word2vec_embeddings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generate_missing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unique_reviews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'Phrase'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get_avg_word2vec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generate_missing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generate_missing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First, tokenize the reviews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unique_reviews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'Phrase'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unique_reviews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'Phrase'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word_tokenize(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Generate the embeddings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get_word2vec_embeddings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.wv,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unique_reviews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Test Split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unique_reviews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'Sentiment'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Training a Logistic Regression model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LogisticRegression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Predicting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Evaluate the model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classification_report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CEF8C-900D-E37E-7FB1-DF7A23170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729" y="2685549"/>
            <a:ext cx="4045008" cy="1977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95E8FE-DD01-2BFA-732C-531F6C5AF340}"/>
              </a:ext>
            </a:extLst>
          </p:cNvPr>
          <p:cNvSpPr txBox="1">
            <a:spLocks/>
          </p:cNvSpPr>
          <p:nvPr/>
        </p:nvSpPr>
        <p:spPr>
          <a:xfrm>
            <a:off x="113211" y="464058"/>
            <a:ext cx="11965577" cy="90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Experiment 1: Logistic Regression with Word Embeddings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F9BE7A-E601-D2CB-CF48-EEC4548AA471}"/>
              </a:ext>
            </a:extLst>
          </p:cNvPr>
          <p:cNvSpPr/>
          <p:nvPr/>
        </p:nvSpPr>
        <p:spPr>
          <a:xfrm>
            <a:off x="7619754" y="3990920"/>
            <a:ext cx="3944983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10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3FFF40-8FE6-A07D-334A-78DE9AF1156D}"/>
              </a:ext>
            </a:extLst>
          </p:cNvPr>
          <p:cNvSpPr txBox="1"/>
          <p:nvPr/>
        </p:nvSpPr>
        <p:spPr>
          <a:xfrm>
            <a:off x="923231" y="1364189"/>
            <a:ext cx="5977557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ensemble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RandomForestClassifier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model_selection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train_test_split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classification_report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get_word2vec_embeddings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clean_questions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generate_missing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get_avg_word2vec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generate_missing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generate_missing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clean_questions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embeddings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Assuming 'model' is your Word2Vec model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get_word2vec_embeddings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wv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tokenized_sentences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Test Split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unique_reviews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'Sentiment'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Convert list of vectors to numpy arrays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Training a Random Forest Classifier model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RandomForestClassifier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Predicting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Evaluate the model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classification_report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95E8FE-DD01-2BFA-732C-531F6C5AF340}"/>
              </a:ext>
            </a:extLst>
          </p:cNvPr>
          <p:cNvSpPr txBox="1">
            <a:spLocks/>
          </p:cNvSpPr>
          <p:nvPr/>
        </p:nvSpPr>
        <p:spPr>
          <a:xfrm>
            <a:off x="113211" y="464058"/>
            <a:ext cx="11965577" cy="90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Experiment 2: Random Forest  with Word Embeddings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13CBC-757D-F49E-FBF2-8D31E582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364" y="2069584"/>
            <a:ext cx="4286848" cy="21148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7F95E8-50CD-E971-5B7B-A96F71074177}"/>
              </a:ext>
            </a:extLst>
          </p:cNvPr>
          <p:cNvSpPr/>
          <p:nvPr/>
        </p:nvSpPr>
        <p:spPr>
          <a:xfrm>
            <a:off x="7563394" y="3487783"/>
            <a:ext cx="3944983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88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8EE59-7506-EA72-BC9B-10FB1D59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1F3D-FB19-3738-9F12-90654CBD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6E51-D68C-EFD5-5CC3-808A5E8A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6349A-4FC1-6B74-2C8C-E68817986028}"/>
              </a:ext>
            </a:extLst>
          </p:cNvPr>
          <p:cNvSpPr txBox="1"/>
          <p:nvPr/>
        </p:nvSpPr>
        <p:spPr>
          <a:xfrm>
            <a:off x="1333500" y="1524000"/>
            <a:ext cx="1000506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overall accuracy was approx. 32%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not able to capture sentiment categories equally; 0, 2, and 4 had inconsistent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was able to classify text as sentiment category 1 and 3 at an accuracy rate of 36% and 44%,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 not use ‘GloVe’ (Global Vectors for Word Representation) model; another word embeddings model developed by Stanford.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24D0628-0A51-C6E6-65FE-842C47AA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31694"/>
            <a:ext cx="10353762" cy="97045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– Word Embeddings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1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185D-E554-847F-983E-15536EC4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5" y="1450655"/>
            <a:ext cx="4370659" cy="3956690"/>
          </a:xfrm>
        </p:spPr>
        <p:txBody>
          <a:bodyPr anchor="ctr">
            <a:normAutofit/>
          </a:bodyPr>
          <a:lstStyle/>
          <a:p>
            <a:r>
              <a:rPr lang="en-US" sz="6800" dirty="0"/>
              <a:t>Traditional NLTK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7058-2C82-34B5-DEC7-31ABD4751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0" y="174177"/>
            <a:ext cx="6618514" cy="657496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Attempt to classify the sentiment of the reviews by creating feature sets to train the NLTK Naïve Bayes classifier on</a:t>
            </a:r>
          </a:p>
          <a:p>
            <a:r>
              <a:rPr lang="en-US" sz="2400" dirty="0"/>
              <a:t>Data Processing</a:t>
            </a:r>
          </a:p>
          <a:p>
            <a:pPr lvl="1"/>
            <a:r>
              <a:rPr lang="en-US" sz="2000" dirty="0"/>
              <a:t>Extract unique full reviews from Kaggle data set</a:t>
            </a:r>
          </a:p>
          <a:p>
            <a:pPr lvl="1"/>
            <a:r>
              <a:rPr lang="en-US" sz="2000" dirty="0"/>
              <a:t>Create two new sets of reviews</a:t>
            </a:r>
          </a:p>
          <a:p>
            <a:pPr lvl="2"/>
            <a:r>
              <a:rPr lang="en-US" sz="1800" dirty="0"/>
              <a:t>Reviews with original sentiment labels (0-4)</a:t>
            </a:r>
          </a:p>
          <a:p>
            <a:pPr lvl="2"/>
            <a:r>
              <a:rPr lang="en-US" sz="1800" dirty="0"/>
              <a:t>Reviews with modified sentiment labels (1-3)</a:t>
            </a:r>
          </a:p>
          <a:p>
            <a:pPr lvl="1"/>
            <a:r>
              <a:rPr lang="en-US" sz="2000" dirty="0"/>
              <a:t>Tokenization</a:t>
            </a:r>
          </a:p>
          <a:p>
            <a:pPr lvl="1"/>
            <a:r>
              <a:rPr lang="en-US" sz="2000" dirty="0"/>
              <a:t>Lower-case</a:t>
            </a:r>
          </a:p>
          <a:p>
            <a:pPr lvl="1"/>
            <a:r>
              <a:rPr lang="en-US" sz="2000" dirty="0"/>
              <a:t>Lemmatization</a:t>
            </a:r>
          </a:p>
          <a:p>
            <a:pPr lvl="1"/>
            <a:r>
              <a:rPr lang="en-US" sz="2000" dirty="0"/>
              <a:t>Randomization in preparation for training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2433681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14F7-43E3-BEE2-6465-ED9AF09A2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365" y="337516"/>
            <a:ext cx="10787270" cy="834059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B2CFE-F9B8-5251-29B7-10EFC9B97B17}"/>
              </a:ext>
            </a:extLst>
          </p:cNvPr>
          <p:cNvSpPr txBox="1"/>
          <p:nvPr/>
        </p:nvSpPr>
        <p:spPr>
          <a:xfrm>
            <a:off x="702365" y="1657351"/>
            <a:ext cx="101847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 (and NLP in general), is a complicated and nuanced field with many approaches.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 a pre-trained models have low accuracy, depending on the data presented to it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 issues come with the way that data is tagged/labeled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 humans will disagree on sentiment (somewhat positive vs. positive)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suited for a binary classification (according to our findings)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neutral reviews showed large performance gains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pre-processing is not helpful in every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161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917E-3F6F-1522-8336-693FDB77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3600" dirty="0"/>
              <a:t>Experiment 1: 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1502-EEC1-ACF6-8FB5-5700394F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1739041"/>
            <a:ext cx="12103090" cy="630909"/>
          </a:xfrm>
        </p:spPr>
        <p:txBody>
          <a:bodyPr>
            <a:normAutofit/>
          </a:bodyPr>
          <a:lstStyle/>
          <a:p>
            <a:pPr marL="0" indent="0" defTabSz="859536">
              <a:spcBef>
                <a:spcPts val="940"/>
              </a:spcBef>
              <a:buNone/>
            </a:pPr>
            <a:r>
              <a:rPr lang="en-US" sz="263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  <a:r>
              <a:rPr lang="en-US" sz="2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Identifying presence or absence of 2000 most common word </a:t>
            </a:r>
            <a:r>
              <a:rPr lang="en-US" sz="2632" dirty="0"/>
              <a:t>tokens</a:t>
            </a:r>
            <a:endParaRPr lang="en-US" sz="263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308FC-4F5C-C4BF-6D42-B278061B5C53}"/>
              </a:ext>
            </a:extLst>
          </p:cNvPr>
          <p:cNvSpPr txBox="1"/>
          <p:nvPr/>
        </p:nvSpPr>
        <p:spPr>
          <a:xfrm>
            <a:off x="873180" y="2314030"/>
            <a:ext cx="3125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 Sentiment Reviews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4205E-ADDD-AC1D-AF04-CD9F450D78D3}"/>
              </a:ext>
            </a:extLst>
          </p:cNvPr>
          <p:cNvSpPr txBox="1"/>
          <p:nvPr/>
        </p:nvSpPr>
        <p:spPr>
          <a:xfrm>
            <a:off x="7971429" y="2314029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Sentiment Reviews</a:t>
            </a:r>
            <a:endParaRPr lang="en-US" sz="2400" dirty="0"/>
          </a:p>
        </p:txBody>
      </p:sp>
      <p:pic>
        <p:nvPicPr>
          <p:cNvPr id="7" name="Picture 6" descr="A picture containing text, font, number, white&#10;&#10;Description automatically generated">
            <a:extLst>
              <a:ext uri="{FF2B5EF4-FFF2-40B4-BE49-F238E27FC236}">
                <a16:creationId xmlns:a16="http://schemas.microsoft.com/office/drawing/2014/main" id="{358CB450-193D-544F-F6CA-457B77DCD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3414777"/>
            <a:ext cx="1913088" cy="1216071"/>
          </a:xfrm>
          <a:prstGeom prst="rect">
            <a:avLst/>
          </a:prstGeom>
        </p:spPr>
      </p:pic>
      <p:pic>
        <p:nvPicPr>
          <p:cNvPr id="9" name="Picture 8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35D73AA1-37B2-356D-BC0C-27462094E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164" y="3258446"/>
            <a:ext cx="2119041" cy="1618712"/>
          </a:xfrm>
          <a:prstGeom prst="rect">
            <a:avLst/>
          </a:prstGeom>
        </p:spPr>
      </p:pic>
      <p:pic>
        <p:nvPicPr>
          <p:cNvPr id="12" name="Picture 11" descr="A picture containing text, font, receipt, screenshot&#10;&#10;Description automatically generated">
            <a:extLst>
              <a:ext uri="{FF2B5EF4-FFF2-40B4-BE49-F238E27FC236}">
                <a16:creationId xmlns:a16="http://schemas.microsoft.com/office/drawing/2014/main" id="{4524EE2E-7EE4-1199-F8FD-61A6DE34E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" y="5023061"/>
            <a:ext cx="2985896" cy="9420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F71AAC-AC03-676E-28C1-4B2A9A4C2DD6}"/>
              </a:ext>
            </a:extLst>
          </p:cNvPr>
          <p:cNvSpPr txBox="1"/>
          <p:nvPr/>
        </p:nvSpPr>
        <p:spPr>
          <a:xfrm>
            <a:off x="109627" y="6035572"/>
            <a:ext cx="11799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using the bag of word feature sets was not informative enough for the classifier. Many mistakes were made when trying</a:t>
            </a:r>
          </a:p>
          <a:p>
            <a:r>
              <a:rPr lang="en-US" dirty="0"/>
              <a:t>to classify the negative and neutral reviews. Overall, classifier performance was not sufficient.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6BA15-005F-B608-64A0-88B9D64D3EDC}"/>
              </a:ext>
            </a:extLst>
          </p:cNvPr>
          <p:cNvSpPr txBox="1"/>
          <p:nvPr/>
        </p:nvSpPr>
        <p:spPr>
          <a:xfrm>
            <a:off x="88900" y="2830003"/>
            <a:ext cx="1636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Single Evaluation </a:t>
            </a:r>
          </a:p>
          <a:p>
            <a:r>
              <a:rPr lang="en-US" sz="1600" dirty="0"/>
              <a:t>Confusion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A6AF96-E87D-DAAF-B9C8-4594EA09C043}"/>
              </a:ext>
            </a:extLst>
          </p:cNvPr>
          <p:cNvSpPr txBox="1"/>
          <p:nvPr/>
        </p:nvSpPr>
        <p:spPr>
          <a:xfrm>
            <a:off x="2346120" y="2889114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10-fold Cross Validation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BAC12-5F34-BBFD-84D5-89D8567C537A}"/>
              </a:ext>
            </a:extLst>
          </p:cNvPr>
          <p:cNvSpPr txBox="1"/>
          <p:nvPr/>
        </p:nvSpPr>
        <p:spPr>
          <a:xfrm>
            <a:off x="88900" y="4649262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Metrics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73E31-AD55-53ED-35E5-354E29A0E323}"/>
              </a:ext>
            </a:extLst>
          </p:cNvPr>
          <p:cNvSpPr txBox="1"/>
          <p:nvPr/>
        </p:nvSpPr>
        <p:spPr>
          <a:xfrm>
            <a:off x="7175369" y="2889114"/>
            <a:ext cx="1636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Single Evaluation </a:t>
            </a:r>
          </a:p>
          <a:p>
            <a:r>
              <a:rPr lang="en-US" sz="1600" dirty="0"/>
              <a:t>Confusion Matrix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92B3A9-3B9F-62B9-A2C3-E5E3E690231E}"/>
              </a:ext>
            </a:extLst>
          </p:cNvPr>
          <p:cNvSpPr txBox="1"/>
          <p:nvPr/>
        </p:nvSpPr>
        <p:spPr>
          <a:xfrm>
            <a:off x="9489187" y="2879837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10-fold Cross 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B35A4-0B7F-C0E0-DC33-F0BC27A2FC82}"/>
              </a:ext>
            </a:extLst>
          </p:cNvPr>
          <p:cNvSpPr txBox="1"/>
          <p:nvPr/>
        </p:nvSpPr>
        <p:spPr>
          <a:xfrm>
            <a:off x="7175369" y="4649262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Metrics</a:t>
            </a:r>
          </a:p>
        </p:txBody>
      </p:sp>
      <p:pic>
        <p:nvPicPr>
          <p:cNvPr id="22" name="Picture 21" descr="A picture containing text, font, receipt, white&#10;&#10;Description automatically generated">
            <a:extLst>
              <a:ext uri="{FF2B5EF4-FFF2-40B4-BE49-F238E27FC236}">
                <a16:creationId xmlns:a16="http://schemas.microsoft.com/office/drawing/2014/main" id="{C9713C2B-2A77-4DCD-DB4C-4C868CB3C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1183" y="3473888"/>
            <a:ext cx="2262114" cy="1156959"/>
          </a:xfrm>
          <a:prstGeom prst="rect">
            <a:avLst/>
          </a:prstGeom>
        </p:spPr>
      </p:pic>
      <p:pic>
        <p:nvPicPr>
          <p:cNvPr id="24" name="Picture 23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ABFAF005-3469-81B2-5BB5-70D15D76F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5124" y="3243011"/>
            <a:ext cx="2153192" cy="1618712"/>
          </a:xfrm>
          <a:prstGeom prst="rect">
            <a:avLst/>
          </a:prstGeom>
        </p:spPr>
      </p:pic>
      <p:pic>
        <p:nvPicPr>
          <p:cNvPr id="26" name="Picture 25" descr="A close-up of numbers&#10;&#10;Description automatically generated with low confidence">
            <a:extLst>
              <a:ext uri="{FF2B5EF4-FFF2-40B4-BE49-F238E27FC236}">
                <a16:creationId xmlns:a16="http://schemas.microsoft.com/office/drawing/2014/main" id="{A133B972-96C0-38BA-91DD-B62A743310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2688" y="5059394"/>
            <a:ext cx="3639800" cy="8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3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917E-3F6F-1522-8336-693FDB77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Experiment 2: Bag of Words and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1502-EEC1-ACF6-8FB5-5700394F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1739041"/>
            <a:ext cx="12103090" cy="630909"/>
          </a:xfrm>
        </p:spPr>
        <p:txBody>
          <a:bodyPr>
            <a:normAutofit fontScale="85000" lnSpcReduction="20000"/>
          </a:bodyPr>
          <a:lstStyle/>
          <a:p>
            <a:pPr marL="0" indent="0" defTabSz="859536">
              <a:spcBef>
                <a:spcPts val="940"/>
              </a:spcBef>
              <a:buNone/>
            </a:pPr>
            <a:r>
              <a:rPr lang="en-US" sz="263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  <a:r>
              <a:rPr lang="en-US" sz="2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Identifying presence or absence of 2000 most common word </a:t>
            </a:r>
            <a:r>
              <a:rPr lang="en-US" sz="2632" dirty="0"/>
              <a:t>tokens and length of review measured by number of characters</a:t>
            </a:r>
            <a:endParaRPr lang="en-US" sz="263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308FC-4F5C-C4BF-6D42-B278061B5C53}"/>
              </a:ext>
            </a:extLst>
          </p:cNvPr>
          <p:cNvSpPr txBox="1"/>
          <p:nvPr/>
        </p:nvSpPr>
        <p:spPr>
          <a:xfrm>
            <a:off x="873180" y="2314030"/>
            <a:ext cx="3125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 Sentiment Reviews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4205E-ADDD-AC1D-AF04-CD9F450D78D3}"/>
              </a:ext>
            </a:extLst>
          </p:cNvPr>
          <p:cNvSpPr txBox="1"/>
          <p:nvPr/>
        </p:nvSpPr>
        <p:spPr>
          <a:xfrm>
            <a:off x="7971429" y="2314029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Sentiment Reviews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71AAC-AC03-676E-28C1-4B2A9A4C2DD6}"/>
              </a:ext>
            </a:extLst>
          </p:cNvPr>
          <p:cNvSpPr txBox="1"/>
          <p:nvPr/>
        </p:nvSpPr>
        <p:spPr>
          <a:xfrm>
            <a:off x="236627" y="6060972"/>
            <a:ext cx="11442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classifier did not find length to be a particularly informative feature. The performance of the classifier is almost </a:t>
            </a:r>
          </a:p>
          <a:p>
            <a:r>
              <a:rPr lang="en-US" dirty="0"/>
              <a:t>identical to the results of the previous experiment.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6BA15-005F-B608-64A0-88B9D64D3EDC}"/>
              </a:ext>
            </a:extLst>
          </p:cNvPr>
          <p:cNvSpPr txBox="1"/>
          <p:nvPr/>
        </p:nvSpPr>
        <p:spPr>
          <a:xfrm>
            <a:off x="88900" y="2830003"/>
            <a:ext cx="1636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Single Evaluation </a:t>
            </a:r>
          </a:p>
          <a:p>
            <a:r>
              <a:rPr lang="en-US" sz="1600" dirty="0"/>
              <a:t>Confusion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A6AF96-E87D-DAAF-B9C8-4594EA09C043}"/>
              </a:ext>
            </a:extLst>
          </p:cNvPr>
          <p:cNvSpPr txBox="1"/>
          <p:nvPr/>
        </p:nvSpPr>
        <p:spPr>
          <a:xfrm>
            <a:off x="2346120" y="2889114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10-fold Cross Validation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BAC12-5F34-BBFD-84D5-89D8567C537A}"/>
              </a:ext>
            </a:extLst>
          </p:cNvPr>
          <p:cNvSpPr txBox="1"/>
          <p:nvPr/>
        </p:nvSpPr>
        <p:spPr>
          <a:xfrm>
            <a:off x="88900" y="4649262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Metrics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73E31-AD55-53ED-35E5-354E29A0E323}"/>
              </a:ext>
            </a:extLst>
          </p:cNvPr>
          <p:cNvSpPr txBox="1"/>
          <p:nvPr/>
        </p:nvSpPr>
        <p:spPr>
          <a:xfrm>
            <a:off x="7175369" y="2889114"/>
            <a:ext cx="1636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Single Evaluation </a:t>
            </a:r>
          </a:p>
          <a:p>
            <a:r>
              <a:rPr lang="en-US" sz="1600" dirty="0"/>
              <a:t>Confusion Matrix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92B3A9-3B9F-62B9-A2C3-E5E3E690231E}"/>
              </a:ext>
            </a:extLst>
          </p:cNvPr>
          <p:cNvSpPr txBox="1"/>
          <p:nvPr/>
        </p:nvSpPr>
        <p:spPr>
          <a:xfrm>
            <a:off x="9489187" y="2879837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10-fold Cross 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B35A4-0B7F-C0E0-DC33-F0BC27A2FC82}"/>
              </a:ext>
            </a:extLst>
          </p:cNvPr>
          <p:cNvSpPr txBox="1"/>
          <p:nvPr/>
        </p:nvSpPr>
        <p:spPr>
          <a:xfrm>
            <a:off x="7175369" y="4649262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Metrics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0EC30-C7BB-CD0E-E04C-1BFCF561FA01}"/>
              </a:ext>
            </a:extLst>
          </p:cNvPr>
          <p:cNvSpPr/>
          <p:nvPr/>
        </p:nvSpPr>
        <p:spPr>
          <a:xfrm>
            <a:off x="88900" y="3414778"/>
            <a:ext cx="1913088" cy="12160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650FA1-58D1-6865-D805-3E1BFC660529}"/>
              </a:ext>
            </a:extLst>
          </p:cNvPr>
          <p:cNvSpPr/>
          <p:nvPr/>
        </p:nvSpPr>
        <p:spPr>
          <a:xfrm>
            <a:off x="2542784" y="3258446"/>
            <a:ext cx="2091846" cy="1603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739FDB-CAFC-9A71-8243-52093DF841B5}"/>
              </a:ext>
            </a:extLst>
          </p:cNvPr>
          <p:cNvSpPr/>
          <p:nvPr/>
        </p:nvSpPr>
        <p:spPr>
          <a:xfrm>
            <a:off x="88900" y="5018594"/>
            <a:ext cx="3042607" cy="10169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0F968C-7E69-717B-D379-6BBBE2523931}"/>
              </a:ext>
            </a:extLst>
          </p:cNvPr>
          <p:cNvSpPr/>
          <p:nvPr/>
        </p:nvSpPr>
        <p:spPr>
          <a:xfrm>
            <a:off x="9645114" y="3235395"/>
            <a:ext cx="2091846" cy="1603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 descr="A picture containing text, font, white, number&#10;&#10;Description automatically generated">
            <a:extLst>
              <a:ext uri="{FF2B5EF4-FFF2-40B4-BE49-F238E27FC236}">
                <a16:creationId xmlns:a16="http://schemas.microsoft.com/office/drawing/2014/main" id="{193EF678-691D-1B30-A57A-60C46936F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8" y="3396362"/>
            <a:ext cx="1913087" cy="1265349"/>
          </a:xfrm>
          <a:prstGeom prst="rect">
            <a:avLst/>
          </a:prstGeom>
        </p:spPr>
      </p:pic>
      <p:pic>
        <p:nvPicPr>
          <p:cNvPr id="31" name="Picture 30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F15FC2AA-58ED-225A-A9BF-DE1FF4B5E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234" y="3249168"/>
            <a:ext cx="2142120" cy="1673043"/>
          </a:xfrm>
          <a:prstGeom prst="rect">
            <a:avLst/>
          </a:prstGeom>
        </p:spPr>
      </p:pic>
      <p:pic>
        <p:nvPicPr>
          <p:cNvPr id="33" name="Picture 32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BDDF15DA-815E-CD0B-18C1-FAB0F017A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9" y="5017388"/>
            <a:ext cx="3389927" cy="1016978"/>
          </a:xfrm>
          <a:prstGeom prst="rect">
            <a:avLst/>
          </a:prstGeom>
        </p:spPr>
      </p:pic>
      <p:pic>
        <p:nvPicPr>
          <p:cNvPr id="35" name="Picture 34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D36AD659-3120-5FEC-DF77-94AD47BB6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332" y="3447834"/>
            <a:ext cx="2264822" cy="1176994"/>
          </a:xfrm>
          <a:prstGeom prst="rect">
            <a:avLst/>
          </a:prstGeom>
        </p:spPr>
      </p:pic>
      <p:pic>
        <p:nvPicPr>
          <p:cNvPr id="37" name="Picture 36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3C559956-E131-39A3-56BA-A703CCCB88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8147" y="3234018"/>
            <a:ext cx="2204506" cy="1603277"/>
          </a:xfrm>
          <a:prstGeom prst="rect">
            <a:avLst/>
          </a:prstGeom>
        </p:spPr>
      </p:pic>
      <p:pic>
        <p:nvPicPr>
          <p:cNvPr id="39" name="Picture 38" descr="A close-up of numbers&#10;&#10;Description automatically generated with low confidence">
            <a:extLst>
              <a:ext uri="{FF2B5EF4-FFF2-40B4-BE49-F238E27FC236}">
                <a16:creationId xmlns:a16="http://schemas.microsoft.com/office/drawing/2014/main" id="{A4529F6D-74FB-5EAE-FF5C-3C104CF8B2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9288" y="5011852"/>
            <a:ext cx="3919541" cy="8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3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917E-3F6F-1522-8336-693FDB77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Experiment 3: Common Negation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1502-EEC1-ACF6-8FB5-5700394F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1739041"/>
            <a:ext cx="12103090" cy="630909"/>
          </a:xfrm>
        </p:spPr>
        <p:txBody>
          <a:bodyPr>
            <a:normAutofit fontScale="85000" lnSpcReduction="20000"/>
          </a:bodyPr>
          <a:lstStyle/>
          <a:p>
            <a:pPr marL="0" indent="0" defTabSz="859536">
              <a:spcBef>
                <a:spcPts val="940"/>
              </a:spcBef>
              <a:buNone/>
            </a:pPr>
            <a:r>
              <a:rPr lang="en-US" sz="263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  <a:r>
              <a:rPr lang="en-US" sz="2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Identifying presence or absence of 2000 most common word </a:t>
            </a:r>
            <a:r>
              <a:rPr lang="en-US" sz="2632" dirty="0"/>
              <a:t>tokens and indication of word being negative through presence of negation word</a:t>
            </a:r>
            <a:endParaRPr lang="en-US" sz="263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308FC-4F5C-C4BF-6D42-B278061B5C53}"/>
              </a:ext>
            </a:extLst>
          </p:cNvPr>
          <p:cNvSpPr txBox="1"/>
          <p:nvPr/>
        </p:nvSpPr>
        <p:spPr>
          <a:xfrm>
            <a:off x="873180" y="2314030"/>
            <a:ext cx="3125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 Sentiment Reviews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4205E-ADDD-AC1D-AF04-CD9F450D78D3}"/>
              </a:ext>
            </a:extLst>
          </p:cNvPr>
          <p:cNvSpPr txBox="1"/>
          <p:nvPr/>
        </p:nvSpPr>
        <p:spPr>
          <a:xfrm>
            <a:off x="7971429" y="2314029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Sentiment Reviews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71AAC-AC03-676E-28C1-4B2A9A4C2DD6}"/>
              </a:ext>
            </a:extLst>
          </p:cNvPr>
          <p:cNvSpPr txBox="1"/>
          <p:nvPr/>
        </p:nvSpPr>
        <p:spPr>
          <a:xfrm>
            <a:off x="236627" y="6035572"/>
            <a:ext cx="1126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Negation features did not help the classifier understand the sentiments of the reviews better. The accuracy for the five</a:t>
            </a:r>
          </a:p>
          <a:p>
            <a:r>
              <a:rPr lang="en-US" dirty="0"/>
              <a:t>sentiment  reviews saw a slight decrease. Still having most trouble with neutral reviews.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6BA15-005F-B608-64A0-88B9D64D3EDC}"/>
              </a:ext>
            </a:extLst>
          </p:cNvPr>
          <p:cNvSpPr txBox="1"/>
          <p:nvPr/>
        </p:nvSpPr>
        <p:spPr>
          <a:xfrm>
            <a:off x="88900" y="2830003"/>
            <a:ext cx="1636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Single Evaluation </a:t>
            </a:r>
          </a:p>
          <a:p>
            <a:r>
              <a:rPr lang="en-US" sz="1600" dirty="0"/>
              <a:t>Confusion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A6AF96-E87D-DAAF-B9C8-4594EA09C043}"/>
              </a:ext>
            </a:extLst>
          </p:cNvPr>
          <p:cNvSpPr txBox="1"/>
          <p:nvPr/>
        </p:nvSpPr>
        <p:spPr>
          <a:xfrm>
            <a:off x="2346120" y="2889114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10-fold Cross Validation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BAC12-5F34-BBFD-84D5-89D8567C537A}"/>
              </a:ext>
            </a:extLst>
          </p:cNvPr>
          <p:cNvSpPr txBox="1"/>
          <p:nvPr/>
        </p:nvSpPr>
        <p:spPr>
          <a:xfrm>
            <a:off x="88900" y="4649262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Metrics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73E31-AD55-53ED-35E5-354E29A0E323}"/>
              </a:ext>
            </a:extLst>
          </p:cNvPr>
          <p:cNvSpPr txBox="1"/>
          <p:nvPr/>
        </p:nvSpPr>
        <p:spPr>
          <a:xfrm>
            <a:off x="7175369" y="2889114"/>
            <a:ext cx="1636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Single Evaluation </a:t>
            </a:r>
          </a:p>
          <a:p>
            <a:r>
              <a:rPr lang="en-US" sz="1600" dirty="0"/>
              <a:t>Confusion Matrix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92B3A9-3B9F-62B9-A2C3-E5E3E690231E}"/>
              </a:ext>
            </a:extLst>
          </p:cNvPr>
          <p:cNvSpPr txBox="1"/>
          <p:nvPr/>
        </p:nvSpPr>
        <p:spPr>
          <a:xfrm>
            <a:off x="9489187" y="2879837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10-fold Cross 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B35A4-0B7F-C0E0-DC33-F0BC27A2FC82}"/>
              </a:ext>
            </a:extLst>
          </p:cNvPr>
          <p:cNvSpPr txBox="1"/>
          <p:nvPr/>
        </p:nvSpPr>
        <p:spPr>
          <a:xfrm>
            <a:off x="7175369" y="4649262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Metrics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0EC30-C7BB-CD0E-E04C-1BFCF561FA01}"/>
              </a:ext>
            </a:extLst>
          </p:cNvPr>
          <p:cNvSpPr/>
          <p:nvPr/>
        </p:nvSpPr>
        <p:spPr>
          <a:xfrm>
            <a:off x="88900" y="3414778"/>
            <a:ext cx="1913088" cy="12160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650FA1-58D1-6865-D805-3E1BFC660529}"/>
              </a:ext>
            </a:extLst>
          </p:cNvPr>
          <p:cNvSpPr/>
          <p:nvPr/>
        </p:nvSpPr>
        <p:spPr>
          <a:xfrm>
            <a:off x="2542784" y="3258446"/>
            <a:ext cx="2091846" cy="1603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739FDB-CAFC-9A71-8243-52093DF841B5}"/>
              </a:ext>
            </a:extLst>
          </p:cNvPr>
          <p:cNvSpPr/>
          <p:nvPr/>
        </p:nvSpPr>
        <p:spPr>
          <a:xfrm>
            <a:off x="88900" y="5018594"/>
            <a:ext cx="3042607" cy="10169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0F968C-7E69-717B-D379-6BBBE2523931}"/>
              </a:ext>
            </a:extLst>
          </p:cNvPr>
          <p:cNvSpPr/>
          <p:nvPr/>
        </p:nvSpPr>
        <p:spPr>
          <a:xfrm>
            <a:off x="9645114" y="3235395"/>
            <a:ext cx="2091846" cy="1603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font, white, typography&#10;&#10;Description automatically generated">
            <a:extLst>
              <a:ext uri="{FF2B5EF4-FFF2-40B4-BE49-F238E27FC236}">
                <a16:creationId xmlns:a16="http://schemas.microsoft.com/office/drawing/2014/main" id="{2B191E3C-C3CC-98EA-F215-9DD8993CF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9" y="3378558"/>
            <a:ext cx="2001359" cy="1270704"/>
          </a:xfrm>
          <a:prstGeom prst="rect">
            <a:avLst/>
          </a:prstGeom>
        </p:spPr>
      </p:pic>
      <p:pic>
        <p:nvPicPr>
          <p:cNvPr id="12" name="Picture 11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CE3A67C0-C076-655F-1B61-015F35EF5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712" y="3213011"/>
            <a:ext cx="2396154" cy="1718621"/>
          </a:xfrm>
          <a:prstGeom prst="rect">
            <a:avLst/>
          </a:prstGeom>
        </p:spPr>
      </p:pic>
      <p:pic>
        <p:nvPicPr>
          <p:cNvPr id="24" name="Picture 23" descr="A picture containing text, font, receipt, screenshot&#10;&#10;Description automatically generated">
            <a:extLst>
              <a:ext uri="{FF2B5EF4-FFF2-40B4-BE49-F238E27FC236}">
                <a16:creationId xmlns:a16="http://schemas.microsoft.com/office/drawing/2014/main" id="{115C8E74-2190-14DA-E374-2BBFDB376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8" y="5015027"/>
            <a:ext cx="3365269" cy="1016977"/>
          </a:xfrm>
          <a:prstGeom prst="rect">
            <a:avLst/>
          </a:prstGeom>
        </p:spPr>
      </p:pic>
      <p:pic>
        <p:nvPicPr>
          <p:cNvPr id="28" name="Picture 27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9EB10805-0EAE-024F-F644-7B2E419D35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2031" y="3422853"/>
            <a:ext cx="2314093" cy="1193778"/>
          </a:xfrm>
          <a:prstGeom prst="rect">
            <a:avLst/>
          </a:prstGeom>
        </p:spPr>
      </p:pic>
      <p:pic>
        <p:nvPicPr>
          <p:cNvPr id="30" name="Picture 29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C3086D76-E598-DBB6-6D15-7A59821C7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1836" y="3235394"/>
            <a:ext cx="2137703" cy="1603277"/>
          </a:xfrm>
          <a:prstGeom prst="rect">
            <a:avLst/>
          </a:prstGeom>
        </p:spPr>
      </p:pic>
      <p:pic>
        <p:nvPicPr>
          <p:cNvPr id="32" name="Picture 31" descr="A picture containing text, font, screenshot, receipt&#10;&#10;Description automatically generated">
            <a:extLst>
              <a:ext uri="{FF2B5EF4-FFF2-40B4-BE49-F238E27FC236}">
                <a16:creationId xmlns:a16="http://schemas.microsoft.com/office/drawing/2014/main" id="{8CD6473C-70E9-16FB-E1B9-0BDBF71615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9323" y="5051801"/>
            <a:ext cx="4092099" cy="86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4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917E-3F6F-1522-8336-693FDB77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Experiment 4: Extended Negation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1502-EEC1-ACF6-8FB5-5700394F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1739041"/>
            <a:ext cx="12103090" cy="630909"/>
          </a:xfrm>
        </p:spPr>
        <p:txBody>
          <a:bodyPr>
            <a:normAutofit fontScale="85000" lnSpcReduction="20000"/>
          </a:bodyPr>
          <a:lstStyle/>
          <a:p>
            <a:pPr marL="0" indent="0" defTabSz="859536">
              <a:spcBef>
                <a:spcPts val="940"/>
              </a:spcBef>
              <a:buNone/>
            </a:pPr>
            <a:r>
              <a:rPr lang="en-US" sz="263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  <a:r>
              <a:rPr lang="en-US" sz="2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Identifying presence or absence of 2000 most common word </a:t>
            </a:r>
            <a:r>
              <a:rPr lang="en-US" sz="2632" dirty="0"/>
              <a:t>tokens and indication of word being negative through presence of negation word using an extended list</a:t>
            </a:r>
            <a:endParaRPr lang="en-US" sz="263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308FC-4F5C-C4BF-6D42-B278061B5C53}"/>
              </a:ext>
            </a:extLst>
          </p:cNvPr>
          <p:cNvSpPr txBox="1"/>
          <p:nvPr/>
        </p:nvSpPr>
        <p:spPr>
          <a:xfrm>
            <a:off x="873180" y="2314030"/>
            <a:ext cx="3125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 Sentiment Reviews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4205E-ADDD-AC1D-AF04-CD9F450D78D3}"/>
              </a:ext>
            </a:extLst>
          </p:cNvPr>
          <p:cNvSpPr txBox="1"/>
          <p:nvPr/>
        </p:nvSpPr>
        <p:spPr>
          <a:xfrm>
            <a:off x="7971429" y="2314029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Sentiment Reviews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71AAC-AC03-676E-28C1-4B2A9A4C2DD6}"/>
              </a:ext>
            </a:extLst>
          </p:cNvPr>
          <p:cNvSpPr txBox="1"/>
          <p:nvPr/>
        </p:nvSpPr>
        <p:spPr>
          <a:xfrm>
            <a:off x="236627" y="6035572"/>
            <a:ext cx="11427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confusion matrices when compared to the previous experiment indicate that the classifier did not make use of </a:t>
            </a:r>
          </a:p>
          <a:p>
            <a:r>
              <a:rPr lang="en-US" dirty="0"/>
              <a:t>the additional negation words. Performance of the classifier was unchanged.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6BA15-005F-B608-64A0-88B9D64D3EDC}"/>
              </a:ext>
            </a:extLst>
          </p:cNvPr>
          <p:cNvSpPr txBox="1"/>
          <p:nvPr/>
        </p:nvSpPr>
        <p:spPr>
          <a:xfrm>
            <a:off x="88900" y="2830003"/>
            <a:ext cx="1636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Single Evaluation </a:t>
            </a:r>
          </a:p>
          <a:p>
            <a:r>
              <a:rPr lang="en-US" sz="1600" dirty="0"/>
              <a:t>Confusion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A6AF96-E87D-DAAF-B9C8-4594EA09C043}"/>
              </a:ext>
            </a:extLst>
          </p:cNvPr>
          <p:cNvSpPr txBox="1"/>
          <p:nvPr/>
        </p:nvSpPr>
        <p:spPr>
          <a:xfrm>
            <a:off x="2346120" y="2889114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10-fold Cross Validation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BAC12-5F34-BBFD-84D5-89D8567C537A}"/>
              </a:ext>
            </a:extLst>
          </p:cNvPr>
          <p:cNvSpPr txBox="1"/>
          <p:nvPr/>
        </p:nvSpPr>
        <p:spPr>
          <a:xfrm>
            <a:off x="88900" y="4649262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Metrics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73E31-AD55-53ED-35E5-354E29A0E323}"/>
              </a:ext>
            </a:extLst>
          </p:cNvPr>
          <p:cNvSpPr txBox="1"/>
          <p:nvPr/>
        </p:nvSpPr>
        <p:spPr>
          <a:xfrm>
            <a:off x="7175369" y="2889114"/>
            <a:ext cx="1636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Single Evaluation </a:t>
            </a:r>
          </a:p>
          <a:p>
            <a:r>
              <a:rPr lang="en-US" sz="1600" dirty="0"/>
              <a:t>Confusion Matrix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92B3A9-3B9F-62B9-A2C3-E5E3E690231E}"/>
              </a:ext>
            </a:extLst>
          </p:cNvPr>
          <p:cNvSpPr txBox="1"/>
          <p:nvPr/>
        </p:nvSpPr>
        <p:spPr>
          <a:xfrm>
            <a:off x="9489187" y="2879837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10-fold Cross 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B35A4-0B7F-C0E0-DC33-F0BC27A2FC82}"/>
              </a:ext>
            </a:extLst>
          </p:cNvPr>
          <p:cNvSpPr txBox="1"/>
          <p:nvPr/>
        </p:nvSpPr>
        <p:spPr>
          <a:xfrm>
            <a:off x="7175369" y="4649262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Metrics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0EC30-C7BB-CD0E-E04C-1BFCF561FA01}"/>
              </a:ext>
            </a:extLst>
          </p:cNvPr>
          <p:cNvSpPr/>
          <p:nvPr/>
        </p:nvSpPr>
        <p:spPr>
          <a:xfrm>
            <a:off x="88900" y="3414778"/>
            <a:ext cx="1913088" cy="12160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650FA1-58D1-6865-D805-3E1BFC660529}"/>
              </a:ext>
            </a:extLst>
          </p:cNvPr>
          <p:cNvSpPr/>
          <p:nvPr/>
        </p:nvSpPr>
        <p:spPr>
          <a:xfrm>
            <a:off x="2542784" y="3258446"/>
            <a:ext cx="2091846" cy="1603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739FDB-CAFC-9A71-8243-52093DF841B5}"/>
              </a:ext>
            </a:extLst>
          </p:cNvPr>
          <p:cNvSpPr/>
          <p:nvPr/>
        </p:nvSpPr>
        <p:spPr>
          <a:xfrm>
            <a:off x="88900" y="5018594"/>
            <a:ext cx="3042607" cy="10169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0F968C-7E69-717B-D379-6BBBE2523931}"/>
              </a:ext>
            </a:extLst>
          </p:cNvPr>
          <p:cNvSpPr/>
          <p:nvPr/>
        </p:nvSpPr>
        <p:spPr>
          <a:xfrm>
            <a:off x="9645114" y="3235395"/>
            <a:ext cx="2091846" cy="1603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font, white, receipt&#10;&#10;Description automatically generated">
            <a:extLst>
              <a:ext uri="{FF2B5EF4-FFF2-40B4-BE49-F238E27FC236}">
                <a16:creationId xmlns:a16="http://schemas.microsoft.com/office/drawing/2014/main" id="{5D3A812B-3A75-A168-E5FE-F82978C6F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8" y="3393972"/>
            <a:ext cx="1988083" cy="1267990"/>
          </a:xfrm>
          <a:prstGeom prst="rect">
            <a:avLst/>
          </a:prstGeom>
        </p:spPr>
      </p:pic>
      <p:pic>
        <p:nvPicPr>
          <p:cNvPr id="12" name="Picture 11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212E67F5-5C4E-1868-82C1-A603A5644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182" y="3235395"/>
            <a:ext cx="2283114" cy="1626328"/>
          </a:xfrm>
          <a:prstGeom prst="rect">
            <a:avLst/>
          </a:prstGeom>
        </p:spPr>
      </p:pic>
      <p:pic>
        <p:nvPicPr>
          <p:cNvPr id="24" name="Picture 23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92D49E01-9BE9-6CA4-A853-2AE1B7DF8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0" y="5025922"/>
            <a:ext cx="3524250" cy="1009650"/>
          </a:xfrm>
          <a:prstGeom prst="rect">
            <a:avLst/>
          </a:prstGeom>
        </p:spPr>
      </p:pic>
      <p:pic>
        <p:nvPicPr>
          <p:cNvPr id="28" name="Picture 27" descr="A picture containing text, font, receipt, diagram&#10;&#10;Description automatically generated">
            <a:extLst>
              <a:ext uri="{FF2B5EF4-FFF2-40B4-BE49-F238E27FC236}">
                <a16:creationId xmlns:a16="http://schemas.microsoft.com/office/drawing/2014/main" id="{07487B86-48EC-2663-46E2-804A72648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7608" y="3452421"/>
            <a:ext cx="2270357" cy="1153197"/>
          </a:xfrm>
          <a:prstGeom prst="rect">
            <a:avLst/>
          </a:prstGeom>
        </p:spPr>
      </p:pic>
      <p:pic>
        <p:nvPicPr>
          <p:cNvPr id="30" name="Picture 29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AD9DA40C-3E89-5A25-2F7D-FD04F8678A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0162" y="3235395"/>
            <a:ext cx="2152971" cy="1603276"/>
          </a:xfrm>
          <a:prstGeom prst="rect">
            <a:avLst/>
          </a:prstGeom>
        </p:spPr>
      </p:pic>
      <p:pic>
        <p:nvPicPr>
          <p:cNvPr id="32" name="Picture 31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4B16970C-CCBF-20DF-479C-E56B38827B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5358" y="5049463"/>
            <a:ext cx="4116653" cy="81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9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917E-3F6F-1522-8336-693FDB77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Experiment 5: Removing Stopwords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1502-EEC1-ACF6-8FB5-5700394F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1739041"/>
            <a:ext cx="12103090" cy="6309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defTabSz="859536">
              <a:spcBef>
                <a:spcPts val="940"/>
              </a:spcBef>
              <a:buNone/>
            </a:pP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Identifying presence or absence of 2000 most common word </a:t>
            </a:r>
            <a:r>
              <a:rPr lang="en-US" sz="1800" dirty="0">
                <a:solidFill>
                  <a:schemeClr val="tx1"/>
                </a:solidFill>
              </a:rPr>
              <a:t>tokens excluding NLTK stopwords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308FC-4F5C-C4BF-6D42-B278061B5C53}"/>
              </a:ext>
            </a:extLst>
          </p:cNvPr>
          <p:cNvSpPr txBox="1"/>
          <p:nvPr/>
        </p:nvSpPr>
        <p:spPr>
          <a:xfrm>
            <a:off x="873180" y="2314030"/>
            <a:ext cx="3125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 Sentiment Reviews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4205E-ADDD-AC1D-AF04-CD9F450D78D3}"/>
              </a:ext>
            </a:extLst>
          </p:cNvPr>
          <p:cNvSpPr txBox="1"/>
          <p:nvPr/>
        </p:nvSpPr>
        <p:spPr>
          <a:xfrm>
            <a:off x="7971429" y="2314029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Sentiment Reviews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71AAC-AC03-676E-28C1-4B2A9A4C2DD6}"/>
              </a:ext>
            </a:extLst>
          </p:cNvPr>
          <p:cNvSpPr txBox="1"/>
          <p:nvPr/>
        </p:nvSpPr>
        <p:spPr>
          <a:xfrm>
            <a:off x="236627" y="6035572"/>
            <a:ext cx="10634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Focusing on the content words of the reviews did not improve performance. Classifier especially struggled with </a:t>
            </a:r>
          </a:p>
          <a:p>
            <a:r>
              <a:rPr lang="en-US" dirty="0"/>
              <a:t>neutral reviews. Greater disparity between accuracies during cross validations.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6BA15-005F-B608-64A0-88B9D64D3EDC}"/>
              </a:ext>
            </a:extLst>
          </p:cNvPr>
          <p:cNvSpPr txBox="1"/>
          <p:nvPr/>
        </p:nvSpPr>
        <p:spPr>
          <a:xfrm>
            <a:off x="88900" y="2830003"/>
            <a:ext cx="1636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Single Evaluation </a:t>
            </a:r>
          </a:p>
          <a:p>
            <a:r>
              <a:rPr lang="en-US" sz="1600" dirty="0"/>
              <a:t>Confusion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A6AF96-E87D-DAAF-B9C8-4594EA09C043}"/>
              </a:ext>
            </a:extLst>
          </p:cNvPr>
          <p:cNvSpPr txBox="1"/>
          <p:nvPr/>
        </p:nvSpPr>
        <p:spPr>
          <a:xfrm>
            <a:off x="2346120" y="2889114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10-fold Cross Validation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BAC12-5F34-BBFD-84D5-89D8567C537A}"/>
              </a:ext>
            </a:extLst>
          </p:cNvPr>
          <p:cNvSpPr txBox="1"/>
          <p:nvPr/>
        </p:nvSpPr>
        <p:spPr>
          <a:xfrm>
            <a:off x="88900" y="4649262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Metrics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73E31-AD55-53ED-35E5-354E29A0E323}"/>
              </a:ext>
            </a:extLst>
          </p:cNvPr>
          <p:cNvSpPr txBox="1"/>
          <p:nvPr/>
        </p:nvSpPr>
        <p:spPr>
          <a:xfrm>
            <a:off x="7175369" y="2889114"/>
            <a:ext cx="1636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Single Evaluation </a:t>
            </a:r>
          </a:p>
          <a:p>
            <a:r>
              <a:rPr lang="en-US" sz="1600" dirty="0"/>
              <a:t>Confusion Matrix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92B3A9-3B9F-62B9-A2C3-E5E3E690231E}"/>
              </a:ext>
            </a:extLst>
          </p:cNvPr>
          <p:cNvSpPr txBox="1"/>
          <p:nvPr/>
        </p:nvSpPr>
        <p:spPr>
          <a:xfrm>
            <a:off x="9489187" y="2879837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10-fold Cross 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B35A4-0B7F-C0E0-DC33-F0BC27A2FC82}"/>
              </a:ext>
            </a:extLst>
          </p:cNvPr>
          <p:cNvSpPr txBox="1"/>
          <p:nvPr/>
        </p:nvSpPr>
        <p:spPr>
          <a:xfrm>
            <a:off x="7175369" y="4649262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Metrics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0EC30-C7BB-CD0E-E04C-1BFCF561FA01}"/>
              </a:ext>
            </a:extLst>
          </p:cNvPr>
          <p:cNvSpPr/>
          <p:nvPr/>
        </p:nvSpPr>
        <p:spPr>
          <a:xfrm>
            <a:off x="88900" y="3414778"/>
            <a:ext cx="1913088" cy="12160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650FA1-58D1-6865-D805-3E1BFC660529}"/>
              </a:ext>
            </a:extLst>
          </p:cNvPr>
          <p:cNvSpPr/>
          <p:nvPr/>
        </p:nvSpPr>
        <p:spPr>
          <a:xfrm>
            <a:off x="2542784" y="3258446"/>
            <a:ext cx="2091846" cy="1603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A27CFB-122F-B8CB-25DD-81222896FAC1}"/>
              </a:ext>
            </a:extLst>
          </p:cNvPr>
          <p:cNvSpPr/>
          <p:nvPr/>
        </p:nvSpPr>
        <p:spPr>
          <a:xfrm>
            <a:off x="7237619" y="3406074"/>
            <a:ext cx="1913088" cy="12160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0F968C-7E69-717B-D379-6BBBE2523931}"/>
              </a:ext>
            </a:extLst>
          </p:cNvPr>
          <p:cNvSpPr/>
          <p:nvPr/>
        </p:nvSpPr>
        <p:spPr>
          <a:xfrm>
            <a:off x="9645114" y="3235395"/>
            <a:ext cx="2091846" cy="1603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font, white, number&#10;&#10;Description automatically generated">
            <a:extLst>
              <a:ext uri="{FF2B5EF4-FFF2-40B4-BE49-F238E27FC236}">
                <a16:creationId xmlns:a16="http://schemas.microsoft.com/office/drawing/2014/main" id="{EADADF85-C416-6E02-E017-B4C482CD2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89" y="3382793"/>
            <a:ext cx="2056325" cy="1321923"/>
          </a:xfrm>
          <a:prstGeom prst="rect">
            <a:avLst/>
          </a:prstGeom>
        </p:spPr>
      </p:pic>
      <p:pic>
        <p:nvPicPr>
          <p:cNvPr id="12" name="Picture 11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B8B3FE31-1A36-F2A8-F9D4-DA7272244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2933" y="3243394"/>
            <a:ext cx="2208458" cy="1675922"/>
          </a:xfrm>
          <a:prstGeom prst="rect">
            <a:avLst/>
          </a:prstGeom>
        </p:spPr>
      </p:pic>
      <p:pic>
        <p:nvPicPr>
          <p:cNvPr id="24" name="Picture 23" descr="A picture containing text, font, receipt, screenshot&#10;&#10;Description automatically generated">
            <a:extLst>
              <a:ext uri="{FF2B5EF4-FFF2-40B4-BE49-F238E27FC236}">
                <a16:creationId xmlns:a16="http://schemas.microsoft.com/office/drawing/2014/main" id="{5EE398CA-FFA4-5DFB-857F-31FB2B051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9" y="4995031"/>
            <a:ext cx="3125598" cy="936008"/>
          </a:xfrm>
          <a:prstGeom prst="rect">
            <a:avLst/>
          </a:prstGeom>
        </p:spPr>
      </p:pic>
      <p:pic>
        <p:nvPicPr>
          <p:cNvPr id="28" name="Picture 27" descr="A picture containing text, font, receipt, white&#10;&#10;Description automatically generated">
            <a:extLst>
              <a:ext uri="{FF2B5EF4-FFF2-40B4-BE49-F238E27FC236}">
                <a16:creationId xmlns:a16="http://schemas.microsoft.com/office/drawing/2014/main" id="{32ECDE7B-802B-CF19-73FC-B112F0D487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8629" y="3414778"/>
            <a:ext cx="2330558" cy="1274524"/>
          </a:xfrm>
          <a:prstGeom prst="rect">
            <a:avLst/>
          </a:prstGeom>
        </p:spPr>
      </p:pic>
      <p:pic>
        <p:nvPicPr>
          <p:cNvPr id="30" name="Picture 29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78DC8A7B-6721-D753-BDDC-2535E3FD54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9688" y="3223839"/>
            <a:ext cx="2157271" cy="1652378"/>
          </a:xfrm>
          <a:prstGeom prst="rect">
            <a:avLst/>
          </a:prstGeom>
        </p:spPr>
      </p:pic>
      <p:pic>
        <p:nvPicPr>
          <p:cNvPr id="32" name="Picture 31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405976ED-4DEC-4C6A-82EE-7E1D0B1AD3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5369" y="5117617"/>
            <a:ext cx="3848850" cy="77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42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917E-3F6F-1522-8336-693FDB77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51250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Experiment 6: Extended Negation Words and Removing Stopwords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1502-EEC1-ACF6-8FB5-5700394F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1739041"/>
            <a:ext cx="12103090" cy="6309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defTabSz="859536">
              <a:spcBef>
                <a:spcPts val="940"/>
              </a:spcBef>
              <a:buNone/>
            </a:pP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Identifying presence or absence of 2000 most common word </a:t>
            </a:r>
            <a:r>
              <a:rPr lang="en-US" sz="1800" dirty="0">
                <a:solidFill>
                  <a:schemeClr val="tx1"/>
                </a:solidFill>
              </a:rPr>
              <a:t>tokens excluding NLTK stopwords and indication of word being negative through presence of negation word using an extended list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308FC-4F5C-C4BF-6D42-B278061B5C53}"/>
              </a:ext>
            </a:extLst>
          </p:cNvPr>
          <p:cNvSpPr txBox="1"/>
          <p:nvPr/>
        </p:nvSpPr>
        <p:spPr>
          <a:xfrm>
            <a:off x="873180" y="2314030"/>
            <a:ext cx="3125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 Sentiment Reviews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4205E-ADDD-AC1D-AF04-CD9F450D78D3}"/>
              </a:ext>
            </a:extLst>
          </p:cNvPr>
          <p:cNvSpPr txBox="1"/>
          <p:nvPr/>
        </p:nvSpPr>
        <p:spPr>
          <a:xfrm>
            <a:off x="7971429" y="2314029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Sentiment Reviews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71AAC-AC03-676E-28C1-4B2A9A4C2DD6}"/>
              </a:ext>
            </a:extLst>
          </p:cNvPr>
          <p:cNvSpPr txBox="1"/>
          <p:nvPr/>
        </p:nvSpPr>
        <p:spPr>
          <a:xfrm>
            <a:off x="86884" y="6095367"/>
            <a:ext cx="1168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Combining the feature sets of experiments 4 and 5 did not make the classifier more informed through the training process.</a:t>
            </a:r>
          </a:p>
          <a:p>
            <a:r>
              <a:rPr lang="en-US" dirty="0"/>
              <a:t>Classifier still displays the same weaknesses, especially regarding the neutral sentiment.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6BA15-005F-B608-64A0-88B9D64D3EDC}"/>
              </a:ext>
            </a:extLst>
          </p:cNvPr>
          <p:cNvSpPr txBox="1"/>
          <p:nvPr/>
        </p:nvSpPr>
        <p:spPr>
          <a:xfrm>
            <a:off x="88900" y="2830003"/>
            <a:ext cx="1636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Single Evaluation </a:t>
            </a:r>
          </a:p>
          <a:p>
            <a:r>
              <a:rPr lang="en-US" sz="1600" dirty="0"/>
              <a:t>Confusion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A6AF96-E87D-DAAF-B9C8-4594EA09C043}"/>
              </a:ext>
            </a:extLst>
          </p:cNvPr>
          <p:cNvSpPr txBox="1"/>
          <p:nvPr/>
        </p:nvSpPr>
        <p:spPr>
          <a:xfrm>
            <a:off x="2346120" y="2889114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10-fold Cross Validation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BAC12-5F34-BBFD-84D5-89D8567C537A}"/>
              </a:ext>
            </a:extLst>
          </p:cNvPr>
          <p:cNvSpPr txBox="1"/>
          <p:nvPr/>
        </p:nvSpPr>
        <p:spPr>
          <a:xfrm>
            <a:off x="88900" y="4649262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Metrics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73E31-AD55-53ED-35E5-354E29A0E323}"/>
              </a:ext>
            </a:extLst>
          </p:cNvPr>
          <p:cNvSpPr txBox="1"/>
          <p:nvPr/>
        </p:nvSpPr>
        <p:spPr>
          <a:xfrm>
            <a:off x="7175369" y="2889114"/>
            <a:ext cx="1636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Single Evaluation </a:t>
            </a:r>
          </a:p>
          <a:p>
            <a:r>
              <a:rPr lang="en-US" sz="1600" dirty="0"/>
              <a:t>Confusion Matrix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92B3A9-3B9F-62B9-A2C3-E5E3E690231E}"/>
              </a:ext>
            </a:extLst>
          </p:cNvPr>
          <p:cNvSpPr txBox="1"/>
          <p:nvPr/>
        </p:nvSpPr>
        <p:spPr>
          <a:xfrm>
            <a:off x="9489187" y="2879837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10-fold Cross 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B35A4-0B7F-C0E0-DC33-F0BC27A2FC82}"/>
              </a:ext>
            </a:extLst>
          </p:cNvPr>
          <p:cNvSpPr txBox="1"/>
          <p:nvPr/>
        </p:nvSpPr>
        <p:spPr>
          <a:xfrm>
            <a:off x="7175369" y="4649262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Metrics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0EC30-C7BB-CD0E-E04C-1BFCF561FA01}"/>
              </a:ext>
            </a:extLst>
          </p:cNvPr>
          <p:cNvSpPr/>
          <p:nvPr/>
        </p:nvSpPr>
        <p:spPr>
          <a:xfrm>
            <a:off x="88900" y="3414778"/>
            <a:ext cx="1913088" cy="12160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650FA1-58D1-6865-D805-3E1BFC660529}"/>
              </a:ext>
            </a:extLst>
          </p:cNvPr>
          <p:cNvSpPr/>
          <p:nvPr/>
        </p:nvSpPr>
        <p:spPr>
          <a:xfrm>
            <a:off x="2542784" y="3258446"/>
            <a:ext cx="2091846" cy="1603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0F968C-7E69-717B-D379-6BBBE2523931}"/>
              </a:ext>
            </a:extLst>
          </p:cNvPr>
          <p:cNvSpPr/>
          <p:nvPr/>
        </p:nvSpPr>
        <p:spPr>
          <a:xfrm>
            <a:off x="9645114" y="3235395"/>
            <a:ext cx="2091846" cy="1603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font, white, receipt&#10;&#10;Description automatically generated">
            <a:extLst>
              <a:ext uri="{FF2B5EF4-FFF2-40B4-BE49-F238E27FC236}">
                <a16:creationId xmlns:a16="http://schemas.microsoft.com/office/drawing/2014/main" id="{C8200DDE-394D-A07D-9C91-E55385E27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0" y="3382794"/>
            <a:ext cx="1998864" cy="1284984"/>
          </a:xfrm>
          <a:prstGeom prst="rect">
            <a:avLst/>
          </a:prstGeom>
        </p:spPr>
      </p:pic>
      <p:pic>
        <p:nvPicPr>
          <p:cNvPr id="12" name="Picture 11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30456C57-D1EB-C48F-9B03-9C5B93938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785" y="3232653"/>
            <a:ext cx="2341856" cy="1716292"/>
          </a:xfrm>
          <a:prstGeom prst="rect">
            <a:avLst/>
          </a:prstGeom>
        </p:spPr>
      </p:pic>
      <p:pic>
        <p:nvPicPr>
          <p:cNvPr id="24" name="Picture 23" descr="A picture containing text, font, receipt, screenshot&#10;&#10;Description automatically generated">
            <a:extLst>
              <a:ext uri="{FF2B5EF4-FFF2-40B4-BE49-F238E27FC236}">
                <a16:creationId xmlns:a16="http://schemas.microsoft.com/office/drawing/2014/main" id="{45213B83-FE08-148B-AB59-F4CF00117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4" y="5037008"/>
            <a:ext cx="3519915" cy="1072915"/>
          </a:xfrm>
          <a:prstGeom prst="rect">
            <a:avLst/>
          </a:prstGeom>
        </p:spPr>
      </p:pic>
      <p:pic>
        <p:nvPicPr>
          <p:cNvPr id="28" name="Picture 27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E77AC328-DE91-4FFC-873E-2B6B1F83A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9463" y="3438856"/>
            <a:ext cx="2298608" cy="1176453"/>
          </a:xfrm>
          <a:prstGeom prst="rect">
            <a:avLst/>
          </a:prstGeom>
        </p:spPr>
      </p:pic>
      <p:pic>
        <p:nvPicPr>
          <p:cNvPr id="30" name="Picture 29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26BA8523-5C26-7A64-D84D-DFDF54F45C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2863" y="3206758"/>
            <a:ext cx="2246935" cy="1685201"/>
          </a:xfrm>
          <a:prstGeom prst="rect">
            <a:avLst/>
          </a:prstGeom>
        </p:spPr>
      </p:pic>
      <p:pic>
        <p:nvPicPr>
          <p:cNvPr id="32" name="Picture 31" descr="A close-up of numbers&#10;&#10;Description automatically generated with low confidence">
            <a:extLst>
              <a:ext uri="{FF2B5EF4-FFF2-40B4-BE49-F238E27FC236}">
                <a16:creationId xmlns:a16="http://schemas.microsoft.com/office/drawing/2014/main" id="{5EC8A8E9-A77F-639F-12A1-B84F7CBD63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9463" y="5099135"/>
            <a:ext cx="3817897" cy="7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17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2802</Words>
  <Application>Microsoft Macintosh PowerPoint</Application>
  <PresentationFormat>Widescreen</PresentationFormat>
  <Paragraphs>396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Abadi</vt:lpstr>
      <vt:lpstr>Arial</vt:lpstr>
      <vt:lpstr>Calibri</vt:lpstr>
      <vt:lpstr>Calisto MT</vt:lpstr>
      <vt:lpstr>Consolas</vt:lpstr>
      <vt:lpstr>Wingdings 2</vt:lpstr>
      <vt:lpstr>Slate</vt:lpstr>
      <vt:lpstr>Kaggle Movie Reviews Sentiment Analysis and Feature Extraction</vt:lpstr>
      <vt:lpstr>About the Data</vt:lpstr>
      <vt:lpstr>Traditional NLTK Analysis</vt:lpstr>
      <vt:lpstr>Experiment 1: Bag of Words</vt:lpstr>
      <vt:lpstr>Experiment 2: Bag of Words and Length</vt:lpstr>
      <vt:lpstr>Experiment 3: Common Negation Words</vt:lpstr>
      <vt:lpstr>Experiment 4: Extended Negation Words</vt:lpstr>
      <vt:lpstr>Experiment 5: Removing Stopwords</vt:lpstr>
      <vt:lpstr>Experiment 6: Extended Negation Words and Removing Stopwords</vt:lpstr>
      <vt:lpstr>Experiment 7: Word Subjectivity</vt:lpstr>
      <vt:lpstr>Experiment 8: Parts of Speech</vt:lpstr>
      <vt:lpstr>Experiment 9: TextBlob Sentiment Analysis </vt:lpstr>
      <vt:lpstr>Experiment 10: Multiple Feature Sets</vt:lpstr>
      <vt:lpstr>Experiment 11: Two Sentiment Analysis</vt:lpstr>
      <vt:lpstr>NLTK Analysis Conclusions</vt:lpstr>
      <vt:lpstr>Data preparation</vt:lpstr>
      <vt:lpstr>SVM – SVC linear Classifier</vt:lpstr>
      <vt:lpstr>Random forest – Sklearn Ensemble Classifier</vt:lpstr>
      <vt:lpstr>Hugging Face – Bert Sentiment Analysis</vt:lpstr>
      <vt:lpstr>Hugging face – Auto Train BETA</vt:lpstr>
      <vt:lpstr>Hugging face – Auto Train Pre-Processed</vt:lpstr>
      <vt:lpstr>Conclusions - Additional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– Word Embeddings</vt:lpstr>
      <vt:lpstr>Overall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Movie Reviews Sentiment Analysis</dc:title>
  <dc:creator>Matthew D Smith</dc:creator>
  <cp:lastModifiedBy>Bryan D'Amico</cp:lastModifiedBy>
  <cp:revision>14</cp:revision>
  <dcterms:created xsi:type="dcterms:W3CDTF">2023-06-12T08:03:16Z</dcterms:created>
  <dcterms:modified xsi:type="dcterms:W3CDTF">2023-06-15T11:57:28Z</dcterms:modified>
</cp:coreProperties>
</file>