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285" r:id="rId3"/>
    <p:sldId id="323" r:id="rId4"/>
    <p:sldId id="321" r:id="rId5"/>
    <p:sldId id="322" r:id="rId6"/>
    <p:sldId id="325" r:id="rId7"/>
    <p:sldId id="327" r:id="rId8"/>
    <p:sldId id="328" r:id="rId9"/>
    <p:sldId id="330" r:id="rId10"/>
    <p:sldId id="333" r:id="rId11"/>
    <p:sldId id="331" r:id="rId12"/>
    <p:sldId id="332" r:id="rId13"/>
    <p:sldId id="335" r:id="rId14"/>
    <p:sldId id="337" r:id="rId15"/>
    <p:sldId id="329" r:id="rId16"/>
    <p:sldId id="336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3259F9-D264-4F76-ABF5-63809E50951D}">
          <p14:sldIdLst>
            <p14:sldId id="281"/>
            <p14:sldId id="285"/>
            <p14:sldId id="323"/>
            <p14:sldId id="321"/>
            <p14:sldId id="322"/>
            <p14:sldId id="325"/>
            <p14:sldId id="327"/>
            <p14:sldId id="328"/>
            <p14:sldId id="330"/>
            <p14:sldId id="333"/>
            <p14:sldId id="331"/>
            <p14:sldId id="332"/>
            <p14:sldId id="335"/>
            <p14:sldId id="337"/>
            <p14:sldId id="329"/>
            <p14:sldId id="336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6801"/>
    <a:srgbClr val="707780"/>
    <a:srgbClr val="D74100"/>
    <a:srgbClr val="404040"/>
    <a:srgbClr val="6D777E"/>
    <a:srgbClr val="F7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5285" autoAdjust="0"/>
  </p:normalViewPr>
  <p:slideViewPr>
    <p:cSldViewPr snapToGrid="0" snapToObjects="1">
      <p:cViewPr varScale="1">
        <p:scale>
          <a:sx n="92" d="100"/>
          <a:sy n="92" d="100"/>
        </p:scale>
        <p:origin x="1360" y="176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5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9/18/22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1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7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4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Gustavo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Gustavo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6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5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Mackenna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7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CCDD13-56F8-514B-9307-8FECB7962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466344"/>
            <a:ext cx="3949435" cy="63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621A9E-1C60-0840-8463-7BA1CF34DE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58" y="365760"/>
            <a:ext cx="2845632" cy="4565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  <p:pic>
        <p:nvPicPr>
          <p:cNvPr id="9" name="Picture 8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BA3B1DC-A12A-6742-88A1-9AD89F7834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664" y="457200"/>
            <a:ext cx="3932836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92ED31-534B-A244-815C-04E310F188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664" y="466344"/>
            <a:ext cx="3949435" cy="6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713A23-4857-AE4F-BE07-C3EA4FA4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466344"/>
            <a:ext cx="3908738" cy="6270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EEAC232A-CABC-A54B-A962-9A639AA24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457200"/>
            <a:ext cx="3932836" cy="630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6678330-19A7-6743-9419-744EDCA4D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31442"/>
            <a:ext cx="3932836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A699E-239F-9D45-ACED-D4AFC624D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62117"/>
            <a:ext cx="3908738" cy="627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9525" indent="0">
              <a:buNone/>
              <a:tabLst/>
              <a:defRPr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900" b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900" b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D3C328-D932-BD48-AB20-A644BBD42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artist should we next invest in to maximize profits?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D6C4B1-908C-814F-BBBF-FD7ADB46D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IST-687 Final Presentation:</a:t>
            </a:r>
          </a:p>
          <a:p>
            <a:r>
              <a:rPr lang="en-US" dirty="0"/>
              <a:t>Gustavo Gyotoku, Bryan D’Amico, Sachi Singh, Mackenna McCosh</a:t>
            </a:r>
          </a:p>
        </p:txBody>
      </p:sp>
    </p:spTree>
    <p:extLst>
      <p:ext uri="{BB962C8B-B14F-4D97-AF65-F5344CB8AC3E}">
        <p14:creationId xmlns:p14="http://schemas.microsoft.com/office/powerpoint/2010/main" val="95005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535F-A8D0-1339-02AB-A922F784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Trends of Popularity on Spotify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AD47F6-ED16-B1BB-07C2-C5C6581E12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Listeners prefer: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-apple-system"/>
              </a:rPr>
              <a:t>Increased tempo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Decre</a:t>
            </a:r>
            <a:r>
              <a:rPr lang="en-US" dirty="0">
                <a:solidFill>
                  <a:srgbClr val="242424"/>
                </a:solidFill>
                <a:latin typeface="-apple-system"/>
              </a:rPr>
              <a:t>ased valence (happiness)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Increased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acousticness</a:t>
            </a:r>
            <a:endParaRPr lang="en-US" b="0" i="0" dirty="0">
              <a:solidFill>
                <a:srgbClr val="242424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Increased danceability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Decreased energy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Decreased duration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BFB9C3F-0E79-E603-0EAE-B7514346C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Estimation of changes from early 2000s to recent years</a:t>
            </a:r>
            <a:r>
              <a:rPr lang="en-US" dirty="0">
                <a:solidFill>
                  <a:srgbClr val="242424"/>
                </a:solidFill>
                <a:latin typeface="-apple-system"/>
              </a:rPr>
              <a:t>: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Song duration decreased by 0.5 min 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Valence decreased by 0.1 </a:t>
            </a:r>
          </a:p>
          <a:p>
            <a:pPr algn="l"/>
            <a:r>
              <a:rPr lang="en-US" dirty="0" err="1">
                <a:solidFill>
                  <a:srgbClr val="242424"/>
                </a:solidFill>
                <a:latin typeface="-apple-system"/>
              </a:rPr>
              <a:t>A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cousticness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increased by 0.0358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424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nergy decreased by 0.0564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D6720-58EF-23EE-EC37-19CCF4FF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Popular Music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93D3E2-90A5-14D6-4619-16817A09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3.5 mins in length</a:t>
            </a:r>
          </a:p>
          <a:p>
            <a:r>
              <a:rPr lang="en-US" dirty="0"/>
              <a:t>No favorability for instrumental</a:t>
            </a:r>
          </a:p>
          <a:p>
            <a:r>
              <a:rPr lang="en-US" dirty="0"/>
              <a:t>Low favorability for live songs</a:t>
            </a:r>
          </a:p>
          <a:p>
            <a:r>
              <a:rPr lang="en-US" dirty="0"/>
              <a:t>Optimal tempo around 120bpm</a:t>
            </a:r>
          </a:p>
          <a:p>
            <a:r>
              <a:rPr lang="en-US" dirty="0"/>
              <a:t>Slight favorability for negative mood</a:t>
            </a:r>
          </a:p>
          <a:p>
            <a:r>
              <a:rPr lang="en-US" dirty="0"/>
              <a:t>Low favorability for spoken word</a:t>
            </a:r>
          </a:p>
          <a:p>
            <a:r>
              <a:rPr lang="en-US" dirty="0"/>
              <a:t>High favorability for danceability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DD3C9-12A2-74E9-99D7-E403A168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28" y="3407838"/>
            <a:ext cx="3994150" cy="276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E3DB23-08E4-AD62-13A0-A1F46335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28" y="365125"/>
            <a:ext cx="3991635" cy="27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4DB9-C202-D4FB-BE4F-CD9F8A46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Genre is the Most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93C0-5003-7534-5D13-E8C55468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 has the highest mean and median popularity.</a:t>
            </a:r>
          </a:p>
          <a:p>
            <a:pPr lvl="1"/>
            <a:r>
              <a:rPr lang="en-US" dirty="0"/>
              <a:t>Mean popularity is 2.95 points higher than other genres.</a:t>
            </a:r>
          </a:p>
          <a:p>
            <a:endParaRPr lang="en-US" dirty="0"/>
          </a:p>
        </p:txBody>
      </p:sp>
      <p:pic>
        <p:nvPicPr>
          <p:cNvPr id="2052" name="Picture 4" descr="Vector image of rock on hand sign in black and white | Free SVG">
            <a:extLst>
              <a:ext uri="{FF2B5EF4-FFF2-40B4-BE49-F238E27FC236}">
                <a16:creationId xmlns:a16="http://schemas.microsoft.com/office/drawing/2014/main" id="{04A7B3D4-DAB6-95B6-F7E4-F9B2CA622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120" y="1690688"/>
            <a:ext cx="824680" cy="82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ector image of rock on hand sign in black and white | Free SVG">
            <a:extLst>
              <a:ext uri="{FF2B5EF4-FFF2-40B4-BE49-F238E27FC236}">
                <a16:creationId xmlns:a16="http://schemas.microsoft.com/office/drawing/2014/main" id="{C0232EA6-C8A0-B283-CF10-E8C15846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520" y="1690688"/>
            <a:ext cx="824680" cy="82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048F9-EA8A-537F-7305-C4DFF1008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746" y="2931940"/>
            <a:ext cx="4462508" cy="337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0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40300-EA39-6607-FF09-64118F5E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01" y="3409667"/>
            <a:ext cx="4157092" cy="28998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FF58C-9D06-066C-8B44-2874C147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001" y="247400"/>
            <a:ext cx="4157092" cy="2930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1CDFA-9DC5-7D3F-4229-ACE9D28E8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207" y="3463049"/>
            <a:ext cx="3985053" cy="2846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0DB79-8C9A-354A-EE9A-F2C6D4AEC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68" y="247400"/>
            <a:ext cx="4620532" cy="323924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708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6B3-B6F0-A4A7-4759-2DDC2F73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54" y="380993"/>
            <a:ext cx="10515600" cy="1325563"/>
          </a:xfrm>
        </p:spPr>
        <p:txBody>
          <a:bodyPr/>
          <a:lstStyle/>
          <a:p>
            <a:r>
              <a:rPr lang="en-US" dirty="0"/>
              <a:t>Artist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9D8E-CA85-78E8-FCE5-56A3F2C1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Rock Artist with:</a:t>
            </a:r>
          </a:p>
          <a:p>
            <a:pPr lvl="1"/>
            <a:r>
              <a:rPr lang="en-US" dirty="0"/>
              <a:t>Lower energy</a:t>
            </a:r>
          </a:p>
          <a:p>
            <a:pPr lvl="1"/>
            <a:r>
              <a:rPr lang="en-US" dirty="0"/>
              <a:t>Feature acoustic guitar</a:t>
            </a:r>
          </a:p>
          <a:p>
            <a:pPr lvl="1"/>
            <a:r>
              <a:rPr lang="en-US" dirty="0"/>
              <a:t>“For fans of” larger artists</a:t>
            </a:r>
          </a:p>
          <a:p>
            <a:pPr lvl="2"/>
            <a:r>
              <a:rPr lang="en-US" dirty="0"/>
              <a:t>Let the algorithm advertise</a:t>
            </a:r>
          </a:p>
          <a:p>
            <a:pPr lvl="1"/>
            <a:r>
              <a:rPr lang="en-US" dirty="0"/>
              <a:t>Song durations of 3-4 mins</a:t>
            </a:r>
          </a:p>
          <a:p>
            <a:pPr lvl="1"/>
            <a:r>
              <a:rPr lang="en-US" dirty="0"/>
              <a:t>Instrumentation and Vocal Balance</a:t>
            </a:r>
          </a:p>
        </p:txBody>
      </p:sp>
      <p:pic>
        <p:nvPicPr>
          <p:cNvPr id="1026" name="Picture 2" descr="mgmt logo | Mgmt, Band logos, Logo inspiration">
            <a:extLst>
              <a:ext uri="{FF2B5EF4-FFF2-40B4-BE49-F238E27FC236}">
                <a16:creationId xmlns:a16="http://schemas.microsoft.com/office/drawing/2014/main" id="{8C13C862-BF61-40A6-607F-B0420C5A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231" y="0"/>
            <a:ext cx="2924815" cy="15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&amp;D Visionary Panic at The Disco Triangle Logo Sticker : Tools  &amp; Home Improvement">
            <a:extLst>
              <a:ext uri="{FF2B5EF4-FFF2-40B4-BE49-F238E27FC236}">
                <a16:creationId xmlns:a16="http://schemas.microsoft.com/office/drawing/2014/main" id="{CE509F16-A5B1-40E3-111E-163D0AF7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02" y="435155"/>
            <a:ext cx="2657361" cy="267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ine Dragons Logo Font">
            <a:extLst>
              <a:ext uri="{FF2B5EF4-FFF2-40B4-BE49-F238E27FC236}">
                <a16:creationId xmlns:a16="http://schemas.microsoft.com/office/drawing/2014/main" id="{6FEA4A42-9C64-824D-644A-BD4C43987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19" y="4588070"/>
            <a:ext cx="3548380" cy="16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wenty One Pilots Logo PNG Vectors Free Download">
            <a:extLst>
              <a:ext uri="{FF2B5EF4-FFF2-40B4-BE49-F238E27FC236}">
                <a16:creationId xmlns:a16="http://schemas.microsoft.com/office/drawing/2014/main" id="{C673A503-A4D2-F709-8708-459A7CCC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209" y="1531830"/>
            <a:ext cx="3168837" cy="324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ck music sign logo - Transparent PNG &amp; SVG vector | Rock sign, Music  signs, Rock music">
            <a:extLst>
              <a:ext uri="{FF2B5EF4-FFF2-40B4-BE49-F238E27FC236}">
                <a16:creationId xmlns:a16="http://schemas.microsoft.com/office/drawing/2014/main" id="{CB997513-39F9-4A52-FF96-7F55BADD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195" y="3429000"/>
            <a:ext cx="1640319" cy="16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7A6E-EFBA-09FC-8A8B-90EBF9D1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9D41-58B5-C2E1-AD5A-670D6BEB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Budget.</a:t>
            </a:r>
          </a:p>
          <a:p>
            <a:r>
              <a:rPr lang="en-US" dirty="0"/>
              <a:t>Obtain funding.</a:t>
            </a:r>
          </a:p>
          <a:p>
            <a:r>
              <a:rPr lang="en-US" dirty="0"/>
              <a:t>Build predictive popularity software.</a:t>
            </a:r>
          </a:p>
          <a:p>
            <a:r>
              <a:rPr lang="en-US" dirty="0"/>
              <a:t>Sign new artists and create new music.</a:t>
            </a:r>
          </a:p>
          <a:p>
            <a:r>
              <a:rPr lang="en-US" dirty="0"/>
              <a:t>Run music through software.</a:t>
            </a:r>
          </a:p>
          <a:p>
            <a:r>
              <a:rPr lang="en-US" dirty="0"/>
              <a:t>Produce music with high popularity.</a:t>
            </a:r>
          </a:p>
          <a:p>
            <a:r>
              <a:rPr lang="en-US" dirty="0"/>
              <a:t>Gain ROI within 1-3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9CAF-4387-83D1-1DD2-C177B3C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15744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A6F263-FEFE-5FAE-3363-D1EDF5B5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176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dirty="0"/>
              <a:t>		       </a:t>
            </a:r>
            <a:r>
              <a:rPr lang="en-US" sz="2400" dirty="0">
                <a:solidFill>
                  <a:srgbClr val="000000"/>
                </a:solidFill>
              </a:rPr>
              <a:t>Slide(s)</a:t>
            </a:r>
          </a:p>
          <a:p>
            <a:r>
              <a:rPr lang="en-US" dirty="0"/>
              <a:t>Desired Outcome				3</a:t>
            </a:r>
          </a:p>
          <a:p>
            <a:r>
              <a:rPr lang="en-US" dirty="0"/>
              <a:t>Industry Overview			       4</a:t>
            </a:r>
          </a:p>
          <a:p>
            <a:r>
              <a:rPr lang="en-US" dirty="0"/>
              <a:t>Spotify Data Background		8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Key Findings					9</a:t>
            </a:r>
          </a:p>
          <a:p>
            <a:r>
              <a:rPr lang="en-US" dirty="0"/>
              <a:t>Next Steps					15</a:t>
            </a:r>
          </a:p>
          <a:p>
            <a:r>
              <a:rPr lang="en-US" dirty="0"/>
              <a:t>Application demonstration 		16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6C14-95D0-7751-5DEF-8AD80B1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Desired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A83-355E-C960-2D8D-B744C442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purpose of our investigation is to recommend the selection of a new artist who will maximize the likelihood of recording the next hit song on Spotify.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selection criteria will be based on the following key findings:</a:t>
            </a:r>
          </a:p>
          <a:p>
            <a:r>
              <a:rPr lang="en-US" dirty="0"/>
              <a:t>Overall trends among listeners on Spotify</a:t>
            </a:r>
          </a:p>
          <a:p>
            <a:r>
              <a:rPr lang="en-US" dirty="0"/>
              <a:t>Composition of Popular Music</a:t>
            </a:r>
          </a:p>
          <a:p>
            <a:pPr lvl="1"/>
            <a:r>
              <a:rPr lang="en-US" dirty="0"/>
              <a:t>The common traits of the most popular music</a:t>
            </a:r>
          </a:p>
          <a:p>
            <a:r>
              <a:rPr lang="en-US" dirty="0"/>
              <a:t>Which genres are likely to be the most profitable?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5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AA0-9EC5-4C07-9F83-8F7A76EC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6646"/>
            <a:ext cx="10515600" cy="506745"/>
          </a:xfrm>
        </p:spPr>
        <p:txBody>
          <a:bodyPr>
            <a:noAutofit/>
          </a:bodyPr>
          <a:lstStyle/>
          <a:p>
            <a:r>
              <a:rPr lang="en-US" sz="3600" dirty="0"/>
              <a:t>Industry Overview: Global Music Production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DCF9-558E-77FF-5BE8-958E4E84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63689"/>
            <a:ext cx="5157787" cy="5113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9.7% Profit Margin</a:t>
            </a:r>
          </a:p>
          <a:p>
            <a:pPr marL="0" indent="0">
              <a:buNone/>
            </a:pPr>
            <a:r>
              <a:rPr lang="en-US" sz="1800" dirty="0"/>
              <a:t>13,098 Businesses and Growing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D48060-165F-9E41-F01E-1CA66BAC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75" y="2293300"/>
            <a:ext cx="3289780" cy="3667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4F5895-7383-CEBC-A21F-3CFA57C6B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24" y="3790168"/>
            <a:ext cx="3551083" cy="2386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8E7210-BFF2-8B37-C8FB-95224266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145" y="813391"/>
            <a:ext cx="6252243" cy="230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75B5C-5E48-679C-C05C-FBF168BE1BFB}"/>
              </a:ext>
            </a:extLst>
          </p:cNvPr>
          <p:cNvSpPr txBox="1"/>
          <p:nvPr/>
        </p:nvSpPr>
        <p:spPr>
          <a:xfrm>
            <a:off x="8139110" y="5960853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IBISWorld Data up to 2021</a:t>
            </a:r>
          </a:p>
        </p:txBody>
      </p:sp>
    </p:spTree>
    <p:extLst>
      <p:ext uri="{BB962C8B-B14F-4D97-AF65-F5344CB8AC3E}">
        <p14:creationId xmlns:p14="http://schemas.microsoft.com/office/powerpoint/2010/main" val="394856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AA0-9EC5-4C07-9F83-8F7A76EC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6646"/>
            <a:ext cx="10515600" cy="506745"/>
          </a:xfrm>
        </p:spPr>
        <p:txBody>
          <a:bodyPr>
            <a:noAutofit/>
          </a:bodyPr>
          <a:lstStyle/>
          <a:p>
            <a:r>
              <a:rPr lang="en-US" sz="3600" dirty="0"/>
              <a:t>Industry Overview: US Music Production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DCF9-558E-77FF-5BE8-958E4E84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81729"/>
            <a:ext cx="5157787" cy="519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16.1% Profit Margin</a:t>
            </a:r>
          </a:p>
          <a:p>
            <a:pPr marL="0" indent="0">
              <a:buNone/>
            </a:pPr>
            <a:r>
              <a:rPr lang="en-US" sz="1800" dirty="0"/>
              <a:t>310 Businesses and Growing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FAC046-48BF-156D-F0C2-F45C3FD2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81" y="1665120"/>
            <a:ext cx="5357813" cy="45118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E0E79F-1786-EBBE-484F-030B9ABB1527}"/>
              </a:ext>
            </a:extLst>
          </p:cNvPr>
          <p:cNvSpPr txBox="1"/>
          <p:nvPr/>
        </p:nvSpPr>
        <p:spPr>
          <a:xfrm>
            <a:off x="8129780" y="5993224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IBISWorld Data up to 2021</a:t>
            </a:r>
          </a:p>
        </p:txBody>
      </p:sp>
    </p:spTree>
    <p:extLst>
      <p:ext uri="{BB962C8B-B14F-4D97-AF65-F5344CB8AC3E}">
        <p14:creationId xmlns:p14="http://schemas.microsoft.com/office/powerpoint/2010/main" val="66467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AA0-9EC5-4C07-9F83-8F7A76EC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6646"/>
            <a:ext cx="10515600" cy="506745"/>
          </a:xfrm>
        </p:spPr>
        <p:txBody>
          <a:bodyPr>
            <a:noAutofit/>
          </a:bodyPr>
          <a:lstStyle/>
          <a:p>
            <a:r>
              <a:rPr lang="en-US" sz="3600" dirty="0"/>
              <a:t>Industry Overview: US Music Streaming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DCF9-558E-77FF-5BE8-958E4E84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81729"/>
            <a:ext cx="5157787" cy="5195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16.1% Profit Margin</a:t>
            </a:r>
          </a:p>
          <a:p>
            <a:pPr marL="0" indent="0">
              <a:buNone/>
            </a:pPr>
            <a:r>
              <a:rPr lang="en-US" sz="1800" dirty="0"/>
              <a:t>310 Businesses and Growing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6BBF7-D6E3-318A-0839-29F6868D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77" y="2626736"/>
            <a:ext cx="4905608" cy="308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85C9C-ABD1-4E80-1941-B13ADCAD8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35" y="1394986"/>
            <a:ext cx="4230288" cy="3988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CD20D9-79FE-6942-B9C6-E14EA10ECFE1}"/>
              </a:ext>
            </a:extLst>
          </p:cNvPr>
          <p:cNvSpPr txBox="1"/>
          <p:nvPr/>
        </p:nvSpPr>
        <p:spPr>
          <a:xfrm>
            <a:off x="8173859" y="596467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IBISWorld Data up to 2021</a:t>
            </a:r>
          </a:p>
        </p:txBody>
      </p:sp>
    </p:spTree>
    <p:extLst>
      <p:ext uri="{BB962C8B-B14F-4D97-AF65-F5344CB8AC3E}">
        <p14:creationId xmlns:p14="http://schemas.microsoft.com/office/powerpoint/2010/main" val="247699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DAA0-9EC5-4C07-9F83-8F7A76EC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6646"/>
            <a:ext cx="10515600" cy="506745"/>
          </a:xfrm>
        </p:spPr>
        <p:txBody>
          <a:bodyPr>
            <a:noAutofit/>
          </a:bodyPr>
          <a:lstStyle/>
          <a:p>
            <a:r>
              <a:rPr lang="en-US" sz="3600" dirty="0"/>
              <a:t>Industry Overview: Spotify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B2C754-D888-9223-B21D-4D4D011F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20" y="1065542"/>
            <a:ext cx="2914960" cy="3417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FA1DE8-D912-4D0B-DCE1-5E273C5D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1065541"/>
            <a:ext cx="2914959" cy="3523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7AD7AF-8425-6E9F-6278-88805CAB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254" y="1065540"/>
            <a:ext cx="2839574" cy="3417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01D425-DECD-8B13-48D9-9A299372E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152" y="4864916"/>
            <a:ext cx="3761695" cy="9275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274E57-6B41-2FD6-061E-95462AFE29B6}"/>
              </a:ext>
            </a:extLst>
          </p:cNvPr>
          <p:cNvSpPr txBox="1"/>
          <p:nvPr/>
        </p:nvSpPr>
        <p:spPr>
          <a:xfrm>
            <a:off x="8186583" y="602616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IBISWorld Data up to 2021</a:t>
            </a:r>
          </a:p>
        </p:txBody>
      </p:sp>
    </p:spTree>
    <p:extLst>
      <p:ext uri="{BB962C8B-B14F-4D97-AF65-F5344CB8AC3E}">
        <p14:creationId xmlns:p14="http://schemas.microsoft.com/office/powerpoint/2010/main" val="37258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CA4DEB-DBBD-3DEC-9E2D-C83A7D7B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Spotify Data 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4DA08-CBF9-4BF5-37F2-85F5F11A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included:</a:t>
            </a:r>
          </a:p>
          <a:p>
            <a:pPr lvl="1"/>
            <a:r>
              <a:rPr lang="en-US" dirty="0"/>
              <a:t>Popularity</a:t>
            </a:r>
          </a:p>
          <a:p>
            <a:pPr lvl="1"/>
            <a:r>
              <a:rPr lang="en-US" dirty="0"/>
              <a:t>Measurements</a:t>
            </a:r>
          </a:p>
          <a:p>
            <a:pPr lvl="2"/>
            <a:r>
              <a:rPr lang="en-US" dirty="0"/>
              <a:t>Loudness</a:t>
            </a:r>
          </a:p>
          <a:p>
            <a:pPr lvl="2"/>
            <a:r>
              <a:rPr lang="en-US" dirty="0"/>
              <a:t>Amount of vocals</a:t>
            </a:r>
          </a:p>
          <a:p>
            <a:pPr lvl="2"/>
            <a:r>
              <a:rPr lang="en-US" dirty="0"/>
              <a:t>Instrumentation</a:t>
            </a:r>
          </a:p>
          <a:p>
            <a:pPr lvl="2"/>
            <a:r>
              <a:rPr lang="en-US" dirty="0"/>
              <a:t>Length</a:t>
            </a:r>
          </a:p>
          <a:p>
            <a:pPr lvl="1"/>
            <a:r>
              <a:rPr lang="en-US" dirty="0"/>
              <a:t>Key and mood</a:t>
            </a:r>
          </a:p>
          <a:p>
            <a:pPr lvl="1"/>
            <a:r>
              <a:rPr lang="en-US" dirty="0"/>
              <a:t>If it was a live recording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B28AFF2-FB6E-9F93-7953-A4B173CECA6A}"/>
              </a:ext>
            </a:extLst>
          </p:cNvPr>
          <p:cNvSpPr txBox="1"/>
          <p:nvPr/>
        </p:nvSpPr>
        <p:spPr>
          <a:xfrm>
            <a:off x="3215223" y="234320"/>
            <a:ext cx="9387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Source: Kaggle Spotify data set: https://</a:t>
            </a:r>
            <a:r>
              <a:rPr lang="en-US" sz="1100" dirty="0" err="1"/>
              <a:t>www.kaggle.com</a:t>
            </a:r>
            <a:r>
              <a:rPr lang="en-US" sz="1100" dirty="0"/>
              <a:t>/datasets/</a:t>
            </a:r>
            <a:r>
              <a:rPr lang="en-US" sz="1100" dirty="0" err="1"/>
              <a:t>paradisejoy</a:t>
            </a:r>
            <a:r>
              <a:rPr lang="en-US" sz="1100" dirty="0"/>
              <a:t>/top-hits-spotify-from-20002019</a:t>
            </a:r>
          </a:p>
        </p:txBody>
      </p:sp>
      <p:pic>
        <p:nvPicPr>
          <p:cNvPr id="1026" name="Picture 2" descr="spotify-logo-png-file-spotify-badge-large-png-1280 - Thomson Reuters  Institute">
            <a:extLst>
              <a:ext uri="{FF2B5EF4-FFF2-40B4-BE49-F238E27FC236}">
                <a16:creationId xmlns:a16="http://schemas.microsoft.com/office/drawing/2014/main" id="{998F02A4-B53D-2F66-8C44-707BC5FF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33" y="2313995"/>
            <a:ext cx="6086167" cy="223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1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3CB-6FDA-7818-312B-254C2466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8E03B-85FC-F9AB-33A8-8C9F9AB91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artist should we next invest in to maximize profits? </a:t>
            </a:r>
          </a:p>
        </p:txBody>
      </p:sp>
    </p:spTree>
    <p:extLst>
      <p:ext uri="{BB962C8B-B14F-4D97-AF65-F5344CB8AC3E}">
        <p14:creationId xmlns:p14="http://schemas.microsoft.com/office/powerpoint/2010/main" val="385440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UniversityiSchool_PowerPointTemplate_Verdana " id="{A8CF68D9-46D0-3C4F-9A77-FD4754EF1BFE}" vid="{B9742319-3D27-464F-9079-86D7EAED1B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19787</TotalTime>
  <Words>491</Words>
  <Application>Microsoft Macintosh PowerPoint</Application>
  <PresentationFormat>Widescreen</PresentationFormat>
  <Paragraphs>121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Georgia</vt:lpstr>
      <vt:lpstr>System Font Regular</vt:lpstr>
      <vt:lpstr>Verdana</vt:lpstr>
      <vt:lpstr>Wingdings</vt:lpstr>
      <vt:lpstr>Office Theme</vt:lpstr>
      <vt:lpstr>Which artist should we next invest in to maximize profits? </vt:lpstr>
      <vt:lpstr>Agenda</vt:lpstr>
      <vt:lpstr>Desired Outcome</vt:lpstr>
      <vt:lpstr>Industry Overview: Global Music Production</vt:lpstr>
      <vt:lpstr>Industry Overview: US Music Production</vt:lpstr>
      <vt:lpstr>Industry Overview: US Music Streaming </vt:lpstr>
      <vt:lpstr>Industry Overview: Spotify</vt:lpstr>
      <vt:lpstr>Spotify Data Background</vt:lpstr>
      <vt:lpstr>Key Findings:</vt:lpstr>
      <vt:lpstr>Overall Trends of Popularity on Spotify</vt:lpstr>
      <vt:lpstr>Composition of Popular Music</vt:lpstr>
      <vt:lpstr>Which Genre is the Most Popular?</vt:lpstr>
      <vt:lpstr>PowerPoint Presentation</vt:lpstr>
      <vt:lpstr>Artist Recommendation:</vt:lpstr>
      <vt:lpstr>Next Steps:</vt:lpstr>
      <vt:lpstr>Shiny App Demonstration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687  Introduction  to Data Science</dc:title>
  <dc:creator>toni hanrahan</dc:creator>
  <cp:lastModifiedBy>Bryan D'Amico</cp:lastModifiedBy>
  <cp:revision>81</cp:revision>
  <dcterms:created xsi:type="dcterms:W3CDTF">2022-01-13T00:11:22Z</dcterms:created>
  <dcterms:modified xsi:type="dcterms:W3CDTF">2022-09-19T00:43:54Z</dcterms:modified>
</cp:coreProperties>
</file>