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2" r:id="rId9"/>
    <p:sldId id="266" r:id="rId10"/>
    <p:sldId id="263" r:id="rId11"/>
    <p:sldId id="274" r:id="rId12"/>
    <p:sldId id="278" r:id="rId13"/>
    <p:sldId id="277" r:id="rId14"/>
    <p:sldId id="279" r:id="rId15"/>
    <p:sldId id="264" r:id="rId16"/>
    <p:sldId id="267" r:id="rId17"/>
    <p:sldId id="268" r:id="rId18"/>
    <p:sldId id="280" r:id="rId19"/>
    <p:sldId id="281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20C66-DC49-4CB5-A9F8-E60FB78517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925598-57EC-4480-822F-A1B025753C08}">
      <dgm:prSet/>
      <dgm:spPr/>
      <dgm:t>
        <a:bodyPr/>
        <a:lstStyle/>
        <a:p>
          <a:r>
            <a:rPr lang="en-US"/>
            <a:t>1) What service has the genres of movies and shows that a potential subscriber might be interested in?</a:t>
          </a:r>
        </a:p>
      </dgm:t>
    </dgm:pt>
    <dgm:pt modelId="{DE4133FF-DCD8-4055-A54A-BA7EFB2ECC08}" type="parTrans" cxnId="{11BD4621-E4A5-4971-BA38-17E834F6B3C1}">
      <dgm:prSet/>
      <dgm:spPr/>
      <dgm:t>
        <a:bodyPr/>
        <a:lstStyle/>
        <a:p>
          <a:endParaRPr lang="en-US"/>
        </a:p>
      </dgm:t>
    </dgm:pt>
    <dgm:pt modelId="{39E54468-A5EA-412D-83F3-D7E5E5DE46B3}" type="sibTrans" cxnId="{11BD4621-E4A5-4971-BA38-17E834F6B3C1}">
      <dgm:prSet/>
      <dgm:spPr/>
      <dgm:t>
        <a:bodyPr/>
        <a:lstStyle/>
        <a:p>
          <a:endParaRPr lang="en-US"/>
        </a:p>
      </dgm:t>
    </dgm:pt>
    <dgm:pt modelId="{FA76D97E-349C-43EA-9AF3-66F2F18F8E57}">
      <dgm:prSet/>
      <dgm:spPr/>
      <dgm:t>
        <a:bodyPr/>
        <a:lstStyle/>
        <a:p>
          <a:r>
            <a:rPr lang="en-US"/>
            <a:t>2) What service has the highest rated movies and TV shows?</a:t>
          </a:r>
        </a:p>
      </dgm:t>
    </dgm:pt>
    <dgm:pt modelId="{C07C5A3F-74B9-473D-9926-B1357D464083}" type="parTrans" cxnId="{49A7572B-6EE8-43C1-9580-6E93C9CE4CED}">
      <dgm:prSet/>
      <dgm:spPr/>
      <dgm:t>
        <a:bodyPr/>
        <a:lstStyle/>
        <a:p>
          <a:endParaRPr lang="en-US"/>
        </a:p>
      </dgm:t>
    </dgm:pt>
    <dgm:pt modelId="{B7980FB9-101C-48EB-B591-156D7E31D2E1}" type="sibTrans" cxnId="{49A7572B-6EE8-43C1-9580-6E93C9CE4CED}">
      <dgm:prSet/>
      <dgm:spPr/>
      <dgm:t>
        <a:bodyPr/>
        <a:lstStyle/>
        <a:p>
          <a:endParaRPr lang="en-US"/>
        </a:p>
      </dgm:t>
    </dgm:pt>
    <dgm:pt modelId="{F8548A78-39E9-4D4C-B19F-7D22BAABF6F5}">
      <dgm:prSet/>
      <dgm:spPr/>
      <dgm:t>
        <a:bodyPr/>
        <a:lstStyle/>
        <a:p>
          <a:r>
            <a:rPr lang="en-US"/>
            <a:t>3) Which streaming services are improving or declining over time?</a:t>
          </a:r>
        </a:p>
      </dgm:t>
    </dgm:pt>
    <dgm:pt modelId="{D9FF8086-49C4-44A6-8FBB-3356A00B86FB}" type="parTrans" cxnId="{7CCEE951-A68E-4814-AD41-75BBC1F9C387}">
      <dgm:prSet/>
      <dgm:spPr/>
      <dgm:t>
        <a:bodyPr/>
        <a:lstStyle/>
        <a:p>
          <a:endParaRPr lang="en-US"/>
        </a:p>
      </dgm:t>
    </dgm:pt>
    <dgm:pt modelId="{8E7B95DD-A429-4E32-B809-82FB504DA20A}" type="sibTrans" cxnId="{7CCEE951-A68E-4814-AD41-75BBC1F9C387}">
      <dgm:prSet/>
      <dgm:spPr/>
      <dgm:t>
        <a:bodyPr/>
        <a:lstStyle/>
        <a:p>
          <a:endParaRPr lang="en-US"/>
        </a:p>
      </dgm:t>
    </dgm:pt>
    <dgm:pt modelId="{CB4377F6-07BB-4B75-BD2F-89306CD2A6F0}">
      <dgm:prSet/>
      <dgm:spPr/>
      <dgm:t>
        <a:bodyPr/>
        <a:lstStyle/>
        <a:p>
          <a:r>
            <a:rPr lang="en-US"/>
            <a:t>4) Is a program’s score on IMDB related to the number of votes it receives?</a:t>
          </a:r>
        </a:p>
      </dgm:t>
    </dgm:pt>
    <dgm:pt modelId="{B0D7E462-F369-484A-A59C-D4689A93B233}" type="parTrans" cxnId="{C7A0E044-0FF2-45F1-B5CE-311D94B58072}">
      <dgm:prSet/>
      <dgm:spPr/>
      <dgm:t>
        <a:bodyPr/>
        <a:lstStyle/>
        <a:p>
          <a:endParaRPr lang="en-US"/>
        </a:p>
      </dgm:t>
    </dgm:pt>
    <dgm:pt modelId="{177F39FA-EED8-44FC-ABD0-5E4DEEED50AD}" type="sibTrans" cxnId="{C7A0E044-0FF2-45F1-B5CE-311D94B58072}">
      <dgm:prSet/>
      <dgm:spPr/>
      <dgm:t>
        <a:bodyPr/>
        <a:lstStyle/>
        <a:p>
          <a:endParaRPr lang="en-US"/>
        </a:p>
      </dgm:t>
    </dgm:pt>
    <dgm:pt modelId="{F8CB91B8-A5E9-4713-9A4B-A2EE11B1B1DC}">
      <dgm:prSet/>
      <dgm:spPr/>
      <dgm:t>
        <a:bodyPr/>
        <a:lstStyle/>
        <a:p>
          <a:r>
            <a:rPr lang="en-US"/>
            <a:t>5) Can age certification be determined using the TV show or movie descriptions or genres?</a:t>
          </a:r>
        </a:p>
      </dgm:t>
    </dgm:pt>
    <dgm:pt modelId="{EEC2BA33-9691-41FA-95AF-ACAAA83696C1}" type="parTrans" cxnId="{2F2F1237-72F2-4DA8-8EE3-163C352B3B78}">
      <dgm:prSet/>
      <dgm:spPr/>
      <dgm:t>
        <a:bodyPr/>
        <a:lstStyle/>
        <a:p>
          <a:endParaRPr lang="en-US"/>
        </a:p>
      </dgm:t>
    </dgm:pt>
    <dgm:pt modelId="{12D01E67-454A-4562-877E-9920852F468B}" type="sibTrans" cxnId="{2F2F1237-72F2-4DA8-8EE3-163C352B3B78}">
      <dgm:prSet/>
      <dgm:spPr/>
      <dgm:t>
        <a:bodyPr/>
        <a:lstStyle/>
        <a:p>
          <a:endParaRPr lang="en-US"/>
        </a:p>
      </dgm:t>
    </dgm:pt>
    <dgm:pt modelId="{77734A39-DEA1-584A-BB8D-05FC7C2F6875}" type="pres">
      <dgm:prSet presAssocID="{A1720C66-DC49-4CB5-A9F8-E60FB78517C5}" presName="diagram" presStyleCnt="0">
        <dgm:presLayoutVars>
          <dgm:dir/>
          <dgm:resizeHandles val="exact"/>
        </dgm:presLayoutVars>
      </dgm:prSet>
      <dgm:spPr/>
    </dgm:pt>
    <dgm:pt modelId="{0157A5C6-1908-0E45-BF38-F3B677D8F0B9}" type="pres">
      <dgm:prSet presAssocID="{2C925598-57EC-4480-822F-A1B025753C08}" presName="node" presStyleLbl="node1" presStyleIdx="0" presStyleCnt="5">
        <dgm:presLayoutVars>
          <dgm:bulletEnabled val="1"/>
        </dgm:presLayoutVars>
      </dgm:prSet>
      <dgm:spPr/>
    </dgm:pt>
    <dgm:pt modelId="{22570156-373E-0D4C-A025-88C543E6EDB0}" type="pres">
      <dgm:prSet presAssocID="{39E54468-A5EA-412D-83F3-D7E5E5DE46B3}" presName="sibTrans" presStyleCnt="0"/>
      <dgm:spPr/>
    </dgm:pt>
    <dgm:pt modelId="{49927F10-2533-DB42-B2D0-55D890EF8EEB}" type="pres">
      <dgm:prSet presAssocID="{FA76D97E-349C-43EA-9AF3-66F2F18F8E57}" presName="node" presStyleLbl="node1" presStyleIdx="1" presStyleCnt="5">
        <dgm:presLayoutVars>
          <dgm:bulletEnabled val="1"/>
        </dgm:presLayoutVars>
      </dgm:prSet>
      <dgm:spPr/>
    </dgm:pt>
    <dgm:pt modelId="{011B02B5-D376-0C48-AC46-C7606624FA2E}" type="pres">
      <dgm:prSet presAssocID="{B7980FB9-101C-48EB-B591-156D7E31D2E1}" presName="sibTrans" presStyleCnt="0"/>
      <dgm:spPr/>
    </dgm:pt>
    <dgm:pt modelId="{3F8DE48E-B33D-3643-9373-2D620EA3314F}" type="pres">
      <dgm:prSet presAssocID="{F8548A78-39E9-4D4C-B19F-7D22BAABF6F5}" presName="node" presStyleLbl="node1" presStyleIdx="2" presStyleCnt="5">
        <dgm:presLayoutVars>
          <dgm:bulletEnabled val="1"/>
        </dgm:presLayoutVars>
      </dgm:prSet>
      <dgm:spPr/>
    </dgm:pt>
    <dgm:pt modelId="{27FCC844-0537-CD41-A71F-AA5C21B411E0}" type="pres">
      <dgm:prSet presAssocID="{8E7B95DD-A429-4E32-B809-82FB504DA20A}" presName="sibTrans" presStyleCnt="0"/>
      <dgm:spPr/>
    </dgm:pt>
    <dgm:pt modelId="{796CBF96-DA53-0A4D-AB53-F3D9483A5F55}" type="pres">
      <dgm:prSet presAssocID="{CB4377F6-07BB-4B75-BD2F-89306CD2A6F0}" presName="node" presStyleLbl="node1" presStyleIdx="3" presStyleCnt="5">
        <dgm:presLayoutVars>
          <dgm:bulletEnabled val="1"/>
        </dgm:presLayoutVars>
      </dgm:prSet>
      <dgm:spPr/>
    </dgm:pt>
    <dgm:pt modelId="{BF1554A2-3FB1-AB49-A03E-4F6B20B8D831}" type="pres">
      <dgm:prSet presAssocID="{177F39FA-EED8-44FC-ABD0-5E4DEEED50AD}" presName="sibTrans" presStyleCnt="0"/>
      <dgm:spPr/>
    </dgm:pt>
    <dgm:pt modelId="{251EA412-639C-4244-B193-3FDB1E0A1E0F}" type="pres">
      <dgm:prSet presAssocID="{F8CB91B8-A5E9-4713-9A4B-A2EE11B1B1DC}" presName="node" presStyleLbl="node1" presStyleIdx="4" presStyleCnt="5">
        <dgm:presLayoutVars>
          <dgm:bulletEnabled val="1"/>
        </dgm:presLayoutVars>
      </dgm:prSet>
      <dgm:spPr/>
    </dgm:pt>
  </dgm:ptLst>
  <dgm:cxnLst>
    <dgm:cxn modelId="{11BD4621-E4A5-4971-BA38-17E834F6B3C1}" srcId="{A1720C66-DC49-4CB5-A9F8-E60FB78517C5}" destId="{2C925598-57EC-4480-822F-A1B025753C08}" srcOrd="0" destOrd="0" parTransId="{DE4133FF-DCD8-4055-A54A-BA7EFB2ECC08}" sibTransId="{39E54468-A5EA-412D-83F3-D7E5E5DE46B3}"/>
    <dgm:cxn modelId="{49A7572B-6EE8-43C1-9580-6E93C9CE4CED}" srcId="{A1720C66-DC49-4CB5-A9F8-E60FB78517C5}" destId="{FA76D97E-349C-43EA-9AF3-66F2F18F8E57}" srcOrd="1" destOrd="0" parTransId="{C07C5A3F-74B9-473D-9926-B1357D464083}" sibTransId="{B7980FB9-101C-48EB-B591-156D7E31D2E1}"/>
    <dgm:cxn modelId="{2F2F1237-72F2-4DA8-8EE3-163C352B3B78}" srcId="{A1720C66-DC49-4CB5-A9F8-E60FB78517C5}" destId="{F8CB91B8-A5E9-4713-9A4B-A2EE11B1B1DC}" srcOrd="4" destOrd="0" parTransId="{EEC2BA33-9691-41FA-95AF-ACAAA83696C1}" sibTransId="{12D01E67-454A-4562-877E-9920852F468B}"/>
    <dgm:cxn modelId="{5EE0CF40-6E79-E247-BAF7-666A50047C9A}" type="presOf" srcId="{F8548A78-39E9-4D4C-B19F-7D22BAABF6F5}" destId="{3F8DE48E-B33D-3643-9373-2D620EA3314F}" srcOrd="0" destOrd="0" presId="urn:microsoft.com/office/officeart/2005/8/layout/default"/>
    <dgm:cxn modelId="{C7A0E044-0FF2-45F1-B5CE-311D94B58072}" srcId="{A1720C66-DC49-4CB5-A9F8-E60FB78517C5}" destId="{CB4377F6-07BB-4B75-BD2F-89306CD2A6F0}" srcOrd="3" destOrd="0" parTransId="{B0D7E462-F369-484A-A59C-D4689A93B233}" sibTransId="{177F39FA-EED8-44FC-ABD0-5E4DEEED50AD}"/>
    <dgm:cxn modelId="{7CCEE951-A68E-4814-AD41-75BBC1F9C387}" srcId="{A1720C66-DC49-4CB5-A9F8-E60FB78517C5}" destId="{F8548A78-39E9-4D4C-B19F-7D22BAABF6F5}" srcOrd="2" destOrd="0" parTransId="{D9FF8086-49C4-44A6-8FBB-3356A00B86FB}" sibTransId="{8E7B95DD-A429-4E32-B809-82FB504DA20A}"/>
    <dgm:cxn modelId="{08755090-035B-7047-9DEE-16DC1ECC097E}" type="presOf" srcId="{F8CB91B8-A5E9-4713-9A4B-A2EE11B1B1DC}" destId="{251EA412-639C-4244-B193-3FDB1E0A1E0F}" srcOrd="0" destOrd="0" presId="urn:microsoft.com/office/officeart/2005/8/layout/default"/>
    <dgm:cxn modelId="{2866BBA7-B926-EB4A-94E8-DD12CCF58ECB}" type="presOf" srcId="{FA76D97E-349C-43EA-9AF3-66F2F18F8E57}" destId="{49927F10-2533-DB42-B2D0-55D890EF8EEB}" srcOrd="0" destOrd="0" presId="urn:microsoft.com/office/officeart/2005/8/layout/default"/>
    <dgm:cxn modelId="{AD58D3CA-7ABE-8B43-8AE5-50DAD0539369}" type="presOf" srcId="{2C925598-57EC-4480-822F-A1B025753C08}" destId="{0157A5C6-1908-0E45-BF38-F3B677D8F0B9}" srcOrd="0" destOrd="0" presId="urn:microsoft.com/office/officeart/2005/8/layout/default"/>
    <dgm:cxn modelId="{DCE9A3E6-9F39-F247-B186-F6BE2BF5A522}" type="presOf" srcId="{CB4377F6-07BB-4B75-BD2F-89306CD2A6F0}" destId="{796CBF96-DA53-0A4D-AB53-F3D9483A5F55}" srcOrd="0" destOrd="0" presId="urn:microsoft.com/office/officeart/2005/8/layout/default"/>
    <dgm:cxn modelId="{934186F4-BABE-A448-BE00-1BBBE8A03BC9}" type="presOf" srcId="{A1720C66-DC49-4CB5-A9F8-E60FB78517C5}" destId="{77734A39-DEA1-584A-BB8D-05FC7C2F6875}" srcOrd="0" destOrd="0" presId="urn:microsoft.com/office/officeart/2005/8/layout/default"/>
    <dgm:cxn modelId="{BDDDEC4B-D2EE-0940-A241-6A4493F54B46}" type="presParOf" srcId="{77734A39-DEA1-584A-BB8D-05FC7C2F6875}" destId="{0157A5C6-1908-0E45-BF38-F3B677D8F0B9}" srcOrd="0" destOrd="0" presId="urn:microsoft.com/office/officeart/2005/8/layout/default"/>
    <dgm:cxn modelId="{5794BB86-CF3E-1544-9F87-E30633B723D5}" type="presParOf" srcId="{77734A39-DEA1-584A-BB8D-05FC7C2F6875}" destId="{22570156-373E-0D4C-A025-88C543E6EDB0}" srcOrd="1" destOrd="0" presId="urn:microsoft.com/office/officeart/2005/8/layout/default"/>
    <dgm:cxn modelId="{9E8B908C-4BDE-394B-BA30-51C130F9006A}" type="presParOf" srcId="{77734A39-DEA1-584A-BB8D-05FC7C2F6875}" destId="{49927F10-2533-DB42-B2D0-55D890EF8EEB}" srcOrd="2" destOrd="0" presId="urn:microsoft.com/office/officeart/2005/8/layout/default"/>
    <dgm:cxn modelId="{C38ACEB0-A653-874E-8FC3-9C639D93B3BB}" type="presParOf" srcId="{77734A39-DEA1-584A-BB8D-05FC7C2F6875}" destId="{011B02B5-D376-0C48-AC46-C7606624FA2E}" srcOrd="3" destOrd="0" presId="urn:microsoft.com/office/officeart/2005/8/layout/default"/>
    <dgm:cxn modelId="{03E0E039-97E3-454E-98A2-318BADA6EB5C}" type="presParOf" srcId="{77734A39-DEA1-584A-BB8D-05FC7C2F6875}" destId="{3F8DE48E-B33D-3643-9373-2D620EA3314F}" srcOrd="4" destOrd="0" presId="urn:microsoft.com/office/officeart/2005/8/layout/default"/>
    <dgm:cxn modelId="{A3921AB5-ABC8-C441-9DDA-1A090B6F4EC7}" type="presParOf" srcId="{77734A39-DEA1-584A-BB8D-05FC7C2F6875}" destId="{27FCC844-0537-CD41-A71F-AA5C21B411E0}" srcOrd="5" destOrd="0" presId="urn:microsoft.com/office/officeart/2005/8/layout/default"/>
    <dgm:cxn modelId="{40B12F84-739E-2846-B062-0FC01578352C}" type="presParOf" srcId="{77734A39-DEA1-584A-BB8D-05FC7C2F6875}" destId="{796CBF96-DA53-0A4D-AB53-F3D9483A5F55}" srcOrd="6" destOrd="0" presId="urn:microsoft.com/office/officeart/2005/8/layout/default"/>
    <dgm:cxn modelId="{5AC6489C-8203-BD49-B35A-C74BA745E890}" type="presParOf" srcId="{77734A39-DEA1-584A-BB8D-05FC7C2F6875}" destId="{BF1554A2-3FB1-AB49-A03E-4F6B20B8D831}" srcOrd="7" destOrd="0" presId="urn:microsoft.com/office/officeart/2005/8/layout/default"/>
    <dgm:cxn modelId="{0885FA15-552C-FB46-A97C-41EEB92BCC62}" type="presParOf" srcId="{77734A39-DEA1-584A-BB8D-05FC7C2F6875}" destId="{251EA412-639C-4244-B193-3FDB1E0A1E0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A5C6-1908-0E45-BF38-F3B677D8F0B9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1) What service has the genres of movies and shows that a potential subscriber might be interested in?</a:t>
          </a:r>
        </a:p>
      </dsp:txBody>
      <dsp:txXfrm>
        <a:off x="0" y="194592"/>
        <a:ext cx="2686347" cy="1611808"/>
      </dsp:txXfrm>
    </dsp:sp>
    <dsp:sp modelId="{49927F10-2533-DB42-B2D0-55D890EF8EEB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2) What service has the highest rated movies and TV shows?</a:t>
          </a:r>
        </a:p>
      </dsp:txBody>
      <dsp:txXfrm>
        <a:off x="2954982" y="194592"/>
        <a:ext cx="2686347" cy="1611808"/>
      </dsp:txXfrm>
    </dsp:sp>
    <dsp:sp modelId="{3F8DE48E-B33D-3643-9373-2D620EA3314F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3) Which streaming services are improving or declining over time?</a:t>
          </a:r>
        </a:p>
      </dsp:txBody>
      <dsp:txXfrm>
        <a:off x="5909964" y="194592"/>
        <a:ext cx="2686347" cy="1611808"/>
      </dsp:txXfrm>
    </dsp:sp>
    <dsp:sp modelId="{796CBF96-DA53-0A4D-AB53-F3D9483A5F55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4) Is a program’s score on IMDB related to the number of votes it receives?</a:t>
          </a:r>
        </a:p>
      </dsp:txBody>
      <dsp:txXfrm>
        <a:off x="1477491" y="2075035"/>
        <a:ext cx="2686347" cy="1611808"/>
      </dsp:txXfrm>
    </dsp:sp>
    <dsp:sp modelId="{251EA412-639C-4244-B193-3FDB1E0A1E0F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5) Can age certification be determined using the TV show or movie descriptions or genres?</a:t>
          </a:r>
        </a:p>
      </dsp:txBody>
      <dsp:txXfrm>
        <a:off x="4432473" y="2075035"/>
        <a:ext cx="2686347" cy="16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D95D-B602-8A4D-8E7F-AE93071E83CE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DA40E-BED0-F942-B449-35CD084F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6B-2798-955F-5750-684EB388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Streaming Service is Best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05F6F-7410-FB2D-4E4A-1272A6FAF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IST 652 Final Presentation</a:t>
            </a:r>
          </a:p>
          <a:p>
            <a:r>
              <a:rPr lang="en-US"/>
              <a:t>Bryan D’Amico, </a:t>
            </a:r>
            <a:r>
              <a:rPr lang="en-US" err="1"/>
              <a:t>Sintia</a:t>
            </a:r>
            <a:r>
              <a:rPr lang="en-US"/>
              <a:t> </a:t>
            </a:r>
            <a:r>
              <a:rPr lang="en-US" err="1"/>
              <a:t>Stabel</a:t>
            </a:r>
            <a:r>
              <a:rPr lang="en-US"/>
              <a:t>, Matthew Smith</a:t>
            </a:r>
          </a:p>
        </p:txBody>
      </p:sp>
    </p:spTree>
    <p:extLst>
      <p:ext uri="{BB962C8B-B14F-4D97-AF65-F5344CB8AC3E}">
        <p14:creationId xmlns:p14="http://schemas.microsoft.com/office/powerpoint/2010/main" val="413646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A45-7313-DC74-B2FC-E79D3D0A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service has the genres of movies and shows that a potential subscriber might be interested in?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7FBF16-7001-FBF5-9CED-A49A8426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090" y="1930400"/>
            <a:ext cx="2589172" cy="3298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2000"/>
              <a:t>Plot showing the distribution of overall count of genres by service provider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492E0-75F3-7062-787D-1ACE80861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 r="3" b="5"/>
          <a:stretch/>
        </p:blipFill>
        <p:spPr>
          <a:xfrm>
            <a:off x="575882" y="1930400"/>
            <a:ext cx="7280207" cy="44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A7B-18CF-3511-A3B5-6DE8B58F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Service Provider Genre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CF42D-EC80-454C-FE09-59E652E19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742020"/>
            <a:ext cx="4763558" cy="50395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72A43-42FD-6AF4-44F5-F9D2666CB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 </a:t>
            </a:r>
            <a:r>
              <a:rPr lang="en-US" sz="1800"/>
              <a:t>Amazon Prime and Netflix have the highest overall counts for drama, comedy and action genres</a:t>
            </a:r>
          </a:p>
          <a:p>
            <a:pPr>
              <a:buFont typeface="Wingdings 3" charset="2"/>
              <a:buChar char=""/>
            </a:pPr>
            <a:endParaRPr lang="en-US" sz="1800"/>
          </a:p>
          <a:p>
            <a:pPr>
              <a:buFont typeface="Wingdings 3" charset="2"/>
              <a:buChar char=""/>
            </a:pPr>
            <a:r>
              <a:rPr lang="en-US" sz="1800"/>
              <a:t> Amazon Prime and Netflix have the highest count for almost all genres except for reality genre </a:t>
            </a:r>
          </a:p>
        </p:txBody>
      </p:sp>
    </p:spTree>
    <p:extLst>
      <p:ext uri="{BB962C8B-B14F-4D97-AF65-F5344CB8AC3E}">
        <p14:creationId xmlns:p14="http://schemas.microsoft.com/office/powerpoint/2010/main" val="128919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FBD3A-3BAC-BD6C-55BD-7C6F0E6A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" y="1718007"/>
            <a:ext cx="6750567" cy="4590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77053-F49C-11E0-8C11-21C86797241C}"/>
              </a:ext>
            </a:extLst>
          </p:cNvPr>
          <p:cNvSpPr txBox="1"/>
          <p:nvPr/>
        </p:nvSpPr>
        <p:spPr>
          <a:xfrm>
            <a:off x="1009402" y="652544"/>
            <a:ext cx="738645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Percentage of Genre Within each Streaming Service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56C20-D512-F5AA-512E-67EEB3455321}"/>
              </a:ext>
            </a:extLst>
          </p:cNvPr>
          <p:cNvSpPr txBox="1"/>
          <p:nvPr/>
        </p:nvSpPr>
        <p:spPr>
          <a:xfrm>
            <a:off x="7584831" y="1718007"/>
            <a:ext cx="2438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Amazon Prime and Netflix, have the darkest colors for drama and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Disney+ has the highest concentrations for family and animation</a:t>
            </a:r>
          </a:p>
        </p:txBody>
      </p:sp>
    </p:spTree>
    <p:extLst>
      <p:ext uri="{BB962C8B-B14F-4D97-AF65-F5344CB8AC3E}">
        <p14:creationId xmlns:p14="http://schemas.microsoft.com/office/powerpoint/2010/main" val="157562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19A54D-B623-7260-CBB6-F18FB13B8735}"/>
              </a:ext>
            </a:extLst>
          </p:cNvPr>
          <p:cNvSpPr txBox="1"/>
          <p:nvPr/>
        </p:nvSpPr>
        <p:spPr>
          <a:xfrm>
            <a:off x="1476611" y="629392"/>
            <a:ext cx="652735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Percentage of Movies by Genres in Each Streaming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8AB5-DD83-9D74-0F9D-8649B2FF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0" y="1922584"/>
            <a:ext cx="7050537" cy="4590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D9027-A1F4-039E-F155-E2720D36A42D}"/>
              </a:ext>
            </a:extLst>
          </p:cNvPr>
          <p:cNvSpPr txBox="1"/>
          <p:nvPr/>
        </p:nvSpPr>
        <p:spPr>
          <a:xfrm>
            <a:off x="7731619" y="1922584"/>
            <a:ext cx="275816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Prime and Netflix have the highest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Disney+ has the highest proportion for family and animation movies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0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A588E-B5B7-C489-7718-D9AA7DAC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8" y="2058538"/>
            <a:ext cx="7541897" cy="4359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894CA-8D3B-8028-D493-38874B654BC1}"/>
              </a:ext>
            </a:extLst>
          </p:cNvPr>
          <p:cNvSpPr txBox="1"/>
          <p:nvPr/>
        </p:nvSpPr>
        <p:spPr>
          <a:xfrm>
            <a:off x="1377538" y="581891"/>
            <a:ext cx="72320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Percentage of TV Shows by Genre in Each Streaming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5D3BE-6955-A623-EB63-DF41C998E93C}"/>
              </a:ext>
            </a:extLst>
          </p:cNvPr>
          <p:cNvSpPr txBox="1"/>
          <p:nvPr/>
        </p:nvSpPr>
        <p:spPr>
          <a:xfrm>
            <a:off x="8323385" y="1922584"/>
            <a:ext cx="245012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Netflix and Hulu have the highest proportions for romance and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Hulu and Netflix are also leading in horror and sci-fi shows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253-5079-83AF-937D-F9E38F1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What service has the highest rated movies and TV 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86AD-E858-C2E5-F94D-60622DD0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Focused on “high profile” titles</a:t>
            </a:r>
          </a:p>
          <a:p>
            <a:pPr lvl="1"/>
            <a:r>
              <a:rPr lang="en-US"/>
              <a:t>In the top 25% of the number of votes received on IMDB</a:t>
            </a:r>
          </a:p>
          <a:p>
            <a:r>
              <a:rPr lang="en-US"/>
              <a:t>Average of IMDB and TMDB scores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D5C1AC-BFC8-419C-0E20-5EC39979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5334310" cy="37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306A-117F-B3C2-CCCC-E6F178B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57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What service has the highest rated movies and TV shows?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95FA-C078-F329-D3C9-B7BFC422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29" y="1333871"/>
            <a:ext cx="8596668" cy="3880773"/>
          </a:xfrm>
        </p:spPr>
        <p:txBody>
          <a:bodyPr/>
          <a:lstStyle/>
          <a:p>
            <a:r>
              <a:rPr lang="en-US"/>
              <a:t>Looking at the mean IMDB scores by genre</a:t>
            </a:r>
          </a:p>
        </p:txBody>
      </p:sp>
      <p:pic>
        <p:nvPicPr>
          <p:cNvPr id="4" name="Picture 3" descr="Chart, calendar&#10;&#10;Description automatically generated">
            <a:extLst>
              <a:ext uri="{FF2B5EF4-FFF2-40B4-BE49-F238E27FC236}">
                <a16:creationId xmlns:a16="http://schemas.microsoft.com/office/drawing/2014/main" id="{4EF7F5D4-A7D3-CD25-805F-E89BC909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91" y="1873775"/>
            <a:ext cx="8488840" cy="49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CA7-FF09-B122-D893-00826305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5907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Which streaming services are improving or declining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B390-8B41-4EFB-B52D-B632EF11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853"/>
            <a:ext cx="3957349" cy="3880773"/>
          </a:xfrm>
        </p:spPr>
        <p:txBody>
          <a:bodyPr>
            <a:normAutofit/>
          </a:bodyPr>
          <a:lstStyle/>
          <a:p>
            <a:r>
              <a:rPr lang="en-US"/>
              <a:t>Average IMDB score grouped by release years</a:t>
            </a:r>
          </a:p>
          <a:p>
            <a:r>
              <a:rPr lang="en-US"/>
              <a:t>Shows the range of the age of titles available</a:t>
            </a:r>
          </a:p>
          <a:p>
            <a:r>
              <a:rPr lang="en-US"/>
              <a:t>10 year rolling average smooths out the variation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7F93E01-6858-8259-35ED-3D58C0177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16"/>
          <a:stretch/>
        </p:blipFill>
        <p:spPr>
          <a:xfrm>
            <a:off x="4765706" y="1413230"/>
            <a:ext cx="6827956" cy="52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B18-1860-E05A-03D7-AFE021A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Is a program’s score on IMDB related to the number of votes it receives?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A9F1EF7-0569-27D5-22D2-20EDEC6F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219" y="2259550"/>
            <a:ext cx="7656326" cy="38807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BE91F-F36D-53EE-0983-0C9DBDC52A7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737682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Scores did not appear to have any effect on number of votes until a show/movie hit the 6-10 score range</a:t>
            </a:r>
          </a:p>
          <a:p>
            <a:r>
              <a:rPr lang="en-US"/>
              <a:t>Possibly due to a response bias, where those with more extreme opinions are more likely to provide feedback</a:t>
            </a:r>
          </a:p>
          <a:p>
            <a:r>
              <a:rPr lang="en-US"/>
              <a:t>This does not explain why those with lower scores received less votes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B18-1860-E05A-03D7-AFE021A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Can age certifications be determined using the show or movie descriptions or genres?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3534-9FF4-A205-F0A8-605AD82C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9918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short, yes and no.</a:t>
            </a:r>
          </a:p>
          <a:p>
            <a:endParaRPr lang="en-US"/>
          </a:p>
          <a:p>
            <a:r>
              <a:rPr lang="en-US"/>
              <a:t>Descriptions were not found to have any significant rules associated with age ratings (none with a confidence score of &gt; 0.1)</a:t>
            </a:r>
          </a:p>
          <a:p>
            <a:endParaRPr lang="en-US"/>
          </a:p>
          <a:p>
            <a:r>
              <a:rPr lang="en-US"/>
              <a:t>Genres did have rules with a confidence score of &gt; 0.1.</a:t>
            </a:r>
          </a:p>
          <a:p>
            <a:endParaRPr lang="en-US"/>
          </a:p>
          <a:p>
            <a:r>
              <a:rPr lang="en-US"/>
              <a:t>Not all age rating categories contained significant rules, however.</a:t>
            </a:r>
          </a:p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51F9447-14C2-4A39-FA10-D84768A9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1882088"/>
            <a:ext cx="4326576" cy="45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D98C-2EB3-FFAB-D946-9C314F12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EEE-AB15-EA64-C406-33BDF47F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Data Processing</a:t>
            </a:r>
          </a:p>
          <a:p>
            <a:r>
              <a:rPr lang="en-US"/>
              <a:t>Exploratory Data Analysis</a:t>
            </a:r>
          </a:p>
          <a:p>
            <a:r>
              <a:rPr lang="en-US"/>
              <a:t>Questions of Interest</a:t>
            </a:r>
          </a:p>
          <a:p>
            <a:r>
              <a:rPr lang="en-US"/>
              <a:t>General Conclusions</a:t>
            </a:r>
          </a:p>
          <a:p>
            <a:r>
              <a:rPr lang="en-US"/>
              <a:t>Example User Profile</a:t>
            </a:r>
          </a:p>
        </p:txBody>
      </p:sp>
    </p:spTree>
    <p:extLst>
      <p:ext uri="{BB962C8B-B14F-4D97-AF65-F5344CB8AC3E}">
        <p14:creationId xmlns:p14="http://schemas.microsoft.com/office/powerpoint/2010/main" val="425014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004-F856-AED1-86C1-C366084D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1CFC-A833-AC6C-117D-88861EB64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Almost all streaming content released after 2000</a:t>
            </a:r>
          </a:p>
          <a:p>
            <a:r>
              <a:rPr lang="en-US"/>
              <a:t>Most content intended for older audiences</a:t>
            </a:r>
          </a:p>
          <a:p>
            <a:r>
              <a:rPr lang="en-US"/>
              <a:t>Drama and comedy are the genres of most frequently produced programs</a:t>
            </a:r>
          </a:p>
          <a:p>
            <a:pPr lvl="1"/>
            <a:r>
              <a:rPr lang="en-US" err="1"/>
              <a:t>HBOMax</a:t>
            </a:r>
            <a:r>
              <a:rPr lang="en-US"/>
              <a:t> has the most even split of all genres</a:t>
            </a:r>
          </a:p>
          <a:p>
            <a:r>
              <a:rPr lang="en-US" err="1"/>
              <a:t>HBOMax</a:t>
            </a:r>
            <a:r>
              <a:rPr lang="en-US"/>
              <a:t> was the highest scoring service overall</a:t>
            </a:r>
          </a:p>
          <a:p>
            <a:r>
              <a:rPr lang="en-US"/>
              <a:t>Hulu and Netflix recently released titles are declining in quality</a:t>
            </a:r>
          </a:p>
          <a:p>
            <a:r>
              <a:rPr lang="en-US"/>
              <a:t>Sharp increase in the number of votes cast for highest rated programs on IMDB</a:t>
            </a:r>
          </a:p>
          <a:p>
            <a:r>
              <a:rPr lang="en-US"/>
              <a:t>Genres are consistently associated with matching age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933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FFA2-C627-D2A1-3BD5-BDB7E617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76F9-BA8A-3A7A-707D-50A3860B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8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Makayla</a:t>
            </a:r>
          </a:p>
          <a:p>
            <a:pPr lvl="1"/>
            <a:r>
              <a:rPr lang="en-US"/>
              <a:t>Enjoys drama and romance</a:t>
            </a:r>
          </a:p>
          <a:p>
            <a:pPr lvl="1"/>
            <a:r>
              <a:rPr lang="en-US"/>
              <a:t>Two young children: ages 6 and 8</a:t>
            </a:r>
          </a:p>
          <a:p>
            <a:pPr lvl="1"/>
            <a:r>
              <a:rPr lang="en-US"/>
              <a:t>Kids watch TV all afternoon</a:t>
            </a:r>
          </a:p>
          <a:p>
            <a:pPr lvl="1"/>
            <a:r>
              <a:rPr lang="en-US"/>
              <a:t>She wants plenty to watch just for herself after they go to bed</a:t>
            </a:r>
          </a:p>
          <a:p>
            <a:r>
              <a:rPr lang="en-US"/>
              <a:t>Disney+ best for just kids, but not for everyone</a:t>
            </a:r>
          </a:p>
          <a:p>
            <a:r>
              <a:rPr lang="en-US"/>
              <a:t>Netflix has greatest proportion of drama and romance, and reality too</a:t>
            </a:r>
          </a:p>
          <a:p>
            <a:pPr lvl="1"/>
            <a:r>
              <a:rPr lang="en-US"/>
              <a:t>Greatest proportion of animated and family shows also</a:t>
            </a:r>
          </a:p>
          <a:p>
            <a:pPr lvl="2"/>
            <a:r>
              <a:rPr lang="en-US"/>
              <a:t>Are at least rated "average"</a:t>
            </a:r>
          </a:p>
          <a:p>
            <a:pPr lvl="1"/>
            <a:r>
              <a:rPr lang="en-US"/>
              <a:t>Over 6,000 titles total!</a:t>
            </a:r>
          </a:p>
        </p:txBody>
      </p:sp>
      <p:pic>
        <p:nvPicPr>
          <p:cNvPr id="4" name="Picture 4" descr="A picture containing person, indoor, young, child&#10;&#10;Description automatically generated">
            <a:extLst>
              <a:ext uri="{FF2B5EF4-FFF2-40B4-BE49-F238E27FC236}">
                <a16:creationId xmlns:a16="http://schemas.microsoft.com/office/drawing/2014/main" id="{379E2A92-28D5-6F81-D80A-B7FB4035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05" y="687548"/>
            <a:ext cx="4385953" cy="29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9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88FD-2226-1914-96E8-D6DC3FF6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2C54-3A48-60AD-B138-85C71454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47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02F6-05B2-2CDF-E661-E0624D7B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C48-D0AC-71A6-0B97-5A78B8E5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51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Project Inspiration</a:t>
            </a:r>
          </a:p>
          <a:p>
            <a:pPr lvl="1"/>
            <a:r>
              <a:rPr lang="en-US" sz="1800"/>
              <a:t>More streaming options than ever</a:t>
            </a:r>
          </a:p>
          <a:p>
            <a:pPr lvl="1"/>
            <a:r>
              <a:rPr lang="en-US" sz="1800"/>
              <a:t>Many costs are rising</a:t>
            </a:r>
          </a:p>
          <a:p>
            <a:r>
              <a:rPr lang="en-US" sz="2000"/>
              <a:t>About the Data</a:t>
            </a:r>
          </a:p>
          <a:p>
            <a:pPr lvl="1"/>
            <a:r>
              <a:rPr lang="en-US" sz="1800"/>
              <a:t>Six Data Sets from Kaggle</a:t>
            </a:r>
          </a:p>
          <a:p>
            <a:pPr lvl="2"/>
            <a:r>
              <a:rPr lang="en-US" sz="1600"/>
              <a:t>Amazon Prime, Disney+, </a:t>
            </a:r>
            <a:r>
              <a:rPr lang="en-US" sz="1600" err="1"/>
              <a:t>HBOMax</a:t>
            </a:r>
            <a:r>
              <a:rPr lang="en-US" sz="1600"/>
              <a:t>, Hulu, Netflix, Paramount+</a:t>
            </a:r>
          </a:p>
          <a:p>
            <a:pPr lvl="1"/>
            <a:r>
              <a:rPr lang="en-US" sz="1800"/>
              <a:t>Sourced from </a:t>
            </a:r>
            <a:r>
              <a:rPr lang="en-US" sz="1800" err="1"/>
              <a:t>JustWatch</a:t>
            </a:r>
            <a:r>
              <a:rPr lang="en-US" sz="1800"/>
              <a:t> Database</a:t>
            </a:r>
          </a:p>
          <a:p>
            <a:pPr lvl="2"/>
            <a:r>
              <a:rPr lang="en-US" sz="1600"/>
              <a:t>Provided by Victor Soeiro</a:t>
            </a:r>
          </a:p>
          <a:p>
            <a:pPr lvl="1"/>
            <a:r>
              <a:rPr lang="en-US" sz="1800"/>
              <a:t>Titles available in U.S. as of Summer 2022</a:t>
            </a:r>
          </a:p>
        </p:txBody>
      </p:sp>
    </p:spTree>
    <p:extLst>
      <p:ext uri="{BB962C8B-B14F-4D97-AF65-F5344CB8AC3E}">
        <p14:creationId xmlns:p14="http://schemas.microsoft.com/office/powerpoint/2010/main" val="21119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3A86-70A9-48D5-9053-35DF524C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5E41-F60A-99A3-06F2-A45AD0A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Adding a service column to each data set to identify the streaming service</a:t>
            </a:r>
          </a:p>
          <a:p>
            <a:r>
              <a:rPr lang="en-US"/>
              <a:t>Combining all into one data frame</a:t>
            </a:r>
          </a:p>
          <a:p>
            <a:pPr lvl="1"/>
            <a:r>
              <a:rPr lang="en-US"/>
              <a:t>25,773 titles with 16 columns of information</a:t>
            </a:r>
          </a:p>
          <a:p>
            <a:r>
              <a:rPr lang="en-US"/>
              <a:t>Cleaned missing values</a:t>
            </a:r>
          </a:p>
          <a:p>
            <a:pPr lvl="1"/>
            <a:r>
              <a:rPr lang="en-US"/>
              <a:t>Missing age certifications changed to “Not Rated”</a:t>
            </a:r>
          </a:p>
          <a:p>
            <a:pPr lvl="1"/>
            <a:r>
              <a:rPr lang="en-US"/>
              <a:t>Missing title removed</a:t>
            </a:r>
          </a:p>
          <a:p>
            <a:r>
              <a:rPr lang="en-US"/>
              <a:t>Splitting Genres list into multiple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4094-8FED-473E-899D-2A53F89E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B49B-E447-5561-F828-E253B838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/>
              <a:t>How many titles are available on each streaming service?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225055-FF90-397F-5D8D-B39FB22E5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1175" r="7" b="-139"/>
          <a:stretch/>
        </p:blipFill>
        <p:spPr>
          <a:xfrm>
            <a:off x="432285" y="1382717"/>
            <a:ext cx="5995072" cy="44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CA3-1B29-628F-F461-A52773C3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4" y="90791"/>
            <a:ext cx="5595174" cy="131269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ea typeface="+mj-lt"/>
                <a:cs typeface="+mj-lt"/>
              </a:rPr>
              <a:t>Exploratory Data Analysis</a:t>
            </a:r>
          </a:p>
        </p:txBody>
      </p:sp>
      <p:sp>
        <p:nvSpPr>
          <p:cNvPr id="10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ECBC-337C-EF4B-E57A-D5DA0667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8" y="863568"/>
            <a:ext cx="5211607" cy="962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There are many more movies available to stream than there are TV shows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E74E2E-14BE-7016-0E00-B0A383529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7" b="-1"/>
          <a:stretch/>
        </p:blipFill>
        <p:spPr>
          <a:xfrm>
            <a:off x="479256" y="1712069"/>
            <a:ext cx="4830724" cy="399604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F827DE7-8F35-2FF9-3712-A3ADCFC5A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/>
          <a:stretch/>
        </p:blipFill>
        <p:spPr>
          <a:xfrm>
            <a:off x="5879870" y="1770033"/>
            <a:ext cx="4946183" cy="39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3C87-36F2-FE36-33BD-897A040A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714-43C5-0D77-D60A-AEC9F74C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4274"/>
            <a:ext cx="8596668" cy="3880773"/>
          </a:xfrm>
        </p:spPr>
        <p:txBody>
          <a:bodyPr/>
          <a:lstStyle/>
          <a:p>
            <a:r>
              <a:rPr lang="en-US"/>
              <a:t>Almost all titles available to stream were released in the 21</a:t>
            </a:r>
            <a:r>
              <a:rPr lang="en-US" baseline="30000"/>
              <a:t>st</a:t>
            </a:r>
            <a:r>
              <a:rPr lang="en-US"/>
              <a:t> century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C7AFF2-7A2A-9C22-954B-6A29371F5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38044"/>
            <a:ext cx="9203313" cy="41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AFA-2CA8-471C-0F74-A65CE048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" y="402830"/>
            <a:ext cx="8596668" cy="1320800"/>
          </a:xfrm>
        </p:spPr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72B8-A828-056C-6194-DF4A34B5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3" y="1390827"/>
            <a:ext cx="53318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Streaming is not always kid-friendly</a:t>
            </a:r>
          </a:p>
          <a:p>
            <a:r>
              <a:rPr lang="en-US">
                <a:solidFill>
                  <a:srgbClr val="000000"/>
                </a:solidFill>
              </a:rPr>
              <a:t>Many of the streaming services feature mostly unrated or mature rated programs</a:t>
            </a:r>
          </a:p>
          <a:p>
            <a:r>
              <a:rPr lang="en-US">
                <a:solidFill>
                  <a:srgbClr val="000000"/>
                </a:solidFill>
              </a:rPr>
              <a:t>Disney+ is the only "family friendly" service</a:t>
            </a:r>
          </a:p>
          <a:p>
            <a:r>
              <a:rPr lang="en-US" err="1">
                <a:solidFill>
                  <a:srgbClr val="000000"/>
                </a:solidFill>
              </a:rPr>
              <a:t>HBOMax</a:t>
            </a:r>
            <a:r>
              <a:rPr lang="en-US">
                <a:solidFill>
                  <a:srgbClr val="000000"/>
                </a:solidFill>
              </a:rPr>
              <a:t> has the most mature programming rather than "Not Rated"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08C5F6A3-16D8-6C6A-4752-825E7B444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55" y="31196"/>
            <a:ext cx="6589234" cy="3467228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515BE8C-3834-89D3-DFBE-DDDBB4E3F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00" y="3494762"/>
            <a:ext cx="6672289" cy="32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4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A83B-604B-2CB9-203F-F0C2E8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of Interest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33241-6F77-9D70-19D1-1F80DBDF39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522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844</Words>
  <Application>Microsoft Macintosh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What Streaming Service is Best for Me?</vt:lpstr>
      <vt:lpstr>Agenda</vt:lpstr>
      <vt:lpstr>Introduction</vt:lpstr>
      <vt:lpstr>Data Processing</vt:lpstr>
      <vt:lpstr>Exploratory Data Analysis</vt:lpstr>
      <vt:lpstr>Exploratory Data Analysis</vt:lpstr>
      <vt:lpstr>Exploratory Data Analysis</vt:lpstr>
      <vt:lpstr>Exploratory Data Analysis</vt:lpstr>
      <vt:lpstr>Questions of Interest</vt:lpstr>
      <vt:lpstr>What service has the genres of movies and shows that a potential subscriber might be interested in?</vt:lpstr>
      <vt:lpstr>Service Provider Genre Count</vt:lpstr>
      <vt:lpstr>PowerPoint Presentation</vt:lpstr>
      <vt:lpstr>PowerPoint Presentation</vt:lpstr>
      <vt:lpstr>PowerPoint Presentation</vt:lpstr>
      <vt:lpstr>What service has the highest rated movies and TV shows?</vt:lpstr>
      <vt:lpstr>What service has the highest rated movies and TV shows?</vt:lpstr>
      <vt:lpstr>Which streaming services are improving or declining over time?</vt:lpstr>
      <vt:lpstr>Is a program’s score on IMDB related to the number of votes it receives?</vt:lpstr>
      <vt:lpstr>Can age certifications be determined using the show or movie descriptions or genres? </vt:lpstr>
      <vt:lpstr>Conclusions</vt:lpstr>
      <vt:lpstr>Example User Profile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Streaming Service is Best for Me?</dc:title>
  <dc:creator>Bryan D'Amico</dc:creator>
  <cp:lastModifiedBy>Bryan D'Amico</cp:lastModifiedBy>
  <cp:revision>2</cp:revision>
  <dcterms:created xsi:type="dcterms:W3CDTF">2023-03-16T01:41:31Z</dcterms:created>
  <dcterms:modified xsi:type="dcterms:W3CDTF">2023-03-18T01:31:42Z</dcterms:modified>
</cp:coreProperties>
</file>