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p:restoredTop sz="56216"/>
  </p:normalViewPr>
  <p:slideViewPr>
    <p:cSldViewPr snapToGrid="0">
      <p:cViewPr varScale="1">
        <p:scale>
          <a:sx n="65" d="100"/>
          <a:sy n="65" d="100"/>
        </p:scale>
        <p:origin x="29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E9E48BB-98D0-4313-89F2-60AD8561DD6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D6A66A4-8A8F-4F60-A61D-054A925A5E85}">
      <dgm:prSet/>
      <dgm:spPr/>
      <dgm:t>
        <a:bodyPr/>
        <a:lstStyle/>
        <a:p>
          <a:pPr>
            <a:lnSpc>
              <a:spcPct val="100000"/>
            </a:lnSpc>
            <a:defRPr b="1"/>
          </a:pPr>
          <a:r>
            <a:rPr lang="en-US"/>
            <a:t>IST 687: Intro to Data Science</a:t>
          </a:r>
        </a:p>
      </dgm:t>
    </dgm:pt>
    <dgm:pt modelId="{4E1A5402-2507-4724-9238-D4399871032E}" type="parTrans" cxnId="{78C945FF-EFCB-40F8-BECC-36CBA9BB4E07}">
      <dgm:prSet/>
      <dgm:spPr/>
      <dgm:t>
        <a:bodyPr/>
        <a:lstStyle/>
        <a:p>
          <a:endParaRPr lang="en-US"/>
        </a:p>
      </dgm:t>
    </dgm:pt>
    <dgm:pt modelId="{91ADA33A-28E3-4014-92A4-687136E0B83E}" type="sibTrans" cxnId="{78C945FF-EFCB-40F8-BECC-36CBA9BB4E07}">
      <dgm:prSet/>
      <dgm:spPr/>
      <dgm:t>
        <a:bodyPr/>
        <a:lstStyle/>
        <a:p>
          <a:endParaRPr lang="en-US"/>
        </a:p>
      </dgm:t>
    </dgm:pt>
    <dgm:pt modelId="{3F83E2A0-533B-4A85-A51F-CF1BD68FC9B1}">
      <dgm:prSet/>
      <dgm:spPr/>
      <dgm:t>
        <a:bodyPr/>
        <a:lstStyle/>
        <a:p>
          <a:pPr>
            <a:lnSpc>
              <a:spcPct val="100000"/>
            </a:lnSpc>
          </a:pPr>
          <a:r>
            <a:rPr lang="en-US"/>
            <a:t>What makes a popular song on Spotify?</a:t>
          </a:r>
        </a:p>
      </dgm:t>
    </dgm:pt>
    <dgm:pt modelId="{2C78853D-9806-496A-A269-9536A32E327B}" type="parTrans" cxnId="{D05EE643-FC1A-4230-8ACE-F0B2EFCCAECF}">
      <dgm:prSet/>
      <dgm:spPr/>
      <dgm:t>
        <a:bodyPr/>
        <a:lstStyle/>
        <a:p>
          <a:endParaRPr lang="en-US"/>
        </a:p>
      </dgm:t>
    </dgm:pt>
    <dgm:pt modelId="{1FC46EF2-8C4A-4FDB-B421-BA3DBDFF16A4}" type="sibTrans" cxnId="{D05EE643-FC1A-4230-8ACE-F0B2EFCCAECF}">
      <dgm:prSet/>
      <dgm:spPr/>
      <dgm:t>
        <a:bodyPr/>
        <a:lstStyle/>
        <a:p>
          <a:endParaRPr lang="en-US"/>
        </a:p>
      </dgm:t>
    </dgm:pt>
    <dgm:pt modelId="{6E25C59B-7E9E-4846-9074-17596BD5D692}">
      <dgm:prSet/>
      <dgm:spPr/>
      <dgm:t>
        <a:bodyPr/>
        <a:lstStyle/>
        <a:p>
          <a:pPr>
            <a:lnSpc>
              <a:spcPct val="100000"/>
            </a:lnSpc>
            <a:defRPr b="1"/>
          </a:pPr>
          <a:r>
            <a:rPr lang="en-US"/>
            <a:t>IST 707: Applied Machine Learning</a:t>
          </a:r>
        </a:p>
      </dgm:t>
    </dgm:pt>
    <dgm:pt modelId="{AEE91AD0-11A3-4BA9-ADBB-3ACC1404E7D6}" type="parTrans" cxnId="{584FD584-6E77-48DB-9499-8B067B963D2F}">
      <dgm:prSet/>
      <dgm:spPr/>
      <dgm:t>
        <a:bodyPr/>
        <a:lstStyle/>
        <a:p>
          <a:endParaRPr lang="en-US"/>
        </a:p>
      </dgm:t>
    </dgm:pt>
    <dgm:pt modelId="{C2F39DEC-3D99-463E-A6D4-E7EA1FD68CF6}" type="sibTrans" cxnId="{584FD584-6E77-48DB-9499-8B067B963D2F}">
      <dgm:prSet/>
      <dgm:spPr/>
      <dgm:t>
        <a:bodyPr/>
        <a:lstStyle/>
        <a:p>
          <a:endParaRPr lang="en-US"/>
        </a:p>
      </dgm:t>
    </dgm:pt>
    <dgm:pt modelId="{648B8005-16B6-4338-AE64-8D6570C2142D}">
      <dgm:prSet/>
      <dgm:spPr/>
      <dgm:t>
        <a:bodyPr/>
        <a:lstStyle/>
        <a:p>
          <a:pPr>
            <a:lnSpc>
              <a:spcPct val="100000"/>
            </a:lnSpc>
          </a:pPr>
          <a:r>
            <a:rPr lang="en-US" dirty="0"/>
            <a:t>Can the physiochemical properties of wine be used to predict the rating given by a tasting judge?</a:t>
          </a:r>
        </a:p>
      </dgm:t>
    </dgm:pt>
    <dgm:pt modelId="{E32871EE-3DA2-4EFA-A145-8F5D28799FD8}" type="parTrans" cxnId="{E1838DAE-7A44-44CE-9B0A-1B72B9AF0282}">
      <dgm:prSet/>
      <dgm:spPr/>
      <dgm:t>
        <a:bodyPr/>
        <a:lstStyle/>
        <a:p>
          <a:endParaRPr lang="en-US"/>
        </a:p>
      </dgm:t>
    </dgm:pt>
    <dgm:pt modelId="{D5E56776-5239-476E-B27A-1042C8D84779}" type="sibTrans" cxnId="{E1838DAE-7A44-44CE-9B0A-1B72B9AF0282}">
      <dgm:prSet/>
      <dgm:spPr/>
      <dgm:t>
        <a:bodyPr/>
        <a:lstStyle/>
        <a:p>
          <a:endParaRPr lang="en-US"/>
        </a:p>
      </dgm:t>
    </dgm:pt>
    <dgm:pt modelId="{3E754BA9-B686-4C98-BEAC-9C198E4FD04C}">
      <dgm:prSet/>
      <dgm:spPr/>
      <dgm:t>
        <a:bodyPr/>
        <a:lstStyle/>
        <a:p>
          <a:pPr>
            <a:lnSpc>
              <a:spcPct val="100000"/>
            </a:lnSpc>
            <a:defRPr b="1"/>
          </a:pPr>
          <a:r>
            <a:rPr lang="en-US"/>
            <a:t>IST 659: Data Admin Concepts and Database Management</a:t>
          </a:r>
          <a:endParaRPr lang="en-US" dirty="0"/>
        </a:p>
      </dgm:t>
    </dgm:pt>
    <dgm:pt modelId="{0B9C477C-533F-42D5-AA6E-DB0624A3B347}" type="parTrans" cxnId="{6E7F71BF-8E94-43EF-8788-7E742372A8C4}">
      <dgm:prSet/>
      <dgm:spPr/>
      <dgm:t>
        <a:bodyPr/>
        <a:lstStyle/>
        <a:p>
          <a:endParaRPr lang="en-US"/>
        </a:p>
      </dgm:t>
    </dgm:pt>
    <dgm:pt modelId="{F76C909A-CFB6-47AD-AF3F-55A02D864748}" type="sibTrans" cxnId="{6E7F71BF-8E94-43EF-8788-7E742372A8C4}">
      <dgm:prSet/>
      <dgm:spPr/>
      <dgm:t>
        <a:bodyPr/>
        <a:lstStyle/>
        <a:p>
          <a:endParaRPr lang="en-US"/>
        </a:p>
      </dgm:t>
    </dgm:pt>
    <dgm:pt modelId="{26EDCCA1-9BCA-40AC-BBD2-F6FC025F0037}">
      <dgm:prSet/>
      <dgm:spPr/>
      <dgm:t>
        <a:bodyPr/>
        <a:lstStyle/>
        <a:p>
          <a:pPr>
            <a:lnSpc>
              <a:spcPct val="100000"/>
            </a:lnSpc>
          </a:pPr>
          <a:r>
            <a:rPr lang="en-US" dirty="0"/>
            <a:t>Implementing a database solution to support a business</a:t>
          </a:r>
        </a:p>
      </dgm:t>
    </dgm:pt>
    <dgm:pt modelId="{3B6139D8-9B77-40B3-B930-CAF5858860CD}" type="parTrans" cxnId="{FB740B4D-20D7-484B-BE53-2E4DA9AAF6B5}">
      <dgm:prSet/>
      <dgm:spPr/>
      <dgm:t>
        <a:bodyPr/>
        <a:lstStyle/>
        <a:p>
          <a:endParaRPr lang="en-US"/>
        </a:p>
      </dgm:t>
    </dgm:pt>
    <dgm:pt modelId="{74B537A2-3679-4FB7-8FFF-15AA133A3043}" type="sibTrans" cxnId="{FB740B4D-20D7-484B-BE53-2E4DA9AAF6B5}">
      <dgm:prSet/>
      <dgm:spPr/>
      <dgm:t>
        <a:bodyPr/>
        <a:lstStyle/>
        <a:p>
          <a:endParaRPr lang="en-US"/>
        </a:p>
      </dgm:t>
    </dgm:pt>
    <dgm:pt modelId="{8A38D4D1-043F-4FA2-9935-28442CD0AD1A}">
      <dgm:prSet/>
      <dgm:spPr/>
      <dgm:t>
        <a:bodyPr/>
        <a:lstStyle/>
        <a:p>
          <a:pPr>
            <a:lnSpc>
              <a:spcPct val="100000"/>
            </a:lnSpc>
            <a:defRPr b="1"/>
          </a:pPr>
          <a:r>
            <a:rPr lang="en-US"/>
            <a:t>IST 719: Information Visualization</a:t>
          </a:r>
        </a:p>
      </dgm:t>
    </dgm:pt>
    <dgm:pt modelId="{523E8257-13C2-441B-BB25-687844B4628B}" type="parTrans" cxnId="{EE352874-785A-4165-9621-0C657E0CBF7C}">
      <dgm:prSet/>
      <dgm:spPr/>
      <dgm:t>
        <a:bodyPr/>
        <a:lstStyle/>
        <a:p>
          <a:endParaRPr lang="en-US"/>
        </a:p>
      </dgm:t>
    </dgm:pt>
    <dgm:pt modelId="{BEE6741A-BBB4-4BBD-A05B-5AB1FD87ED6E}" type="sibTrans" cxnId="{EE352874-785A-4165-9621-0C657E0CBF7C}">
      <dgm:prSet/>
      <dgm:spPr/>
      <dgm:t>
        <a:bodyPr/>
        <a:lstStyle/>
        <a:p>
          <a:endParaRPr lang="en-US"/>
        </a:p>
      </dgm:t>
    </dgm:pt>
    <dgm:pt modelId="{5E600E35-235D-45B8-9D72-727E5FED3C0A}">
      <dgm:prSet/>
      <dgm:spPr/>
      <dgm:t>
        <a:bodyPr/>
        <a:lstStyle/>
        <a:p>
          <a:pPr>
            <a:lnSpc>
              <a:spcPct val="100000"/>
            </a:lnSpc>
          </a:pPr>
          <a:r>
            <a:rPr lang="en-US"/>
            <a:t>Visualizing the thirty year history of global video games sales</a:t>
          </a:r>
        </a:p>
      </dgm:t>
    </dgm:pt>
    <dgm:pt modelId="{EAAE2504-42EE-4480-BD76-E0F545DFD375}" type="parTrans" cxnId="{9AFADE5E-3CAB-4E03-8FEB-4EF481A3F5E5}">
      <dgm:prSet/>
      <dgm:spPr/>
      <dgm:t>
        <a:bodyPr/>
        <a:lstStyle/>
        <a:p>
          <a:endParaRPr lang="en-US"/>
        </a:p>
      </dgm:t>
    </dgm:pt>
    <dgm:pt modelId="{0DCC00B1-8F19-40EF-8774-2CD4624A62D4}" type="sibTrans" cxnId="{9AFADE5E-3CAB-4E03-8FEB-4EF481A3F5E5}">
      <dgm:prSet/>
      <dgm:spPr/>
      <dgm:t>
        <a:bodyPr/>
        <a:lstStyle/>
        <a:p>
          <a:endParaRPr lang="en-US"/>
        </a:p>
      </dgm:t>
    </dgm:pt>
    <dgm:pt modelId="{25857145-90BD-43D5-8772-D2B9A631F68F}">
      <dgm:prSet/>
      <dgm:spPr/>
      <dgm:t>
        <a:bodyPr/>
        <a:lstStyle/>
        <a:p>
          <a:pPr>
            <a:lnSpc>
              <a:spcPct val="100000"/>
            </a:lnSpc>
            <a:defRPr b="1"/>
          </a:pPr>
          <a:r>
            <a:rPr lang="en-US"/>
            <a:t>IST 652: Scripting for Data Analysis</a:t>
          </a:r>
        </a:p>
      </dgm:t>
    </dgm:pt>
    <dgm:pt modelId="{993DCECD-385B-4DE9-8099-C85ABCAD0FCF}" type="parTrans" cxnId="{475F6C62-F871-4B72-8FCF-600E49EC4A46}">
      <dgm:prSet/>
      <dgm:spPr/>
      <dgm:t>
        <a:bodyPr/>
        <a:lstStyle/>
        <a:p>
          <a:endParaRPr lang="en-US"/>
        </a:p>
      </dgm:t>
    </dgm:pt>
    <dgm:pt modelId="{8C5B3C74-ED54-429A-946F-A983506A5E34}" type="sibTrans" cxnId="{475F6C62-F871-4B72-8FCF-600E49EC4A46}">
      <dgm:prSet/>
      <dgm:spPr/>
      <dgm:t>
        <a:bodyPr/>
        <a:lstStyle/>
        <a:p>
          <a:endParaRPr lang="en-US"/>
        </a:p>
      </dgm:t>
    </dgm:pt>
    <dgm:pt modelId="{1CEFF017-AD27-4DE3-B877-6540E42E0D2F}">
      <dgm:prSet/>
      <dgm:spPr/>
      <dgm:t>
        <a:bodyPr/>
        <a:lstStyle/>
        <a:p>
          <a:pPr>
            <a:lnSpc>
              <a:spcPct val="100000"/>
            </a:lnSpc>
          </a:pPr>
          <a:r>
            <a:rPr lang="en-US"/>
            <a:t>Deep dive into various streaming services to help users decide the best one for them</a:t>
          </a:r>
        </a:p>
      </dgm:t>
    </dgm:pt>
    <dgm:pt modelId="{7AAE0001-7A14-4997-A9D9-6A3AE602B05E}" type="parTrans" cxnId="{525348E5-7C18-4D70-9BE4-934164AE48FA}">
      <dgm:prSet/>
      <dgm:spPr/>
      <dgm:t>
        <a:bodyPr/>
        <a:lstStyle/>
        <a:p>
          <a:endParaRPr lang="en-US"/>
        </a:p>
      </dgm:t>
    </dgm:pt>
    <dgm:pt modelId="{E5E4CE6A-94F2-4B43-A5CA-0E078DFAA257}" type="sibTrans" cxnId="{525348E5-7C18-4D70-9BE4-934164AE48FA}">
      <dgm:prSet/>
      <dgm:spPr/>
      <dgm:t>
        <a:bodyPr/>
        <a:lstStyle/>
        <a:p>
          <a:endParaRPr lang="en-US"/>
        </a:p>
      </dgm:t>
    </dgm:pt>
    <dgm:pt modelId="{6343AF98-9E61-4C9D-8475-C4FEA2F8EBC8}">
      <dgm:prSet/>
      <dgm:spPr/>
      <dgm:t>
        <a:bodyPr/>
        <a:lstStyle/>
        <a:p>
          <a:pPr>
            <a:lnSpc>
              <a:spcPct val="100000"/>
            </a:lnSpc>
            <a:defRPr b="1"/>
          </a:pPr>
          <a:r>
            <a:rPr lang="en-US"/>
            <a:t>IST 615: Cloud Management</a:t>
          </a:r>
        </a:p>
      </dgm:t>
    </dgm:pt>
    <dgm:pt modelId="{AFFD3289-0ECC-4982-AC9F-E4DD5ADDE178}" type="parTrans" cxnId="{B4F869AB-61AF-4B38-AFDB-290C5BF45666}">
      <dgm:prSet/>
      <dgm:spPr/>
      <dgm:t>
        <a:bodyPr/>
        <a:lstStyle/>
        <a:p>
          <a:endParaRPr lang="en-US"/>
        </a:p>
      </dgm:t>
    </dgm:pt>
    <dgm:pt modelId="{C7646D5C-A9F5-4C91-9C7B-01BC97915537}" type="sibTrans" cxnId="{B4F869AB-61AF-4B38-AFDB-290C5BF45666}">
      <dgm:prSet/>
      <dgm:spPr/>
      <dgm:t>
        <a:bodyPr/>
        <a:lstStyle/>
        <a:p>
          <a:endParaRPr lang="en-US"/>
        </a:p>
      </dgm:t>
    </dgm:pt>
    <dgm:pt modelId="{DEDD54F0-A09B-42C3-B6A9-3AF31036134C}">
      <dgm:prSet/>
      <dgm:spPr/>
      <dgm:t>
        <a:bodyPr/>
        <a:lstStyle/>
        <a:p>
          <a:pPr>
            <a:lnSpc>
              <a:spcPct val="100000"/>
            </a:lnSpc>
          </a:pPr>
          <a:r>
            <a:rPr lang="en-US"/>
            <a:t>Creation of a cloud solution to support schools and teachers</a:t>
          </a:r>
        </a:p>
      </dgm:t>
    </dgm:pt>
    <dgm:pt modelId="{0F54DF3A-7415-4661-9D1C-13BB8B44ED07}" type="parTrans" cxnId="{741E8AE8-BFF0-48A2-83C9-1C91282AC480}">
      <dgm:prSet/>
      <dgm:spPr/>
      <dgm:t>
        <a:bodyPr/>
        <a:lstStyle/>
        <a:p>
          <a:endParaRPr lang="en-US"/>
        </a:p>
      </dgm:t>
    </dgm:pt>
    <dgm:pt modelId="{D1F31426-6C02-4972-90B7-30BDB5B81016}" type="sibTrans" cxnId="{741E8AE8-BFF0-48A2-83C9-1C91282AC480}">
      <dgm:prSet/>
      <dgm:spPr/>
      <dgm:t>
        <a:bodyPr/>
        <a:lstStyle/>
        <a:p>
          <a:endParaRPr lang="en-US"/>
        </a:p>
      </dgm:t>
    </dgm:pt>
    <dgm:pt modelId="{79C57C47-8D5D-4E7D-9D5A-506DACC22F4D}">
      <dgm:prSet/>
      <dgm:spPr/>
      <dgm:t>
        <a:bodyPr/>
        <a:lstStyle/>
        <a:p>
          <a:pPr>
            <a:lnSpc>
              <a:spcPct val="100000"/>
            </a:lnSpc>
            <a:defRPr b="1"/>
          </a:pPr>
          <a:r>
            <a:rPr lang="en-US"/>
            <a:t>IST 664: Natural Language Processing</a:t>
          </a:r>
        </a:p>
      </dgm:t>
    </dgm:pt>
    <dgm:pt modelId="{C1D00014-76BF-41B0-8E9C-4A328DEF6F2A}" type="parTrans" cxnId="{00E11316-08EB-49B8-8BEB-3EDF187042A6}">
      <dgm:prSet/>
      <dgm:spPr/>
      <dgm:t>
        <a:bodyPr/>
        <a:lstStyle/>
        <a:p>
          <a:endParaRPr lang="en-US"/>
        </a:p>
      </dgm:t>
    </dgm:pt>
    <dgm:pt modelId="{AAD23C27-85D9-4A49-86DD-677813C3A63B}" type="sibTrans" cxnId="{00E11316-08EB-49B8-8BEB-3EDF187042A6}">
      <dgm:prSet/>
      <dgm:spPr/>
      <dgm:t>
        <a:bodyPr/>
        <a:lstStyle/>
        <a:p>
          <a:endParaRPr lang="en-US"/>
        </a:p>
      </dgm:t>
    </dgm:pt>
    <dgm:pt modelId="{7E6C3397-24DD-4A18-90E2-3BF9FD016C44}">
      <dgm:prSet/>
      <dgm:spPr/>
      <dgm:t>
        <a:bodyPr/>
        <a:lstStyle/>
        <a:p>
          <a:pPr>
            <a:lnSpc>
              <a:spcPct val="100000"/>
            </a:lnSpc>
          </a:pPr>
          <a:r>
            <a:rPr lang="en-US"/>
            <a:t>Creating sentiment classification models to classify written movie reviews</a:t>
          </a:r>
        </a:p>
      </dgm:t>
    </dgm:pt>
    <dgm:pt modelId="{6E6C37A9-61A9-480E-BE55-892EA33500CF}" type="parTrans" cxnId="{F13EC642-6B22-4654-8420-FB766910423A}">
      <dgm:prSet/>
      <dgm:spPr/>
      <dgm:t>
        <a:bodyPr/>
        <a:lstStyle/>
        <a:p>
          <a:endParaRPr lang="en-US"/>
        </a:p>
      </dgm:t>
    </dgm:pt>
    <dgm:pt modelId="{DD248C05-A5E1-43A9-BD2E-8306E3665FA2}" type="sibTrans" cxnId="{F13EC642-6B22-4654-8420-FB766910423A}">
      <dgm:prSet/>
      <dgm:spPr/>
      <dgm:t>
        <a:bodyPr/>
        <a:lstStyle/>
        <a:p>
          <a:endParaRPr lang="en-US"/>
        </a:p>
      </dgm:t>
    </dgm:pt>
    <dgm:pt modelId="{DBE436ED-D930-4B93-81CD-6A8670786B79}">
      <dgm:prSet/>
      <dgm:spPr/>
      <dgm:t>
        <a:bodyPr/>
        <a:lstStyle/>
        <a:p>
          <a:pPr>
            <a:lnSpc>
              <a:spcPct val="100000"/>
            </a:lnSpc>
            <a:defRPr b="1"/>
          </a:pPr>
          <a:r>
            <a:rPr lang="en-US" dirty="0"/>
            <a:t>IST 736: Text Mining</a:t>
          </a:r>
        </a:p>
      </dgm:t>
    </dgm:pt>
    <dgm:pt modelId="{1EDABD1A-9CC3-4FC9-9EB3-B03C2D00B6D7}" type="parTrans" cxnId="{133B39D1-947C-4DB6-B130-E7B0E452C3F8}">
      <dgm:prSet/>
      <dgm:spPr/>
      <dgm:t>
        <a:bodyPr/>
        <a:lstStyle/>
        <a:p>
          <a:endParaRPr lang="en-US"/>
        </a:p>
      </dgm:t>
    </dgm:pt>
    <dgm:pt modelId="{ED66EA92-B169-4FC0-AEFD-1A08C2A5285C}" type="sibTrans" cxnId="{133B39D1-947C-4DB6-B130-E7B0E452C3F8}">
      <dgm:prSet/>
      <dgm:spPr/>
      <dgm:t>
        <a:bodyPr/>
        <a:lstStyle/>
        <a:p>
          <a:endParaRPr lang="en-US"/>
        </a:p>
      </dgm:t>
    </dgm:pt>
    <dgm:pt modelId="{1016AE82-1BCC-47CB-BB5C-39F87583E63E}">
      <dgm:prSet/>
      <dgm:spPr/>
      <dgm:t>
        <a:bodyPr/>
        <a:lstStyle/>
        <a:p>
          <a:pPr>
            <a:lnSpc>
              <a:spcPct val="100000"/>
            </a:lnSpc>
          </a:pPr>
          <a:r>
            <a:rPr lang="en-US" dirty="0"/>
            <a:t>Creating classification models and use other text mining tools to help the development of a trading card game</a:t>
          </a:r>
        </a:p>
      </dgm:t>
    </dgm:pt>
    <dgm:pt modelId="{55B5D384-1AF1-4206-B951-412E79AB59F4}" type="parTrans" cxnId="{758A5251-D6BC-41FD-9B8E-774ABF35B504}">
      <dgm:prSet/>
      <dgm:spPr/>
      <dgm:t>
        <a:bodyPr/>
        <a:lstStyle/>
        <a:p>
          <a:endParaRPr lang="en-US"/>
        </a:p>
      </dgm:t>
    </dgm:pt>
    <dgm:pt modelId="{83428BB8-41C2-432D-9854-408FD3C844C1}" type="sibTrans" cxnId="{758A5251-D6BC-41FD-9B8E-774ABF35B504}">
      <dgm:prSet/>
      <dgm:spPr/>
      <dgm:t>
        <a:bodyPr/>
        <a:lstStyle/>
        <a:p>
          <a:endParaRPr lang="en-US"/>
        </a:p>
      </dgm:t>
    </dgm:pt>
    <dgm:pt modelId="{ADECD68D-ECF9-4772-A7FA-D05083315143}" type="pres">
      <dgm:prSet presAssocID="{EE9E48BB-98D0-4313-89F2-60AD8561DD60}" presName="root" presStyleCnt="0">
        <dgm:presLayoutVars>
          <dgm:dir/>
          <dgm:resizeHandles val="exact"/>
        </dgm:presLayoutVars>
      </dgm:prSet>
      <dgm:spPr/>
    </dgm:pt>
    <dgm:pt modelId="{E68C554F-3761-4510-B03C-C7440EBF1505}" type="pres">
      <dgm:prSet presAssocID="{FD6A66A4-8A8F-4F60-A61D-054A925A5E85}" presName="compNode" presStyleCnt="0"/>
      <dgm:spPr/>
    </dgm:pt>
    <dgm:pt modelId="{059520DF-3D4A-4FCF-8851-FB6AEF834E7B}" type="pres">
      <dgm:prSet presAssocID="{FD6A66A4-8A8F-4F60-A61D-054A925A5E8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F5489BC2-AA07-4E57-A94B-61B9F25D53DA}" type="pres">
      <dgm:prSet presAssocID="{FD6A66A4-8A8F-4F60-A61D-054A925A5E85}" presName="iconSpace" presStyleCnt="0"/>
      <dgm:spPr/>
    </dgm:pt>
    <dgm:pt modelId="{F18539B7-F961-435B-9BCA-7E866AA0E941}" type="pres">
      <dgm:prSet presAssocID="{FD6A66A4-8A8F-4F60-A61D-054A925A5E85}" presName="parTx" presStyleLbl="revTx" presStyleIdx="0" presStyleCnt="16">
        <dgm:presLayoutVars>
          <dgm:chMax val="0"/>
          <dgm:chPref val="0"/>
        </dgm:presLayoutVars>
      </dgm:prSet>
      <dgm:spPr/>
    </dgm:pt>
    <dgm:pt modelId="{122D23CC-45CC-4767-BFFA-7F0AB3813494}" type="pres">
      <dgm:prSet presAssocID="{FD6A66A4-8A8F-4F60-A61D-054A925A5E85}" presName="txSpace" presStyleCnt="0"/>
      <dgm:spPr/>
    </dgm:pt>
    <dgm:pt modelId="{B99C56BB-E0B4-4A2D-ABFC-B44793A19FED}" type="pres">
      <dgm:prSet presAssocID="{FD6A66A4-8A8F-4F60-A61D-054A925A5E85}" presName="desTx" presStyleLbl="revTx" presStyleIdx="1" presStyleCnt="16">
        <dgm:presLayoutVars/>
      </dgm:prSet>
      <dgm:spPr/>
    </dgm:pt>
    <dgm:pt modelId="{BB53E053-5331-42C6-A56C-2A9BF0987B3A}" type="pres">
      <dgm:prSet presAssocID="{91ADA33A-28E3-4014-92A4-687136E0B83E}" presName="sibTrans" presStyleCnt="0"/>
      <dgm:spPr/>
    </dgm:pt>
    <dgm:pt modelId="{06668C2E-8BE5-4189-B151-90C9FE1F8D04}" type="pres">
      <dgm:prSet presAssocID="{6E25C59B-7E9E-4846-9074-17596BD5D692}" presName="compNode" presStyleCnt="0"/>
      <dgm:spPr/>
    </dgm:pt>
    <dgm:pt modelId="{276856FE-5443-488C-A158-91E88520C02E}" type="pres">
      <dgm:prSet presAssocID="{6E25C59B-7E9E-4846-9074-17596BD5D69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859E84F7-0217-42DE-9AB3-649484A1A6D6}" type="pres">
      <dgm:prSet presAssocID="{6E25C59B-7E9E-4846-9074-17596BD5D692}" presName="iconSpace" presStyleCnt="0"/>
      <dgm:spPr/>
    </dgm:pt>
    <dgm:pt modelId="{2DF5804A-8297-416E-922F-46A45FA4A063}" type="pres">
      <dgm:prSet presAssocID="{6E25C59B-7E9E-4846-9074-17596BD5D692}" presName="parTx" presStyleLbl="revTx" presStyleIdx="2" presStyleCnt="16">
        <dgm:presLayoutVars>
          <dgm:chMax val="0"/>
          <dgm:chPref val="0"/>
        </dgm:presLayoutVars>
      </dgm:prSet>
      <dgm:spPr/>
    </dgm:pt>
    <dgm:pt modelId="{49DB6A76-3FA3-44F5-996C-A8979878DDE8}" type="pres">
      <dgm:prSet presAssocID="{6E25C59B-7E9E-4846-9074-17596BD5D692}" presName="txSpace" presStyleCnt="0"/>
      <dgm:spPr/>
    </dgm:pt>
    <dgm:pt modelId="{114FECE9-95FC-45F7-B852-7726BF3DA9ED}" type="pres">
      <dgm:prSet presAssocID="{6E25C59B-7E9E-4846-9074-17596BD5D692}" presName="desTx" presStyleLbl="revTx" presStyleIdx="3" presStyleCnt="16">
        <dgm:presLayoutVars/>
      </dgm:prSet>
      <dgm:spPr/>
    </dgm:pt>
    <dgm:pt modelId="{2A205AAB-689A-4E89-887F-51B0091625DC}" type="pres">
      <dgm:prSet presAssocID="{C2F39DEC-3D99-463E-A6D4-E7EA1FD68CF6}" presName="sibTrans" presStyleCnt="0"/>
      <dgm:spPr/>
    </dgm:pt>
    <dgm:pt modelId="{BA860C9A-D552-467A-B57F-737AC21E1B42}" type="pres">
      <dgm:prSet presAssocID="{3E754BA9-B686-4C98-BEAC-9C198E4FD04C}" presName="compNode" presStyleCnt="0"/>
      <dgm:spPr/>
    </dgm:pt>
    <dgm:pt modelId="{ED911D4F-1FD0-4FD7-99BD-FA525616754C}" type="pres">
      <dgm:prSet presAssocID="{3E754BA9-B686-4C98-BEAC-9C198E4FD04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CD680FC-1315-44DB-96CB-80DA7C76BA40}" type="pres">
      <dgm:prSet presAssocID="{3E754BA9-B686-4C98-BEAC-9C198E4FD04C}" presName="iconSpace" presStyleCnt="0"/>
      <dgm:spPr/>
    </dgm:pt>
    <dgm:pt modelId="{16F54D9A-1F29-4083-85F8-B2582B3C790D}" type="pres">
      <dgm:prSet presAssocID="{3E754BA9-B686-4C98-BEAC-9C198E4FD04C}" presName="parTx" presStyleLbl="revTx" presStyleIdx="4" presStyleCnt="16">
        <dgm:presLayoutVars>
          <dgm:chMax val="0"/>
          <dgm:chPref val="0"/>
        </dgm:presLayoutVars>
      </dgm:prSet>
      <dgm:spPr/>
    </dgm:pt>
    <dgm:pt modelId="{86D6B01E-95A0-42A4-A0B7-53BFA9618C1E}" type="pres">
      <dgm:prSet presAssocID="{3E754BA9-B686-4C98-BEAC-9C198E4FD04C}" presName="txSpace" presStyleCnt="0"/>
      <dgm:spPr/>
    </dgm:pt>
    <dgm:pt modelId="{8DB1467E-2CD6-485F-94E5-1EC11B9C9873}" type="pres">
      <dgm:prSet presAssocID="{3E754BA9-B686-4C98-BEAC-9C198E4FD04C}" presName="desTx" presStyleLbl="revTx" presStyleIdx="5" presStyleCnt="16">
        <dgm:presLayoutVars/>
      </dgm:prSet>
      <dgm:spPr/>
    </dgm:pt>
    <dgm:pt modelId="{6521389B-7570-4517-BFC9-1E6D3903F95D}" type="pres">
      <dgm:prSet presAssocID="{F76C909A-CFB6-47AD-AF3F-55A02D864748}" presName="sibTrans" presStyleCnt="0"/>
      <dgm:spPr/>
    </dgm:pt>
    <dgm:pt modelId="{58A5249E-6F66-4A07-A1F6-E8B0596A27B3}" type="pres">
      <dgm:prSet presAssocID="{8A38D4D1-043F-4FA2-9935-28442CD0AD1A}" presName="compNode" presStyleCnt="0"/>
      <dgm:spPr/>
    </dgm:pt>
    <dgm:pt modelId="{1925A656-3957-4D2B-A9DA-A3738B2E8B19}" type="pres">
      <dgm:prSet presAssocID="{8A38D4D1-043F-4FA2-9935-28442CD0AD1A}"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ame controller with solid fill"/>
        </a:ext>
      </dgm:extLst>
    </dgm:pt>
    <dgm:pt modelId="{09FA2386-F015-4EEC-8903-F00BDE226F3D}" type="pres">
      <dgm:prSet presAssocID="{8A38D4D1-043F-4FA2-9935-28442CD0AD1A}" presName="iconSpace" presStyleCnt="0"/>
      <dgm:spPr/>
    </dgm:pt>
    <dgm:pt modelId="{6128BC85-5EC8-43F1-BC6F-6647CB75BFC0}" type="pres">
      <dgm:prSet presAssocID="{8A38D4D1-043F-4FA2-9935-28442CD0AD1A}" presName="parTx" presStyleLbl="revTx" presStyleIdx="6" presStyleCnt="16">
        <dgm:presLayoutVars>
          <dgm:chMax val="0"/>
          <dgm:chPref val="0"/>
        </dgm:presLayoutVars>
      </dgm:prSet>
      <dgm:spPr/>
    </dgm:pt>
    <dgm:pt modelId="{8E24A5F2-900E-40AB-85E9-FED3BA58D71B}" type="pres">
      <dgm:prSet presAssocID="{8A38D4D1-043F-4FA2-9935-28442CD0AD1A}" presName="txSpace" presStyleCnt="0"/>
      <dgm:spPr/>
    </dgm:pt>
    <dgm:pt modelId="{34617727-E2E8-4802-9854-11F4F499EB96}" type="pres">
      <dgm:prSet presAssocID="{8A38D4D1-043F-4FA2-9935-28442CD0AD1A}" presName="desTx" presStyleLbl="revTx" presStyleIdx="7" presStyleCnt="16">
        <dgm:presLayoutVars/>
      </dgm:prSet>
      <dgm:spPr/>
    </dgm:pt>
    <dgm:pt modelId="{620DE4AF-20FA-420B-ABC2-7E6437F20A66}" type="pres">
      <dgm:prSet presAssocID="{BEE6741A-BBB4-4BBD-A05B-5AB1FD87ED6E}" presName="sibTrans" presStyleCnt="0"/>
      <dgm:spPr/>
    </dgm:pt>
    <dgm:pt modelId="{B224C668-4D47-487C-9303-24775C11D9DB}" type="pres">
      <dgm:prSet presAssocID="{25857145-90BD-43D5-8772-D2B9A631F68F}" presName="compNode" presStyleCnt="0"/>
      <dgm:spPr/>
    </dgm:pt>
    <dgm:pt modelId="{C04654B4-F276-4595-9C95-215B579713C6}" type="pres">
      <dgm:prSet presAssocID="{25857145-90BD-43D5-8772-D2B9A631F68F}"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elevision with solid fill"/>
        </a:ext>
      </dgm:extLst>
    </dgm:pt>
    <dgm:pt modelId="{22170ED0-AF4C-4D16-A786-0A130299BCB4}" type="pres">
      <dgm:prSet presAssocID="{25857145-90BD-43D5-8772-D2B9A631F68F}" presName="iconSpace" presStyleCnt="0"/>
      <dgm:spPr/>
    </dgm:pt>
    <dgm:pt modelId="{0B8EBBB4-86D9-4C90-AEC3-2B56A1A49460}" type="pres">
      <dgm:prSet presAssocID="{25857145-90BD-43D5-8772-D2B9A631F68F}" presName="parTx" presStyleLbl="revTx" presStyleIdx="8" presStyleCnt="16">
        <dgm:presLayoutVars>
          <dgm:chMax val="0"/>
          <dgm:chPref val="0"/>
        </dgm:presLayoutVars>
      </dgm:prSet>
      <dgm:spPr/>
    </dgm:pt>
    <dgm:pt modelId="{C36DDA4D-9370-429F-91B4-109F49902996}" type="pres">
      <dgm:prSet presAssocID="{25857145-90BD-43D5-8772-D2B9A631F68F}" presName="txSpace" presStyleCnt="0"/>
      <dgm:spPr/>
    </dgm:pt>
    <dgm:pt modelId="{2C1C5C83-87A9-4908-AFEF-04CA301E55E4}" type="pres">
      <dgm:prSet presAssocID="{25857145-90BD-43D5-8772-D2B9A631F68F}" presName="desTx" presStyleLbl="revTx" presStyleIdx="9" presStyleCnt="16">
        <dgm:presLayoutVars/>
      </dgm:prSet>
      <dgm:spPr/>
    </dgm:pt>
    <dgm:pt modelId="{9391860C-92F5-4937-9497-82B8B059D50C}" type="pres">
      <dgm:prSet presAssocID="{8C5B3C74-ED54-429A-946F-A983506A5E34}" presName="sibTrans" presStyleCnt="0"/>
      <dgm:spPr/>
    </dgm:pt>
    <dgm:pt modelId="{6199515B-0874-41AC-8B77-9B98728AC8A5}" type="pres">
      <dgm:prSet presAssocID="{6343AF98-9E61-4C9D-8475-C4FEA2F8EBC8}" presName="compNode" presStyleCnt="0"/>
      <dgm:spPr/>
    </dgm:pt>
    <dgm:pt modelId="{43E14690-0AAF-494B-B321-720767256F35}" type="pres">
      <dgm:prSet presAssocID="{6343AF98-9E61-4C9D-8475-C4FEA2F8EBC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470F682F-222D-461D-B2E4-88E1D9B11B32}" type="pres">
      <dgm:prSet presAssocID="{6343AF98-9E61-4C9D-8475-C4FEA2F8EBC8}" presName="iconSpace" presStyleCnt="0"/>
      <dgm:spPr/>
    </dgm:pt>
    <dgm:pt modelId="{57844E1A-CDF6-425B-B17F-1A09A34E51DF}" type="pres">
      <dgm:prSet presAssocID="{6343AF98-9E61-4C9D-8475-C4FEA2F8EBC8}" presName="parTx" presStyleLbl="revTx" presStyleIdx="10" presStyleCnt="16">
        <dgm:presLayoutVars>
          <dgm:chMax val="0"/>
          <dgm:chPref val="0"/>
        </dgm:presLayoutVars>
      </dgm:prSet>
      <dgm:spPr/>
    </dgm:pt>
    <dgm:pt modelId="{99B7BD0C-04BB-47CF-BA48-3DFC42B82042}" type="pres">
      <dgm:prSet presAssocID="{6343AF98-9E61-4C9D-8475-C4FEA2F8EBC8}" presName="txSpace" presStyleCnt="0"/>
      <dgm:spPr/>
    </dgm:pt>
    <dgm:pt modelId="{9E811CF8-E048-4FB8-81BC-FC55C7090483}" type="pres">
      <dgm:prSet presAssocID="{6343AF98-9E61-4C9D-8475-C4FEA2F8EBC8}" presName="desTx" presStyleLbl="revTx" presStyleIdx="11" presStyleCnt="16">
        <dgm:presLayoutVars/>
      </dgm:prSet>
      <dgm:spPr/>
    </dgm:pt>
    <dgm:pt modelId="{653F9BAB-584B-498D-9176-18273507081E}" type="pres">
      <dgm:prSet presAssocID="{C7646D5C-A9F5-4C91-9C7B-01BC97915537}" presName="sibTrans" presStyleCnt="0"/>
      <dgm:spPr/>
    </dgm:pt>
    <dgm:pt modelId="{0934877C-9707-4AFF-8A15-433DA09F4CA7}" type="pres">
      <dgm:prSet presAssocID="{79C57C47-8D5D-4E7D-9D5A-506DACC22F4D}" presName="compNode" presStyleCnt="0"/>
      <dgm:spPr/>
    </dgm:pt>
    <dgm:pt modelId="{1CDA97EC-64C1-4226-96F4-5C015563CD32}" type="pres">
      <dgm:prSet presAssocID="{79C57C47-8D5D-4E7D-9D5A-506DACC22F4D}"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Video camera with solid fill"/>
        </a:ext>
      </dgm:extLst>
    </dgm:pt>
    <dgm:pt modelId="{9D6785B8-49FB-456C-B206-C2E867104AB0}" type="pres">
      <dgm:prSet presAssocID="{79C57C47-8D5D-4E7D-9D5A-506DACC22F4D}" presName="iconSpace" presStyleCnt="0"/>
      <dgm:spPr/>
    </dgm:pt>
    <dgm:pt modelId="{C133D1F8-D1CA-42C5-8D0F-34242BE2E1DC}" type="pres">
      <dgm:prSet presAssocID="{79C57C47-8D5D-4E7D-9D5A-506DACC22F4D}" presName="parTx" presStyleLbl="revTx" presStyleIdx="12" presStyleCnt="16">
        <dgm:presLayoutVars>
          <dgm:chMax val="0"/>
          <dgm:chPref val="0"/>
        </dgm:presLayoutVars>
      </dgm:prSet>
      <dgm:spPr/>
    </dgm:pt>
    <dgm:pt modelId="{3DE052F8-ECA1-4871-ACB7-9357CF01EE80}" type="pres">
      <dgm:prSet presAssocID="{79C57C47-8D5D-4E7D-9D5A-506DACC22F4D}" presName="txSpace" presStyleCnt="0"/>
      <dgm:spPr/>
    </dgm:pt>
    <dgm:pt modelId="{B62855B0-B720-46D2-A870-B0D40E7C0317}" type="pres">
      <dgm:prSet presAssocID="{79C57C47-8D5D-4E7D-9D5A-506DACC22F4D}" presName="desTx" presStyleLbl="revTx" presStyleIdx="13" presStyleCnt="16">
        <dgm:presLayoutVars/>
      </dgm:prSet>
      <dgm:spPr/>
    </dgm:pt>
    <dgm:pt modelId="{31F7D87E-0D01-42F7-8B8C-56193CF0827B}" type="pres">
      <dgm:prSet presAssocID="{AAD23C27-85D9-4A49-86DD-677813C3A63B}" presName="sibTrans" presStyleCnt="0"/>
      <dgm:spPr/>
    </dgm:pt>
    <dgm:pt modelId="{9DB3CB3E-DF09-48E8-9934-587D69FCF388}" type="pres">
      <dgm:prSet presAssocID="{DBE436ED-D930-4B93-81CD-6A8670786B79}" presName="compNode" presStyleCnt="0"/>
      <dgm:spPr/>
    </dgm:pt>
    <dgm:pt modelId="{3B68B820-C48E-4DB3-A924-586ACCFB2DA2}" type="pres">
      <dgm:prSet presAssocID="{DBE436ED-D930-4B93-81CD-6A8670786B79}"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Playing card with solid fill"/>
        </a:ext>
      </dgm:extLst>
    </dgm:pt>
    <dgm:pt modelId="{1D54A45D-A1B2-434E-99C5-3FD2FEFB876A}" type="pres">
      <dgm:prSet presAssocID="{DBE436ED-D930-4B93-81CD-6A8670786B79}" presName="iconSpace" presStyleCnt="0"/>
      <dgm:spPr/>
    </dgm:pt>
    <dgm:pt modelId="{20F3E8B9-CD72-4DCF-A2B0-5893E1A89583}" type="pres">
      <dgm:prSet presAssocID="{DBE436ED-D930-4B93-81CD-6A8670786B79}" presName="parTx" presStyleLbl="revTx" presStyleIdx="14" presStyleCnt="16">
        <dgm:presLayoutVars>
          <dgm:chMax val="0"/>
          <dgm:chPref val="0"/>
        </dgm:presLayoutVars>
      </dgm:prSet>
      <dgm:spPr/>
    </dgm:pt>
    <dgm:pt modelId="{FE41A384-43D3-4285-882A-4BF2D431EFFD}" type="pres">
      <dgm:prSet presAssocID="{DBE436ED-D930-4B93-81CD-6A8670786B79}" presName="txSpace" presStyleCnt="0"/>
      <dgm:spPr/>
    </dgm:pt>
    <dgm:pt modelId="{FD4A3DF0-8D81-441C-984B-F3DF4200728B}" type="pres">
      <dgm:prSet presAssocID="{DBE436ED-D930-4B93-81CD-6A8670786B79}" presName="desTx" presStyleLbl="revTx" presStyleIdx="15" presStyleCnt="16">
        <dgm:presLayoutVars/>
      </dgm:prSet>
      <dgm:spPr/>
    </dgm:pt>
  </dgm:ptLst>
  <dgm:cxnLst>
    <dgm:cxn modelId="{65CA3307-F43B-434E-88D1-257D88DF117F}" type="presOf" srcId="{1CEFF017-AD27-4DE3-B877-6540E42E0D2F}" destId="{2C1C5C83-87A9-4908-AFEF-04CA301E55E4}" srcOrd="0" destOrd="0" presId="urn:microsoft.com/office/officeart/2018/5/layout/CenteredIconLabelDescriptionList"/>
    <dgm:cxn modelId="{86519715-C4C4-8C44-AA3C-EAD806D98635}" type="presOf" srcId="{26EDCCA1-9BCA-40AC-BBD2-F6FC025F0037}" destId="{8DB1467E-2CD6-485F-94E5-1EC11B9C9873}" srcOrd="0" destOrd="0" presId="urn:microsoft.com/office/officeart/2018/5/layout/CenteredIconLabelDescriptionList"/>
    <dgm:cxn modelId="{00E11316-08EB-49B8-8BEB-3EDF187042A6}" srcId="{EE9E48BB-98D0-4313-89F2-60AD8561DD60}" destId="{79C57C47-8D5D-4E7D-9D5A-506DACC22F4D}" srcOrd="6" destOrd="0" parTransId="{C1D00014-76BF-41B0-8E9C-4A328DEF6F2A}" sibTransId="{AAD23C27-85D9-4A49-86DD-677813C3A63B}"/>
    <dgm:cxn modelId="{1F59B723-B23D-7241-A5D6-95F0A7981900}" type="presOf" srcId="{648B8005-16B6-4338-AE64-8D6570C2142D}" destId="{114FECE9-95FC-45F7-B852-7726BF3DA9ED}" srcOrd="0" destOrd="0" presId="urn:microsoft.com/office/officeart/2018/5/layout/CenteredIconLabelDescriptionList"/>
    <dgm:cxn modelId="{C8BA122B-48A6-3940-9E1E-FB13EB556322}" type="presOf" srcId="{8A38D4D1-043F-4FA2-9935-28442CD0AD1A}" destId="{6128BC85-5EC8-43F1-BC6F-6647CB75BFC0}" srcOrd="0" destOrd="0" presId="urn:microsoft.com/office/officeart/2018/5/layout/CenteredIconLabelDescriptionList"/>
    <dgm:cxn modelId="{465C5C30-52CF-4A4E-8CED-BE635B4CD0C7}" type="presOf" srcId="{3E754BA9-B686-4C98-BEAC-9C198E4FD04C}" destId="{16F54D9A-1F29-4083-85F8-B2582B3C790D}" srcOrd="0" destOrd="0" presId="urn:microsoft.com/office/officeart/2018/5/layout/CenteredIconLabelDescriptionList"/>
    <dgm:cxn modelId="{C92E6439-87AF-ED43-ACA7-CF539BE128ED}" type="presOf" srcId="{DEDD54F0-A09B-42C3-B6A9-3AF31036134C}" destId="{9E811CF8-E048-4FB8-81BC-FC55C7090483}" srcOrd="0" destOrd="0" presId="urn:microsoft.com/office/officeart/2018/5/layout/CenteredIconLabelDescriptionList"/>
    <dgm:cxn modelId="{384AD240-8FB7-6A4C-8401-7BBC43117F06}" type="presOf" srcId="{FD6A66A4-8A8F-4F60-A61D-054A925A5E85}" destId="{F18539B7-F961-435B-9BCA-7E866AA0E941}" srcOrd="0" destOrd="0" presId="urn:microsoft.com/office/officeart/2018/5/layout/CenteredIconLabelDescriptionList"/>
    <dgm:cxn modelId="{F13EC642-6B22-4654-8420-FB766910423A}" srcId="{79C57C47-8D5D-4E7D-9D5A-506DACC22F4D}" destId="{7E6C3397-24DD-4A18-90E2-3BF9FD016C44}" srcOrd="0" destOrd="0" parTransId="{6E6C37A9-61A9-480E-BE55-892EA33500CF}" sibTransId="{DD248C05-A5E1-43A9-BD2E-8306E3665FA2}"/>
    <dgm:cxn modelId="{D05EE643-FC1A-4230-8ACE-F0B2EFCCAECF}" srcId="{FD6A66A4-8A8F-4F60-A61D-054A925A5E85}" destId="{3F83E2A0-533B-4A85-A51F-CF1BD68FC9B1}" srcOrd="0" destOrd="0" parTransId="{2C78853D-9806-496A-A269-9536A32E327B}" sibTransId="{1FC46EF2-8C4A-4FDB-B421-BA3DBDFF16A4}"/>
    <dgm:cxn modelId="{4236B644-D4A1-1A48-82CA-E509887843DA}" type="presOf" srcId="{3F83E2A0-533B-4A85-A51F-CF1BD68FC9B1}" destId="{B99C56BB-E0B4-4A2D-ABFC-B44793A19FED}" srcOrd="0" destOrd="0" presId="urn:microsoft.com/office/officeart/2018/5/layout/CenteredIconLabelDescriptionList"/>
    <dgm:cxn modelId="{3DEDE04A-5FB3-3047-9B84-D5A65445C3E4}" type="presOf" srcId="{7E6C3397-24DD-4A18-90E2-3BF9FD016C44}" destId="{B62855B0-B720-46D2-A870-B0D40E7C0317}" srcOrd="0" destOrd="0" presId="urn:microsoft.com/office/officeart/2018/5/layout/CenteredIconLabelDescriptionList"/>
    <dgm:cxn modelId="{FB740B4D-20D7-484B-BE53-2E4DA9AAF6B5}" srcId="{3E754BA9-B686-4C98-BEAC-9C198E4FD04C}" destId="{26EDCCA1-9BCA-40AC-BBD2-F6FC025F0037}" srcOrd="0" destOrd="0" parTransId="{3B6139D8-9B77-40B3-B930-CAF5858860CD}" sibTransId="{74B537A2-3679-4FB7-8FFF-15AA133A3043}"/>
    <dgm:cxn modelId="{758A5251-D6BC-41FD-9B8E-774ABF35B504}" srcId="{DBE436ED-D930-4B93-81CD-6A8670786B79}" destId="{1016AE82-1BCC-47CB-BB5C-39F87583E63E}" srcOrd="0" destOrd="0" parTransId="{55B5D384-1AF1-4206-B951-412E79AB59F4}" sibTransId="{83428BB8-41C2-432D-9854-408FD3C844C1}"/>
    <dgm:cxn modelId="{A9C0B358-AEBE-9043-AC77-E06CE1A6ED50}" type="presOf" srcId="{DBE436ED-D930-4B93-81CD-6A8670786B79}" destId="{20F3E8B9-CD72-4DCF-A2B0-5893E1A89583}" srcOrd="0" destOrd="0" presId="urn:microsoft.com/office/officeart/2018/5/layout/CenteredIconLabelDescriptionList"/>
    <dgm:cxn modelId="{9AFADE5E-3CAB-4E03-8FEB-4EF481A3F5E5}" srcId="{8A38D4D1-043F-4FA2-9935-28442CD0AD1A}" destId="{5E600E35-235D-45B8-9D72-727E5FED3C0A}" srcOrd="0" destOrd="0" parTransId="{EAAE2504-42EE-4480-BD76-E0F545DFD375}" sibTransId="{0DCC00B1-8F19-40EF-8774-2CD4624A62D4}"/>
    <dgm:cxn modelId="{C290ED5F-193D-5A44-991A-A4F511572067}" type="presOf" srcId="{5E600E35-235D-45B8-9D72-727E5FED3C0A}" destId="{34617727-E2E8-4802-9854-11F4F499EB96}" srcOrd="0" destOrd="0" presId="urn:microsoft.com/office/officeart/2018/5/layout/CenteredIconLabelDescriptionList"/>
    <dgm:cxn modelId="{562B4962-30BB-AF40-9ACC-A3F0302144D8}" type="presOf" srcId="{6E25C59B-7E9E-4846-9074-17596BD5D692}" destId="{2DF5804A-8297-416E-922F-46A45FA4A063}" srcOrd="0" destOrd="0" presId="urn:microsoft.com/office/officeart/2018/5/layout/CenteredIconLabelDescriptionList"/>
    <dgm:cxn modelId="{475F6C62-F871-4B72-8FCF-600E49EC4A46}" srcId="{EE9E48BB-98D0-4313-89F2-60AD8561DD60}" destId="{25857145-90BD-43D5-8772-D2B9A631F68F}" srcOrd="4" destOrd="0" parTransId="{993DCECD-385B-4DE9-8099-C85ABCAD0FCF}" sibTransId="{8C5B3C74-ED54-429A-946F-A983506A5E34}"/>
    <dgm:cxn modelId="{EE352874-785A-4165-9621-0C657E0CBF7C}" srcId="{EE9E48BB-98D0-4313-89F2-60AD8561DD60}" destId="{8A38D4D1-043F-4FA2-9935-28442CD0AD1A}" srcOrd="3" destOrd="0" parTransId="{523E8257-13C2-441B-BB25-687844B4628B}" sibTransId="{BEE6741A-BBB4-4BBD-A05B-5AB1FD87ED6E}"/>
    <dgm:cxn modelId="{584FD584-6E77-48DB-9499-8B067B963D2F}" srcId="{EE9E48BB-98D0-4313-89F2-60AD8561DD60}" destId="{6E25C59B-7E9E-4846-9074-17596BD5D692}" srcOrd="1" destOrd="0" parTransId="{AEE91AD0-11A3-4BA9-ADBB-3ACC1404E7D6}" sibTransId="{C2F39DEC-3D99-463E-A6D4-E7EA1FD68CF6}"/>
    <dgm:cxn modelId="{CB434189-9946-FB42-9EF3-060F149B3C4E}" type="presOf" srcId="{EE9E48BB-98D0-4313-89F2-60AD8561DD60}" destId="{ADECD68D-ECF9-4772-A7FA-D05083315143}" srcOrd="0" destOrd="0" presId="urn:microsoft.com/office/officeart/2018/5/layout/CenteredIconLabelDescriptionList"/>
    <dgm:cxn modelId="{B4F869AB-61AF-4B38-AFDB-290C5BF45666}" srcId="{EE9E48BB-98D0-4313-89F2-60AD8561DD60}" destId="{6343AF98-9E61-4C9D-8475-C4FEA2F8EBC8}" srcOrd="5" destOrd="0" parTransId="{AFFD3289-0ECC-4982-AC9F-E4DD5ADDE178}" sibTransId="{C7646D5C-A9F5-4C91-9C7B-01BC97915537}"/>
    <dgm:cxn modelId="{E1838DAE-7A44-44CE-9B0A-1B72B9AF0282}" srcId="{6E25C59B-7E9E-4846-9074-17596BD5D692}" destId="{648B8005-16B6-4338-AE64-8D6570C2142D}" srcOrd="0" destOrd="0" parTransId="{E32871EE-3DA2-4EFA-A145-8F5D28799FD8}" sibTransId="{D5E56776-5239-476E-B27A-1042C8D84779}"/>
    <dgm:cxn modelId="{6E7F71BF-8E94-43EF-8788-7E742372A8C4}" srcId="{EE9E48BB-98D0-4313-89F2-60AD8561DD60}" destId="{3E754BA9-B686-4C98-BEAC-9C198E4FD04C}" srcOrd="2" destOrd="0" parTransId="{0B9C477C-533F-42D5-AA6E-DB0624A3B347}" sibTransId="{F76C909A-CFB6-47AD-AF3F-55A02D864748}"/>
    <dgm:cxn modelId="{07E99EC1-8EF8-B242-B261-94D9FF72C859}" type="presOf" srcId="{79C57C47-8D5D-4E7D-9D5A-506DACC22F4D}" destId="{C133D1F8-D1CA-42C5-8D0F-34242BE2E1DC}" srcOrd="0" destOrd="0" presId="urn:microsoft.com/office/officeart/2018/5/layout/CenteredIconLabelDescriptionList"/>
    <dgm:cxn modelId="{18E059CC-7AFF-7349-8CD3-61D6B504CF2E}" type="presOf" srcId="{1016AE82-1BCC-47CB-BB5C-39F87583E63E}" destId="{FD4A3DF0-8D81-441C-984B-F3DF4200728B}" srcOrd="0" destOrd="0" presId="urn:microsoft.com/office/officeart/2018/5/layout/CenteredIconLabelDescriptionList"/>
    <dgm:cxn modelId="{133B39D1-947C-4DB6-B130-E7B0E452C3F8}" srcId="{EE9E48BB-98D0-4313-89F2-60AD8561DD60}" destId="{DBE436ED-D930-4B93-81CD-6A8670786B79}" srcOrd="7" destOrd="0" parTransId="{1EDABD1A-9CC3-4FC9-9EB3-B03C2D00B6D7}" sibTransId="{ED66EA92-B169-4FC0-AEFD-1A08C2A5285C}"/>
    <dgm:cxn modelId="{525348E5-7C18-4D70-9BE4-934164AE48FA}" srcId="{25857145-90BD-43D5-8772-D2B9A631F68F}" destId="{1CEFF017-AD27-4DE3-B877-6540E42E0D2F}" srcOrd="0" destOrd="0" parTransId="{7AAE0001-7A14-4997-A9D9-6A3AE602B05E}" sibTransId="{E5E4CE6A-94F2-4B43-A5CA-0E078DFAA257}"/>
    <dgm:cxn modelId="{1CB113E6-1E0A-9141-A0C2-FAD4FF1B2A5D}" type="presOf" srcId="{25857145-90BD-43D5-8772-D2B9A631F68F}" destId="{0B8EBBB4-86D9-4C90-AEC3-2B56A1A49460}" srcOrd="0" destOrd="0" presId="urn:microsoft.com/office/officeart/2018/5/layout/CenteredIconLabelDescriptionList"/>
    <dgm:cxn modelId="{741E8AE8-BFF0-48A2-83C9-1C91282AC480}" srcId="{6343AF98-9E61-4C9D-8475-C4FEA2F8EBC8}" destId="{DEDD54F0-A09B-42C3-B6A9-3AF31036134C}" srcOrd="0" destOrd="0" parTransId="{0F54DF3A-7415-4661-9D1C-13BB8B44ED07}" sibTransId="{D1F31426-6C02-4972-90B7-30BDB5B81016}"/>
    <dgm:cxn modelId="{6659F1EC-0E44-4C40-BF85-A355B897A45C}" type="presOf" srcId="{6343AF98-9E61-4C9D-8475-C4FEA2F8EBC8}" destId="{57844E1A-CDF6-425B-B17F-1A09A34E51DF}" srcOrd="0" destOrd="0" presId="urn:microsoft.com/office/officeart/2018/5/layout/CenteredIconLabelDescriptionList"/>
    <dgm:cxn modelId="{78C945FF-EFCB-40F8-BECC-36CBA9BB4E07}" srcId="{EE9E48BB-98D0-4313-89F2-60AD8561DD60}" destId="{FD6A66A4-8A8F-4F60-A61D-054A925A5E85}" srcOrd="0" destOrd="0" parTransId="{4E1A5402-2507-4724-9238-D4399871032E}" sibTransId="{91ADA33A-28E3-4014-92A4-687136E0B83E}"/>
    <dgm:cxn modelId="{EB254F14-90D2-C94D-8F39-4CDCF54EA33F}" type="presParOf" srcId="{ADECD68D-ECF9-4772-A7FA-D05083315143}" destId="{E68C554F-3761-4510-B03C-C7440EBF1505}" srcOrd="0" destOrd="0" presId="urn:microsoft.com/office/officeart/2018/5/layout/CenteredIconLabelDescriptionList"/>
    <dgm:cxn modelId="{279BD3FA-46B5-1047-BE46-FF8E2BE4913D}" type="presParOf" srcId="{E68C554F-3761-4510-B03C-C7440EBF1505}" destId="{059520DF-3D4A-4FCF-8851-FB6AEF834E7B}" srcOrd="0" destOrd="0" presId="urn:microsoft.com/office/officeart/2018/5/layout/CenteredIconLabelDescriptionList"/>
    <dgm:cxn modelId="{31B65381-C62D-744D-B02C-9E789D42845D}" type="presParOf" srcId="{E68C554F-3761-4510-B03C-C7440EBF1505}" destId="{F5489BC2-AA07-4E57-A94B-61B9F25D53DA}" srcOrd="1" destOrd="0" presId="urn:microsoft.com/office/officeart/2018/5/layout/CenteredIconLabelDescriptionList"/>
    <dgm:cxn modelId="{CD2465F2-1896-7F49-A970-E9204542B170}" type="presParOf" srcId="{E68C554F-3761-4510-B03C-C7440EBF1505}" destId="{F18539B7-F961-435B-9BCA-7E866AA0E941}" srcOrd="2" destOrd="0" presId="urn:microsoft.com/office/officeart/2018/5/layout/CenteredIconLabelDescriptionList"/>
    <dgm:cxn modelId="{75C5439D-DB60-0842-9A6D-5DCD194201BA}" type="presParOf" srcId="{E68C554F-3761-4510-B03C-C7440EBF1505}" destId="{122D23CC-45CC-4767-BFFA-7F0AB3813494}" srcOrd="3" destOrd="0" presId="urn:microsoft.com/office/officeart/2018/5/layout/CenteredIconLabelDescriptionList"/>
    <dgm:cxn modelId="{F8BB477C-2288-EC4B-8248-ACA37618E516}" type="presParOf" srcId="{E68C554F-3761-4510-B03C-C7440EBF1505}" destId="{B99C56BB-E0B4-4A2D-ABFC-B44793A19FED}" srcOrd="4" destOrd="0" presId="urn:microsoft.com/office/officeart/2018/5/layout/CenteredIconLabelDescriptionList"/>
    <dgm:cxn modelId="{55109253-DCB2-7940-B35F-990DC3189084}" type="presParOf" srcId="{ADECD68D-ECF9-4772-A7FA-D05083315143}" destId="{BB53E053-5331-42C6-A56C-2A9BF0987B3A}" srcOrd="1" destOrd="0" presId="urn:microsoft.com/office/officeart/2018/5/layout/CenteredIconLabelDescriptionList"/>
    <dgm:cxn modelId="{202703E6-BE44-2C4A-A479-0BE94444E619}" type="presParOf" srcId="{ADECD68D-ECF9-4772-A7FA-D05083315143}" destId="{06668C2E-8BE5-4189-B151-90C9FE1F8D04}" srcOrd="2" destOrd="0" presId="urn:microsoft.com/office/officeart/2018/5/layout/CenteredIconLabelDescriptionList"/>
    <dgm:cxn modelId="{844CF918-F6ED-F840-A084-425588FB7023}" type="presParOf" srcId="{06668C2E-8BE5-4189-B151-90C9FE1F8D04}" destId="{276856FE-5443-488C-A158-91E88520C02E}" srcOrd="0" destOrd="0" presId="urn:microsoft.com/office/officeart/2018/5/layout/CenteredIconLabelDescriptionList"/>
    <dgm:cxn modelId="{A44F88AC-60E8-1C43-BAB8-1625235DF925}" type="presParOf" srcId="{06668C2E-8BE5-4189-B151-90C9FE1F8D04}" destId="{859E84F7-0217-42DE-9AB3-649484A1A6D6}" srcOrd="1" destOrd="0" presId="urn:microsoft.com/office/officeart/2018/5/layout/CenteredIconLabelDescriptionList"/>
    <dgm:cxn modelId="{D7C7DA3F-17FD-AD40-939E-B2A8C2F916FC}" type="presParOf" srcId="{06668C2E-8BE5-4189-B151-90C9FE1F8D04}" destId="{2DF5804A-8297-416E-922F-46A45FA4A063}" srcOrd="2" destOrd="0" presId="urn:microsoft.com/office/officeart/2018/5/layout/CenteredIconLabelDescriptionList"/>
    <dgm:cxn modelId="{0AB1262F-4AD7-5C4B-A7A7-4EB9273F095A}" type="presParOf" srcId="{06668C2E-8BE5-4189-B151-90C9FE1F8D04}" destId="{49DB6A76-3FA3-44F5-996C-A8979878DDE8}" srcOrd="3" destOrd="0" presId="urn:microsoft.com/office/officeart/2018/5/layout/CenteredIconLabelDescriptionList"/>
    <dgm:cxn modelId="{5D96D8D8-9735-5647-A687-09DC7552997A}" type="presParOf" srcId="{06668C2E-8BE5-4189-B151-90C9FE1F8D04}" destId="{114FECE9-95FC-45F7-B852-7726BF3DA9ED}" srcOrd="4" destOrd="0" presId="urn:microsoft.com/office/officeart/2018/5/layout/CenteredIconLabelDescriptionList"/>
    <dgm:cxn modelId="{E3715266-61CE-2342-B177-8577394D9E4E}" type="presParOf" srcId="{ADECD68D-ECF9-4772-A7FA-D05083315143}" destId="{2A205AAB-689A-4E89-887F-51B0091625DC}" srcOrd="3" destOrd="0" presId="urn:microsoft.com/office/officeart/2018/5/layout/CenteredIconLabelDescriptionList"/>
    <dgm:cxn modelId="{B851C5B7-0DA5-D34A-9E39-EA1511F40EFB}" type="presParOf" srcId="{ADECD68D-ECF9-4772-A7FA-D05083315143}" destId="{BA860C9A-D552-467A-B57F-737AC21E1B42}" srcOrd="4" destOrd="0" presId="urn:microsoft.com/office/officeart/2018/5/layout/CenteredIconLabelDescriptionList"/>
    <dgm:cxn modelId="{F38D5A30-2D42-2744-AED5-EEE3D77C91A7}" type="presParOf" srcId="{BA860C9A-D552-467A-B57F-737AC21E1B42}" destId="{ED911D4F-1FD0-4FD7-99BD-FA525616754C}" srcOrd="0" destOrd="0" presId="urn:microsoft.com/office/officeart/2018/5/layout/CenteredIconLabelDescriptionList"/>
    <dgm:cxn modelId="{498774D2-8590-5041-95D7-2775FBF4BF7A}" type="presParOf" srcId="{BA860C9A-D552-467A-B57F-737AC21E1B42}" destId="{7CD680FC-1315-44DB-96CB-80DA7C76BA40}" srcOrd="1" destOrd="0" presId="urn:microsoft.com/office/officeart/2018/5/layout/CenteredIconLabelDescriptionList"/>
    <dgm:cxn modelId="{5D21A5F6-B2B2-4647-99EC-DE2532A7A442}" type="presParOf" srcId="{BA860C9A-D552-467A-B57F-737AC21E1B42}" destId="{16F54D9A-1F29-4083-85F8-B2582B3C790D}" srcOrd="2" destOrd="0" presId="urn:microsoft.com/office/officeart/2018/5/layout/CenteredIconLabelDescriptionList"/>
    <dgm:cxn modelId="{ED83E4A2-116E-D642-9E54-091F76057AB2}" type="presParOf" srcId="{BA860C9A-D552-467A-B57F-737AC21E1B42}" destId="{86D6B01E-95A0-42A4-A0B7-53BFA9618C1E}" srcOrd="3" destOrd="0" presId="urn:microsoft.com/office/officeart/2018/5/layout/CenteredIconLabelDescriptionList"/>
    <dgm:cxn modelId="{056E6715-FBAB-9040-8BAB-B9026751F281}" type="presParOf" srcId="{BA860C9A-D552-467A-B57F-737AC21E1B42}" destId="{8DB1467E-2CD6-485F-94E5-1EC11B9C9873}" srcOrd="4" destOrd="0" presId="urn:microsoft.com/office/officeart/2018/5/layout/CenteredIconLabelDescriptionList"/>
    <dgm:cxn modelId="{44A7497F-4A21-C34D-9F38-07F20C7F641A}" type="presParOf" srcId="{ADECD68D-ECF9-4772-A7FA-D05083315143}" destId="{6521389B-7570-4517-BFC9-1E6D3903F95D}" srcOrd="5" destOrd="0" presId="urn:microsoft.com/office/officeart/2018/5/layout/CenteredIconLabelDescriptionList"/>
    <dgm:cxn modelId="{A75C2582-6928-944E-8712-3546761690D8}" type="presParOf" srcId="{ADECD68D-ECF9-4772-A7FA-D05083315143}" destId="{58A5249E-6F66-4A07-A1F6-E8B0596A27B3}" srcOrd="6" destOrd="0" presId="urn:microsoft.com/office/officeart/2018/5/layout/CenteredIconLabelDescriptionList"/>
    <dgm:cxn modelId="{C4C2AFC4-3AA5-814D-BA0D-2D98CAA16BA3}" type="presParOf" srcId="{58A5249E-6F66-4A07-A1F6-E8B0596A27B3}" destId="{1925A656-3957-4D2B-A9DA-A3738B2E8B19}" srcOrd="0" destOrd="0" presId="urn:microsoft.com/office/officeart/2018/5/layout/CenteredIconLabelDescriptionList"/>
    <dgm:cxn modelId="{2A4887D4-AE93-CC4B-902C-7AAE3A538041}" type="presParOf" srcId="{58A5249E-6F66-4A07-A1F6-E8B0596A27B3}" destId="{09FA2386-F015-4EEC-8903-F00BDE226F3D}" srcOrd="1" destOrd="0" presId="urn:microsoft.com/office/officeart/2018/5/layout/CenteredIconLabelDescriptionList"/>
    <dgm:cxn modelId="{B7534FC7-9EE7-4149-AE6E-89A10F9102F6}" type="presParOf" srcId="{58A5249E-6F66-4A07-A1F6-E8B0596A27B3}" destId="{6128BC85-5EC8-43F1-BC6F-6647CB75BFC0}" srcOrd="2" destOrd="0" presId="urn:microsoft.com/office/officeart/2018/5/layout/CenteredIconLabelDescriptionList"/>
    <dgm:cxn modelId="{CCD8E6B1-35AC-2740-BB99-7F88E4468D80}" type="presParOf" srcId="{58A5249E-6F66-4A07-A1F6-E8B0596A27B3}" destId="{8E24A5F2-900E-40AB-85E9-FED3BA58D71B}" srcOrd="3" destOrd="0" presId="urn:microsoft.com/office/officeart/2018/5/layout/CenteredIconLabelDescriptionList"/>
    <dgm:cxn modelId="{173E7A6A-0FAA-F24F-B51B-384C841E9DB7}" type="presParOf" srcId="{58A5249E-6F66-4A07-A1F6-E8B0596A27B3}" destId="{34617727-E2E8-4802-9854-11F4F499EB96}" srcOrd="4" destOrd="0" presId="urn:microsoft.com/office/officeart/2018/5/layout/CenteredIconLabelDescriptionList"/>
    <dgm:cxn modelId="{882BA96C-9B25-A04C-9F63-DC6EF33D259B}" type="presParOf" srcId="{ADECD68D-ECF9-4772-A7FA-D05083315143}" destId="{620DE4AF-20FA-420B-ABC2-7E6437F20A66}" srcOrd="7" destOrd="0" presId="urn:microsoft.com/office/officeart/2018/5/layout/CenteredIconLabelDescriptionList"/>
    <dgm:cxn modelId="{9F9B4933-84DE-C94D-BAF7-6A4C2F60792B}" type="presParOf" srcId="{ADECD68D-ECF9-4772-A7FA-D05083315143}" destId="{B224C668-4D47-487C-9303-24775C11D9DB}" srcOrd="8" destOrd="0" presId="urn:microsoft.com/office/officeart/2018/5/layout/CenteredIconLabelDescriptionList"/>
    <dgm:cxn modelId="{E4D00772-3630-DF4E-AA53-D1150C90D629}" type="presParOf" srcId="{B224C668-4D47-487C-9303-24775C11D9DB}" destId="{C04654B4-F276-4595-9C95-215B579713C6}" srcOrd="0" destOrd="0" presId="urn:microsoft.com/office/officeart/2018/5/layout/CenteredIconLabelDescriptionList"/>
    <dgm:cxn modelId="{02E6005A-C739-1940-89FC-F4B577354064}" type="presParOf" srcId="{B224C668-4D47-487C-9303-24775C11D9DB}" destId="{22170ED0-AF4C-4D16-A786-0A130299BCB4}" srcOrd="1" destOrd="0" presId="urn:microsoft.com/office/officeart/2018/5/layout/CenteredIconLabelDescriptionList"/>
    <dgm:cxn modelId="{7EDB1196-EB69-B14A-B597-304AF156F37B}" type="presParOf" srcId="{B224C668-4D47-487C-9303-24775C11D9DB}" destId="{0B8EBBB4-86D9-4C90-AEC3-2B56A1A49460}" srcOrd="2" destOrd="0" presId="urn:microsoft.com/office/officeart/2018/5/layout/CenteredIconLabelDescriptionList"/>
    <dgm:cxn modelId="{04852D62-1054-1944-9779-B4D139A7D615}" type="presParOf" srcId="{B224C668-4D47-487C-9303-24775C11D9DB}" destId="{C36DDA4D-9370-429F-91B4-109F49902996}" srcOrd="3" destOrd="0" presId="urn:microsoft.com/office/officeart/2018/5/layout/CenteredIconLabelDescriptionList"/>
    <dgm:cxn modelId="{8F96B564-4E2E-C643-B433-1900B022DBD5}" type="presParOf" srcId="{B224C668-4D47-487C-9303-24775C11D9DB}" destId="{2C1C5C83-87A9-4908-AFEF-04CA301E55E4}" srcOrd="4" destOrd="0" presId="urn:microsoft.com/office/officeart/2018/5/layout/CenteredIconLabelDescriptionList"/>
    <dgm:cxn modelId="{B762A81A-F706-7C43-BDAC-8C7D7DFB0439}" type="presParOf" srcId="{ADECD68D-ECF9-4772-A7FA-D05083315143}" destId="{9391860C-92F5-4937-9497-82B8B059D50C}" srcOrd="9" destOrd="0" presId="urn:microsoft.com/office/officeart/2018/5/layout/CenteredIconLabelDescriptionList"/>
    <dgm:cxn modelId="{8CB85EC9-002F-9E42-9256-CF6345746F03}" type="presParOf" srcId="{ADECD68D-ECF9-4772-A7FA-D05083315143}" destId="{6199515B-0874-41AC-8B77-9B98728AC8A5}" srcOrd="10" destOrd="0" presId="urn:microsoft.com/office/officeart/2018/5/layout/CenteredIconLabelDescriptionList"/>
    <dgm:cxn modelId="{2B806352-A9A2-4B4B-93A3-721872E7672A}" type="presParOf" srcId="{6199515B-0874-41AC-8B77-9B98728AC8A5}" destId="{43E14690-0AAF-494B-B321-720767256F35}" srcOrd="0" destOrd="0" presId="urn:microsoft.com/office/officeart/2018/5/layout/CenteredIconLabelDescriptionList"/>
    <dgm:cxn modelId="{8826C6D1-0491-E54C-8D58-C7F64540C32F}" type="presParOf" srcId="{6199515B-0874-41AC-8B77-9B98728AC8A5}" destId="{470F682F-222D-461D-B2E4-88E1D9B11B32}" srcOrd="1" destOrd="0" presId="urn:microsoft.com/office/officeart/2018/5/layout/CenteredIconLabelDescriptionList"/>
    <dgm:cxn modelId="{83BAE6C5-3A43-7540-83DD-CBEEBA3DA87C}" type="presParOf" srcId="{6199515B-0874-41AC-8B77-9B98728AC8A5}" destId="{57844E1A-CDF6-425B-B17F-1A09A34E51DF}" srcOrd="2" destOrd="0" presId="urn:microsoft.com/office/officeart/2018/5/layout/CenteredIconLabelDescriptionList"/>
    <dgm:cxn modelId="{6C909715-9FD2-9743-A023-93828C3D8D2F}" type="presParOf" srcId="{6199515B-0874-41AC-8B77-9B98728AC8A5}" destId="{99B7BD0C-04BB-47CF-BA48-3DFC42B82042}" srcOrd="3" destOrd="0" presId="urn:microsoft.com/office/officeart/2018/5/layout/CenteredIconLabelDescriptionList"/>
    <dgm:cxn modelId="{0CCDB4CC-055D-234A-B12C-E572DEA3C780}" type="presParOf" srcId="{6199515B-0874-41AC-8B77-9B98728AC8A5}" destId="{9E811CF8-E048-4FB8-81BC-FC55C7090483}" srcOrd="4" destOrd="0" presId="urn:microsoft.com/office/officeart/2018/5/layout/CenteredIconLabelDescriptionList"/>
    <dgm:cxn modelId="{C564FE72-D614-F24D-AF38-F2FD9D3FB14E}" type="presParOf" srcId="{ADECD68D-ECF9-4772-A7FA-D05083315143}" destId="{653F9BAB-584B-498D-9176-18273507081E}" srcOrd="11" destOrd="0" presId="urn:microsoft.com/office/officeart/2018/5/layout/CenteredIconLabelDescriptionList"/>
    <dgm:cxn modelId="{9950FF32-7947-EE49-8ACF-05CD32C55F47}" type="presParOf" srcId="{ADECD68D-ECF9-4772-A7FA-D05083315143}" destId="{0934877C-9707-4AFF-8A15-433DA09F4CA7}" srcOrd="12" destOrd="0" presId="urn:microsoft.com/office/officeart/2018/5/layout/CenteredIconLabelDescriptionList"/>
    <dgm:cxn modelId="{61840501-5D50-684A-A673-1F458306A5F0}" type="presParOf" srcId="{0934877C-9707-4AFF-8A15-433DA09F4CA7}" destId="{1CDA97EC-64C1-4226-96F4-5C015563CD32}" srcOrd="0" destOrd="0" presId="urn:microsoft.com/office/officeart/2018/5/layout/CenteredIconLabelDescriptionList"/>
    <dgm:cxn modelId="{CF3E9267-7D0A-7B4B-A6D9-DEC0EE3E5862}" type="presParOf" srcId="{0934877C-9707-4AFF-8A15-433DA09F4CA7}" destId="{9D6785B8-49FB-456C-B206-C2E867104AB0}" srcOrd="1" destOrd="0" presId="urn:microsoft.com/office/officeart/2018/5/layout/CenteredIconLabelDescriptionList"/>
    <dgm:cxn modelId="{BE824666-0D63-3144-986A-DE66F2F7A063}" type="presParOf" srcId="{0934877C-9707-4AFF-8A15-433DA09F4CA7}" destId="{C133D1F8-D1CA-42C5-8D0F-34242BE2E1DC}" srcOrd="2" destOrd="0" presId="urn:microsoft.com/office/officeart/2018/5/layout/CenteredIconLabelDescriptionList"/>
    <dgm:cxn modelId="{AC41B746-6E0F-8543-AEDD-9B8462675811}" type="presParOf" srcId="{0934877C-9707-4AFF-8A15-433DA09F4CA7}" destId="{3DE052F8-ECA1-4871-ACB7-9357CF01EE80}" srcOrd="3" destOrd="0" presId="urn:microsoft.com/office/officeart/2018/5/layout/CenteredIconLabelDescriptionList"/>
    <dgm:cxn modelId="{AD6EC254-EF82-474C-8C45-AC332AEFE00E}" type="presParOf" srcId="{0934877C-9707-4AFF-8A15-433DA09F4CA7}" destId="{B62855B0-B720-46D2-A870-B0D40E7C0317}" srcOrd="4" destOrd="0" presId="urn:microsoft.com/office/officeart/2018/5/layout/CenteredIconLabelDescriptionList"/>
    <dgm:cxn modelId="{6A256057-9CC8-5F40-8F6D-BFD0FC4233A8}" type="presParOf" srcId="{ADECD68D-ECF9-4772-A7FA-D05083315143}" destId="{31F7D87E-0D01-42F7-8B8C-56193CF0827B}" srcOrd="13" destOrd="0" presId="urn:microsoft.com/office/officeart/2018/5/layout/CenteredIconLabelDescriptionList"/>
    <dgm:cxn modelId="{DFC7843E-782C-2B43-91D1-0FA0DB90D1EB}" type="presParOf" srcId="{ADECD68D-ECF9-4772-A7FA-D05083315143}" destId="{9DB3CB3E-DF09-48E8-9934-587D69FCF388}" srcOrd="14" destOrd="0" presId="urn:microsoft.com/office/officeart/2018/5/layout/CenteredIconLabelDescriptionList"/>
    <dgm:cxn modelId="{1F55AFA9-BE51-0547-907B-44F0B8B24DEB}" type="presParOf" srcId="{9DB3CB3E-DF09-48E8-9934-587D69FCF388}" destId="{3B68B820-C48E-4DB3-A924-586ACCFB2DA2}" srcOrd="0" destOrd="0" presId="urn:microsoft.com/office/officeart/2018/5/layout/CenteredIconLabelDescriptionList"/>
    <dgm:cxn modelId="{BC58BED0-84F5-4742-82ED-AE010FCA7BDD}" type="presParOf" srcId="{9DB3CB3E-DF09-48E8-9934-587D69FCF388}" destId="{1D54A45D-A1B2-434E-99C5-3FD2FEFB876A}" srcOrd="1" destOrd="0" presId="urn:microsoft.com/office/officeart/2018/5/layout/CenteredIconLabelDescriptionList"/>
    <dgm:cxn modelId="{54A8F93B-291F-E947-990B-B4F6C531970B}" type="presParOf" srcId="{9DB3CB3E-DF09-48E8-9934-587D69FCF388}" destId="{20F3E8B9-CD72-4DCF-A2B0-5893E1A89583}" srcOrd="2" destOrd="0" presId="urn:microsoft.com/office/officeart/2018/5/layout/CenteredIconLabelDescriptionList"/>
    <dgm:cxn modelId="{9AF3AE38-6D71-BD45-8BFC-144A8FB5BCEC}" type="presParOf" srcId="{9DB3CB3E-DF09-48E8-9934-587D69FCF388}" destId="{FE41A384-43D3-4285-882A-4BF2D431EFFD}" srcOrd="3" destOrd="0" presId="urn:microsoft.com/office/officeart/2018/5/layout/CenteredIconLabelDescriptionList"/>
    <dgm:cxn modelId="{7B6C24E9-4CA2-0943-A1F9-77C6E3C1780A}" type="presParOf" srcId="{9DB3CB3E-DF09-48E8-9934-587D69FCF388}" destId="{FD4A3DF0-8D81-441C-984B-F3DF4200728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27500-EE61-4DA1-AFA2-DB7957DD0B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D0FFB1-C8D3-43E5-9AFD-49DD2A37E3EB}">
      <dgm:prSet/>
      <dgm:spPr/>
      <dgm:t>
        <a:bodyPr/>
        <a:lstStyle/>
        <a:p>
          <a:pPr>
            <a:lnSpc>
              <a:spcPct val="100000"/>
            </a:lnSpc>
          </a:pPr>
          <a:r>
            <a:rPr lang="en-US"/>
            <a:t>Learning how to apply skills to the actuarial work done within the insurance industry</a:t>
          </a:r>
        </a:p>
      </dgm:t>
    </dgm:pt>
    <dgm:pt modelId="{FFFA9444-51A4-4CA3-922A-BF88B1C76B4D}" type="parTrans" cxnId="{7F19E557-2D91-49BA-AC23-8A5F77EDC77A}">
      <dgm:prSet/>
      <dgm:spPr/>
      <dgm:t>
        <a:bodyPr/>
        <a:lstStyle/>
        <a:p>
          <a:endParaRPr lang="en-US"/>
        </a:p>
      </dgm:t>
    </dgm:pt>
    <dgm:pt modelId="{BB8E8F15-495E-4FF1-A104-5FD1652D9C93}" type="sibTrans" cxnId="{7F19E557-2D91-49BA-AC23-8A5F77EDC77A}">
      <dgm:prSet/>
      <dgm:spPr/>
      <dgm:t>
        <a:bodyPr/>
        <a:lstStyle/>
        <a:p>
          <a:endParaRPr lang="en-US"/>
        </a:p>
      </dgm:t>
    </dgm:pt>
    <dgm:pt modelId="{D4F0EAED-7CED-473F-B036-3FBF85617D74}">
      <dgm:prSet/>
      <dgm:spPr/>
      <dgm:t>
        <a:bodyPr/>
        <a:lstStyle/>
        <a:p>
          <a:pPr>
            <a:lnSpc>
              <a:spcPct val="100000"/>
            </a:lnSpc>
          </a:pPr>
          <a:r>
            <a:rPr lang="en-US"/>
            <a:t>Continuing to learn with self-paced courses and trainings</a:t>
          </a:r>
        </a:p>
      </dgm:t>
    </dgm:pt>
    <dgm:pt modelId="{99B80C5F-7424-4A7D-B5A8-FC8F2148B8D6}" type="parTrans" cxnId="{E056BE77-24F4-4749-BD54-9924DAEBE66C}">
      <dgm:prSet/>
      <dgm:spPr/>
      <dgm:t>
        <a:bodyPr/>
        <a:lstStyle/>
        <a:p>
          <a:endParaRPr lang="en-US"/>
        </a:p>
      </dgm:t>
    </dgm:pt>
    <dgm:pt modelId="{B53A5221-BD73-4656-A5B0-608BA2D2069A}" type="sibTrans" cxnId="{E056BE77-24F4-4749-BD54-9924DAEBE66C}">
      <dgm:prSet/>
      <dgm:spPr/>
      <dgm:t>
        <a:bodyPr/>
        <a:lstStyle/>
        <a:p>
          <a:endParaRPr lang="en-US"/>
        </a:p>
      </dgm:t>
    </dgm:pt>
    <dgm:pt modelId="{FC9232DA-7FC4-4813-85E2-7C6E00423BF6}">
      <dgm:prSet/>
      <dgm:spPr/>
      <dgm:t>
        <a:bodyPr/>
        <a:lstStyle/>
        <a:p>
          <a:pPr>
            <a:lnSpc>
              <a:spcPct val="100000"/>
            </a:lnSpc>
            <a:buNone/>
          </a:pPr>
          <a:r>
            <a:rPr lang="en-US" dirty="0"/>
            <a:t>	Tableau</a:t>
          </a:r>
        </a:p>
      </dgm:t>
    </dgm:pt>
    <dgm:pt modelId="{D828CD09-151F-446A-A153-387A293E0E0D}" type="parTrans" cxnId="{37D34AB5-F61C-4F8B-87B7-6F19A6DCD6FF}">
      <dgm:prSet/>
      <dgm:spPr/>
      <dgm:t>
        <a:bodyPr/>
        <a:lstStyle/>
        <a:p>
          <a:endParaRPr lang="en-US"/>
        </a:p>
      </dgm:t>
    </dgm:pt>
    <dgm:pt modelId="{619EF9D9-A850-4376-B749-69851A798CDD}" type="sibTrans" cxnId="{37D34AB5-F61C-4F8B-87B7-6F19A6DCD6FF}">
      <dgm:prSet/>
      <dgm:spPr/>
      <dgm:t>
        <a:bodyPr/>
        <a:lstStyle/>
        <a:p>
          <a:endParaRPr lang="en-US"/>
        </a:p>
      </dgm:t>
    </dgm:pt>
    <dgm:pt modelId="{0DC34637-5B77-4CB7-B5F5-570553D9C8E8}">
      <dgm:prSet/>
      <dgm:spPr/>
      <dgm:t>
        <a:bodyPr/>
        <a:lstStyle/>
        <a:p>
          <a:pPr>
            <a:buNone/>
          </a:pPr>
          <a:r>
            <a:rPr lang="en-US" dirty="0"/>
            <a:t>		Power BI</a:t>
          </a:r>
        </a:p>
      </dgm:t>
    </dgm:pt>
    <dgm:pt modelId="{1555CA0C-A8AF-40F3-AFAC-8B4F49F9D5BF}" type="parTrans" cxnId="{DF87B3BF-7276-487C-8E2E-6F71A2A382A3}">
      <dgm:prSet/>
      <dgm:spPr/>
      <dgm:t>
        <a:bodyPr/>
        <a:lstStyle/>
        <a:p>
          <a:endParaRPr lang="en-US"/>
        </a:p>
      </dgm:t>
    </dgm:pt>
    <dgm:pt modelId="{1DC634B8-CAA3-4392-83C7-4D675E560F7B}" type="sibTrans" cxnId="{DF87B3BF-7276-487C-8E2E-6F71A2A382A3}">
      <dgm:prSet/>
      <dgm:spPr/>
      <dgm:t>
        <a:bodyPr/>
        <a:lstStyle/>
        <a:p>
          <a:endParaRPr lang="en-US"/>
        </a:p>
      </dgm:t>
    </dgm:pt>
    <dgm:pt modelId="{592E1367-2113-489E-BEB1-393CCFD61811}">
      <dgm:prSet/>
      <dgm:spPr/>
      <dgm:t>
        <a:bodyPr/>
        <a:lstStyle/>
        <a:p>
          <a:pPr>
            <a:buNone/>
          </a:pPr>
          <a:r>
            <a:rPr lang="en-US" dirty="0"/>
            <a:t>		SQL</a:t>
          </a:r>
        </a:p>
      </dgm:t>
    </dgm:pt>
    <dgm:pt modelId="{24DC4703-8954-4373-987E-660A520266B5}" type="parTrans" cxnId="{F4D92030-C968-4A72-B60E-0FBECE1085EA}">
      <dgm:prSet/>
      <dgm:spPr/>
      <dgm:t>
        <a:bodyPr/>
        <a:lstStyle/>
        <a:p>
          <a:endParaRPr lang="en-US"/>
        </a:p>
      </dgm:t>
    </dgm:pt>
    <dgm:pt modelId="{B4C4684D-B2A0-47AE-8773-2891579772AD}" type="sibTrans" cxnId="{F4D92030-C968-4A72-B60E-0FBECE1085EA}">
      <dgm:prSet/>
      <dgm:spPr/>
      <dgm:t>
        <a:bodyPr/>
        <a:lstStyle/>
        <a:p>
          <a:endParaRPr lang="en-US"/>
        </a:p>
      </dgm:t>
    </dgm:pt>
    <dgm:pt modelId="{C7E4EE31-59D8-47C9-99D2-1957EA75E26A}">
      <dgm:prSet/>
      <dgm:spPr/>
      <dgm:t>
        <a:bodyPr/>
        <a:lstStyle/>
        <a:p>
          <a:pPr>
            <a:buNone/>
          </a:pPr>
          <a:r>
            <a:rPr lang="en-US" dirty="0"/>
            <a:t>		AWS</a:t>
          </a:r>
        </a:p>
      </dgm:t>
    </dgm:pt>
    <dgm:pt modelId="{B74516C8-A451-47B3-863E-5F34E7B99598}" type="parTrans" cxnId="{50B2A76C-484D-42E4-B61C-29DD024FB5DA}">
      <dgm:prSet/>
      <dgm:spPr/>
      <dgm:t>
        <a:bodyPr/>
        <a:lstStyle/>
        <a:p>
          <a:endParaRPr lang="en-US"/>
        </a:p>
      </dgm:t>
    </dgm:pt>
    <dgm:pt modelId="{82AB2311-9179-4C11-A6F8-FA106C11B6FA}" type="sibTrans" cxnId="{50B2A76C-484D-42E4-B61C-29DD024FB5DA}">
      <dgm:prSet/>
      <dgm:spPr/>
      <dgm:t>
        <a:bodyPr/>
        <a:lstStyle/>
        <a:p>
          <a:endParaRPr lang="en-US"/>
        </a:p>
      </dgm:t>
    </dgm:pt>
    <dgm:pt modelId="{332F642B-5667-42DB-BF1B-57A5187FB11E}">
      <dgm:prSet/>
      <dgm:spPr/>
      <dgm:t>
        <a:bodyPr/>
        <a:lstStyle/>
        <a:p>
          <a:pPr>
            <a:lnSpc>
              <a:spcPct val="100000"/>
            </a:lnSpc>
          </a:pPr>
          <a:r>
            <a:rPr lang="en-US"/>
            <a:t>Involvement in company’s training programs as teaching assistant and instructor</a:t>
          </a:r>
        </a:p>
      </dgm:t>
    </dgm:pt>
    <dgm:pt modelId="{7C4F7799-30B1-4F44-AE8B-A498B4D94080}" type="parTrans" cxnId="{EF468DDB-901D-4A41-996B-4210B36EEE2C}">
      <dgm:prSet/>
      <dgm:spPr/>
      <dgm:t>
        <a:bodyPr/>
        <a:lstStyle/>
        <a:p>
          <a:endParaRPr lang="en-US"/>
        </a:p>
      </dgm:t>
    </dgm:pt>
    <dgm:pt modelId="{97E4C183-B275-411C-A901-2ED2958E8E8F}" type="sibTrans" cxnId="{EF468DDB-901D-4A41-996B-4210B36EEE2C}">
      <dgm:prSet/>
      <dgm:spPr/>
      <dgm:t>
        <a:bodyPr/>
        <a:lstStyle/>
        <a:p>
          <a:endParaRPr lang="en-US"/>
        </a:p>
      </dgm:t>
    </dgm:pt>
    <dgm:pt modelId="{7CD40656-832B-47DC-87D8-4B5C4AC716BC}" type="pres">
      <dgm:prSet presAssocID="{54627500-EE61-4DA1-AFA2-DB7957DD0BFE}" presName="root" presStyleCnt="0">
        <dgm:presLayoutVars>
          <dgm:dir/>
          <dgm:resizeHandles val="exact"/>
        </dgm:presLayoutVars>
      </dgm:prSet>
      <dgm:spPr/>
    </dgm:pt>
    <dgm:pt modelId="{AC7A2D2A-E3B8-4198-9B1F-74402AC6149A}" type="pres">
      <dgm:prSet presAssocID="{08D0FFB1-C8D3-43E5-9AFD-49DD2A37E3EB}" presName="compNode" presStyleCnt="0"/>
      <dgm:spPr/>
    </dgm:pt>
    <dgm:pt modelId="{2FD95883-6146-402B-A70B-D8D5D7BEE869}" type="pres">
      <dgm:prSet presAssocID="{08D0FFB1-C8D3-43E5-9AFD-49DD2A37E3EB}" presName="bgRect" presStyleLbl="bgShp" presStyleIdx="0" presStyleCnt="3"/>
      <dgm:spPr/>
    </dgm:pt>
    <dgm:pt modelId="{7DCCCA9C-B2B9-450F-A20D-A533E9656C87}" type="pres">
      <dgm:prSet presAssocID="{08D0FFB1-C8D3-43E5-9AFD-49DD2A37E3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6DEB1BE-60EE-479B-83F0-E0B7F62DB4A0}" type="pres">
      <dgm:prSet presAssocID="{08D0FFB1-C8D3-43E5-9AFD-49DD2A37E3EB}" presName="spaceRect" presStyleCnt="0"/>
      <dgm:spPr/>
    </dgm:pt>
    <dgm:pt modelId="{5F5C750E-FE0A-492F-AC73-651159290FE1}" type="pres">
      <dgm:prSet presAssocID="{08D0FFB1-C8D3-43E5-9AFD-49DD2A37E3EB}" presName="parTx" presStyleLbl="revTx" presStyleIdx="0" presStyleCnt="4">
        <dgm:presLayoutVars>
          <dgm:chMax val="0"/>
          <dgm:chPref val="0"/>
        </dgm:presLayoutVars>
      </dgm:prSet>
      <dgm:spPr/>
    </dgm:pt>
    <dgm:pt modelId="{82C9F191-EEC3-4550-8A2F-78D2CDE8EFC6}" type="pres">
      <dgm:prSet presAssocID="{BB8E8F15-495E-4FF1-A104-5FD1652D9C93}" presName="sibTrans" presStyleCnt="0"/>
      <dgm:spPr/>
    </dgm:pt>
    <dgm:pt modelId="{9C1F0484-EBD5-4420-B776-87FD8DB5B217}" type="pres">
      <dgm:prSet presAssocID="{D4F0EAED-7CED-473F-B036-3FBF85617D74}" presName="compNode" presStyleCnt="0"/>
      <dgm:spPr/>
    </dgm:pt>
    <dgm:pt modelId="{D9A3FA15-4774-44DE-8840-8E7942BF2411}" type="pres">
      <dgm:prSet presAssocID="{D4F0EAED-7CED-473F-B036-3FBF85617D74}" presName="bgRect" presStyleLbl="bgShp" presStyleIdx="1" presStyleCnt="3"/>
      <dgm:spPr/>
    </dgm:pt>
    <dgm:pt modelId="{E508B9A4-C141-40DD-81A9-E042BFB5A3E3}" type="pres">
      <dgm:prSet presAssocID="{D4F0EAED-7CED-473F-B036-3FBF85617D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6A47227A-F7A1-4B72-98A6-3E5690C00F6C}" type="pres">
      <dgm:prSet presAssocID="{D4F0EAED-7CED-473F-B036-3FBF85617D74}" presName="spaceRect" presStyleCnt="0"/>
      <dgm:spPr/>
    </dgm:pt>
    <dgm:pt modelId="{0056EB0A-55A2-4B8A-BC91-A1F5F82F6AC2}" type="pres">
      <dgm:prSet presAssocID="{D4F0EAED-7CED-473F-B036-3FBF85617D74}" presName="parTx" presStyleLbl="revTx" presStyleIdx="1" presStyleCnt="4">
        <dgm:presLayoutVars>
          <dgm:chMax val="0"/>
          <dgm:chPref val="0"/>
        </dgm:presLayoutVars>
      </dgm:prSet>
      <dgm:spPr/>
    </dgm:pt>
    <dgm:pt modelId="{66E93599-F16C-4AFD-95ED-F8FCB74C0E1F}" type="pres">
      <dgm:prSet presAssocID="{D4F0EAED-7CED-473F-B036-3FBF85617D74}" presName="desTx" presStyleLbl="revTx" presStyleIdx="2" presStyleCnt="4">
        <dgm:presLayoutVars/>
      </dgm:prSet>
      <dgm:spPr/>
    </dgm:pt>
    <dgm:pt modelId="{60C49DD8-BE2D-4548-8FE2-ECC769104A16}" type="pres">
      <dgm:prSet presAssocID="{B53A5221-BD73-4656-A5B0-608BA2D2069A}" presName="sibTrans" presStyleCnt="0"/>
      <dgm:spPr/>
    </dgm:pt>
    <dgm:pt modelId="{853A8E97-67F2-461F-B8A0-98312F6DA2E6}" type="pres">
      <dgm:prSet presAssocID="{332F642B-5667-42DB-BF1B-57A5187FB11E}" presName="compNode" presStyleCnt="0"/>
      <dgm:spPr/>
    </dgm:pt>
    <dgm:pt modelId="{7C59796D-68EE-43BA-ABCF-29200AF8EFFC}" type="pres">
      <dgm:prSet presAssocID="{332F642B-5667-42DB-BF1B-57A5187FB11E}" presName="bgRect" presStyleLbl="bgShp" presStyleIdx="2" presStyleCnt="3"/>
      <dgm:spPr/>
    </dgm:pt>
    <dgm:pt modelId="{108E00FE-7D69-4D64-80BE-417BB49EF552}" type="pres">
      <dgm:prSet presAssocID="{332F642B-5667-42DB-BF1B-57A5187FB1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B0FF7533-1140-4468-872B-29616BCA344D}" type="pres">
      <dgm:prSet presAssocID="{332F642B-5667-42DB-BF1B-57A5187FB11E}" presName="spaceRect" presStyleCnt="0"/>
      <dgm:spPr/>
    </dgm:pt>
    <dgm:pt modelId="{9CAC9BF7-3DAA-4336-84BE-81F67F568E3A}" type="pres">
      <dgm:prSet presAssocID="{332F642B-5667-42DB-BF1B-57A5187FB11E}" presName="parTx" presStyleLbl="revTx" presStyleIdx="3" presStyleCnt="4">
        <dgm:presLayoutVars>
          <dgm:chMax val="0"/>
          <dgm:chPref val="0"/>
        </dgm:presLayoutVars>
      </dgm:prSet>
      <dgm:spPr/>
    </dgm:pt>
  </dgm:ptLst>
  <dgm:cxnLst>
    <dgm:cxn modelId="{F4D92030-C968-4A72-B60E-0FBECE1085EA}" srcId="{FC9232DA-7FC4-4813-85E2-7C6E00423BF6}" destId="{592E1367-2113-489E-BEB1-393CCFD61811}" srcOrd="1" destOrd="0" parTransId="{24DC4703-8954-4373-987E-660A520266B5}" sibTransId="{B4C4684D-B2A0-47AE-8773-2891579772AD}"/>
    <dgm:cxn modelId="{7D751E31-51A9-4234-8EEB-6853D37AB9CA}" type="presOf" srcId="{D4F0EAED-7CED-473F-B036-3FBF85617D74}" destId="{0056EB0A-55A2-4B8A-BC91-A1F5F82F6AC2}" srcOrd="0" destOrd="0" presId="urn:microsoft.com/office/officeart/2018/2/layout/IconVerticalSolidList"/>
    <dgm:cxn modelId="{DD05DF34-863F-4305-9C12-BFB4D1342E16}" type="presOf" srcId="{592E1367-2113-489E-BEB1-393CCFD61811}" destId="{66E93599-F16C-4AFD-95ED-F8FCB74C0E1F}" srcOrd="0" destOrd="2" presId="urn:microsoft.com/office/officeart/2018/2/layout/IconVerticalSolidList"/>
    <dgm:cxn modelId="{513E033B-CCD1-46F6-A6DD-B09DED468A60}" type="presOf" srcId="{FC9232DA-7FC4-4813-85E2-7C6E00423BF6}" destId="{66E93599-F16C-4AFD-95ED-F8FCB74C0E1F}" srcOrd="0" destOrd="0" presId="urn:microsoft.com/office/officeart/2018/2/layout/IconVerticalSolidList"/>
    <dgm:cxn modelId="{D50A4F48-9190-4DB4-957B-156AB0DCEF10}" type="presOf" srcId="{C7E4EE31-59D8-47C9-99D2-1957EA75E26A}" destId="{66E93599-F16C-4AFD-95ED-F8FCB74C0E1F}" srcOrd="0" destOrd="3" presId="urn:microsoft.com/office/officeart/2018/2/layout/IconVerticalSolidList"/>
    <dgm:cxn modelId="{7F19E557-2D91-49BA-AC23-8A5F77EDC77A}" srcId="{54627500-EE61-4DA1-AFA2-DB7957DD0BFE}" destId="{08D0FFB1-C8D3-43E5-9AFD-49DD2A37E3EB}" srcOrd="0" destOrd="0" parTransId="{FFFA9444-51A4-4CA3-922A-BF88B1C76B4D}" sibTransId="{BB8E8F15-495E-4FF1-A104-5FD1652D9C93}"/>
    <dgm:cxn modelId="{50B2A76C-484D-42E4-B61C-29DD024FB5DA}" srcId="{592E1367-2113-489E-BEB1-393CCFD61811}" destId="{C7E4EE31-59D8-47C9-99D2-1957EA75E26A}" srcOrd="0" destOrd="0" parTransId="{B74516C8-A451-47B3-863E-5F34E7B99598}" sibTransId="{82AB2311-9179-4C11-A6F8-FA106C11B6FA}"/>
    <dgm:cxn modelId="{E056BE77-24F4-4749-BD54-9924DAEBE66C}" srcId="{54627500-EE61-4DA1-AFA2-DB7957DD0BFE}" destId="{D4F0EAED-7CED-473F-B036-3FBF85617D74}" srcOrd="1" destOrd="0" parTransId="{99B80C5F-7424-4A7D-B5A8-FC8F2148B8D6}" sibTransId="{B53A5221-BD73-4656-A5B0-608BA2D2069A}"/>
    <dgm:cxn modelId="{62019082-8175-4C2A-BB15-D4E8F7C8ED64}" type="presOf" srcId="{08D0FFB1-C8D3-43E5-9AFD-49DD2A37E3EB}" destId="{5F5C750E-FE0A-492F-AC73-651159290FE1}" srcOrd="0" destOrd="0" presId="urn:microsoft.com/office/officeart/2018/2/layout/IconVerticalSolidList"/>
    <dgm:cxn modelId="{F4326D94-9F4B-4E76-8277-0C7B306649D5}" type="presOf" srcId="{332F642B-5667-42DB-BF1B-57A5187FB11E}" destId="{9CAC9BF7-3DAA-4336-84BE-81F67F568E3A}" srcOrd="0" destOrd="0" presId="urn:microsoft.com/office/officeart/2018/2/layout/IconVerticalSolidList"/>
    <dgm:cxn modelId="{37D34AB5-F61C-4F8B-87B7-6F19A6DCD6FF}" srcId="{D4F0EAED-7CED-473F-B036-3FBF85617D74}" destId="{FC9232DA-7FC4-4813-85E2-7C6E00423BF6}" srcOrd="0" destOrd="0" parTransId="{D828CD09-151F-446A-A153-387A293E0E0D}" sibTransId="{619EF9D9-A850-4376-B749-69851A798CDD}"/>
    <dgm:cxn modelId="{DF87B3BF-7276-487C-8E2E-6F71A2A382A3}" srcId="{FC9232DA-7FC4-4813-85E2-7C6E00423BF6}" destId="{0DC34637-5B77-4CB7-B5F5-570553D9C8E8}" srcOrd="0" destOrd="0" parTransId="{1555CA0C-A8AF-40F3-AFAC-8B4F49F9D5BF}" sibTransId="{1DC634B8-CAA3-4392-83C7-4D675E560F7B}"/>
    <dgm:cxn modelId="{DD0BCFBF-FA0A-4F21-AE11-7A7D2021ADA1}" type="presOf" srcId="{0DC34637-5B77-4CB7-B5F5-570553D9C8E8}" destId="{66E93599-F16C-4AFD-95ED-F8FCB74C0E1F}" srcOrd="0" destOrd="1" presId="urn:microsoft.com/office/officeart/2018/2/layout/IconVerticalSolidList"/>
    <dgm:cxn modelId="{EF468DDB-901D-4A41-996B-4210B36EEE2C}" srcId="{54627500-EE61-4DA1-AFA2-DB7957DD0BFE}" destId="{332F642B-5667-42DB-BF1B-57A5187FB11E}" srcOrd="2" destOrd="0" parTransId="{7C4F7799-30B1-4F44-AE8B-A498B4D94080}" sibTransId="{97E4C183-B275-411C-A901-2ED2958E8E8F}"/>
    <dgm:cxn modelId="{AF9D07F2-D613-433D-92DB-2A28E622E6B7}" type="presOf" srcId="{54627500-EE61-4DA1-AFA2-DB7957DD0BFE}" destId="{7CD40656-832B-47DC-87D8-4B5C4AC716BC}" srcOrd="0" destOrd="0" presId="urn:microsoft.com/office/officeart/2018/2/layout/IconVerticalSolidList"/>
    <dgm:cxn modelId="{AC6A38D9-CAA2-4B80-8C21-D25B1742EEB8}" type="presParOf" srcId="{7CD40656-832B-47DC-87D8-4B5C4AC716BC}" destId="{AC7A2D2A-E3B8-4198-9B1F-74402AC6149A}" srcOrd="0" destOrd="0" presId="urn:microsoft.com/office/officeart/2018/2/layout/IconVerticalSolidList"/>
    <dgm:cxn modelId="{24638E45-B8B5-49DE-8DA4-3C00E44B9B29}" type="presParOf" srcId="{AC7A2D2A-E3B8-4198-9B1F-74402AC6149A}" destId="{2FD95883-6146-402B-A70B-D8D5D7BEE869}" srcOrd="0" destOrd="0" presId="urn:microsoft.com/office/officeart/2018/2/layout/IconVerticalSolidList"/>
    <dgm:cxn modelId="{5E2D0720-CC11-4AAE-AA12-2CB4D66273B9}" type="presParOf" srcId="{AC7A2D2A-E3B8-4198-9B1F-74402AC6149A}" destId="{7DCCCA9C-B2B9-450F-A20D-A533E9656C87}" srcOrd="1" destOrd="0" presId="urn:microsoft.com/office/officeart/2018/2/layout/IconVerticalSolidList"/>
    <dgm:cxn modelId="{0C85FFF8-C9E6-4CB0-9895-6B2CA36515E6}" type="presParOf" srcId="{AC7A2D2A-E3B8-4198-9B1F-74402AC6149A}" destId="{66DEB1BE-60EE-479B-83F0-E0B7F62DB4A0}" srcOrd="2" destOrd="0" presId="urn:microsoft.com/office/officeart/2018/2/layout/IconVerticalSolidList"/>
    <dgm:cxn modelId="{B26275F3-FE68-438E-A13F-D9A8E1C654EA}" type="presParOf" srcId="{AC7A2D2A-E3B8-4198-9B1F-74402AC6149A}" destId="{5F5C750E-FE0A-492F-AC73-651159290FE1}" srcOrd="3" destOrd="0" presId="urn:microsoft.com/office/officeart/2018/2/layout/IconVerticalSolidList"/>
    <dgm:cxn modelId="{0FFEB9ED-914C-4121-A74A-120C808BD590}" type="presParOf" srcId="{7CD40656-832B-47DC-87D8-4B5C4AC716BC}" destId="{82C9F191-EEC3-4550-8A2F-78D2CDE8EFC6}" srcOrd="1" destOrd="0" presId="urn:microsoft.com/office/officeart/2018/2/layout/IconVerticalSolidList"/>
    <dgm:cxn modelId="{1C8D5767-009F-4925-9CF4-F0DE52202B93}" type="presParOf" srcId="{7CD40656-832B-47DC-87D8-4B5C4AC716BC}" destId="{9C1F0484-EBD5-4420-B776-87FD8DB5B217}" srcOrd="2" destOrd="0" presId="urn:microsoft.com/office/officeart/2018/2/layout/IconVerticalSolidList"/>
    <dgm:cxn modelId="{D20CE842-D22D-4B17-8E74-1866E80139F2}" type="presParOf" srcId="{9C1F0484-EBD5-4420-B776-87FD8DB5B217}" destId="{D9A3FA15-4774-44DE-8840-8E7942BF2411}" srcOrd="0" destOrd="0" presId="urn:microsoft.com/office/officeart/2018/2/layout/IconVerticalSolidList"/>
    <dgm:cxn modelId="{6B7208C3-7FD0-47E2-8982-168A2BBC2650}" type="presParOf" srcId="{9C1F0484-EBD5-4420-B776-87FD8DB5B217}" destId="{E508B9A4-C141-40DD-81A9-E042BFB5A3E3}" srcOrd="1" destOrd="0" presId="urn:microsoft.com/office/officeart/2018/2/layout/IconVerticalSolidList"/>
    <dgm:cxn modelId="{B93DAD87-D8BE-4CE5-9D15-9700EE1D3027}" type="presParOf" srcId="{9C1F0484-EBD5-4420-B776-87FD8DB5B217}" destId="{6A47227A-F7A1-4B72-98A6-3E5690C00F6C}" srcOrd="2" destOrd="0" presId="urn:microsoft.com/office/officeart/2018/2/layout/IconVerticalSolidList"/>
    <dgm:cxn modelId="{1ACAE488-916B-45A8-AEFA-004EF2FF67D2}" type="presParOf" srcId="{9C1F0484-EBD5-4420-B776-87FD8DB5B217}" destId="{0056EB0A-55A2-4B8A-BC91-A1F5F82F6AC2}" srcOrd="3" destOrd="0" presId="urn:microsoft.com/office/officeart/2018/2/layout/IconVerticalSolidList"/>
    <dgm:cxn modelId="{B7643BE3-7F64-44D7-A1C3-CCB4A3138884}" type="presParOf" srcId="{9C1F0484-EBD5-4420-B776-87FD8DB5B217}" destId="{66E93599-F16C-4AFD-95ED-F8FCB74C0E1F}" srcOrd="4" destOrd="0" presId="urn:microsoft.com/office/officeart/2018/2/layout/IconVerticalSolidList"/>
    <dgm:cxn modelId="{A4FC3901-CB02-4DC9-8A89-D2EB3AAA4997}" type="presParOf" srcId="{7CD40656-832B-47DC-87D8-4B5C4AC716BC}" destId="{60C49DD8-BE2D-4548-8FE2-ECC769104A16}" srcOrd="3" destOrd="0" presId="urn:microsoft.com/office/officeart/2018/2/layout/IconVerticalSolidList"/>
    <dgm:cxn modelId="{D21E42ED-FD30-4069-80B3-5674FC0A6628}" type="presParOf" srcId="{7CD40656-832B-47DC-87D8-4B5C4AC716BC}" destId="{853A8E97-67F2-461F-B8A0-98312F6DA2E6}" srcOrd="4" destOrd="0" presId="urn:microsoft.com/office/officeart/2018/2/layout/IconVerticalSolidList"/>
    <dgm:cxn modelId="{2CDED351-347F-4534-BB6B-EC1B0014D7A7}" type="presParOf" srcId="{853A8E97-67F2-461F-B8A0-98312F6DA2E6}" destId="{7C59796D-68EE-43BA-ABCF-29200AF8EFFC}" srcOrd="0" destOrd="0" presId="urn:microsoft.com/office/officeart/2018/2/layout/IconVerticalSolidList"/>
    <dgm:cxn modelId="{66C1999C-9BFE-49FC-9427-F781740153C2}" type="presParOf" srcId="{853A8E97-67F2-461F-B8A0-98312F6DA2E6}" destId="{108E00FE-7D69-4D64-80BE-417BB49EF552}" srcOrd="1" destOrd="0" presId="urn:microsoft.com/office/officeart/2018/2/layout/IconVerticalSolidList"/>
    <dgm:cxn modelId="{FB1B718F-CCB1-4291-9C69-F655C76D54EA}" type="presParOf" srcId="{853A8E97-67F2-461F-B8A0-98312F6DA2E6}" destId="{B0FF7533-1140-4468-872B-29616BCA344D}" srcOrd="2" destOrd="0" presId="urn:microsoft.com/office/officeart/2018/2/layout/IconVerticalSolidList"/>
    <dgm:cxn modelId="{B683FCE8-6B35-42FE-9CCB-3EDA16CF1E55}" type="presParOf" srcId="{853A8E97-67F2-461F-B8A0-98312F6DA2E6}" destId="{9CAC9BF7-3DAA-4336-84BE-81F67F568E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520DF-3D4A-4FCF-8851-FB6AEF834E7B}">
      <dsp:nvSpPr>
        <dsp:cNvPr id="0" name=""/>
        <dsp:cNvSpPr/>
      </dsp:nvSpPr>
      <dsp:spPr>
        <a:xfrm>
          <a:off x="388453" y="263475"/>
          <a:ext cx="413437" cy="41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8539B7-F961-435B-9BCA-7E866AA0E941}">
      <dsp:nvSpPr>
        <dsp:cNvPr id="0" name=""/>
        <dsp:cNvSpPr/>
      </dsp:nvSpPr>
      <dsp:spPr>
        <a:xfrm>
          <a:off x="4546"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687: Intro to Data Science</a:t>
          </a:r>
        </a:p>
      </dsp:txBody>
      <dsp:txXfrm>
        <a:off x="4546" y="795557"/>
        <a:ext cx="1181250" cy="1035082"/>
      </dsp:txXfrm>
    </dsp:sp>
    <dsp:sp modelId="{B99C56BB-E0B4-4A2D-ABFC-B44793A19FED}">
      <dsp:nvSpPr>
        <dsp:cNvPr id="0" name=""/>
        <dsp:cNvSpPr/>
      </dsp:nvSpPr>
      <dsp:spPr>
        <a:xfrm>
          <a:off x="4546"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makes a popular song on Spotify?</a:t>
          </a:r>
        </a:p>
      </dsp:txBody>
      <dsp:txXfrm>
        <a:off x="4546" y="1885823"/>
        <a:ext cx="1181250" cy="1136825"/>
      </dsp:txXfrm>
    </dsp:sp>
    <dsp:sp modelId="{276856FE-5443-488C-A158-91E88520C02E}">
      <dsp:nvSpPr>
        <dsp:cNvPr id="0" name=""/>
        <dsp:cNvSpPr/>
      </dsp:nvSpPr>
      <dsp:spPr>
        <a:xfrm>
          <a:off x="1776421" y="263475"/>
          <a:ext cx="413437" cy="41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F5804A-8297-416E-922F-46A45FA4A063}">
      <dsp:nvSpPr>
        <dsp:cNvPr id="0" name=""/>
        <dsp:cNvSpPr/>
      </dsp:nvSpPr>
      <dsp:spPr>
        <a:xfrm>
          <a:off x="1392515"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707: Applied Machine Learning</a:t>
          </a:r>
        </a:p>
      </dsp:txBody>
      <dsp:txXfrm>
        <a:off x="1392515" y="795557"/>
        <a:ext cx="1181250" cy="1035082"/>
      </dsp:txXfrm>
    </dsp:sp>
    <dsp:sp modelId="{114FECE9-95FC-45F7-B852-7726BF3DA9ED}">
      <dsp:nvSpPr>
        <dsp:cNvPr id="0" name=""/>
        <dsp:cNvSpPr/>
      </dsp:nvSpPr>
      <dsp:spPr>
        <a:xfrm>
          <a:off x="1392515"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Can the physiochemical properties of wine be used to predict the rating given by a tasting judge?</a:t>
          </a:r>
        </a:p>
      </dsp:txBody>
      <dsp:txXfrm>
        <a:off x="1392515" y="1885823"/>
        <a:ext cx="1181250" cy="1136825"/>
      </dsp:txXfrm>
    </dsp:sp>
    <dsp:sp modelId="{ED911D4F-1FD0-4FD7-99BD-FA525616754C}">
      <dsp:nvSpPr>
        <dsp:cNvPr id="0" name=""/>
        <dsp:cNvSpPr/>
      </dsp:nvSpPr>
      <dsp:spPr>
        <a:xfrm>
          <a:off x="3164390" y="263475"/>
          <a:ext cx="413437" cy="41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F54D9A-1F29-4083-85F8-B2582B3C790D}">
      <dsp:nvSpPr>
        <dsp:cNvPr id="0" name=""/>
        <dsp:cNvSpPr/>
      </dsp:nvSpPr>
      <dsp:spPr>
        <a:xfrm>
          <a:off x="2780484"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659: Data Admin Concepts and Database Management</a:t>
          </a:r>
          <a:endParaRPr lang="en-US" sz="1400" kern="1200" dirty="0"/>
        </a:p>
      </dsp:txBody>
      <dsp:txXfrm>
        <a:off x="2780484" y="795557"/>
        <a:ext cx="1181250" cy="1035082"/>
      </dsp:txXfrm>
    </dsp:sp>
    <dsp:sp modelId="{8DB1467E-2CD6-485F-94E5-1EC11B9C9873}">
      <dsp:nvSpPr>
        <dsp:cNvPr id="0" name=""/>
        <dsp:cNvSpPr/>
      </dsp:nvSpPr>
      <dsp:spPr>
        <a:xfrm>
          <a:off x="2780484"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Implementing a database solution to support a business</a:t>
          </a:r>
        </a:p>
      </dsp:txBody>
      <dsp:txXfrm>
        <a:off x="2780484" y="1885823"/>
        <a:ext cx="1181250" cy="1136825"/>
      </dsp:txXfrm>
    </dsp:sp>
    <dsp:sp modelId="{1925A656-3957-4D2B-A9DA-A3738B2E8B19}">
      <dsp:nvSpPr>
        <dsp:cNvPr id="0" name=""/>
        <dsp:cNvSpPr/>
      </dsp:nvSpPr>
      <dsp:spPr>
        <a:xfrm>
          <a:off x="4552359" y="263475"/>
          <a:ext cx="413437" cy="41343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28BC85-5EC8-43F1-BC6F-6647CB75BFC0}">
      <dsp:nvSpPr>
        <dsp:cNvPr id="0" name=""/>
        <dsp:cNvSpPr/>
      </dsp:nvSpPr>
      <dsp:spPr>
        <a:xfrm>
          <a:off x="4168453"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719: Information Visualization</a:t>
          </a:r>
        </a:p>
      </dsp:txBody>
      <dsp:txXfrm>
        <a:off x="4168453" y="795557"/>
        <a:ext cx="1181250" cy="1035082"/>
      </dsp:txXfrm>
    </dsp:sp>
    <dsp:sp modelId="{34617727-E2E8-4802-9854-11F4F499EB96}">
      <dsp:nvSpPr>
        <dsp:cNvPr id="0" name=""/>
        <dsp:cNvSpPr/>
      </dsp:nvSpPr>
      <dsp:spPr>
        <a:xfrm>
          <a:off x="4168453"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Visualizing the thirty year history of global video games sales</a:t>
          </a:r>
        </a:p>
      </dsp:txBody>
      <dsp:txXfrm>
        <a:off x="4168453" y="1885823"/>
        <a:ext cx="1181250" cy="1136825"/>
      </dsp:txXfrm>
    </dsp:sp>
    <dsp:sp modelId="{C04654B4-F276-4595-9C95-215B579713C6}">
      <dsp:nvSpPr>
        <dsp:cNvPr id="0" name=""/>
        <dsp:cNvSpPr/>
      </dsp:nvSpPr>
      <dsp:spPr>
        <a:xfrm>
          <a:off x="5940328" y="263475"/>
          <a:ext cx="413437" cy="41343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8EBBB4-86D9-4C90-AEC3-2B56A1A49460}">
      <dsp:nvSpPr>
        <dsp:cNvPr id="0" name=""/>
        <dsp:cNvSpPr/>
      </dsp:nvSpPr>
      <dsp:spPr>
        <a:xfrm>
          <a:off x="5556421"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652: Scripting for Data Analysis</a:t>
          </a:r>
        </a:p>
      </dsp:txBody>
      <dsp:txXfrm>
        <a:off x="5556421" y="795557"/>
        <a:ext cx="1181250" cy="1035082"/>
      </dsp:txXfrm>
    </dsp:sp>
    <dsp:sp modelId="{2C1C5C83-87A9-4908-AFEF-04CA301E55E4}">
      <dsp:nvSpPr>
        <dsp:cNvPr id="0" name=""/>
        <dsp:cNvSpPr/>
      </dsp:nvSpPr>
      <dsp:spPr>
        <a:xfrm>
          <a:off x="5556421"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Deep dive into various streaming services to help users decide the best one for them</a:t>
          </a:r>
        </a:p>
      </dsp:txBody>
      <dsp:txXfrm>
        <a:off x="5556421" y="1885823"/>
        <a:ext cx="1181250" cy="1136825"/>
      </dsp:txXfrm>
    </dsp:sp>
    <dsp:sp modelId="{43E14690-0AAF-494B-B321-720767256F35}">
      <dsp:nvSpPr>
        <dsp:cNvPr id="0" name=""/>
        <dsp:cNvSpPr/>
      </dsp:nvSpPr>
      <dsp:spPr>
        <a:xfrm>
          <a:off x="7328296" y="263475"/>
          <a:ext cx="413437" cy="4134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844E1A-CDF6-425B-B17F-1A09A34E51DF}">
      <dsp:nvSpPr>
        <dsp:cNvPr id="0" name=""/>
        <dsp:cNvSpPr/>
      </dsp:nvSpPr>
      <dsp:spPr>
        <a:xfrm>
          <a:off x="6944390"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615: Cloud Management</a:t>
          </a:r>
        </a:p>
      </dsp:txBody>
      <dsp:txXfrm>
        <a:off x="6944390" y="795557"/>
        <a:ext cx="1181250" cy="1035082"/>
      </dsp:txXfrm>
    </dsp:sp>
    <dsp:sp modelId="{9E811CF8-E048-4FB8-81BC-FC55C7090483}">
      <dsp:nvSpPr>
        <dsp:cNvPr id="0" name=""/>
        <dsp:cNvSpPr/>
      </dsp:nvSpPr>
      <dsp:spPr>
        <a:xfrm>
          <a:off x="6944390"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Creation of a cloud solution to support schools and teachers</a:t>
          </a:r>
        </a:p>
      </dsp:txBody>
      <dsp:txXfrm>
        <a:off x="6944390" y="1885823"/>
        <a:ext cx="1181250" cy="1136825"/>
      </dsp:txXfrm>
    </dsp:sp>
    <dsp:sp modelId="{1CDA97EC-64C1-4226-96F4-5C015563CD32}">
      <dsp:nvSpPr>
        <dsp:cNvPr id="0" name=""/>
        <dsp:cNvSpPr/>
      </dsp:nvSpPr>
      <dsp:spPr>
        <a:xfrm>
          <a:off x="8716265" y="263475"/>
          <a:ext cx="413437" cy="413437"/>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33D1F8-D1CA-42C5-8D0F-34242BE2E1DC}">
      <dsp:nvSpPr>
        <dsp:cNvPr id="0" name=""/>
        <dsp:cNvSpPr/>
      </dsp:nvSpPr>
      <dsp:spPr>
        <a:xfrm>
          <a:off x="8332359"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IST 664: Natural Language Processing</a:t>
          </a:r>
        </a:p>
      </dsp:txBody>
      <dsp:txXfrm>
        <a:off x="8332359" y="795557"/>
        <a:ext cx="1181250" cy="1035082"/>
      </dsp:txXfrm>
    </dsp:sp>
    <dsp:sp modelId="{B62855B0-B720-46D2-A870-B0D40E7C0317}">
      <dsp:nvSpPr>
        <dsp:cNvPr id="0" name=""/>
        <dsp:cNvSpPr/>
      </dsp:nvSpPr>
      <dsp:spPr>
        <a:xfrm>
          <a:off x="8332359"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Creating sentiment classification models to classify written movie reviews</a:t>
          </a:r>
        </a:p>
      </dsp:txBody>
      <dsp:txXfrm>
        <a:off x="8332359" y="1885823"/>
        <a:ext cx="1181250" cy="1136825"/>
      </dsp:txXfrm>
    </dsp:sp>
    <dsp:sp modelId="{3B68B820-C48E-4DB3-A924-586ACCFB2DA2}">
      <dsp:nvSpPr>
        <dsp:cNvPr id="0" name=""/>
        <dsp:cNvSpPr/>
      </dsp:nvSpPr>
      <dsp:spPr>
        <a:xfrm>
          <a:off x="10104234" y="263475"/>
          <a:ext cx="413437" cy="41343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F3E8B9-CD72-4DCF-A2B0-5893E1A89583}">
      <dsp:nvSpPr>
        <dsp:cNvPr id="0" name=""/>
        <dsp:cNvSpPr/>
      </dsp:nvSpPr>
      <dsp:spPr>
        <a:xfrm>
          <a:off x="9720328" y="795557"/>
          <a:ext cx="1181250" cy="103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IST 736: Text Mining</a:t>
          </a:r>
        </a:p>
      </dsp:txBody>
      <dsp:txXfrm>
        <a:off x="9720328" y="795557"/>
        <a:ext cx="1181250" cy="1035082"/>
      </dsp:txXfrm>
    </dsp:sp>
    <dsp:sp modelId="{FD4A3DF0-8D81-441C-984B-F3DF4200728B}">
      <dsp:nvSpPr>
        <dsp:cNvPr id="0" name=""/>
        <dsp:cNvSpPr/>
      </dsp:nvSpPr>
      <dsp:spPr>
        <a:xfrm>
          <a:off x="9720328" y="1885823"/>
          <a:ext cx="1181250" cy="113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Creating classification models and use other text mining tools to help the development of a trading card game</a:t>
          </a:r>
        </a:p>
      </dsp:txBody>
      <dsp:txXfrm>
        <a:off x="9720328" y="1885823"/>
        <a:ext cx="1181250" cy="113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95883-6146-402B-A70B-D8D5D7BEE869}">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CCA9C-B2B9-450F-A20D-A533E9656C87}">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5C750E-FE0A-492F-AC73-651159290FE1}">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100000"/>
            </a:lnSpc>
            <a:spcBef>
              <a:spcPct val="0"/>
            </a:spcBef>
            <a:spcAft>
              <a:spcPct val="35000"/>
            </a:spcAft>
            <a:buNone/>
          </a:pPr>
          <a:r>
            <a:rPr lang="en-US" sz="2400" kern="1200"/>
            <a:t>Learning how to apply skills to the actuarial work done within the insurance industry</a:t>
          </a:r>
        </a:p>
      </dsp:txBody>
      <dsp:txXfrm>
        <a:off x="1350519" y="499"/>
        <a:ext cx="8267613" cy="1169280"/>
      </dsp:txXfrm>
    </dsp:sp>
    <dsp:sp modelId="{D9A3FA15-4774-44DE-8840-8E7942BF2411}">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8B9A4-C141-40DD-81A9-E042BFB5A3E3}">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56EB0A-55A2-4B8A-BC91-A1F5F82F6AC2}">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100000"/>
            </a:lnSpc>
            <a:spcBef>
              <a:spcPct val="0"/>
            </a:spcBef>
            <a:spcAft>
              <a:spcPct val="35000"/>
            </a:spcAft>
            <a:buNone/>
          </a:pPr>
          <a:r>
            <a:rPr lang="en-US" sz="2400" kern="1200"/>
            <a:t>Continuing to learn with self-paced courses and trainings</a:t>
          </a:r>
        </a:p>
      </dsp:txBody>
      <dsp:txXfrm>
        <a:off x="1350519" y="1462100"/>
        <a:ext cx="4328159" cy="1169280"/>
      </dsp:txXfrm>
    </dsp:sp>
    <dsp:sp modelId="{66E93599-F16C-4AFD-95ED-F8FCB74C0E1F}">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22300">
            <a:lnSpc>
              <a:spcPct val="100000"/>
            </a:lnSpc>
            <a:spcBef>
              <a:spcPct val="0"/>
            </a:spcBef>
            <a:spcAft>
              <a:spcPct val="35000"/>
            </a:spcAft>
            <a:buNone/>
          </a:pPr>
          <a:r>
            <a:rPr lang="en-US" sz="1400" kern="1200" dirty="0"/>
            <a:t>	Tableau</a:t>
          </a:r>
        </a:p>
        <a:p>
          <a:pPr marL="114300" lvl="1" indent="-114300" algn="l" defTabSz="622300">
            <a:lnSpc>
              <a:spcPct val="90000"/>
            </a:lnSpc>
            <a:spcBef>
              <a:spcPct val="0"/>
            </a:spcBef>
            <a:spcAft>
              <a:spcPct val="15000"/>
            </a:spcAft>
            <a:buNone/>
          </a:pPr>
          <a:r>
            <a:rPr lang="en-US" sz="1400" kern="1200" dirty="0"/>
            <a:t>		Power BI</a:t>
          </a:r>
        </a:p>
        <a:p>
          <a:pPr marL="114300" lvl="1" indent="-114300" algn="l" defTabSz="622300">
            <a:lnSpc>
              <a:spcPct val="90000"/>
            </a:lnSpc>
            <a:spcBef>
              <a:spcPct val="0"/>
            </a:spcBef>
            <a:spcAft>
              <a:spcPct val="15000"/>
            </a:spcAft>
            <a:buNone/>
          </a:pPr>
          <a:r>
            <a:rPr lang="en-US" sz="1400" kern="1200" dirty="0"/>
            <a:t>		SQL</a:t>
          </a:r>
        </a:p>
        <a:p>
          <a:pPr marL="228600" lvl="2" indent="-114300" algn="l" defTabSz="622300">
            <a:lnSpc>
              <a:spcPct val="90000"/>
            </a:lnSpc>
            <a:spcBef>
              <a:spcPct val="0"/>
            </a:spcBef>
            <a:spcAft>
              <a:spcPct val="15000"/>
            </a:spcAft>
            <a:buNone/>
          </a:pPr>
          <a:r>
            <a:rPr lang="en-US" sz="1400" kern="1200" dirty="0"/>
            <a:t>		AWS</a:t>
          </a:r>
        </a:p>
      </dsp:txBody>
      <dsp:txXfrm>
        <a:off x="5678679" y="1462100"/>
        <a:ext cx="3939453" cy="1169280"/>
      </dsp:txXfrm>
    </dsp:sp>
    <dsp:sp modelId="{7C59796D-68EE-43BA-ABCF-29200AF8EFFC}">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E00FE-7D69-4D64-80BE-417BB49EF552}">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AC9BF7-3DAA-4336-84BE-81F67F568E3A}">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100000"/>
            </a:lnSpc>
            <a:spcBef>
              <a:spcPct val="0"/>
            </a:spcBef>
            <a:spcAft>
              <a:spcPct val="35000"/>
            </a:spcAft>
            <a:buNone/>
          </a:pPr>
          <a:r>
            <a:rPr lang="en-US" sz="2400" kern="1200"/>
            <a:t>Involvement in company’s training programs as teaching assistant and instructor</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BB227-ED2C-CA4F-AA97-180D79DE51A4}" type="datetimeFigureOut">
              <a:rPr lang="en-US" smtClean="0"/>
              <a:t>11/23/23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0EA4B-B2A1-6C41-BF48-712E862DCF2A}" type="slidenum">
              <a:rPr lang="en-US" smtClean="0"/>
              <a:t>‹#›</a:t>
            </a:fld>
            <a:endParaRPr lang="en-US"/>
          </a:p>
        </p:txBody>
      </p:sp>
    </p:spTree>
    <p:extLst>
      <p:ext uri="{BB962C8B-B14F-4D97-AF65-F5344CB8AC3E}">
        <p14:creationId xmlns:p14="http://schemas.microsoft.com/office/powerpoint/2010/main" val="34530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Bryan D’Amico and I will be presenting my applied data science project portfolio milestone.</a:t>
            </a:r>
          </a:p>
        </p:txBody>
      </p:sp>
      <p:sp>
        <p:nvSpPr>
          <p:cNvPr id="4" name="Slide Number Placeholder 3"/>
          <p:cNvSpPr>
            <a:spLocks noGrp="1"/>
          </p:cNvSpPr>
          <p:nvPr>
            <p:ph type="sldNum" sz="quarter" idx="5"/>
          </p:nvPr>
        </p:nvSpPr>
        <p:spPr/>
        <p:txBody>
          <a:bodyPr/>
          <a:lstStyle/>
          <a:p>
            <a:fld id="{A8E0EA4B-B2A1-6C41-BF48-712E862DCF2A}" type="slidenum">
              <a:rPr lang="en-US" smtClean="0"/>
              <a:t>1</a:t>
            </a:fld>
            <a:endParaRPr lang="en-US"/>
          </a:p>
        </p:txBody>
      </p:sp>
    </p:spTree>
    <p:extLst>
      <p:ext uri="{BB962C8B-B14F-4D97-AF65-F5344CB8AC3E}">
        <p14:creationId xmlns:p14="http://schemas.microsoft.com/office/powerpoint/2010/main" val="55197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data science life cycle was the guiding framework for how I approached all the projects I completed during this program. Following the cycle allowed me to plan and organize each task I would need to complete during a project and helped me to keep on schedule and meet all my deadlines. I am particularly fond of the cycle because of the flexibility it encourages when moving between stages. Data science is not a linear process, so when discoveries are made in the data cleaning and exploration stages, they could require one to take a step backwards and collect more data. In my final quarter, I am now learning about the </a:t>
            </a:r>
            <a:r>
              <a:rPr lang="en-US" sz="1800" dirty="0" err="1">
                <a:effectLst/>
                <a:latin typeface="Times New Roman" panose="02020603050405020304" pitchFamily="18" charset="0"/>
                <a:ea typeface="Times New Roman" panose="02020603050405020304" pitchFamily="18" charset="0"/>
              </a:rPr>
              <a:t>OSEMiN</a:t>
            </a:r>
            <a:r>
              <a:rPr lang="en-US" sz="1800" dirty="0">
                <a:effectLst/>
                <a:latin typeface="Times New Roman" panose="02020603050405020304" pitchFamily="18" charset="0"/>
                <a:ea typeface="Times New Roman" panose="02020603050405020304" pitchFamily="18" charset="0"/>
              </a:rPr>
              <a:t> framework and see it as a useful supplement to the thinking promoted by the data science life cycle. This framework has fewer distinct steps and I feel that it is very useful for organizing tasks into different buckets to create a more accurate timeline of completion dates to keep things moving along smoothly.</a:t>
            </a:r>
            <a:r>
              <a:rPr lang="en-US" dirty="0">
                <a:effectLst/>
              </a:rPr>
              <a:t> </a:t>
            </a:r>
          </a:p>
          <a:p>
            <a:endParaRPr lang="en-US" dirty="0">
              <a:effectLst/>
            </a:endParaRPr>
          </a:p>
          <a:p>
            <a:r>
              <a:rPr lang="en-US" sz="1800" dirty="0">
                <a:effectLst/>
                <a:latin typeface="Times New Roman" panose="02020603050405020304" pitchFamily="18" charset="0"/>
                <a:ea typeface="Times New Roman" panose="02020603050405020304" pitchFamily="18" charset="0"/>
              </a:rPr>
              <a:t>In my first quarter I was formally exposed to the full extent of Bayesian thinking for the first time. Previously, I was very familiar with Bayes’ formula through classes I took on probability, but I did not realize there was a whole movement of reasoning that was breaking away from the traditional statistical inference tests. While I do not discount the insights that can be gleaned from those traditional inference tests, the process of using prior probabilities to inform posterior probabilities felt more natural to me.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There are several conceptual works related to visualizations by Nathan </a:t>
            </a:r>
            <a:r>
              <a:rPr lang="en-US" sz="1800" dirty="0" err="1">
                <a:effectLst/>
                <a:latin typeface="Times New Roman" panose="02020603050405020304" pitchFamily="18" charset="0"/>
                <a:ea typeface="Times New Roman" panose="02020603050405020304" pitchFamily="18" charset="0"/>
              </a:rPr>
              <a:t>Yau</a:t>
            </a:r>
            <a:r>
              <a:rPr lang="en-US" sz="1800" dirty="0">
                <a:effectLst/>
                <a:latin typeface="Times New Roman" panose="02020603050405020304" pitchFamily="18" charset="0"/>
                <a:ea typeface="Times New Roman" panose="02020603050405020304" pitchFamily="18" charset="0"/>
              </a:rPr>
              <a:t> and Edward Tufte that are very influential on how I strive to represent data in powerful and intuitive ways. </a:t>
            </a:r>
          </a:p>
          <a:p>
            <a:endParaRPr lang="en-US" sz="1800" dirty="0">
              <a:effectLst/>
              <a:latin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Yau’s</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Visualize This</a:t>
            </a:r>
            <a:r>
              <a:rPr lang="en-US" sz="1800" dirty="0">
                <a:effectLst/>
                <a:latin typeface="Times New Roman" panose="02020603050405020304" pitchFamily="18" charset="0"/>
                <a:ea typeface="Times New Roman" panose="02020603050405020304" pitchFamily="18" charset="0"/>
              </a:rPr>
              <a:t> contains a lot of the inspiration behind how I crafted my final project for IST 719. His book helped me to recognize different ways to use visualizations and how many distinct pieces of information can be combined into a graphic that is still easy to understand for all audiences.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 have also begun looking into some of Tufte’s works such as </a:t>
            </a:r>
            <a:r>
              <a:rPr lang="en-US" sz="1800" u="sng" dirty="0">
                <a:effectLst/>
                <a:latin typeface="Times New Roman" panose="02020603050405020304" pitchFamily="18" charset="0"/>
                <a:ea typeface="Times New Roman" panose="02020603050405020304" pitchFamily="18" charset="0"/>
              </a:rPr>
              <a:t>Beautiful Evidence</a:t>
            </a:r>
            <a:r>
              <a:rPr lang="en-US" sz="1800" dirty="0">
                <a:effectLst/>
                <a:latin typeface="Times New Roman" panose="02020603050405020304" pitchFamily="18" charset="0"/>
                <a:ea typeface="Times New Roman" panose="02020603050405020304" pitchFamily="18" charset="0"/>
              </a:rPr>
              <a:t> and </a:t>
            </a:r>
            <a:r>
              <a:rPr lang="en-US" sz="1800" u="sng" dirty="0">
                <a:effectLst/>
                <a:latin typeface="Times New Roman" panose="02020603050405020304" pitchFamily="18" charset="0"/>
                <a:ea typeface="Times New Roman" panose="02020603050405020304" pitchFamily="18" charset="0"/>
              </a:rPr>
              <a:t>Envisioning Information</a:t>
            </a:r>
            <a:r>
              <a:rPr lang="en-US" sz="1800" dirty="0">
                <a:effectLst/>
                <a:latin typeface="Times New Roman" panose="02020603050405020304" pitchFamily="18" charset="0"/>
                <a:ea typeface="Times New Roman" panose="02020603050405020304" pitchFamily="18" charset="0"/>
              </a:rPr>
              <a:t>. Tufte examines almost every facet of information visualization in great detail. The examples he provides span a vast range of topics and involve many different types of data. Learning more about the history of information visualization, how viewers experience seeing visualizations for the first time and the adjustments that can be made to improve that experience, and how graphics of all different types and sizes can be extremely impactful towards making the understanding of data more achievable by all. These works will continue to provide me with more things to consider and more strategies to employ when visualizing the data I am working with. </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10</a:t>
            </a:fld>
            <a:endParaRPr lang="en-US"/>
          </a:p>
        </p:txBody>
      </p:sp>
    </p:spTree>
    <p:extLst>
      <p:ext uri="{BB962C8B-B14F-4D97-AF65-F5344CB8AC3E}">
        <p14:creationId xmlns:p14="http://schemas.microsoft.com/office/powerpoint/2010/main" val="3589161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Now that I am at the end of the Applied Data Science program, I can identify many areas of strength in relation to the field. Although I previously had almost no experience with coding, I can now point to that as one of my professional skills. I feel that I have a very strong foundation in both R and Python, and I am confident completing tasks in either language.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 have also learned a variety of techniques related to data cleaning and preparation. With these techniques I am comfortable approaching various types of structured and unstructured data regardless of how they are stored.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Throughout all the courses, and especially in IST 719, I made visualizations a primary component of my assignments and projects. I believe that visualizing data is almost always the best way to present it to an audience, so I challenged myself to create not only informative graphs, but interesting and appealing ones as well. The design principles I learned in IST 719 now allow me to make visualizations that are clear to technical and non-technical audiences alike.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Most of my classes focused on using different machine learning techniques to build models that could solve a given business problem. I am now confident that I can choose the appropriate model type based on the requirements of task and the level of interpretability required. I know the proper techniques to prepare data for various models, such as performing transformations or using strategies such as principal component analysis, to both improve the performance of a model and increase its efficiency.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completing the courses in text mining and natural language processing, I now considering working with text data one of my strengths as well. I can collect, organize, process, and leverage raw text to discover insights, such as through topic modeling or parts of speech tagging, and create predictive models. I see text data as an exciting opportunity and will continue to look for creative ways to incorporate it with other data to provide additional information. </a:t>
            </a:r>
          </a:p>
          <a:p>
            <a:endParaRPr lang="en-US" sz="18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11</a:t>
            </a:fld>
            <a:endParaRPr lang="en-US"/>
          </a:p>
        </p:txBody>
      </p:sp>
    </p:spTree>
    <p:extLst>
      <p:ext uri="{BB962C8B-B14F-4D97-AF65-F5344CB8AC3E}">
        <p14:creationId xmlns:p14="http://schemas.microsoft.com/office/powerpoint/2010/main" val="245311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 have also identified some areas of challenge that I will be continuing to work on after finishing this program.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While I had many opportunities to develop visualizations during the program, I did not frequently work with dedicated dashboarding tools. In the future, I would like to be very proficient using these tools at my job to improve my team’s ability to easily investigate the data and see the results of any analyses that are completed.</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While my classes heavily focused on advanced machine learning models, there was not as much of a focus on employing more traditional models such as generalized linear models. Presently, I do not feel as comfortable deciding on all the best parameters and variables to use in such as model as I do with the machine learning models. In my current job, I am going to be mainly working with generalized linear models, and I feel this role will help me continue to develop as a data scientist.</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Another area of challenge arises when I need to incorporate techniques that are more skewed towards computer science or those that involve other types of programming languages that I do not have any experience with. After the program, I plan on becoming more familiar with HTML and web site design to improve my ability to leverage web scraping packages. This knowledge will also help me in designing more advanced applications that are accessed through a web page such as those made in R Shiny.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Now that I will be working in data science on a large team, I need to become more familiar with using R Studio and </a:t>
            </a:r>
            <a:r>
              <a:rPr lang="en-US" sz="1800" dirty="0" err="1">
                <a:effectLst/>
                <a:latin typeface="Times New Roman" panose="02020603050405020304" pitchFamily="18" charset="0"/>
                <a:ea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rPr>
              <a:t> on a server. This includes creating and using virtual environments, using terminal commands, and sharing and receiving work through Git. These concepts are mostly unfamiliar to me, and while I am gaining some confidence with them, I would like to become very proficient so I am able to independently troubleshoot any issues that occur or even help others when they encounter a problem.</a:t>
            </a:r>
            <a:r>
              <a:rPr lang="en-US" dirty="0">
                <a:effectLst/>
              </a:rPr>
              <a:t> </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12</a:t>
            </a:fld>
            <a:endParaRPr lang="en-US"/>
          </a:p>
        </p:txBody>
      </p:sp>
    </p:spTree>
    <p:extLst>
      <p:ext uri="{BB962C8B-B14F-4D97-AF65-F5344CB8AC3E}">
        <p14:creationId xmlns:p14="http://schemas.microsoft.com/office/powerpoint/2010/main" val="330270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As part of my continuing journey as a life-long learner I will continue to learn more about different applications and techniques within the field of data science.</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My current role is allowing me to learn how data science can be used to empower traditional actuarial work. As a part of my job and for my personal learning, I am planning on taking self-paced courses in Tableau, Power BI, SQL, and cloud platforms like AWS to expand my current toolset.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addition to this, I will also be getting involved in my company’s training programs as a teaching assistant before transitioning to hosting trainings as an instructor. Teaching the content will expose me to new questions and scenarios I have not thought of before that will deepen my own understanding of the content. This will also mean that I will stay very current with new developments and will have to think critically about how to incorporate them into existing business practices to improve performance and productivity.</a:t>
            </a:r>
            <a:r>
              <a:rPr lang="en-US" dirty="0">
                <a:effectLst/>
              </a:rPr>
              <a:t> </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13</a:t>
            </a:fld>
            <a:endParaRPr lang="en-US"/>
          </a:p>
        </p:txBody>
      </p:sp>
    </p:spTree>
    <p:extLst>
      <p:ext uri="{BB962C8B-B14F-4D97-AF65-F5344CB8AC3E}">
        <p14:creationId xmlns:p14="http://schemas.microsoft.com/office/powerpoint/2010/main" val="214017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Looking back at my time during the Applied Data Science program has been very rewarding. When I first started, I felt anxious about changing careers and wondered if I would be successful in this program. The classes I took and the projects I completed have helped me develop into a confident data scientist starting a new professional journey.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now have a great passion for data science and look forward to continuing to learn even more. Being able to work with data allows me to learn new things about almost any topic, and with the skills I have learned during this program, I can now craft stories that can be shared with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Thank you.</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14</a:t>
            </a:fld>
            <a:endParaRPr lang="en-US"/>
          </a:p>
        </p:txBody>
      </p:sp>
    </p:spTree>
    <p:extLst>
      <p:ext uri="{BB962C8B-B14F-4D97-AF65-F5344CB8AC3E}">
        <p14:creationId xmlns:p14="http://schemas.microsoft.com/office/powerpoint/2010/main" val="241846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Enrolling in the Applied Data Science Masters program was my first step in transitioning careers. I had previously worked in education for about ten years, but was ready for a change. When I started the program, it was my first real experience in learning how to leverage a programming language to more efficiently apply mathematical concepts in solving problems, learning the basics of R and how to tackle business problems from an analytical perspective.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My second quarter marked the beginning of a deep dive into both data and advanced predictive techniques. Learning how to create a database and query data using SQL helped me understand the back-end of data engineering and learning about how to apply many different machine learning techniques to data vastly improved my array of skills and has helped me to be more creative in the ways I approach problems.</a:t>
            </a:r>
            <a:r>
              <a:rPr lang="en-US" dirty="0">
                <a:effectLst/>
              </a:rPr>
              <a:t> </a:t>
            </a:r>
          </a:p>
          <a:p>
            <a:endParaRPr lang="en-US" dirty="0">
              <a:effectLst/>
            </a:endParaRPr>
          </a:p>
          <a:p>
            <a:r>
              <a:rPr lang="en-US" sz="1800" dirty="0">
                <a:effectLst/>
                <a:latin typeface="Times New Roman" panose="02020603050405020304" pitchFamily="18" charset="0"/>
                <a:ea typeface="Times New Roman" panose="02020603050405020304" pitchFamily="18" charset="0"/>
              </a:rPr>
              <a:t>The third quarter was particularly exciting for me because it was my first opportunity to fully explore my passion of data visualizations. Learning how to combine programming with actual artistic design software was extremely rewarding and has equipped me with skills that not all data scientists have. This quarter also marked my first foray into programming in Python. This was a much smoother transition for me than I expected, with my skills in R being very transferrable to this new language.</a:t>
            </a:r>
          </a:p>
          <a:p>
            <a:endParaRPr lang="en-US" dirty="0">
              <a:effectLst/>
            </a:endParaRPr>
          </a:p>
          <a:p>
            <a:r>
              <a:rPr lang="en-US" sz="1800" dirty="0">
                <a:effectLst/>
                <a:latin typeface="Times New Roman" panose="02020603050405020304" pitchFamily="18" charset="0"/>
                <a:ea typeface="Times New Roman" panose="02020603050405020304" pitchFamily="18" charset="0"/>
              </a:rPr>
              <a:t>The fourth quarter was an opportunity for me to explore a related area of interest while beginning my program specialization. Since I do not have a computer science background, having the opportunity to learn about cloud technologies has helped me at my current role to better navigate how data is accessed and shared across servers. I was also excited to start working with text data, and learning how to process and model that data has given me the skills needed to approach difficult problems that require multiple forms of data to solve.</a:t>
            </a:r>
            <a:r>
              <a:rPr lang="en-US" dirty="0">
                <a:effectLst/>
              </a:rPr>
              <a:t> </a:t>
            </a:r>
          </a:p>
          <a:p>
            <a:endParaRPr lang="en-US" dirty="0">
              <a:effectLst/>
            </a:endParaRPr>
          </a:p>
          <a:p>
            <a:r>
              <a:rPr lang="en-US" sz="1800" dirty="0">
                <a:effectLst/>
                <a:latin typeface="Times New Roman" panose="02020603050405020304" pitchFamily="18" charset="0"/>
                <a:ea typeface="Times New Roman" panose="02020603050405020304" pitchFamily="18" charset="0"/>
              </a:rPr>
              <a:t>My fifth quarter was a continuation of my program specialization in working with text data. The foundation I built in IST 664, helped me to dive more deeply into the assignments and project in IST 736 and try new techniques such as topic modeling.</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Now, during my sixth quarter, I have had the opportunity to translate skills that I had only learned in R or Excel, such as modeling data with different types of regression or working with time series data, over to Python. This course will be particularly helpful for the types of tasks I complete at work and provide me with new ideas or techniques that I can share with my coworkers to help improve our current processes.</a:t>
            </a:r>
            <a:r>
              <a:rPr lang="en-US" dirty="0">
                <a:effectLst/>
              </a:rPr>
              <a:t> </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2</a:t>
            </a:fld>
            <a:endParaRPr lang="en-US"/>
          </a:p>
        </p:txBody>
      </p:sp>
    </p:spTree>
    <p:extLst>
      <p:ext uri="{BB962C8B-B14F-4D97-AF65-F5344CB8AC3E}">
        <p14:creationId xmlns:p14="http://schemas.microsoft.com/office/powerpoint/2010/main" val="264663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Here I have briefly described each project I submitted as part of my portfolio.</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With these projects, I found out what makes a popular song on Spotify and if the physiochemical properties of wine can be used to predict how well they will sore with tasting judges. I designed a database solution that could support the needs of a small business. I created an infographic poster that visualized the trends in the video game industry over a thirty year period, and took a deep dive into popular streaming services to help people decide which would be the best for them to subscribe to. I also developed an investment proposal for a cloud-based solution that would help students store and update student information.</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Within my program specialization in working with text data, I created classification models to predict the sentiment of movie reviews and the card type of cards in Magic: The Gathering in an effort to create a tool that could support the game development team.</a:t>
            </a:r>
          </a:p>
        </p:txBody>
      </p:sp>
      <p:sp>
        <p:nvSpPr>
          <p:cNvPr id="4" name="Slide Number Placeholder 3"/>
          <p:cNvSpPr>
            <a:spLocks noGrp="1"/>
          </p:cNvSpPr>
          <p:nvPr>
            <p:ph type="sldNum" sz="quarter" idx="5"/>
          </p:nvPr>
        </p:nvSpPr>
        <p:spPr/>
        <p:txBody>
          <a:bodyPr/>
          <a:lstStyle/>
          <a:p>
            <a:fld id="{A8E0EA4B-B2A1-6C41-BF48-712E862DCF2A}" type="slidenum">
              <a:rPr lang="en-US" smtClean="0"/>
              <a:t>3</a:t>
            </a:fld>
            <a:endParaRPr lang="en-US"/>
          </a:p>
        </p:txBody>
      </p:sp>
    </p:spTree>
    <p:extLst>
      <p:ext uri="{BB962C8B-B14F-4D97-AF65-F5344CB8AC3E}">
        <p14:creationId xmlns:p14="http://schemas.microsoft.com/office/powerpoint/2010/main" val="84268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almost all my classes focused on this learning goal, I believe the projects from IST 659 and IST 736 best demonstrate my achievement of this goal during my time in the program. </a:t>
            </a:r>
          </a:p>
          <a:p>
            <a:pPr marL="0" marR="0" indent="457200" algn="l">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database creation project from IST 659 did not involve collecting data, but rather creating our own data. Data was created that recorded what types of grapes were grown and harvested at different times from a vineyard, the machines used to process, store, age, and bottle the wine made from those grapes, the employees that worked on different steps in that process, and online orders made by customers. The data was created so it adhered to the design principles for a relational database. The data was stored in various tables and linked using keys so it could be accessed by analysts and used to relate order and customer information by the sales team. My group also showed how this data could be brought into a dashboard that would help the business leverage the information contained in the database.</a:t>
            </a:r>
          </a:p>
          <a:p>
            <a:pPr marL="0" marR="0" indent="457200" algn="l">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text mining project from IST 736 demonstrated my ability to collect and store data on my own for use in a machine learning analysis. All the data for this project was collected using API calls through Python to access an online database of Magic: The Gathering cards. This gave me the opportunity to import JSON data into Python, think about what data would be best to use and then extract the information on the cards that I wanted for the project. Once the data was gathered, I stored it in a csv file that was used for the rest of the analysis.</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4</a:t>
            </a:fld>
            <a:endParaRPr lang="en-US"/>
          </a:p>
        </p:txBody>
      </p:sp>
    </p:spTree>
    <p:extLst>
      <p:ext uri="{BB962C8B-B14F-4D97-AF65-F5344CB8AC3E}">
        <p14:creationId xmlns:p14="http://schemas.microsoft.com/office/powerpoint/2010/main" val="271686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data science life cycle was a very influential conceptual work on how I approached a given task and I used that framework to generate actionable results on a variety of topics.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My results from the project from IST 707 could be used to help win makers better understand how to score highly with judges and tweak their recipes to perform better.</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results of the project from IST 652 can help a person select the streaming service that they feel would be the best use of their money. The analysis uncovered the genres of shows and movies offered by each service along with their IMDB ratings, the quality of the programs offered by the service, any bias found in the IMDB scores, and if the descriptions provided by the service accurately reflect the age ratings of their programs.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The results of the project from IST 659 show how a business could integrate database technologies to improve business processes.</a:t>
            </a:r>
          </a:p>
          <a:p>
            <a:endParaRPr lang="en-US" sz="1800" dirty="0">
              <a:effectLst/>
              <a:latin typeface="Times New Roman" panose="02020603050405020304" pitchFamily="18" charset="0"/>
            </a:endParaRPr>
          </a:p>
          <a:p>
            <a:pPr marL="0" marR="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results of the project from IST 687 were intended for a leadership team at a record company. By uncovering what makes a song popular on Spotify, the record company can better select what new artists they want to support and what types of songs they want to produce in the hopes of garnering a large audience of listeners on Spotify.</a:t>
            </a:r>
          </a:p>
          <a:p>
            <a:pPr marL="0" marR="0" algn="l">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results of the project from IST 736 were intended to support the game development teams working on Magic: The Gathering. This card game has been around for over 30 years, meaning it is now a difficult task to invent new cards while making sure they fit in with existing cards to ensure a good player experience. The models I developed could help designers take more creative risks while feeling confident that their next card release will be well received.</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5</a:t>
            </a:fld>
            <a:endParaRPr lang="en-US"/>
          </a:p>
        </p:txBody>
      </p:sp>
    </p:spTree>
    <p:extLst>
      <p:ext uri="{BB962C8B-B14F-4D97-AF65-F5344CB8AC3E}">
        <p14:creationId xmlns:p14="http://schemas.microsoft.com/office/powerpoint/2010/main" val="419507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learning goal, I selected one project that would show my personal passion for data visualizations and one project that shows my ability to leverage many different types of models.</a:t>
            </a:r>
          </a:p>
          <a:p>
            <a:endParaRPr lang="en-US" dirty="0"/>
          </a:p>
          <a:p>
            <a:r>
              <a:rPr lang="en-US" sz="1800" dirty="0">
                <a:effectLst/>
                <a:latin typeface="Times New Roman" panose="02020603050405020304" pitchFamily="18" charset="0"/>
                <a:ea typeface="Times New Roman" panose="02020603050405020304" pitchFamily="18" charset="0"/>
              </a:rPr>
              <a:t>In IST 719, I combined the principles of data analytics and artistic design to create an infographic poster revealing insights in the video game industry over the course of a thirty-year period. The trends in sales in various regions around the world as they relate to the genre of game, the console the game was released for, and the year of release can be leveraged by those in the gaming industry to understand what genres are gaining and losing popularity, and in what parts of the world certain types of games tend to be more popular. For example, a small indie studio may choose to only release their game in certain regions to limit the number of languages the game needs to support to reduce their budget while maximizing their revenue.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the project for IST 707, I used a large variety of predictive models, including SVM, decision trees, random forest, Naïve Bayes, k-Nearest Neighbor, along with other techniques such as clustering and association rule mining to see if the scores given to a wine by professional judges could be predicted by the wine’s physiochemical properties. The insights from this project could be used by wine manufacturers to tune their recipes to give them the best chance of getting high scores from tasting judges. This project also gave me the opportunity to compare the results of many different models, while considering their accuracy metrics, their interpretability, and their efficiency. </a:t>
            </a:r>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6</a:t>
            </a:fld>
            <a:endParaRPr lang="en-US"/>
          </a:p>
        </p:txBody>
      </p:sp>
    </p:spTree>
    <p:extLst>
      <p:ext uri="{BB962C8B-B14F-4D97-AF65-F5344CB8AC3E}">
        <p14:creationId xmlns:p14="http://schemas.microsoft.com/office/powerpoint/2010/main" val="16619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During the first half of the program, my classes focused on providing me a strong foundation in R. I learned to work with data using both the base R functions along with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dplyr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functions in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tidyverse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package. I visualized the data using ggplot2 and learned how to run inference tests, create predictive models, and run machine learning analyses. Many times, my final output was created as an R Markdown file. </a:t>
            </a:r>
          </a:p>
          <a:p>
            <a:pPr marL="0" marR="0" indent="457200" algn="l">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My project for IST 687 was coded in R and involved data exploration techniques, visualization, statistical inference tests, and a basic R Shiny App. My project for IST 707 was done entirely in R, including importing the data, data preparation, and modeling. The basis for my project for IST 719 was created in R. Before creating the actual infographic poster using Adobe Illustrator, all the visualizations were created in R using ggplot2.</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second half of the program involved a shift to learning how to code in Python. Since I was now already familiar with the main principles of data science, I was able to focus on working with different types of data, such as JSON and messy text data, creating new types of visualizations using packages like seaborn, and employing new techniques such as those found in the field of natural language processing.</a:t>
            </a:r>
          </a:p>
          <a:p>
            <a:pPr marL="0" marR="0" indent="457200" algn="l">
              <a:lnSpc>
                <a:spcPct val="115000"/>
              </a:lnSpc>
              <a:spcBef>
                <a:spcPts val="0"/>
              </a:spcBef>
              <a:spcAft>
                <a:spcPts val="0"/>
              </a:spcAft>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0" marR="0" indent="457200" algn="l">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 for IST 652 was completed in Python using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notebooks. This allowed me to combine my code and results into a single file where the insights directly flowed from the visualizations and calculations. While my team’s project for IST 664 involved using other tools such as Hugging Face, a large portion of the project was completed in Python. This project gave me the opportunity to clean messy text data, turn it into feature sets, and use those feature sets to create insights from predictive models. My project for IST 736 was completed entirely in Python and allowed me to better understand how to import, store, clean, and leverage data all within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notebook.</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7</a:t>
            </a:fld>
            <a:endParaRPr lang="en-US"/>
          </a:p>
        </p:txBody>
      </p:sp>
    </p:spTree>
    <p:extLst>
      <p:ext uri="{BB962C8B-B14F-4D97-AF65-F5344CB8AC3E}">
        <p14:creationId xmlns:p14="http://schemas.microsoft.com/office/powerpoint/2010/main" val="180985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Throughout my classes, I was able to produce visualizations and analytics to communicate insights to a variety of audiences.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One of the main evaluative criteria for the project for IST 719 was to create informative visualizations that would capture the attention of anyone who might see it. It was designed to be seen both digitally and in person as a printed poster at any distance. </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 my projects included a presentation component that was designed for a certain audience. Projects such as the ones for IST 664 and 707 were crafted for more technical audiences. These included discussions of data processing, model development and results, and strategies used to make predictions. Conversely, projects such as the ones for IST 736 and 659 were for general audiences and focused on the implications of the results of the projects, business impacts, and how end users would benefit from what was developed.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audience for the project from IST 687 was the C-suite of a record company and my team’s presentation was intended to show them how data analytics could lead them to choosing the next top artist and song. The project from IST 652 was intended for help anyone who was interested in learning more about the streaming services available to them. The results would help them save money by understanding how to choose just one or two services that would give them the most enjoyment, instead of feeling compelled to subscribe to them all.</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8</a:t>
            </a:fld>
            <a:endParaRPr lang="en-US"/>
          </a:p>
        </p:txBody>
      </p:sp>
    </p:spTree>
    <p:extLst>
      <p:ext uri="{BB962C8B-B14F-4D97-AF65-F5344CB8AC3E}">
        <p14:creationId xmlns:p14="http://schemas.microsoft.com/office/powerpoint/2010/main" val="182504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Throughout my time in the program, I learned the importance of applying ethics to data science. Models must not be chosen purely on raw accuracy metrics, but to fit the needs of the situation. Part of the responsibility of the data scientist is to understand where bias might come into play when developing a model and take steps to avoid it. Building a model that predicts on features such as race or gender could be inappropriate or even illegal given the circumstance. </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project for IST 659, we applied the principles of protecting sensitive data by designing our database to hold that information separately from company information and sales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project for IST 652, we directly addressed any underlying biases in our data sources by exploring the relationship between overall IMDB scores and the number of users who contribute to the scores. We wanted to make sure that the shows and movies that were identified as having the best quality, were not just experiencing inflated scores due to so many people having watched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IST 615, our product design and proposal involved leveraging cloud technology to store sensitive information about students more securely. This included personally identifiable information, transcripts, standardized test scores, and medical information. Our product would allow teachers and school staff to access and update this information without relying on riskier methods such as having it on loose papers or sending things through e-mail.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 few of my projects also had a focus on fairness and transparency in model development. In my IST 707 project, I weighed the positives and negatives of using a black box model versus a transparent model to achieve the best predictive results possible. In the project for IST 664, we explored model results not just in terms of accuracy, but also with measures of precision, recall, and F1 score to fully understand the strengths of weaknesses of each model and its associated set of input features.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E0EA4B-B2A1-6C41-BF48-712E862DCF2A}" type="slidenum">
              <a:rPr lang="en-US" smtClean="0"/>
              <a:t>9</a:t>
            </a:fld>
            <a:endParaRPr lang="en-US"/>
          </a:p>
        </p:txBody>
      </p:sp>
    </p:spTree>
    <p:extLst>
      <p:ext uri="{BB962C8B-B14F-4D97-AF65-F5344CB8AC3E}">
        <p14:creationId xmlns:p14="http://schemas.microsoft.com/office/powerpoint/2010/main" val="213910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275959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7730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168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25955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560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2699416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6694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315744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283310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7DBE-9069-A249-99B5-F31325D88246}"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89346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7DBE-9069-A249-99B5-F31325D88246}" type="datetimeFigureOut">
              <a:rPr lang="en-US" smtClean="0"/>
              <a:t>11/23/23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309124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7DBE-9069-A249-99B5-F31325D88246}" type="datetimeFigureOut">
              <a:rPr lang="en-US" smtClean="0"/>
              <a:t>11/23/23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14114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7DBE-9069-A249-99B5-F31325D88246}" type="datetimeFigureOut">
              <a:rPr lang="en-US" smtClean="0"/>
              <a:t>11/23/23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06541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7DBE-9069-A249-99B5-F31325D88246}" type="datetimeFigureOut">
              <a:rPr lang="en-US" smtClean="0"/>
              <a:t>11/23/23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181893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F27DBE-9069-A249-99B5-F31325D88246}" type="datetimeFigureOut">
              <a:rPr lang="en-US" smtClean="0"/>
              <a:t>11/23/23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301156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7DBE-9069-A249-99B5-F31325D88246}" type="datetimeFigureOut">
              <a:rPr lang="en-US" smtClean="0"/>
              <a:t>11/23/23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B6746-9A6E-E946-B4B2-77A745598945}" type="slidenum">
              <a:rPr lang="en-US" smtClean="0"/>
              <a:t>‹#›</a:t>
            </a:fld>
            <a:endParaRPr lang="en-US"/>
          </a:p>
        </p:txBody>
      </p:sp>
    </p:spTree>
    <p:extLst>
      <p:ext uri="{BB962C8B-B14F-4D97-AF65-F5344CB8AC3E}">
        <p14:creationId xmlns:p14="http://schemas.microsoft.com/office/powerpoint/2010/main" val="238781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F27DBE-9069-A249-99B5-F31325D88246}" type="datetimeFigureOut">
              <a:rPr lang="en-US" smtClean="0"/>
              <a:t>11/23/23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1B6746-9A6E-E946-B4B2-77A745598945}" type="slidenum">
              <a:rPr lang="en-US" smtClean="0"/>
              <a:t>‹#›</a:t>
            </a:fld>
            <a:endParaRPr lang="en-US"/>
          </a:p>
        </p:txBody>
      </p:sp>
    </p:spTree>
    <p:extLst>
      <p:ext uri="{BB962C8B-B14F-4D97-AF65-F5344CB8AC3E}">
        <p14:creationId xmlns:p14="http://schemas.microsoft.com/office/powerpoint/2010/main" val="2530007339"/>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DF76A-ECE3-0477-0EC0-C5F0AE5E5180}"/>
              </a:ext>
            </a:extLst>
          </p:cNvPr>
          <p:cNvSpPr>
            <a:spLocks noGrp="1"/>
          </p:cNvSpPr>
          <p:nvPr>
            <p:ph type="ctrTitle"/>
          </p:nvPr>
        </p:nvSpPr>
        <p:spPr>
          <a:xfrm>
            <a:off x="4419136" y="1020871"/>
            <a:ext cx="6960759" cy="2849671"/>
          </a:xfrm>
        </p:spPr>
        <p:txBody>
          <a:bodyPr>
            <a:normAutofit/>
          </a:bodyPr>
          <a:lstStyle/>
          <a:p>
            <a:pPr algn="l">
              <a:lnSpc>
                <a:spcPct val="90000"/>
              </a:lnSpc>
            </a:pPr>
            <a:r>
              <a:rPr lang="en-US" sz="5100">
                <a:solidFill>
                  <a:srgbClr val="FFFFFF"/>
                </a:solidFill>
              </a:rPr>
              <a:t>Applied Data Science Project Portfolio Milestone Presentation</a:t>
            </a:r>
          </a:p>
        </p:txBody>
      </p:sp>
      <p:sp>
        <p:nvSpPr>
          <p:cNvPr id="3" name="Subtitle 2">
            <a:extLst>
              <a:ext uri="{FF2B5EF4-FFF2-40B4-BE49-F238E27FC236}">
                <a16:creationId xmlns:a16="http://schemas.microsoft.com/office/drawing/2014/main" id="{1A499865-6BB8-2D27-CDA7-024C8A8D146B}"/>
              </a:ext>
            </a:extLst>
          </p:cNvPr>
          <p:cNvSpPr>
            <a:spLocks noGrp="1"/>
          </p:cNvSpPr>
          <p:nvPr>
            <p:ph type="subTitle" idx="1"/>
          </p:nvPr>
        </p:nvSpPr>
        <p:spPr>
          <a:xfrm>
            <a:off x="4456386" y="3962088"/>
            <a:ext cx="6203795" cy="1186108"/>
          </a:xfrm>
        </p:spPr>
        <p:txBody>
          <a:bodyPr>
            <a:normAutofit/>
          </a:bodyPr>
          <a:lstStyle/>
          <a:p>
            <a:pPr algn="l"/>
            <a:r>
              <a:rPr lang="en-US">
                <a:solidFill>
                  <a:srgbClr val="FFFFFF">
                    <a:alpha val="70000"/>
                  </a:srgbClr>
                </a:solidFill>
              </a:rPr>
              <a:t>Bryan D’Amico</a:t>
            </a:r>
          </a:p>
          <a:p>
            <a:pPr algn="l"/>
            <a:r>
              <a:rPr lang="en-US">
                <a:solidFill>
                  <a:srgbClr val="FFFFFF">
                    <a:alpha val="70000"/>
                  </a:srgbClr>
                </a:solidFill>
              </a:rPr>
              <a:t>Fall 2023</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6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69C8-AF76-F91C-E140-6BC3FF764179}"/>
              </a:ext>
            </a:extLst>
          </p:cNvPr>
          <p:cNvSpPr>
            <a:spLocks noGrp="1"/>
          </p:cNvSpPr>
          <p:nvPr>
            <p:ph type="title"/>
          </p:nvPr>
        </p:nvSpPr>
        <p:spPr/>
        <p:txBody>
          <a:bodyPr/>
          <a:lstStyle/>
          <a:p>
            <a:r>
              <a:rPr lang="en-US" dirty="0"/>
              <a:t>Influential Conceptual Works</a:t>
            </a:r>
          </a:p>
        </p:txBody>
      </p:sp>
      <p:sp>
        <p:nvSpPr>
          <p:cNvPr id="3" name="Content Placeholder 2">
            <a:extLst>
              <a:ext uri="{FF2B5EF4-FFF2-40B4-BE49-F238E27FC236}">
                <a16:creationId xmlns:a16="http://schemas.microsoft.com/office/drawing/2014/main" id="{BC851915-CBE0-7888-B2E5-E9ABFD53EB1D}"/>
              </a:ext>
            </a:extLst>
          </p:cNvPr>
          <p:cNvSpPr>
            <a:spLocks noGrp="1"/>
          </p:cNvSpPr>
          <p:nvPr>
            <p:ph idx="1"/>
          </p:nvPr>
        </p:nvSpPr>
        <p:spPr/>
        <p:txBody>
          <a:bodyPr>
            <a:normAutofit/>
          </a:bodyPr>
          <a:lstStyle/>
          <a:p>
            <a:r>
              <a:rPr lang="en-US" dirty="0"/>
              <a:t>Data Science Life Cycle</a:t>
            </a:r>
          </a:p>
          <a:p>
            <a:r>
              <a:rPr lang="en-US" dirty="0" err="1"/>
              <a:t>OSEMiN</a:t>
            </a:r>
            <a:endParaRPr lang="en-US" dirty="0"/>
          </a:p>
          <a:p>
            <a:r>
              <a:rPr lang="en-US" dirty="0"/>
              <a:t>Bayesian approach</a:t>
            </a:r>
          </a:p>
          <a:p>
            <a:r>
              <a:rPr lang="en-US" dirty="0"/>
              <a:t>Nathan </a:t>
            </a:r>
            <a:r>
              <a:rPr lang="en-US" dirty="0" err="1"/>
              <a:t>Yau</a:t>
            </a:r>
            <a:endParaRPr lang="en-US" dirty="0"/>
          </a:p>
          <a:p>
            <a:pPr lvl="1"/>
            <a:r>
              <a:rPr lang="en-US" dirty="0"/>
              <a:t>Visualize This</a:t>
            </a:r>
          </a:p>
          <a:p>
            <a:r>
              <a:rPr lang="en-US" dirty="0"/>
              <a:t>Edward Tufte</a:t>
            </a:r>
          </a:p>
          <a:p>
            <a:pPr lvl="1"/>
            <a:r>
              <a:rPr lang="en-US" dirty="0"/>
              <a:t>Beautifying Evidence</a:t>
            </a:r>
          </a:p>
          <a:p>
            <a:pPr lvl="1"/>
            <a:r>
              <a:rPr lang="en-US" dirty="0"/>
              <a:t>Envisioning Information</a:t>
            </a:r>
          </a:p>
        </p:txBody>
      </p:sp>
    </p:spTree>
    <p:extLst>
      <p:ext uri="{BB962C8B-B14F-4D97-AF65-F5344CB8AC3E}">
        <p14:creationId xmlns:p14="http://schemas.microsoft.com/office/powerpoint/2010/main" val="17220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A78B-9FCB-D817-CB53-805C9826E292}"/>
              </a:ext>
            </a:extLst>
          </p:cNvPr>
          <p:cNvSpPr>
            <a:spLocks noGrp="1"/>
          </p:cNvSpPr>
          <p:nvPr>
            <p:ph type="title"/>
          </p:nvPr>
        </p:nvSpPr>
        <p:spPr/>
        <p:txBody>
          <a:bodyPr/>
          <a:lstStyle/>
          <a:p>
            <a:r>
              <a:rPr lang="en-US" dirty="0"/>
              <a:t>Areas of Strength</a:t>
            </a:r>
          </a:p>
        </p:txBody>
      </p:sp>
      <p:sp>
        <p:nvSpPr>
          <p:cNvPr id="3" name="Content Placeholder 2">
            <a:extLst>
              <a:ext uri="{FF2B5EF4-FFF2-40B4-BE49-F238E27FC236}">
                <a16:creationId xmlns:a16="http://schemas.microsoft.com/office/drawing/2014/main" id="{409FA424-A4DB-20DF-A1A3-AF5DE8328E44}"/>
              </a:ext>
            </a:extLst>
          </p:cNvPr>
          <p:cNvSpPr>
            <a:spLocks noGrp="1"/>
          </p:cNvSpPr>
          <p:nvPr>
            <p:ph idx="1"/>
          </p:nvPr>
        </p:nvSpPr>
        <p:spPr/>
        <p:txBody>
          <a:bodyPr/>
          <a:lstStyle/>
          <a:p>
            <a:r>
              <a:rPr lang="en-US" dirty="0"/>
              <a:t>Code development in R and Python</a:t>
            </a:r>
          </a:p>
          <a:p>
            <a:r>
              <a:rPr lang="en-US" dirty="0"/>
              <a:t>Data cleaning and preparation</a:t>
            </a:r>
          </a:p>
          <a:p>
            <a:r>
              <a:rPr lang="en-US" dirty="0"/>
              <a:t>Visualizations</a:t>
            </a:r>
          </a:p>
          <a:p>
            <a:r>
              <a:rPr lang="en-US" dirty="0"/>
              <a:t>Machine learning algorithms and models</a:t>
            </a:r>
          </a:p>
          <a:p>
            <a:r>
              <a:rPr lang="en-US" dirty="0"/>
              <a:t>Unstructured text data</a:t>
            </a:r>
          </a:p>
        </p:txBody>
      </p:sp>
    </p:spTree>
    <p:extLst>
      <p:ext uri="{BB962C8B-B14F-4D97-AF65-F5344CB8AC3E}">
        <p14:creationId xmlns:p14="http://schemas.microsoft.com/office/powerpoint/2010/main" val="31747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D2C1-9AC6-6DE0-B347-3C94F17E0F6C}"/>
              </a:ext>
            </a:extLst>
          </p:cNvPr>
          <p:cNvSpPr>
            <a:spLocks noGrp="1"/>
          </p:cNvSpPr>
          <p:nvPr>
            <p:ph type="title"/>
          </p:nvPr>
        </p:nvSpPr>
        <p:spPr/>
        <p:txBody>
          <a:bodyPr/>
          <a:lstStyle/>
          <a:p>
            <a:r>
              <a:rPr lang="en-US" dirty="0"/>
              <a:t>Areas of Challenge</a:t>
            </a:r>
          </a:p>
        </p:txBody>
      </p:sp>
      <p:sp>
        <p:nvSpPr>
          <p:cNvPr id="3" name="Content Placeholder 2">
            <a:extLst>
              <a:ext uri="{FF2B5EF4-FFF2-40B4-BE49-F238E27FC236}">
                <a16:creationId xmlns:a16="http://schemas.microsoft.com/office/drawing/2014/main" id="{EC232E12-7598-67E2-6695-932106D7F414}"/>
              </a:ext>
            </a:extLst>
          </p:cNvPr>
          <p:cNvSpPr>
            <a:spLocks noGrp="1"/>
          </p:cNvSpPr>
          <p:nvPr>
            <p:ph idx="1"/>
          </p:nvPr>
        </p:nvSpPr>
        <p:spPr/>
        <p:txBody>
          <a:bodyPr/>
          <a:lstStyle/>
          <a:p>
            <a:r>
              <a:rPr lang="en-US" dirty="0"/>
              <a:t>Dashboard creation and management</a:t>
            </a:r>
          </a:p>
          <a:p>
            <a:r>
              <a:rPr lang="en-US" dirty="0"/>
              <a:t>Developing generalized linear models for particular fields/industries</a:t>
            </a:r>
          </a:p>
          <a:p>
            <a:pPr lvl="1"/>
            <a:r>
              <a:rPr lang="en-US" dirty="0"/>
              <a:t>Families, link functions</a:t>
            </a:r>
          </a:p>
          <a:p>
            <a:pPr lvl="1"/>
            <a:r>
              <a:rPr lang="en-US" dirty="0"/>
              <a:t>Gradient boosting</a:t>
            </a:r>
          </a:p>
          <a:p>
            <a:r>
              <a:rPr lang="en-US" dirty="0"/>
              <a:t>Integrating data science skills with computer science tasks</a:t>
            </a:r>
          </a:p>
        </p:txBody>
      </p:sp>
    </p:spTree>
    <p:extLst>
      <p:ext uri="{BB962C8B-B14F-4D97-AF65-F5344CB8AC3E}">
        <p14:creationId xmlns:p14="http://schemas.microsoft.com/office/powerpoint/2010/main" val="424620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77F07-22AE-80F9-38C5-116B8FC62A74}"/>
              </a:ext>
            </a:extLst>
          </p:cNvPr>
          <p:cNvSpPr>
            <a:spLocks noGrp="1"/>
          </p:cNvSpPr>
          <p:nvPr>
            <p:ph type="title"/>
          </p:nvPr>
        </p:nvSpPr>
        <p:spPr>
          <a:xfrm>
            <a:off x="1286933" y="609600"/>
            <a:ext cx="10197494" cy="1099457"/>
          </a:xfrm>
        </p:spPr>
        <p:txBody>
          <a:bodyPr>
            <a:normAutofit/>
          </a:bodyPr>
          <a:lstStyle/>
          <a:p>
            <a:r>
              <a:rPr lang="en-US"/>
              <a:t>Moving Forward</a:t>
            </a:r>
            <a:endParaRPr lang="en-US" dirty="0"/>
          </a:p>
        </p:txBody>
      </p:sp>
      <p:sp>
        <p:nvSpPr>
          <p:cNvPr id="25"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6" name="Content Placeholder 2">
            <a:extLst>
              <a:ext uri="{FF2B5EF4-FFF2-40B4-BE49-F238E27FC236}">
                <a16:creationId xmlns:a16="http://schemas.microsoft.com/office/drawing/2014/main" id="{609497D3-BE53-10C2-F955-6DFD73B6A2E5}"/>
              </a:ext>
            </a:extLst>
          </p:cNvPr>
          <p:cNvGraphicFramePr>
            <a:graphicFrameLocks noGrp="1"/>
          </p:cNvGraphicFramePr>
          <p:nvPr>
            <p:ph idx="1"/>
            <p:extLst>
              <p:ext uri="{D42A27DB-BD31-4B8C-83A1-F6EECF244321}">
                <p14:modId xmlns:p14="http://schemas.microsoft.com/office/powerpoint/2010/main" val="7188968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50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1" name="Rectangle 40">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D9D41AE-9F65-4A4B-89BE-7DCF8F5BE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22992E8D-AA4A-418F-83AF-5E9292FDFC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DF2706B-85C6-47B7-AB92-667FC33809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AA915A6F-9ED2-4BF7-B675-A4933CAF6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9BF6A7FE-839B-4189-959C-3677715A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CEC98746-F315-4E5A-B223-AD76F7152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19219527-6E34-4CF2-9E31-EE5883CC8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8">
              <a:extLst>
                <a:ext uri="{FF2B5EF4-FFF2-40B4-BE49-F238E27FC236}">
                  <a16:creationId xmlns:a16="http://schemas.microsoft.com/office/drawing/2014/main" id="{0AEA5D90-8C61-4F98-9EB1-B2713EF2B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FC1F280A-25B5-4895-B50F-7C4C0DD0F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72CD0DA6-D89C-48DE-8F3C-2614D9976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69468FA4-C75D-4473-8657-9517D0C3A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498CB10-399E-46AF-0B03-6062371FFD74}"/>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solidFill>
                  <a:srgbClr val="FFFFFF"/>
                </a:solidFill>
              </a:rPr>
              <a:t>Thank you</a:t>
            </a:r>
          </a:p>
        </p:txBody>
      </p:sp>
    </p:spTree>
    <p:extLst>
      <p:ext uri="{BB962C8B-B14F-4D97-AF65-F5344CB8AC3E}">
        <p14:creationId xmlns:p14="http://schemas.microsoft.com/office/powerpoint/2010/main" val="405516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65FC6-824A-FCD8-B5BD-B9F7C9A37B44}"/>
              </a:ext>
            </a:extLst>
          </p:cNvPr>
          <p:cNvSpPr>
            <a:spLocks noGrp="1"/>
          </p:cNvSpPr>
          <p:nvPr>
            <p:ph type="title"/>
          </p:nvPr>
        </p:nvSpPr>
        <p:spPr>
          <a:xfrm>
            <a:off x="1286933" y="609600"/>
            <a:ext cx="10197494" cy="1099457"/>
          </a:xfrm>
        </p:spPr>
        <p:txBody>
          <a:bodyPr>
            <a:normAutofit/>
          </a:bodyPr>
          <a:lstStyle/>
          <a:p>
            <a:r>
              <a:rPr lang="en-US" dirty="0"/>
              <a:t>Introduction and Program Outline</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622E30A-DB17-16CD-2E57-52AF6325263E}"/>
              </a:ext>
            </a:extLst>
          </p:cNvPr>
          <p:cNvSpPr>
            <a:spLocks/>
          </p:cNvSpPr>
          <p:nvPr/>
        </p:nvSpPr>
        <p:spPr>
          <a:xfrm>
            <a:off x="1286933" y="2005300"/>
            <a:ext cx="4809067" cy="3979968"/>
          </a:xfrm>
          <a:prstGeom prst="rect">
            <a:avLst/>
          </a:prstGeom>
        </p:spPr>
        <p:txBody>
          <a:bodyPr>
            <a:normAutofit fontScale="92500" lnSpcReduction="20000"/>
          </a:bodyPr>
          <a:lstStyle/>
          <a:p>
            <a:pPr marL="342900" indent="-342900" defTabSz="416052">
              <a:spcAft>
                <a:spcPts val="600"/>
              </a:spcAft>
              <a:buFont typeface="Arial" panose="020B0604020202020204" pitchFamily="34" charset="0"/>
              <a:buChar char="•"/>
            </a:pPr>
            <a:r>
              <a:rPr lang="en-US" sz="2370" kern="1200" dirty="0">
                <a:solidFill>
                  <a:schemeClr val="tx1"/>
                </a:solidFill>
                <a:latin typeface="+mn-lt"/>
                <a:ea typeface="+mn-ea"/>
                <a:cs typeface="+mn-cs"/>
              </a:rPr>
              <a:t>Quarter 1: Summer 2022</a:t>
            </a:r>
          </a:p>
          <a:p>
            <a:pPr marL="758952" lvl="1" indent="-342900" defTabSz="416052">
              <a:spcAft>
                <a:spcPts val="600"/>
              </a:spcAft>
              <a:buFont typeface="Arial" panose="020B0604020202020204" pitchFamily="34" charset="0"/>
              <a:buChar char="•"/>
            </a:pPr>
            <a:r>
              <a:rPr lang="en-US" sz="2000" kern="1200" dirty="0">
                <a:solidFill>
                  <a:schemeClr val="tx1"/>
                </a:solidFill>
                <a:latin typeface="+mn-lt"/>
                <a:ea typeface="+mn-ea"/>
                <a:cs typeface="+mn-cs"/>
              </a:rPr>
              <a:t>SCM 651: Business Analytics</a:t>
            </a:r>
          </a:p>
          <a:p>
            <a:pPr marL="758952" lvl="1" indent="-342900" defTabSz="416052">
              <a:spcAft>
                <a:spcPts val="600"/>
              </a:spcAft>
              <a:buFont typeface="Arial" panose="020B0604020202020204" pitchFamily="34" charset="0"/>
              <a:buChar char="•"/>
            </a:pPr>
            <a:r>
              <a:rPr lang="en-US" sz="2000" kern="1200" dirty="0">
                <a:solidFill>
                  <a:schemeClr val="tx1"/>
                </a:solidFill>
                <a:latin typeface="+mn-lt"/>
                <a:ea typeface="+mn-ea"/>
                <a:cs typeface="+mn-cs"/>
              </a:rPr>
              <a:t>IST 687: Introduction to Data Science</a:t>
            </a:r>
          </a:p>
          <a:p>
            <a:pPr marL="758952" lvl="1" indent="-342900" defTabSz="416052">
              <a:spcAft>
                <a:spcPts val="600"/>
              </a:spcAft>
              <a:buFont typeface="Arial" panose="020B0604020202020204" pitchFamily="34" charset="0"/>
              <a:buChar char="•"/>
            </a:pPr>
            <a:r>
              <a:rPr lang="en-US" sz="2000" kern="1200" dirty="0">
                <a:solidFill>
                  <a:schemeClr val="tx1"/>
                </a:solidFill>
                <a:latin typeface="+mn-lt"/>
                <a:ea typeface="+mn-ea"/>
                <a:cs typeface="+mn-cs"/>
              </a:rPr>
              <a:t>IST 772: Quantitative Reasoning</a:t>
            </a:r>
          </a:p>
          <a:p>
            <a:pPr marL="342900" indent="-342900" defTabSz="416052">
              <a:spcAft>
                <a:spcPts val="600"/>
              </a:spcAft>
              <a:buFont typeface="Arial" panose="020B0604020202020204" pitchFamily="34" charset="0"/>
              <a:buChar char="•"/>
            </a:pPr>
            <a:r>
              <a:rPr lang="en-US" sz="2370" kern="1200" dirty="0">
                <a:solidFill>
                  <a:schemeClr val="tx1"/>
                </a:solidFill>
                <a:latin typeface="+mn-lt"/>
                <a:ea typeface="+mn-ea"/>
                <a:cs typeface="+mn-cs"/>
              </a:rPr>
              <a:t>Quarter 2: Fall 2022</a:t>
            </a:r>
          </a:p>
          <a:p>
            <a:pPr marL="758952" lvl="1" indent="-342900" defTabSz="416052">
              <a:spcAft>
                <a:spcPts val="600"/>
              </a:spcAft>
              <a:buFont typeface="Arial" panose="020B0604020202020204" pitchFamily="34" charset="0"/>
              <a:buChar char="•"/>
            </a:pPr>
            <a:r>
              <a:rPr lang="en-US" sz="2000" kern="1200" dirty="0">
                <a:solidFill>
                  <a:schemeClr val="tx1"/>
                </a:solidFill>
                <a:latin typeface="+mn-lt"/>
                <a:ea typeface="+mn-ea"/>
                <a:cs typeface="+mn-cs"/>
              </a:rPr>
              <a:t>IST 707: Applied Machine Learning</a:t>
            </a:r>
          </a:p>
          <a:p>
            <a:pPr marL="758952" lvl="1" indent="-342900" defTabSz="416052">
              <a:spcAft>
                <a:spcPts val="600"/>
              </a:spcAft>
              <a:buFont typeface="Arial" panose="020B0604020202020204" pitchFamily="34" charset="0"/>
              <a:buChar char="•"/>
            </a:pPr>
            <a:r>
              <a:rPr lang="en-US" sz="2000" kern="1200" dirty="0">
                <a:solidFill>
                  <a:schemeClr val="tx1"/>
                </a:solidFill>
                <a:latin typeface="+mn-lt"/>
                <a:ea typeface="+mn-ea"/>
                <a:cs typeface="+mn-cs"/>
              </a:rPr>
              <a:t>IST 659: Data Administration Concepts and Database Management</a:t>
            </a:r>
          </a:p>
          <a:p>
            <a:pPr marL="342900" indent="-342900" defTabSz="416052">
              <a:spcAft>
                <a:spcPts val="600"/>
              </a:spcAft>
              <a:buFont typeface="Arial" panose="020B0604020202020204" pitchFamily="34" charset="0"/>
              <a:buChar char="•"/>
            </a:pPr>
            <a:r>
              <a:rPr lang="en-US" sz="2400" kern="1200" dirty="0">
                <a:solidFill>
                  <a:schemeClr val="tx1"/>
                </a:solidFill>
                <a:latin typeface="+mn-lt"/>
                <a:ea typeface="+mn-ea"/>
                <a:cs typeface="+mn-cs"/>
              </a:rPr>
              <a:t>Quarter 3: Winter 2023</a:t>
            </a:r>
          </a:p>
          <a:p>
            <a:pPr marL="758952" lvl="1" indent="-342900" defTabSz="416052">
              <a:spcAft>
                <a:spcPts val="600"/>
              </a:spcAft>
              <a:buFont typeface="Arial" panose="020B0604020202020204" pitchFamily="34" charset="0"/>
              <a:buChar char="•"/>
            </a:pPr>
            <a:r>
              <a:rPr lang="en-US" sz="2100" kern="1200" dirty="0">
                <a:solidFill>
                  <a:schemeClr val="tx1"/>
                </a:solidFill>
                <a:latin typeface="+mn-lt"/>
                <a:ea typeface="+mn-ea"/>
                <a:cs typeface="+mn-cs"/>
              </a:rPr>
              <a:t>IST719: Information Visualization</a:t>
            </a:r>
          </a:p>
          <a:p>
            <a:pPr marL="758952" lvl="1" indent="-342900" defTabSz="416052">
              <a:spcAft>
                <a:spcPts val="600"/>
              </a:spcAft>
              <a:buFont typeface="Arial" panose="020B0604020202020204" pitchFamily="34" charset="0"/>
              <a:buChar char="•"/>
            </a:pPr>
            <a:r>
              <a:rPr lang="en-US" sz="2100" kern="1200" dirty="0">
                <a:solidFill>
                  <a:schemeClr val="tx1"/>
                </a:solidFill>
                <a:latin typeface="+mn-lt"/>
                <a:ea typeface="+mn-ea"/>
                <a:cs typeface="+mn-cs"/>
              </a:rPr>
              <a:t>IST 652: Scripting for Data Analysis</a:t>
            </a:r>
          </a:p>
          <a:p>
            <a:pPr marL="416052" lvl="1" defTabSz="416052">
              <a:spcAft>
                <a:spcPts val="600"/>
              </a:spcAft>
            </a:pPr>
            <a:endParaRPr lang="en-US" sz="1638" kern="1200" dirty="0">
              <a:solidFill>
                <a:schemeClr val="tx1"/>
              </a:solidFill>
              <a:latin typeface="+mn-lt"/>
              <a:ea typeface="+mn-ea"/>
              <a:cs typeface="+mn-cs"/>
            </a:endParaRPr>
          </a:p>
          <a:p>
            <a:pPr>
              <a:spcAft>
                <a:spcPts val="600"/>
              </a:spcAft>
            </a:pPr>
            <a:endParaRPr lang="en-US" dirty="0"/>
          </a:p>
        </p:txBody>
      </p:sp>
      <p:sp>
        <p:nvSpPr>
          <p:cNvPr id="4" name="Content Placeholder 2">
            <a:extLst>
              <a:ext uri="{FF2B5EF4-FFF2-40B4-BE49-F238E27FC236}">
                <a16:creationId xmlns:a16="http://schemas.microsoft.com/office/drawing/2014/main" id="{2FC768FF-5196-BB57-FC7D-90CC31544DFD}"/>
              </a:ext>
            </a:extLst>
          </p:cNvPr>
          <p:cNvSpPr txBox="1">
            <a:spLocks/>
          </p:cNvSpPr>
          <p:nvPr/>
        </p:nvSpPr>
        <p:spPr>
          <a:xfrm>
            <a:off x="6096000" y="2005300"/>
            <a:ext cx="4809067" cy="397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8026" indent="-208026" defTabSz="832104">
              <a:spcBef>
                <a:spcPts val="910"/>
              </a:spcBef>
            </a:pPr>
            <a:r>
              <a:rPr lang="en-US" sz="2200" kern="1200" dirty="0">
                <a:solidFill>
                  <a:schemeClr val="tx1"/>
                </a:solidFill>
                <a:latin typeface="+mn-lt"/>
                <a:ea typeface="+mn-ea"/>
                <a:cs typeface="+mn-cs"/>
              </a:rPr>
              <a:t>Quarter 4: Spring 2023</a:t>
            </a:r>
          </a:p>
          <a:p>
            <a:pPr marL="624078" lvl="1" indent="-208026" defTabSz="832104">
              <a:spcBef>
                <a:spcPts val="455"/>
              </a:spcBef>
            </a:pPr>
            <a:r>
              <a:rPr lang="en-US" sz="1900" kern="1200" dirty="0">
                <a:solidFill>
                  <a:schemeClr val="tx1"/>
                </a:solidFill>
                <a:latin typeface="+mn-lt"/>
                <a:ea typeface="+mn-ea"/>
                <a:cs typeface="+mn-cs"/>
              </a:rPr>
              <a:t>IST 664: Natural Language Processing</a:t>
            </a:r>
          </a:p>
          <a:p>
            <a:pPr marL="624078" lvl="1" indent="-208026" defTabSz="832104">
              <a:spcBef>
                <a:spcPts val="455"/>
              </a:spcBef>
            </a:pPr>
            <a:r>
              <a:rPr lang="en-US" sz="1900" kern="1200" dirty="0">
                <a:solidFill>
                  <a:schemeClr val="tx1"/>
                </a:solidFill>
                <a:latin typeface="+mn-lt"/>
                <a:ea typeface="+mn-ea"/>
                <a:cs typeface="+mn-cs"/>
              </a:rPr>
              <a:t>IST 615: Cloud Management</a:t>
            </a:r>
          </a:p>
          <a:p>
            <a:pPr marL="208026" indent="-208026" defTabSz="832104">
              <a:spcBef>
                <a:spcPts val="910"/>
              </a:spcBef>
            </a:pPr>
            <a:r>
              <a:rPr lang="en-US" sz="2200" kern="1200" dirty="0">
                <a:solidFill>
                  <a:schemeClr val="tx1"/>
                </a:solidFill>
                <a:latin typeface="+mn-lt"/>
                <a:ea typeface="+mn-ea"/>
                <a:cs typeface="+mn-cs"/>
              </a:rPr>
              <a:t>Quarter 5: Summer 2023</a:t>
            </a:r>
          </a:p>
          <a:p>
            <a:pPr marL="624078" lvl="1" indent="-208026" defTabSz="832104">
              <a:spcBef>
                <a:spcPts val="455"/>
              </a:spcBef>
            </a:pPr>
            <a:r>
              <a:rPr lang="en-US" sz="1900" kern="1200" dirty="0">
                <a:solidFill>
                  <a:schemeClr val="tx1"/>
                </a:solidFill>
                <a:latin typeface="+mn-lt"/>
                <a:ea typeface="+mn-ea"/>
                <a:cs typeface="+mn-cs"/>
              </a:rPr>
              <a:t>IST 736: Text Mining</a:t>
            </a:r>
          </a:p>
          <a:p>
            <a:pPr marL="208026" indent="-208026" defTabSz="832104">
              <a:spcBef>
                <a:spcPts val="910"/>
              </a:spcBef>
            </a:pPr>
            <a:r>
              <a:rPr lang="en-US" sz="2200" kern="1200" dirty="0">
                <a:solidFill>
                  <a:schemeClr val="tx1"/>
                </a:solidFill>
                <a:latin typeface="+mn-lt"/>
                <a:ea typeface="+mn-ea"/>
                <a:cs typeface="+mn-cs"/>
              </a:rPr>
              <a:t>Quarter 6: Fall 2023</a:t>
            </a:r>
          </a:p>
          <a:p>
            <a:pPr marL="624078" lvl="1" indent="-208026" defTabSz="832104">
              <a:spcBef>
                <a:spcPts val="455"/>
              </a:spcBef>
            </a:pPr>
            <a:r>
              <a:rPr lang="en-US" sz="1900" kern="1200" dirty="0">
                <a:solidFill>
                  <a:schemeClr val="tx1"/>
                </a:solidFill>
                <a:latin typeface="+mn-lt"/>
                <a:ea typeface="+mn-ea"/>
                <a:cs typeface="+mn-cs"/>
              </a:rPr>
              <a:t>IST 718: Big Data Analytics</a:t>
            </a:r>
          </a:p>
          <a:p>
            <a:pPr marL="624078" lvl="1" indent="-208026" defTabSz="832104">
              <a:spcBef>
                <a:spcPts val="455"/>
              </a:spcBef>
            </a:pPr>
            <a:endParaRPr lang="en-US" sz="2184" kern="1200" dirty="0">
              <a:solidFill>
                <a:schemeClr val="tx1"/>
              </a:solidFill>
              <a:latin typeface="+mn-lt"/>
              <a:ea typeface="+mn-ea"/>
              <a:cs typeface="+mn-cs"/>
            </a:endParaRPr>
          </a:p>
          <a:p>
            <a:pPr marL="624078" lvl="1" indent="-208026" defTabSz="832104">
              <a:spcBef>
                <a:spcPts val="455"/>
              </a:spcBef>
            </a:pPr>
            <a:endParaRPr lang="en-US" sz="2184" kern="1200"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41278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0BEF96C-E0E6-4B91-A975-0E84FA72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3" name="Group 42">
            <a:extLst>
              <a:ext uri="{FF2B5EF4-FFF2-40B4-BE49-F238E27FC236}">
                <a16:creationId xmlns:a16="http://schemas.microsoft.com/office/drawing/2014/main" id="{EA9D311C-F0FB-4EA0-897C-C2C53F4DCB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44" name="Straight Connector 43">
              <a:extLst>
                <a:ext uri="{FF2B5EF4-FFF2-40B4-BE49-F238E27FC236}">
                  <a16:creationId xmlns:a16="http://schemas.microsoft.com/office/drawing/2014/main" id="{72FE33C5-A2A4-4286-8116-B8EC655FD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D999BF7-B718-4B94-BA1A-8D30E52F7A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14A32C6D-BDCB-4F77-8625-C6F352140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5">
              <a:extLst>
                <a:ext uri="{FF2B5EF4-FFF2-40B4-BE49-F238E27FC236}">
                  <a16:creationId xmlns:a16="http://schemas.microsoft.com/office/drawing/2014/main" id="{0327DD9B-48EF-4DB8-BE50-8A65BAC1D5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E82C7A29-98BA-45F9-936A-3E5045F1B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7">
              <a:extLst>
                <a:ext uri="{FF2B5EF4-FFF2-40B4-BE49-F238E27FC236}">
                  <a16:creationId xmlns:a16="http://schemas.microsoft.com/office/drawing/2014/main" id="{D3B0950E-BC8C-4B29-B94F-56F7FF696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8">
              <a:extLst>
                <a:ext uri="{FF2B5EF4-FFF2-40B4-BE49-F238E27FC236}">
                  <a16:creationId xmlns:a16="http://schemas.microsoft.com/office/drawing/2014/main" id="{EBCD9B86-99D5-438E-A7D5-2EDBDBA70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9">
              <a:extLst>
                <a:ext uri="{FF2B5EF4-FFF2-40B4-BE49-F238E27FC236}">
                  <a16:creationId xmlns:a16="http://schemas.microsoft.com/office/drawing/2014/main" id="{FA547769-4F99-4832-B923-D90B2DAF4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3891D053-AADB-44C2-A60A-62241073E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DD17740-BEA5-CE8F-3F63-199D90EADDAC}"/>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Summary of Portfolio Projects</a:t>
            </a:r>
          </a:p>
        </p:txBody>
      </p:sp>
      <p:sp useBgFill="1">
        <p:nvSpPr>
          <p:cNvPr id="54" name="Rectangle 53">
            <a:extLst>
              <a:ext uri="{FF2B5EF4-FFF2-40B4-BE49-F238E27FC236}">
                <a16:creationId xmlns:a16="http://schemas.microsoft.com/office/drawing/2014/main" id="{DC67364C-65B9-45BB-B0D2-A79026C41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EFF9AA36-20B0-C207-613B-D0E6940B34D5}"/>
              </a:ext>
            </a:extLst>
          </p:cNvPr>
          <p:cNvGraphicFramePr>
            <a:graphicFrameLocks noGrp="1"/>
          </p:cNvGraphicFramePr>
          <p:nvPr>
            <p:ph idx="1"/>
            <p:extLst>
              <p:ext uri="{D42A27DB-BD31-4B8C-83A1-F6EECF244321}">
                <p14:modId xmlns:p14="http://schemas.microsoft.com/office/powerpoint/2010/main" val="416354544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5614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ED2-E778-CF80-8191-8934F844FA65}"/>
              </a:ext>
            </a:extLst>
          </p:cNvPr>
          <p:cNvSpPr>
            <a:spLocks noGrp="1"/>
          </p:cNvSpPr>
          <p:nvPr>
            <p:ph type="title"/>
          </p:nvPr>
        </p:nvSpPr>
        <p:spPr/>
        <p:txBody>
          <a:bodyPr>
            <a:normAutofit fontScale="90000"/>
          </a:bodyPr>
          <a:lstStyle/>
          <a:p>
            <a:r>
              <a:rPr lang="en-US" dirty="0"/>
              <a:t>Learning Goal 1:</a:t>
            </a:r>
            <a:br>
              <a:rPr lang="en-US" dirty="0"/>
            </a:br>
            <a:r>
              <a:rPr lang="en-US" sz="3100" dirty="0"/>
              <a:t>Collect, store, and access data by identifying and leveraging applicable technologies</a:t>
            </a:r>
          </a:p>
        </p:txBody>
      </p:sp>
      <p:sp>
        <p:nvSpPr>
          <p:cNvPr id="3" name="Content Placeholder 2">
            <a:extLst>
              <a:ext uri="{FF2B5EF4-FFF2-40B4-BE49-F238E27FC236}">
                <a16:creationId xmlns:a16="http://schemas.microsoft.com/office/drawing/2014/main" id="{CA240FF2-192B-0281-96A0-32ED58EF5E6C}"/>
              </a:ext>
            </a:extLst>
          </p:cNvPr>
          <p:cNvSpPr>
            <a:spLocks noGrp="1"/>
          </p:cNvSpPr>
          <p:nvPr>
            <p:ph idx="1"/>
          </p:nvPr>
        </p:nvSpPr>
        <p:spPr/>
        <p:txBody>
          <a:bodyPr>
            <a:normAutofit/>
          </a:bodyPr>
          <a:lstStyle/>
          <a:p>
            <a:r>
              <a:rPr lang="en-US" dirty="0"/>
              <a:t>IST 659: Data Administration Concepts and Database Management</a:t>
            </a:r>
          </a:p>
          <a:p>
            <a:pPr lvl="1"/>
            <a:r>
              <a:rPr lang="en-US" dirty="0"/>
              <a:t>Created own data stored in a relational database</a:t>
            </a:r>
          </a:p>
          <a:p>
            <a:pPr lvl="1"/>
            <a:r>
              <a:rPr lang="en-US" dirty="0"/>
              <a:t>Access and leverage data through business technologies such as a dashboard tool</a:t>
            </a:r>
          </a:p>
          <a:p>
            <a:r>
              <a:rPr lang="en-US" dirty="0"/>
              <a:t>IST 736: Text Mining</a:t>
            </a:r>
          </a:p>
          <a:p>
            <a:pPr lvl="1"/>
            <a:r>
              <a:rPr lang="en-US" dirty="0"/>
              <a:t>Collected JSON data using API calls in Python</a:t>
            </a:r>
          </a:p>
          <a:p>
            <a:pPr lvl="1"/>
            <a:r>
              <a:rPr lang="en-US" dirty="0"/>
              <a:t>Converted to data frames and stored in CSV files</a:t>
            </a:r>
          </a:p>
          <a:p>
            <a:pPr lvl="1"/>
            <a:r>
              <a:rPr lang="en-US" dirty="0"/>
              <a:t>Accessed CSV files to prepare the data and use it for classification models, sentiment analysis, and latent Dirichlet allocation topic modeling</a:t>
            </a:r>
          </a:p>
        </p:txBody>
      </p:sp>
    </p:spTree>
    <p:extLst>
      <p:ext uri="{BB962C8B-B14F-4D97-AF65-F5344CB8AC3E}">
        <p14:creationId xmlns:p14="http://schemas.microsoft.com/office/powerpoint/2010/main" val="17018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24CD-2C43-3A29-8A3C-93B9E57E92F1}"/>
              </a:ext>
            </a:extLst>
          </p:cNvPr>
          <p:cNvSpPr>
            <a:spLocks noGrp="1"/>
          </p:cNvSpPr>
          <p:nvPr>
            <p:ph type="title"/>
          </p:nvPr>
        </p:nvSpPr>
        <p:spPr/>
        <p:txBody>
          <a:bodyPr>
            <a:normAutofit fontScale="90000"/>
          </a:bodyPr>
          <a:lstStyle/>
          <a:p>
            <a:r>
              <a:rPr lang="en-US" dirty="0"/>
              <a:t>Learning Goal 2:</a:t>
            </a:r>
            <a:br>
              <a:rPr lang="en-US" dirty="0"/>
            </a:br>
            <a:r>
              <a:rPr lang="en-US" sz="3100" dirty="0"/>
              <a:t>Create actionable insight across a range of contexts, using data and the full data science life cycle</a:t>
            </a:r>
          </a:p>
        </p:txBody>
      </p:sp>
      <p:sp>
        <p:nvSpPr>
          <p:cNvPr id="3" name="Content Placeholder 2">
            <a:extLst>
              <a:ext uri="{FF2B5EF4-FFF2-40B4-BE49-F238E27FC236}">
                <a16:creationId xmlns:a16="http://schemas.microsoft.com/office/drawing/2014/main" id="{EA1D7BC9-29FA-1ED7-8192-6661044798B9}"/>
              </a:ext>
            </a:extLst>
          </p:cNvPr>
          <p:cNvSpPr>
            <a:spLocks noGrp="1"/>
          </p:cNvSpPr>
          <p:nvPr>
            <p:ph idx="1"/>
          </p:nvPr>
        </p:nvSpPr>
        <p:spPr/>
        <p:txBody>
          <a:bodyPr>
            <a:normAutofit fontScale="85000" lnSpcReduction="20000"/>
          </a:bodyPr>
          <a:lstStyle/>
          <a:p>
            <a:r>
              <a:rPr lang="en-US" dirty="0"/>
              <a:t>IST 707: Applied Machine Learning</a:t>
            </a:r>
          </a:p>
          <a:p>
            <a:pPr lvl="1"/>
            <a:r>
              <a:rPr lang="en-US" dirty="0"/>
              <a:t>Help vineyards and wine-makers better understand what makes a high scoring wine among tasting judges</a:t>
            </a:r>
          </a:p>
          <a:p>
            <a:r>
              <a:rPr lang="en-US" dirty="0"/>
              <a:t>IST 652: Scripting for Data Analysis</a:t>
            </a:r>
          </a:p>
          <a:p>
            <a:pPr lvl="1"/>
            <a:r>
              <a:rPr lang="en-US" dirty="0"/>
              <a:t>Help people save money by identifying the best streaming subscription based on their individual tastes</a:t>
            </a:r>
          </a:p>
          <a:p>
            <a:r>
              <a:rPr lang="en-US" dirty="0"/>
              <a:t>IST 659: Data Administration and Database Management</a:t>
            </a:r>
          </a:p>
          <a:p>
            <a:pPr lvl="1"/>
            <a:r>
              <a:rPr lang="en-US" dirty="0"/>
              <a:t>Help a vineyard track their production process, sales, revenue, costs, and employee labor</a:t>
            </a:r>
          </a:p>
          <a:p>
            <a:r>
              <a:rPr lang="en-US" dirty="0"/>
              <a:t>IST 687: Intro to Data Science</a:t>
            </a:r>
          </a:p>
          <a:p>
            <a:pPr lvl="1"/>
            <a:r>
              <a:rPr lang="en-US" dirty="0"/>
              <a:t>Uncovering the characteristics of the most popular songs on Spotify to help record company leadership bring on new artists</a:t>
            </a:r>
          </a:p>
          <a:p>
            <a:r>
              <a:rPr lang="en-US" dirty="0"/>
              <a:t>IST 736: Text Mining</a:t>
            </a:r>
          </a:p>
          <a:p>
            <a:pPr lvl="1"/>
            <a:r>
              <a:rPr lang="en-US" dirty="0"/>
              <a:t>Creation of a game development aid to help card designers of Magic: The Gathering make new cards that support a positive player experience</a:t>
            </a:r>
          </a:p>
          <a:p>
            <a:endParaRPr lang="en-US" dirty="0"/>
          </a:p>
        </p:txBody>
      </p:sp>
    </p:spTree>
    <p:extLst>
      <p:ext uri="{BB962C8B-B14F-4D97-AF65-F5344CB8AC3E}">
        <p14:creationId xmlns:p14="http://schemas.microsoft.com/office/powerpoint/2010/main" val="424808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B78F-0531-32F9-BAE3-107A29AA2DA3}"/>
              </a:ext>
            </a:extLst>
          </p:cNvPr>
          <p:cNvSpPr>
            <a:spLocks noGrp="1"/>
          </p:cNvSpPr>
          <p:nvPr>
            <p:ph type="title"/>
          </p:nvPr>
        </p:nvSpPr>
        <p:spPr/>
        <p:txBody>
          <a:bodyPr>
            <a:normAutofit fontScale="90000"/>
          </a:bodyPr>
          <a:lstStyle/>
          <a:p>
            <a:r>
              <a:rPr lang="en-US" dirty="0"/>
              <a:t>Learning Goal 3:</a:t>
            </a:r>
            <a:br>
              <a:rPr lang="en-US" dirty="0"/>
            </a:br>
            <a:r>
              <a:rPr lang="en-US" sz="3100" dirty="0"/>
              <a:t>Apply visualization and predictive models to help generate actionable insight</a:t>
            </a:r>
          </a:p>
        </p:txBody>
      </p:sp>
      <p:sp>
        <p:nvSpPr>
          <p:cNvPr id="3" name="Content Placeholder 2">
            <a:extLst>
              <a:ext uri="{FF2B5EF4-FFF2-40B4-BE49-F238E27FC236}">
                <a16:creationId xmlns:a16="http://schemas.microsoft.com/office/drawing/2014/main" id="{93226DB2-221C-2D73-908D-F7EE387E488D}"/>
              </a:ext>
            </a:extLst>
          </p:cNvPr>
          <p:cNvSpPr>
            <a:spLocks noGrp="1"/>
          </p:cNvSpPr>
          <p:nvPr>
            <p:ph idx="1"/>
          </p:nvPr>
        </p:nvSpPr>
        <p:spPr/>
        <p:txBody>
          <a:bodyPr>
            <a:normAutofit lnSpcReduction="10000"/>
          </a:bodyPr>
          <a:lstStyle/>
          <a:p>
            <a:r>
              <a:rPr lang="en-US" dirty="0"/>
              <a:t>IST 719: Information Visualization</a:t>
            </a:r>
          </a:p>
          <a:p>
            <a:pPr lvl="1"/>
            <a:r>
              <a:rPr lang="en-US" dirty="0"/>
              <a:t>Used R, ggplot2, and Adobe Illustrator to create an infographic poster</a:t>
            </a:r>
          </a:p>
          <a:p>
            <a:pPr lvl="1"/>
            <a:r>
              <a:rPr lang="en-US" dirty="0"/>
              <a:t>Intended for people working in the video games industry and to captivate interest of a general audience</a:t>
            </a:r>
          </a:p>
          <a:p>
            <a:pPr lvl="1"/>
            <a:r>
              <a:rPr lang="en-US" dirty="0"/>
              <a:t>Revealed insights over a thirty year period</a:t>
            </a:r>
          </a:p>
          <a:p>
            <a:pPr lvl="1"/>
            <a:r>
              <a:rPr lang="en-US" dirty="0"/>
              <a:t>Help studios target certain regions to maximize profits</a:t>
            </a:r>
          </a:p>
          <a:p>
            <a:r>
              <a:rPr lang="en-US" dirty="0"/>
              <a:t>IST 707: Applied Data Science</a:t>
            </a:r>
          </a:p>
          <a:p>
            <a:pPr lvl="1"/>
            <a:r>
              <a:rPr lang="en-US" dirty="0"/>
              <a:t>Used supervised and unsupervised machine learning techniques</a:t>
            </a:r>
          </a:p>
          <a:p>
            <a:pPr lvl="2"/>
            <a:r>
              <a:rPr lang="en-US" dirty="0"/>
              <a:t>SVM, decision trees, random forest, Naïve Bayes, k-Nearest Neighbors, clustering, association rule mining</a:t>
            </a:r>
          </a:p>
          <a:p>
            <a:pPr lvl="1"/>
            <a:r>
              <a:rPr lang="en-US" dirty="0"/>
              <a:t>Help wine manufacturers fine tune their recipes to improve their chances of scoring highly among professional wine tasting judges</a:t>
            </a:r>
          </a:p>
        </p:txBody>
      </p:sp>
    </p:spTree>
    <p:extLst>
      <p:ext uri="{BB962C8B-B14F-4D97-AF65-F5344CB8AC3E}">
        <p14:creationId xmlns:p14="http://schemas.microsoft.com/office/powerpoint/2010/main" val="336477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0735-1103-738A-6E54-CC2381F0021B}"/>
              </a:ext>
            </a:extLst>
          </p:cNvPr>
          <p:cNvSpPr>
            <a:spLocks noGrp="1"/>
          </p:cNvSpPr>
          <p:nvPr>
            <p:ph type="title"/>
          </p:nvPr>
        </p:nvSpPr>
        <p:spPr/>
        <p:txBody>
          <a:bodyPr>
            <a:normAutofit fontScale="90000"/>
          </a:bodyPr>
          <a:lstStyle/>
          <a:p>
            <a:r>
              <a:rPr lang="en-US" dirty="0"/>
              <a:t>Learning Goal 4:</a:t>
            </a:r>
            <a:br>
              <a:rPr lang="en-US" dirty="0"/>
            </a:br>
            <a:r>
              <a:rPr lang="en-US" sz="3100" dirty="0"/>
              <a:t>Use programming languages such as R and Python to support the generation of actionable insight.</a:t>
            </a:r>
          </a:p>
        </p:txBody>
      </p:sp>
      <p:sp>
        <p:nvSpPr>
          <p:cNvPr id="3" name="Content Placeholder 2">
            <a:extLst>
              <a:ext uri="{FF2B5EF4-FFF2-40B4-BE49-F238E27FC236}">
                <a16:creationId xmlns:a16="http://schemas.microsoft.com/office/drawing/2014/main" id="{E225984D-277B-E57E-0C6A-DC5E28950B48}"/>
              </a:ext>
            </a:extLst>
          </p:cNvPr>
          <p:cNvSpPr>
            <a:spLocks noGrp="1"/>
          </p:cNvSpPr>
          <p:nvPr>
            <p:ph idx="1"/>
          </p:nvPr>
        </p:nvSpPr>
        <p:spPr/>
        <p:txBody>
          <a:bodyPr>
            <a:normAutofit fontScale="92500" lnSpcReduction="10000"/>
          </a:bodyPr>
          <a:lstStyle/>
          <a:p>
            <a:r>
              <a:rPr lang="en-US" dirty="0"/>
              <a:t>R, R Shiny, and R Markdown</a:t>
            </a:r>
          </a:p>
          <a:p>
            <a:pPr lvl="1"/>
            <a:r>
              <a:rPr lang="en-US" dirty="0"/>
              <a:t>IST 687: Intro to Data Science</a:t>
            </a:r>
          </a:p>
          <a:p>
            <a:pPr lvl="2"/>
            <a:r>
              <a:rPr lang="en-US" dirty="0"/>
              <a:t>Data exploration techniques, visualization, statistical inference tests, basic R Shiny app</a:t>
            </a:r>
          </a:p>
          <a:p>
            <a:pPr lvl="1"/>
            <a:r>
              <a:rPr lang="en-US" dirty="0"/>
              <a:t>IST 707: Applied Machine Learning</a:t>
            </a:r>
          </a:p>
          <a:p>
            <a:pPr lvl="2"/>
            <a:r>
              <a:rPr lang="en-US" dirty="0"/>
              <a:t>Data importing, preparation, and modeling</a:t>
            </a:r>
          </a:p>
          <a:p>
            <a:r>
              <a:rPr lang="en-US" dirty="0"/>
              <a:t>Python and </a:t>
            </a:r>
            <a:r>
              <a:rPr lang="en-US" dirty="0" err="1"/>
              <a:t>Jupyter</a:t>
            </a:r>
            <a:r>
              <a:rPr lang="en-US" dirty="0"/>
              <a:t> Notebook</a:t>
            </a:r>
          </a:p>
          <a:p>
            <a:pPr lvl="1"/>
            <a:r>
              <a:rPr lang="en-US" dirty="0"/>
              <a:t>IST 652: Scripting for Data Analysis</a:t>
            </a:r>
          </a:p>
          <a:p>
            <a:pPr lvl="2"/>
            <a:r>
              <a:rPr lang="en-US" dirty="0"/>
              <a:t>Data manipulation, visualizations, structured and text data</a:t>
            </a:r>
          </a:p>
          <a:p>
            <a:pPr lvl="1"/>
            <a:r>
              <a:rPr lang="en-US" dirty="0"/>
              <a:t>IST 664: Natural Language Processing</a:t>
            </a:r>
          </a:p>
          <a:p>
            <a:pPr lvl="2"/>
            <a:r>
              <a:rPr lang="en-US" dirty="0"/>
              <a:t>External tools such as Hugging Face</a:t>
            </a:r>
          </a:p>
          <a:p>
            <a:pPr lvl="1"/>
            <a:r>
              <a:rPr lang="en-US" dirty="0"/>
              <a:t>IST 736: Text Mining</a:t>
            </a:r>
          </a:p>
          <a:p>
            <a:pPr lvl="2"/>
            <a:r>
              <a:rPr lang="en-US" dirty="0"/>
              <a:t>API calls, data storage, data preparation, predictive models</a:t>
            </a:r>
          </a:p>
        </p:txBody>
      </p:sp>
    </p:spTree>
    <p:extLst>
      <p:ext uri="{BB962C8B-B14F-4D97-AF65-F5344CB8AC3E}">
        <p14:creationId xmlns:p14="http://schemas.microsoft.com/office/powerpoint/2010/main" val="117146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C9A2-63BA-D017-E140-09545FE5B5E0}"/>
              </a:ext>
            </a:extLst>
          </p:cNvPr>
          <p:cNvSpPr>
            <a:spLocks noGrp="1"/>
          </p:cNvSpPr>
          <p:nvPr>
            <p:ph type="title"/>
          </p:nvPr>
        </p:nvSpPr>
        <p:spPr/>
        <p:txBody>
          <a:bodyPr>
            <a:normAutofit fontScale="90000"/>
          </a:bodyPr>
          <a:lstStyle/>
          <a:p>
            <a:r>
              <a:rPr lang="en-US" dirty="0"/>
              <a:t>Learning Goal 5:</a:t>
            </a:r>
            <a:br>
              <a:rPr lang="en-US" dirty="0"/>
            </a:br>
            <a:r>
              <a:rPr lang="en-US" sz="3100" dirty="0"/>
              <a:t>Communicate insights gained via visualization and analytics to a broad range of audiences.</a:t>
            </a:r>
          </a:p>
        </p:txBody>
      </p:sp>
      <p:sp>
        <p:nvSpPr>
          <p:cNvPr id="3" name="Content Placeholder 2">
            <a:extLst>
              <a:ext uri="{FF2B5EF4-FFF2-40B4-BE49-F238E27FC236}">
                <a16:creationId xmlns:a16="http://schemas.microsoft.com/office/drawing/2014/main" id="{49BF1504-48D8-6B76-6FC3-E4DEB5B72E18}"/>
              </a:ext>
            </a:extLst>
          </p:cNvPr>
          <p:cNvSpPr>
            <a:spLocks noGrp="1"/>
          </p:cNvSpPr>
          <p:nvPr>
            <p:ph idx="1"/>
          </p:nvPr>
        </p:nvSpPr>
        <p:spPr/>
        <p:txBody>
          <a:bodyPr>
            <a:normAutofit lnSpcReduction="10000"/>
          </a:bodyPr>
          <a:lstStyle/>
          <a:p>
            <a:r>
              <a:rPr lang="en-US" dirty="0"/>
              <a:t>Projects were designed for various audiences</a:t>
            </a:r>
          </a:p>
          <a:p>
            <a:pPr lvl="1"/>
            <a:r>
              <a:rPr lang="en-US" dirty="0"/>
              <a:t>IST 664 and IST 707</a:t>
            </a:r>
          </a:p>
          <a:p>
            <a:pPr lvl="2"/>
            <a:r>
              <a:rPr lang="en-US" dirty="0"/>
              <a:t>Technical audiences</a:t>
            </a:r>
          </a:p>
          <a:p>
            <a:pPr lvl="2"/>
            <a:r>
              <a:rPr lang="en-US" dirty="0"/>
              <a:t>Discussions of data processing, model development, and strategies used</a:t>
            </a:r>
          </a:p>
          <a:p>
            <a:pPr lvl="1"/>
            <a:r>
              <a:rPr lang="en-US" dirty="0"/>
              <a:t>IST 719</a:t>
            </a:r>
          </a:p>
          <a:p>
            <a:pPr lvl="2"/>
            <a:r>
              <a:rPr lang="en-US" dirty="0"/>
              <a:t>Capture the attention of anyone who might see the final infographic poster</a:t>
            </a:r>
          </a:p>
          <a:p>
            <a:pPr lvl="1"/>
            <a:r>
              <a:rPr lang="en-US" dirty="0"/>
              <a:t>IST 736, IST 659, IST 652</a:t>
            </a:r>
          </a:p>
          <a:p>
            <a:pPr lvl="2"/>
            <a:r>
              <a:rPr lang="en-US" dirty="0"/>
              <a:t>General audiences</a:t>
            </a:r>
          </a:p>
          <a:p>
            <a:pPr lvl="2"/>
            <a:r>
              <a:rPr lang="en-US" dirty="0"/>
              <a:t>How the results would impact a business and/or how people would benefit</a:t>
            </a:r>
          </a:p>
          <a:p>
            <a:pPr lvl="1"/>
            <a:r>
              <a:rPr lang="en-US" dirty="0"/>
              <a:t>IST 687</a:t>
            </a:r>
          </a:p>
          <a:p>
            <a:pPr lvl="2"/>
            <a:r>
              <a:rPr lang="en-US" dirty="0"/>
              <a:t>Company leadership</a:t>
            </a:r>
          </a:p>
          <a:p>
            <a:pPr lvl="1"/>
            <a:endParaRPr lang="en-US" dirty="0"/>
          </a:p>
        </p:txBody>
      </p:sp>
    </p:spTree>
    <p:extLst>
      <p:ext uri="{BB962C8B-B14F-4D97-AF65-F5344CB8AC3E}">
        <p14:creationId xmlns:p14="http://schemas.microsoft.com/office/powerpoint/2010/main" val="138003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6DF9-0F1B-9003-8087-D17E89D92A02}"/>
              </a:ext>
            </a:extLst>
          </p:cNvPr>
          <p:cNvSpPr>
            <a:spLocks noGrp="1"/>
          </p:cNvSpPr>
          <p:nvPr>
            <p:ph type="title"/>
          </p:nvPr>
        </p:nvSpPr>
        <p:spPr/>
        <p:txBody>
          <a:bodyPr>
            <a:normAutofit fontScale="90000"/>
          </a:bodyPr>
          <a:lstStyle/>
          <a:p>
            <a:r>
              <a:rPr lang="en-US" dirty="0"/>
              <a:t>Learning Goal 6:</a:t>
            </a:r>
            <a:br>
              <a:rPr lang="en-US" dirty="0"/>
            </a:br>
            <a:r>
              <a:rPr lang="en-US" sz="3100" dirty="0"/>
              <a:t>Apply ethics in the development, use, and evaluation of data and predictive models.</a:t>
            </a:r>
          </a:p>
        </p:txBody>
      </p:sp>
      <p:sp>
        <p:nvSpPr>
          <p:cNvPr id="3" name="Content Placeholder 2">
            <a:extLst>
              <a:ext uri="{FF2B5EF4-FFF2-40B4-BE49-F238E27FC236}">
                <a16:creationId xmlns:a16="http://schemas.microsoft.com/office/drawing/2014/main" id="{22C9587D-3587-D870-C15A-45C850F3B12A}"/>
              </a:ext>
            </a:extLst>
          </p:cNvPr>
          <p:cNvSpPr>
            <a:spLocks noGrp="1"/>
          </p:cNvSpPr>
          <p:nvPr>
            <p:ph idx="1"/>
          </p:nvPr>
        </p:nvSpPr>
        <p:spPr/>
        <p:txBody>
          <a:bodyPr>
            <a:normAutofit fontScale="62500" lnSpcReduction="20000"/>
          </a:bodyPr>
          <a:lstStyle/>
          <a:p>
            <a:r>
              <a:rPr lang="en-US" dirty="0"/>
              <a:t>Responsible practicing of data science</a:t>
            </a:r>
          </a:p>
          <a:p>
            <a:pPr lvl="1"/>
            <a:r>
              <a:rPr lang="en-US" dirty="0"/>
              <a:t>Model bias</a:t>
            </a:r>
          </a:p>
          <a:p>
            <a:pPr lvl="1"/>
            <a:r>
              <a:rPr lang="en-US" dirty="0"/>
              <a:t>Fairness and transparency</a:t>
            </a:r>
          </a:p>
          <a:p>
            <a:r>
              <a:rPr lang="en-US" dirty="0"/>
              <a:t>IST 659: Database Admin Concepts and Database Management</a:t>
            </a:r>
          </a:p>
          <a:p>
            <a:pPr lvl="1"/>
            <a:r>
              <a:rPr lang="en-US" dirty="0"/>
              <a:t>Properly designed database to store company and sales information separately</a:t>
            </a:r>
          </a:p>
          <a:p>
            <a:pPr lvl="1"/>
            <a:r>
              <a:rPr lang="en-US" dirty="0"/>
              <a:t>Sensitive customer information separated from order information</a:t>
            </a:r>
          </a:p>
          <a:p>
            <a:r>
              <a:rPr lang="en-US" dirty="0"/>
              <a:t>IST 652: Scripting for Data Analysis</a:t>
            </a:r>
          </a:p>
          <a:p>
            <a:pPr lvl="1"/>
            <a:r>
              <a:rPr lang="en-US" dirty="0"/>
              <a:t>Addressed underlying biases in data sources by investigation relationship between IMDB scores and number of users who voted</a:t>
            </a:r>
          </a:p>
          <a:p>
            <a:r>
              <a:rPr lang="en-US" dirty="0"/>
              <a:t>IST 615: Cloud Management</a:t>
            </a:r>
          </a:p>
          <a:p>
            <a:pPr lvl="1"/>
            <a:r>
              <a:rPr lang="en-US" dirty="0"/>
              <a:t>Tool to securely store sensitive information about students</a:t>
            </a:r>
          </a:p>
          <a:p>
            <a:r>
              <a:rPr lang="en-US" dirty="0"/>
              <a:t>IST 707: Applied Machine Learning</a:t>
            </a:r>
          </a:p>
          <a:p>
            <a:pPr lvl="1"/>
            <a:r>
              <a:rPr lang="en-US" dirty="0"/>
              <a:t>Choosing a model based on its interpretability</a:t>
            </a:r>
          </a:p>
          <a:p>
            <a:r>
              <a:rPr lang="en-US" dirty="0"/>
              <a:t>IST 664: Natural Language Processing</a:t>
            </a:r>
          </a:p>
          <a:p>
            <a:pPr lvl="1"/>
            <a:r>
              <a:rPr lang="en-US" dirty="0"/>
              <a:t> Evaluated models on additional metrics such as precision, recall, and F1-score</a:t>
            </a:r>
          </a:p>
        </p:txBody>
      </p:sp>
    </p:spTree>
    <p:extLst>
      <p:ext uri="{BB962C8B-B14F-4D97-AF65-F5344CB8AC3E}">
        <p14:creationId xmlns:p14="http://schemas.microsoft.com/office/powerpoint/2010/main" val="409206410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{E6B86ED5-330D-B44C-B6BD-82B53BADE130}tf10001060</Template>
  <TotalTime>625</TotalTime>
  <Words>5121</Words>
  <Application>Microsoft Macintosh PowerPoint</Application>
  <PresentationFormat>Widescreen</PresentationFormat>
  <Paragraphs>251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Times New Roman</vt:lpstr>
      <vt:lpstr>Trebuchet MS</vt:lpstr>
      <vt:lpstr>Wingdings 3</vt:lpstr>
      <vt:lpstr>Facet</vt:lpstr>
      <vt:lpstr>Applied Data Science Project Portfolio Milestone Presentation</vt:lpstr>
      <vt:lpstr>Introduction and Program Outline</vt:lpstr>
      <vt:lpstr>Summary of Portfolio Projects</vt:lpstr>
      <vt:lpstr>Learning Goal 1: Collect, store, and access data by identifying and leveraging applicable technologies</vt:lpstr>
      <vt:lpstr>Learning Goal 2: Create actionable insight across a range of contexts, using data and the full data science life cycle</vt:lpstr>
      <vt:lpstr>Learning Goal 3: Apply visualization and predictive models to help generate actionable insight</vt:lpstr>
      <vt:lpstr>Learning Goal 4: Use programming languages such as R and Python to support the generation of actionable insight.</vt:lpstr>
      <vt:lpstr>Learning Goal 5: Communicate insights gained via visualization and analytics to a broad range of audiences.</vt:lpstr>
      <vt:lpstr>Learning Goal 6: Apply ethics in the development, use, and evaluation of data and predictive models.</vt:lpstr>
      <vt:lpstr>Influential Conceptual Works</vt:lpstr>
      <vt:lpstr>Areas of Strength</vt:lpstr>
      <vt:lpstr>Areas of Challenge</vt:lpstr>
      <vt:lpstr>Moving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 Portfolio Milestone Presentation</dc:title>
  <dc:creator>Bryan D'Amico</dc:creator>
  <cp:lastModifiedBy>Bryan D'Amico</cp:lastModifiedBy>
  <cp:revision>7</cp:revision>
  <dcterms:created xsi:type="dcterms:W3CDTF">2023-11-23T13:32:41Z</dcterms:created>
  <dcterms:modified xsi:type="dcterms:W3CDTF">2023-11-23T23:58:28Z</dcterms:modified>
</cp:coreProperties>
</file>