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4" r:id="rId3"/>
    <p:sldId id="263" r:id="rId4"/>
    <p:sldId id="262" r:id="rId5"/>
    <p:sldId id="261" r:id="rId6"/>
    <p:sldId id="267" r:id="rId7"/>
    <p:sldId id="268" r:id="rId8"/>
    <p:sldId id="269" r:id="rId9"/>
    <p:sldId id="270" r:id="rId10"/>
    <p:sldId id="271" r:id="rId11"/>
    <p:sldId id="265" r:id="rId12"/>
    <p:sldId id="266" r:id="rId13"/>
    <p:sldId id="272" r:id="rId14"/>
    <p:sldId id="274" r:id="rId15"/>
    <p:sldId id="277" r:id="rId16"/>
    <p:sldId id="280"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8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370"/>
  </p:normalViewPr>
  <p:slideViewPr>
    <p:cSldViewPr snapToGrid="0">
      <p:cViewPr varScale="1">
        <p:scale>
          <a:sx n="96" d="100"/>
          <a:sy n="96" d="100"/>
        </p:scale>
        <p:origin x="10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4AB8F-DF38-4ABB-ADDA-BD706A03909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F1979-4B94-4863-85C5-8E74003490C7}">
      <dgm:prSet custT="1"/>
      <dgm:spPr/>
      <dgm:t>
        <a:bodyPr/>
        <a:lstStyle/>
        <a:p>
          <a:pPr>
            <a:defRPr b="1"/>
          </a:pPr>
          <a:r>
            <a:rPr lang="en-US" sz="2000" dirty="0"/>
            <a:t>No more local files</a:t>
          </a:r>
        </a:p>
      </dgm:t>
    </dgm:pt>
    <dgm:pt modelId="{405DB7A4-B523-45B1-9CDD-0D0457BEB117}" type="parTrans" cxnId="{1337E325-E12C-4C4F-B325-9E8EA95CBB55}">
      <dgm:prSet/>
      <dgm:spPr/>
      <dgm:t>
        <a:bodyPr/>
        <a:lstStyle/>
        <a:p>
          <a:endParaRPr lang="en-US"/>
        </a:p>
      </dgm:t>
    </dgm:pt>
    <dgm:pt modelId="{F70ABBD8-D196-4CE6-A918-B86BA9DC376B}" type="sibTrans" cxnId="{1337E325-E12C-4C4F-B325-9E8EA95CBB55}">
      <dgm:prSet/>
      <dgm:spPr/>
      <dgm:t>
        <a:bodyPr/>
        <a:lstStyle/>
        <a:p>
          <a:endParaRPr lang="en-US"/>
        </a:p>
      </dgm:t>
    </dgm:pt>
    <dgm:pt modelId="{FF71E713-B9AD-44A6-9214-1E7D297371B3}">
      <dgm:prSet custT="1"/>
      <dgm:spPr/>
      <dgm:t>
        <a:bodyPr/>
        <a:lstStyle/>
        <a:p>
          <a:r>
            <a:rPr lang="en-US" sz="1800" dirty="0"/>
            <a:t>No possibility of forms getting lost or stolen</a:t>
          </a:r>
        </a:p>
      </dgm:t>
    </dgm:pt>
    <dgm:pt modelId="{3E88EC7A-E066-4B4A-9DB8-EC486AB57CD3}" type="parTrans" cxnId="{D4833EC2-7882-44AA-9E7E-AA416B126E2A}">
      <dgm:prSet/>
      <dgm:spPr/>
      <dgm:t>
        <a:bodyPr/>
        <a:lstStyle/>
        <a:p>
          <a:endParaRPr lang="en-US"/>
        </a:p>
      </dgm:t>
    </dgm:pt>
    <dgm:pt modelId="{EB85DA76-18AC-44C7-8DB4-6186645CE18D}" type="sibTrans" cxnId="{D4833EC2-7882-44AA-9E7E-AA416B126E2A}">
      <dgm:prSet/>
      <dgm:spPr/>
      <dgm:t>
        <a:bodyPr/>
        <a:lstStyle/>
        <a:p>
          <a:endParaRPr lang="en-US"/>
        </a:p>
      </dgm:t>
    </dgm:pt>
    <dgm:pt modelId="{5D117D61-12F0-4915-95EE-C9A198D68D0D}">
      <dgm:prSet custT="1"/>
      <dgm:spPr/>
      <dgm:t>
        <a:bodyPr/>
        <a:lstStyle/>
        <a:p>
          <a:r>
            <a:rPr lang="en-US" sz="1800" dirty="0"/>
            <a:t>Secure and encrypted – follows all regulations</a:t>
          </a:r>
        </a:p>
      </dgm:t>
    </dgm:pt>
    <dgm:pt modelId="{734BC663-B25C-4829-A085-083F0C6008F2}" type="parTrans" cxnId="{ABD2115E-AEC1-495C-A5A8-51AE424BB6C3}">
      <dgm:prSet/>
      <dgm:spPr/>
      <dgm:t>
        <a:bodyPr/>
        <a:lstStyle/>
        <a:p>
          <a:endParaRPr lang="en-US"/>
        </a:p>
      </dgm:t>
    </dgm:pt>
    <dgm:pt modelId="{9442000B-105F-4061-B106-0329063C5867}" type="sibTrans" cxnId="{ABD2115E-AEC1-495C-A5A8-51AE424BB6C3}">
      <dgm:prSet/>
      <dgm:spPr/>
      <dgm:t>
        <a:bodyPr/>
        <a:lstStyle/>
        <a:p>
          <a:endParaRPr lang="en-US"/>
        </a:p>
      </dgm:t>
    </dgm:pt>
    <dgm:pt modelId="{EB66B1B9-9CEC-467F-A9AA-A1A7B52797D7}">
      <dgm:prSet custT="1"/>
      <dgm:spPr/>
      <dgm:t>
        <a:bodyPr/>
        <a:lstStyle/>
        <a:p>
          <a:pPr>
            <a:defRPr b="1"/>
          </a:pPr>
          <a:r>
            <a:rPr lang="en-US" sz="2000" dirty="0"/>
            <a:t>Instant access to what you need when you need it</a:t>
          </a:r>
        </a:p>
      </dgm:t>
    </dgm:pt>
    <dgm:pt modelId="{313B8EE0-BC06-4541-A85A-6E1CEBB173FC}" type="parTrans" cxnId="{A809B96E-7476-4988-BB92-6E26741520DC}">
      <dgm:prSet/>
      <dgm:spPr/>
      <dgm:t>
        <a:bodyPr/>
        <a:lstStyle/>
        <a:p>
          <a:endParaRPr lang="en-US"/>
        </a:p>
      </dgm:t>
    </dgm:pt>
    <dgm:pt modelId="{277D6560-9CC3-4A88-B7ED-8629B8B8CAF8}" type="sibTrans" cxnId="{A809B96E-7476-4988-BB92-6E26741520DC}">
      <dgm:prSet/>
      <dgm:spPr/>
      <dgm:t>
        <a:bodyPr/>
        <a:lstStyle/>
        <a:p>
          <a:endParaRPr lang="en-US"/>
        </a:p>
      </dgm:t>
    </dgm:pt>
    <dgm:pt modelId="{93F01B59-3A3A-4C2B-8740-92C1847416A6}">
      <dgm:prSet custT="1"/>
      <dgm:spPr/>
      <dgm:t>
        <a:bodyPr/>
        <a:lstStyle/>
        <a:p>
          <a:r>
            <a:rPr lang="en-US" sz="1800" dirty="0"/>
            <a:t>No more needing to ask others or look out for emails</a:t>
          </a:r>
        </a:p>
      </dgm:t>
    </dgm:pt>
    <dgm:pt modelId="{ED3BFB48-AD3E-4B3E-A591-DE47F93D7B3D}" type="parTrans" cxnId="{9A013832-CB82-4115-A221-BCBC7AF8576A}">
      <dgm:prSet/>
      <dgm:spPr/>
      <dgm:t>
        <a:bodyPr/>
        <a:lstStyle/>
        <a:p>
          <a:endParaRPr lang="en-US"/>
        </a:p>
      </dgm:t>
    </dgm:pt>
    <dgm:pt modelId="{E43C97CC-F1F3-4947-95F4-0B57F00F3213}" type="sibTrans" cxnId="{9A013832-CB82-4115-A221-BCBC7AF8576A}">
      <dgm:prSet/>
      <dgm:spPr/>
      <dgm:t>
        <a:bodyPr/>
        <a:lstStyle/>
        <a:p>
          <a:endParaRPr lang="en-US"/>
        </a:p>
      </dgm:t>
    </dgm:pt>
    <dgm:pt modelId="{D1455BE5-555B-4AE7-944C-C95601109376}">
      <dgm:prSet custT="1"/>
      <dgm:spPr/>
      <dgm:t>
        <a:bodyPr/>
        <a:lstStyle/>
        <a:p>
          <a:pPr>
            <a:defRPr b="1"/>
          </a:pPr>
          <a:r>
            <a:rPr lang="en-US" sz="1800" dirty="0"/>
            <a:t>Reclaim already limited time for important duties</a:t>
          </a:r>
        </a:p>
      </dgm:t>
    </dgm:pt>
    <dgm:pt modelId="{4ED540BC-B7B3-4C45-B6C5-FB2C99B55D04}" type="parTrans" cxnId="{8858BF86-C7AE-47C8-B052-7DD2C071F0A4}">
      <dgm:prSet/>
      <dgm:spPr/>
      <dgm:t>
        <a:bodyPr/>
        <a:lstStyle/>
        <a:p>
          <a:endParaRPr lang="en-US"/>
        </a:p>
      </dgm:t>
    </dgm:pt>
    <dgm:pt modelId="{0FCBE9C2-C57C-4730-8EFC-D8E59CF9EA5C}" type="sibTrans" cxnId="{8858BF86-C7AE-47C8-B052-7DD2C071F0A4}">
      <dgm:prSet/>
      <dgm:spPr/>
      <dgm:t>
        <a:bodyPr/>
        <a:lstStyle/>
        <a:p>
          <a:endParaRPr lang="en-US"/>
        </a:p>
      </dgm:t>
    </dgm:pt>
    <dgm:pt modelId="{F5FC4B1A-3710-4819-9548-E37D7BC347FA}">
      <dgm:prSet custT="1"/>
      <dgm:spPr/>
      <dgm:t>
        <a:bodyPr/>
        <a:lstStyle/>
        <a:p>
          <a:pPr>
            <a:defRPr b="1"/>
          </a:pPr>
          <a:r>
            <a:rPr lang="en-US" sz="1800" dirty="0"/>
            <a:t>No more worries about remembering what services need to be provided for students</a:t>
          </a:r>
        </a:p>
      </dgm:t>
    </dgm:pt>
    <dgm:pt modelId="{9FDF9C62-A3F4-4DA0-A25B-73FE0D6B1DDE}" type="parTrans" cxnId="{5D5CC681-B245-46EA-9413-D2722ECED516}">
      <dgm:prSet/>
      <dgm:spPr/>
      <dgm:t>
        <a:bodyPr/>
        <a:lstStyle/>
        <a:p>
          <a:endParaRPr lang="en-US"/>
        </a:p>
      </dgm:t>
    </dgm:pt>
    <dgm:pt modelId="{EFC012C3-1DAF-43F6-9EE2-9E9042097001}" type="sibTrans" cxnId="{5D5CC681-B245-46EA-9413-D2722ECED516}">
      <dgm:prSet/>
      <dgm:spPr/>
      <dgm:t>
        <a:bodyPr/>
        <a:lstStyle/>
        <a:p>
          <a:endParaRPr lang="en-US"/>
        </a:p>
      </dgm:t>
    </dgm:pt>
    <dgm:pt modelId="{E7B7B3AA-E021-4C40-82B0-5FEBAE15456A}" type="pres">
      <dgm:prSet presAssocID="{C794AB8F-DF38-4ABB-ADDA-BD706A039092}" presName="root" presStyleCnt="0">
        <dgm:presLayoutVars>
          <dgm:dir/>
          <dgm:resizeHandles val="exact"/>
        </dgm:presLayoutVars>
      </dgm:prSet>
      <dgm:spPr/>
    </dgm:pt>
    <dgm:pt modelId="{31229ED9-FBC1-45F8-B856-57272C0CCFE5}" type="pres">
      <dgm:prSet presAssocID="{BC9F1979-4B94-4863-85C5-8E74003490C7}" presName="compNode" presStyleCnt="0"/>
      <dgm:spPr/>
    </dgm:pt>
    <dgm:pt modelId="{F1D3E9CA-416C-4A18-A0AC-9827CDC04622}" type="pres">
      <dgm:prSet presAssocID="{BC9F1979-4B94-4863-85C5-8E74003490C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1404D7E9-4903-4352-A920-82FD7CAAAFF0}" type="pres">
      <dgm:prSet presAssocID="{BC9F1979-4B94-4863-85C5-8E74003490C7}" presName="iconSpace" presStyleCnt="0"/>
      <dgm:spPr/>
    </dgm:pt>
    <dgm:pt modelId="{5E5B5533-870F-481E-A607-4004D18B4A76}" type="pres">
      <dgm:prSet presAssocID="{BC9F1979-4B94-4863-85C5-8E74003490C7}" presName="parTx" presStyleLbl="revTx" presStyleIdx="0" presStyleCnt="8">
        <dgm:presLayoutVars>
          <dgm:chMax val="0"/>
          <dgm:chPref val="0"/>
        </dgm:presLayoutVars>
      </dgm:prSet>
      <dgm:spPr/>
    </dgm:pt>
    <dgm:pt modelId="{A9806D7A-FBAD-4BCE-8579-5861198A4E91}" type="pres">
      <dgm:prSet presAssocID="{BC9F1979-4B94-4863-85C5-8E74003490C7}" presName="txSpace" presStyleCnt="0"/>
      <dgm:spPr/>
    </dgm:pt>
    <dgm:pt modelId="{F23A05E9-4E84-484D-BEEE-A56A022B9C44}" type="pres">
      <dgm:prSet presAssocID="{BC9F1979-4B94-4863-85C5-8E74003490C7}" presName="desTx" presStyleLbl="revTx" presStyleIdx="1" presStyleCnt="8" custLinFactNeighborX="1729" custLinFactNeighborY="-44121">
        <dgm:presLayoutVars/>
      </dgm:prSet>
      <dgm:spPr/>
    </dgm:pt>
    <dgm:pt modelId="{0366672C-0A02-4116-9B18-92E2B454529A}" type="pres">
      <dgm:prSet presAssocID="{F70ABBD8-D196-4CE6-A918-B86BA9DC376B}" presName="sibTrans" presStyleCnt="0"/>
      <dgm:spPr/>
    </dgm:pt>
    <dgm:pt modelId="{D0F63E67-BEEC-4207-ADA2-DF81DFB61ACA}" type="pres">
      <dgm:prSet presAssocID="{EB66B1B9-9CEC-467F-A9AA-A1A7B52797D7}" presName="compNode" presStyleCnt="0"/>
      <dgm:spPr/>
    </dgm:pt>
    <dgm:pt modelId="{A43F0195-7F0C-4372-A075-DC87BA5E4E88}" type="pres">
      <dgm:prSet presAssocID="{EB66B1B9-9CEC-467F-A9AA-A1A7B52797D7}"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ddress Book with solid fill"/>
        </a:ext>
      </dgm:extLst>
    </dgm:pt>
    <dgm:pt modelId="{3AB8A2A9-6659-4A93-B415-52DDA1AD1613}" type="pres">
      <dgm:prSet presAssocID="{EB66B1B9-9CEC-467F-A9AA-A1A7B52797D7}" presName="iconSpace" presStyleCnt="0"/>
      <dgm:spPr/>
    </dgm:pt>
    <dgm:pt modelId="{33A35700-DEF5-4987-ABCC-A04D7F58F4D0}" type="pres">
      <dgm:prSet presAssocID="{EB66B1B9-9CEC-467F-A9AA-A1A7B52797D7}" presName="parTx" presStyleLbl="revTx" presStyleIdx="2" presStyleCnt="8">
        <dgm:presLayoutVars>
          <dgm:chMax val="0"/>
          <dgm:chPref val="0"/>
        </dgm:presLayoutVars>
      </dgm:prSet>
      <dgm:spPr/>
    </dgm:pt>
    <dgm:pt modelId="{BDF8FC83-FED2-4953-8D74-005C483AE8AC}" type="pres">
      <dgm:prSet presAssocID="{EB66B1B9-9CEC-467F-A9AA-A1A7B52797D7}" presName="txSpace" presStyleCnt="0"/>
      <dgm:spPr/>
    </dgm:pt>
    <dgm:pt modelId="{3FEF1EF2-158A-40B0-B2BF-ABD812B6DFA8}" type="pres">
      <dgm:prSet presAssocID="{EB66B1B9-9CEC-467F-A9AA-A1A7B52797D7}" presName="desTx" presStyleLbl="revTx" presStyleIdx="3" presStyleCnt="8">
        <dgm:presLayoutVars/>
      </dgm:prSet>
      <dgm:spPr/>
    </dgm:pt>
    <dgm:pt modelId="{7251FDE8-2F5A-47AD-BB6B-63ACC971A996}" type="pres">
      <dgm:prSet presAssocID="{277D6560-9CC3-4A88-B7ED-8629B8B8CAF8}" presName="sibTrans" presStyleCnt="0"/>
      <dgm:spPr/>
    </dgm:pt>
    <dgm:pt modelId="{5E7EF0CF-8CB0-403D-8D92-0DF12AAE5301}" type="pres">
      <dgm:prSet presAssocID="{D1455BE5-555B-4AE7-944C-C95601109376}" presName="compNode" presStyleCnt="0"/>
      <dgm:spPr/>
    </dgm:pt>
    <dgm:pt modelId="{4B78D5FF-C5B2-4E5A-94C8-0EA2F5B753E1}" type="pres">
      <dgm:prSet presAssocID="{D1455BE5-555B-4AE7-944C-C956011093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A7A4271E-CCBE-4C35-BF99-6E42018292CE}" type="pres">
      <dgm:prSet presAssocID="{D1455BE5-555B-4AE7-944C-C95601109376}" presName="iconSpace" presStyleCnt="0"/>
      <dgm:spPr/>
    </dgm:pt>
    <dgm:pt modelId="{D43DFA4A-B25F-4539-8B50-D07AB3D7DDB4}" type="pres">
      <dgm:prSet presAssocID="{D1455BE5-555B-4AE7-944C-C95601109376}" presName="parTx" presStyleLbl="revTx" presStyleIdx="4" presStyleCnt="8">
        <dgm:presLayoutVars>
          <dgm:chMax val="0"/>
          <dgm:chPref val="0"/>
        </dgm:presLayoutVars>
      </dgm:prSet>
      <dgm:spPr/>
    </dgm:pt>
    <dgm:pt modelId="{788DEEB7-0BAA-4E8D-ACD1-B930B3888DC9}" type="pres">
      <dgm:prSet presAssocID="{D1455BE5-555B-4AE7-944C-C95601109376}" presName="txSpace" presStyleCnt="0"/>
      <dgm:spPr/>
    </dgm:pt>
    <dgm:pt modelId="{B82C04BE-8568-45AF-B36A-F54164AE2EAF}" type="pres">
      <dgm:prSet presAssocID="{D1455BE5-555B-4AE7-944C-C95601109376}" presName="desTx" presStyleLbl="revTx" presStyleIdx="5" presStyleCnt="8">
        <dgm:presLayoutVars/>
      </dgm:prSet>
      <dgm:spPr/>
    </dgm:pt>
    <dgm:pt modelId="{4A232795-194D-46A3-9781-0D723BB1AC5D}" type="pres">
      <dgm:prSet presAssocID="{0FCBE9C2-C57C-4730-8EFC-D8E59CF9EA5C}" presName="sibTrans" presStyleCnt="0"/>
      <dgm:spPr/>
    </dgm:pt>
    <dgm:pt modelId="{93A57796-10F0-4141-B3C5-DAA137A514CC}" type="pres">
      <dgm:prSet presAssocID="{F5FC4B1A-3710-4819-9548-E37D7BC347FA}" presName="compNode" presStyleCnt="0"/>
      <dgm:spPr/>
    </dgm:pt>
    <dgm:pt modelId="{DDBA8B79-0815-4815-A260-0685E9EA99E0}" type="pres">
      <dgm:prSet presAssocID="{F5FC4B1A-3710-4819-9548-E37D7BC347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1AAF391-AEC2-4BC9-B57B-8DA7625C6E33}" type="pres">
      <dgm:prSet presAssocID="{F5FC4B1A-3710-4819-9548-E37D7BC347FA}" presName="iconSpace" presStyleCnt="0"/>
      <dgm:spPr/>
    </dgm:pt>
    <dgm:pt modelId="{EFDCAFB4-E891-4F83-AC7D-4B31B011A34F}" type="pres">
      <dgm:prSet presAssocID="{F5FC4B1A-3710-4819-9548-E37D7BC347FA}" presName="parTx" presStyleLbl="revTx" presStyleIdx="6" presStyleCnt="8">
        <dgm:presLayoutVars>
          <dgm:chMax val="0"/>
          <dgm:chPref val="0"/>
        </dgm:presLayoutVars>
      </dgm:prSet>
      <dgm:spPr/>
    </dgm:pt>
    <dgm:pt modelId="{20578F39-4951-409C-AF84-D143B1E22FB0}" type="pres">
      <dgm:prSet presAssocID="{F5FC4B1A-3710-4819-9548-E37D7BC347FA}" presName="txSpace" presStyleCnt="0"/>
      <dgm:spPr/>
    </dgm:pt>
    <dgm:pt modelId="{5293B045-DCD0-44C6-B30E-6242177C948A}" type="pres">
      <dgm:prSet presAssocID="{F5FC4B1A-3710-4819-9548-E37D7BC347FA}" presName="desTx" presStyleLbl="revTx" presStyleIdx="7" presStyleCnt="8">
        <dgm:presLayoutVars/>
      </dgm:prSet>
      <dgm:spPr/>
    </dgm:pt>
  </dgm:ptLst>
  <dgm:cxnLst>
    <dgm:cxn modelId="{1337E325-E12C-4C4F-B325-9E8EA95CBB55}" srcId="{C794AB8F-DF38-4ABB-ADDA-BD706A039092}" destId="{BC9F1979-4B94-4863-85C5-8E74003490C7}" srcOrd="0" destOrd="0" parTransId="{405DB7A4-B523-45B1-9CDD-0D0457BEB117}" sibTransId="{F70ABBD8-D196-4CE6-A918-B86BA9DC376B}"/>
    <dgm:cxn modelId="{9A013832-CB82-4115-A221-BCBC7AF8576A}" srcId="{EB66B1B9-9CEC-467F-A9AA-A1A7B52797D7}" destId="{93F01B59-3A3A-4C2B-8740-92C1847416A6}" srcOrd="0" destOrd="0" parTransId="{ED3BFB48-AD3E-4B3E-A591-DE47F93D7B3D}" sibTransId="{E43C97CC-F1F3-4947-95F4-0B57F00F3213}"/>
    <dgm:cxn modelId="{F6849744-0032-4D14-9D23-91811AC0BDC9}" type="presOf" srcId="{C794AB8F-DF38-4ABB-ADDA-BD706A039092}" destId="{E7B7B3AA-E021-4C40-82B0-5FEBAE15456A}" srcOrd="0" destOrd="0" presId="urn:microsoft.com/office/officeart/2018/2/layout/IconLabelDescriptionList"/>
    <dgm:cxn modelId="{F32B544D-1856-4B52-A341-CB125C94EF9D}" type="presOf" srcId="{5D117D61-12F0-4915-95EE-C9A198D68D0D}" destId="{F23A05E9-4E84-484D-BEEE-A56A022B9C44}" srcOrd="0" destOrd="1" presId="urn:microsoft.com/office/officeart/2018/2/layout/IconLabelDescriptionList"/>
    <dgm:cxn modelId="{ABD2115E-AEC1-495C-A5A8-51AE424BB6C3}" srcId="{BC9F1979-4B94-4863-85C5-8E74003490C7}" destId="{5D117D61-12F0-4915-95EE-C9A198D68D0D}" srcOrd="1" destOrd="0" parTransId="{734BC663-B25C-4829-A085-083F0C6008F2}" sibTransId="{9442000B-105F-4061-B106-0329063C5867}"/>
    <dgm:cxn modelId="{71ED0066-B29B-46F7-9A4F-373A00C6AEFC}" type="presOf" srcId="{FF71E713-B9AD-44A6-9214-1E7D297371B3}" destId="{F23A05E9-4E84-484D-BEEE-A56A022B9C44}" srcOrd="0" destOrd="0" presId="urn:microsoft.com/office/officeart/2018/2/layout/IconLabelDescriptionList"/>
    <dgm:cxn modelId="{A809B96E-7476-4988-BB92-6E26741520DC}" srcId="{C794AB8F-DF38-4ABB-ADDA-BD706A039092}" destId="{EB66B1B9-9CEC-467F-A9AA-A1A7B52797D7}" srcOrd="1" destOrd="0" parTransId="{313B8EE0-BC06-4541-A85A-6E1CEBB173FC}" sibTransId="{277D6560-9CC3-4A88-B7ED-8629B8B8CAF8}"/>
    <dgm:cxn modelId="{5D5CC681-B245-46EA-9413-D2722ECED516}" srcId="{C794AB8F-DF38-4ABB-ADDA-BD706A039092}" destId="{F5FC4B1A-3710-4819-9548-E37D7BC347FA}" srcOrd="3" destOrd="0" parTransId="{9FDF9C62-A3F4-4DA0-A25B-73FE0D6B1DDE}" sibTransId="{EFC012C3-1DAF-43F6-9EE2-9E9042097001}"/>
    <dgm:cxn modelId="{8858BF86-C7AE-47C8-B052-7DD2C071F0A4}" srcId="{C794AB8F-DF38-4ABB-ADDA-BD706A039092}" destId="{D1455BE5-555B-4AE7-944C-C95601109376}" srcOrd="2" destOrd="0" parTransId="{4ED540BC-B7B3-4C45-B6C5-FB2C99B55D04}" sibTransId="{0FCBE9C2-C57C-4730-8EFC-D8E59CF9EA5C}"/>
    <dgm:cxn modelId="{27E62491-4E04-46AE-9AD8-F0804715539D}" type="presOf" srcId="{EB66B1B9-9CEC-467F-A9AA-A1A7B52797D7}" destId="{33A35700-DEF5-4987-ABCC-A04D7F58F4D0}" srcOrd="0" destOrd="0" presId="urn:microsoft.com/office/officeart/2018/2/layout/IconLabelDescriptionList"/>
    <dgm:cxn modelId="{77FE12C0-1BE6-48DB-BB30-1753CF28009B}" type="presOf" srcId="{BC9F1979-4B94-4863-85C5-8E74003490C7}" destId="{5E5B5533-870F-481E-A607-4004D18B4A76}" srcOrd="0" destOrd="0" presId="urn:microsoft.com/office/officeart/2018/2/layout/IconLabelDescriptionList"/>
    <dgm:cxn modelId="{D4833EC2-7882-44AA-9E7E-AA416B126E2A}" srcId="{BC9F1979-4B94-4863-85C5-8E74003490C7}" destId="{FF71E713-B9AD-44A6-9214-1E7D297371B3}" srcOrd="0" destOrd="0" parTransId="{3E88EC7A-E066-4B4A-9DB8-EC486AB57CD3}" sibTransId="{EB85DA76-18AC-44C7-8DB4-6186645CE18D}"/>
    <dgm:cxn modelId="{4BF1F9CF-CC8E-4C96-B44D-A7F67879BF34}" type="presOf" srcId="{D1455BE5-555B-4AE7-944C-C95601109376}" destId="{D43DFA4A-B25F-4539-8B50-D07AB3D7DDB4}" srcOrd="0" destOrd="0" presId="urn:microsoft.com/office/officeart/2018/2/layout/IconLabelDescriptionList"/>
    <dgm:cxn modelId="{4DEDDAE2-C726-48B5-9149-C11094DBF977}" type="presOf" srcId="{93F01B59-3A3A-4C2B-8740-92C1847416A6}" destId="{3FEF1EF2-158A-40B0-B2BF-ABD812B6DFA8}" srcOrd="0" destOrd="0" presId="urn:microsoft.com/office/officeart/2018/2/layout/IconLabelDescriptionList"/>
    <dgm:cxn modelId="{C47CF7F6-B9F9-4253-93AF-9A372DDC58F5}" type="presOf" srcId="{F5FC4B1A-3710-4819-9548-E37D7BC347FA}" destId="{EFDCAFB4-E891-4F83-AC7D-4B31B011A34F}" srcOrd="0" destOrd="0" presId="urn:microsoft.com/office/officeart/2018/2/layout/IconLabelDescriptionList"/>
    <dgm:cxn modelId="{E6C5D777-DD59-4272-B9F7-9F3374A778D4}" type="presParOf" srcId="{E7B7B3AA-E021-4C40-82B0-5FEBAE15456A}" destId="{31229ED9-FBC1-45F8-B856-57272C0CCFE5}" srcOrd="0" destOrd="0" presId="urn:microsoft.com/office/officeart/2018/2/layout/IconLabelDescriptionList"/>
    <dgm:cxn modelId="{22C2D492-2E64-49E7-92CB-778A227ECCB7}" type="presParOf" srcId="{31229ED9-FBC1-45F8-B856-57272C0CCFE5}" destId="{F1D3E9CA-416C-4A18-A0AC-9827CDC04622}" srcOrd="0" destOrd="0" presId="urn:microsoft.com/office/officeart/2018/2/layout/IconLabelDescriptionList"/>
    <dgm:cxn modelId="{0AC31968-E0E1-4CFB-9128-3C6B61ACE551}" type="presParOf" srcId="{31229ED9-FBC1-45F8-B856-57272C0CCFE5}" destId="{1404D7E9-4903-4352-A920-82FD7CAAAFF0}" srcOrd="1" destOrd="0" presId="urn:microsoft.com/office/officeart/2018/2/layout/IconLabelDescriptionList"/>
    <dgm:cxn modelId="{D3F2AA28-20EB-432A-9B6F-C0C547E69B1B}" type="presParOf" srcId="{31229ED9-FBC1-45F8-B856-57272C0CCFE5}" destId="{5E5B5533-870F-481E-A607-4004D18B4A76}" srcOrd="2" destOrd="0" presId="urn:microsoft.com/office/officeart/2018/2/layout/IconLabelDescriptionList"/>
    <dgm:cxn modelId="{76DAF317-9CA4-4046-ABF8-A5DB4DE53F13}" type="presParOf" srcId="{31229ED9-FBC1-45F8-B856-57272C0CCFE5}" destId="{A9806D7A-FBAD-4BCE-8579-5861198A4E91}" srcOrd="3" destOrd="0" presId="urn:microsoft.com/office/officeart/2018/2/layout/IconLabelDescriptionList"/>
    <dgm:cxn modelId="{677149D8-11B6-45E4-A3EB-F1347F852C11}" type="presParOf" srcId="{31229ED9-FBC1-45F8-B856-57272C0CCFE5}" destId="{F23A05E9-4E84-484D-BEEE-A56A022B9C44}" srcOrd="4" destOrd="0" presId="urn:microsoft.com/office/officeart/2018/2/layout/IconLabelDescriptionList"/>
    <dgm:cxn modelId="{53E5D988-2F34-4BD6-B82C-DE3CDF1C8BD6}" type="presParOf" srcId="{E7B7B3AA-E021-4C40-82B0-5FEBAE15456A}" destId="{0366672C-0A02-4116-9B18-92E2B454529A}" srcOrd="1" destOrd="0" presId="urn:microsoft.com/office/officeart/2018/2/layout/IconLabelDescriptionList"/>
    <dgm:cxn modelId="{302176AE-03F7-4FA8-962A-14313791F30C}" type="presParOf" srcId="{E7B7B3AA-E021-4C40-82B0-5FEBAE15456A}" destId="{D0F63E67-BEEC-4207-ADA2-DF81DFB61ACA}" srcOrd="2" destOrd="0" presId="urn:microsoft.com/office/officeart/2018/2/layout/IconLabelDescriptionList"/>
    <dgm:cxn modelId="{C2D4652D-E7E5-4D9E-BA2C-1EE2528690AA}" type="presParOf" srcId="{D0F63E67-BEEC-4207-ADA2-DF81DFB61ACA}" destId="{A43F0195-7F0C-4372-A075-DC87BA5E4E88}" srcOrd="0" destOrd="0" presId="urn:microsoft.com/office/officeart/2018/2/layout/IconLabelDescriptionList"/>
    <dgm:cxn modelId="{73B452AC-F7A3-4E5B-9F57-B857E7E628A2}" type="presParOf" srcId="{D0F63E67-BEEC-4207-ADA2-DF81DFB61ACA}" destId="{3AB8A2A9-6659-4A93-B415-52DDA1AD1613}" srcOrd="1" destOrd="0" presId="urn:microsoft.com/office/officeart/2018/2/layout/IconLabelDescriptionList"/>
    <dgm:cxn modelId="{F9EFD393-40FA-4638-A809-5359605DBB14}" type="presParOf" srcId="{D0F63E67-BEEC-4207-ADA2-DF81DFB61ACA}" destId="{33A35700-DEF5-4987-ABCC-A04D7F58F4D0}" srcOrd="2" destOrd="0" presId="urn:microsoft.com/office/officeart/2018/2/layout/IconLabelDescriptionList"/>
    <dgm:cxn modelId="{CD8C8102-8C9B-4111-B9AD-4A4332E72A2E}" type="presParOf" srcId="{D0F63E67-BEEC-4207-ADA2-DF81DFB61ACA}" destId="{BDF8FC83-FED2-4953-8D74-005C483AE8AC}" srcOrd="3" destOrd="0" presId="urn:microsoft.com/office/officeart/2018/2/layout/IconLabelDescriptionList"/>
    <dgm:cxn modelId="{584C8EDC-805B-489B-8891-BC5C2DBB9D38}" type="presParOf" srcId="{D0F63E67-BEEC-4207-ADA2-DF81DFB61ACA}" destId="{3FEF1EF2-158A-40B0-B2BF-ABD812B6DFA8}" srcOrd="4" destOrd="0" presId="urn:microsoft.com/office/officeart/2018/2/layout/IconLabelDescriptionList"/>
    <dgm:cxn modelId="{DCCA01BE-52C2-4BCF-A370-E2C9DDCB37B9}" type="presParOf" srcId="{E7B7B3AA-E021-4C40-82B0-5FEBAE15456A}" destId="{7251FDE8-2F5A-47AD-BB6B-63ACC971A996}" srcOrd="3" destOrd="0" presId="urn:microsoft.com/office/officeart/2018/2/layout/IconLabelDescriptionList"/>
    <dgm:cxn modelId="{B7289D58-3612-4E32-B08F-00596DDE24E3}" type="presParOf" srcId="{E7B7B3AA-E021-4C40-82B0-5FEBAE15456A}" destId="{5E7EF0CF-8CB0-403D-8D92-0DF12AAE5301}" srcOrd="4" destOrd="0" presId="urn:microsoft.com/office/officeart/2018/2/layout/IconLabelDescriptionList"/>
    <dgm:cxn modelId="{5EB73E0E-62BE-4B00-9CC2-1976A3125FD9}" type="presParOf" srcId="{5E7EF0CF-8CB0-403D-8D92-0DF12AAE5301}" destId="{4B78D5FF-C5B2-4E5A-94C8-0EA2F5B753E1}" srcOrd="0" destOrd="0" presId="urn:microsoft.com/office/officeart/2018/2/layout/IconLabelDescriptionList"/>
    <dgm:cxn modelId="{E4EA5D88-A574-427A-A859-55CA248303BD}" type="presParOf" srcId="{5E7EF0CF-8CB0-403D-8D92-0DF12AAE5301}" destId="{A7A4271E-CCBE-4C35-BF99-6E42018292CE}" srcOrd="1" destOrd="0" presId="urn:microsoft.com/office/officeart/2018/2/layout/IconLabelDescriptionList"/>
    <dgm:cxn modelId="{DBA93432-631C-45A9-9A72-35C3A3413AA4}" type="presParOf" srcId="{5E7EF0CF-8CB0-403D-8D92-0DF12AAE5301}" destId="{D43DFA4A-B25F-4539-8B50-D07AB3D7DDB4}" srcOrd="2" destOrd="0" presId="urn:microsoft.com/office/officeart/2018/2/layout/IconLabelDescriptionList"/>
    <dgm:cxn modelId="{B1CFA0E1-5CF6-4599-96C6-CC21E7C6B5CE}" type="presParOf" srcId="{5E7EF0CF-8CB0-403D-8D92-0DF12AAE5301}" destId="{788DEEB7-0BAA-4E8D-ACD1-B930B3888DC9}" srcOrd="3" destOrd="0" presId="urn:microsoft.com/office/officeart/2018/2/layout/IconLabelDescriptionList"/>
    <dgm:cxn modelId="{43EB55B8-F48B-4E5B-81B2-A586FE79A377}" type="presParOf" srcId="{5E7EF0CF-8CB0-403D-8D92-0DF12AAE5301}" destId="{B82C04BE-8568-45AF-B36A-F54164AE2EAF}" srcOrd="4" destOrd="0" presId="urn:microsoft.com/office/officeart/2018/2/layout/IconLabelDescriptionList"/>
    <dgm:cxn modelId="{D5BF4390-198F-4ACA-AD6C-BCE425226BB5}" type="presParOf" srcId="{E7B7B3AA-E021-4C40-82B0-5FEBAE15456A}" destId="{4A232795-194D-46A3-9781-0D723BB1AC5D}" srcOrd="5" destOrd="0" presId="urn:microsoft.com/office/officeart/2018/2/layout/IconLabelDescriptionList"/>
    <dgm:cxn modelId="{4ECBD95B-7BBA-4D1A-AC26-629CF4929A2E}" type="presParOf" srcId="{E7B7B3AA-E021-4C40-82B0-5FEBAE15456A}" destId="{93A57796-10F0-4141-B3C5-DAA137A514CC}" srcOrd="6" destOrd="0" presId="urn:microsoft.com/office/officeart/2018/2/layout/IconLabelDescriptionList"/>
    <dgm:cxn modelId="{AB49E811-72C0-452E-8C45-7C87CED9E761}" type="presParOf" srcId="{93A57796-10F0-4141-B3C5-DAA137A514CC}" destId="{DDBA8B79-0815-4815-A260-0685E9EA99E0}" srcOrd="0" destOrd="0" presId="urn:microsoft.com/office/officeart/2018/2/layout/IconLabelDescriptionList"/>
    <dgm:cxn modelId="{5484B148-D925-4368-B169-332FD0CF42C2}" type="presParOf" srcId="{93A57796-10F0-4141-B3C5-DAA137A514CC}" destId="{C1AAF391-AEC2-4BC9-B57B-8DA7625C6E33}" srcOrd="1" destOrd="0" presId="urn:microsoft.com/office/officeart/2018/2/layout/IconLabelDescriptionList"/>
    <dgm:cxn modelId="{CA11EB5B-A4B4-4559-B09B-E4A898698820}" type="presParOf" srcId="{93A57796-10F0-4141-B3C5-DAA137A514CC}" destId="{EFDCAFB4-E891-4F83-AC7D-4B31B011A34F}" srcOrd="2" destOrd="0" presId="urn:microsoft.com/office/officeart/2018/2/layout/IconLabelDescriptionList"/>
    <dgm:cxn modelId="{8CD1038A-53FB-4C82-9FCE-F954D73A1408}" type="presParOf" srcId="{93A57796-10F0-4141-B3C5-DAA137A514CC}" destId="{20578F39-4951-409C-AF84-D143B1E22FB0}" srcOrd="3" destOrd="0" presId="urn:microsoft.com/office/officeart/2018/2/layout/IconLabelDescriptionList"/>
    <dgm:cxn modelId="{BE3B118F-00D2-4C9E-A21E-38AB65B56870}" type="presParOf" srcId="{93A57796-10F0-4141-B3C5-DAA137A514CC}" destId="{5293B045-DCD0-44C6-B30E-6242177C948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604539-4F90-40AF-B562-B4BB1A852316}"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F2A8516-C436-4E1F-A7FD-A3A7CE24193E}">
      <dgm:prSet/>
      <dgm:spPr/>
      <dgm:t>
        <a:bodyPr/>
        <a:lstStyle/>
        <a:p>
          <a:pPr>
            <a:defRPr b="1"/>
          </a:pPr>
          <a:r>
            <a:rPr lang="en-US"/>
            <a:t>Saving time and money</a:t>
          </a:r>
        </a:p>
      </dgm:t>
    </dgm:pt>
    <dgm:pt modelId="{C9BC9AB5-66CB-4669-AF67-1577DC3EE989}" type="parTrans" cxnId="{BC902623-6A36-44B9-AE2B-6CD0D70BF264}">
      <dgm:prSet/>
      <dgm:spPr/>
      <dgm:t>
        <a:bodyPr/>
        <a:lstStyle/>
        <a:p>
          <a:endParaRPr lang="en-US"/>
        </a:p>
      </dgm:t>
    </dgm:pt>
    <dgm:pt modelId="{35729EB7-EDC2-441D-BD68-3712553D4E15}" type="sibTrans" cxnId="{BC902623-6A36-44B9-AE2B-6CD0D70BF264}">
      <dgm:prSet/>
      <dgm:spPr/>
      <dgm:t>
        <a:bodyPr/>
        <a:lstStyle/>
        <a:p>
          <a:endParaRPr lang="en-US"/>
        </a:p>
      </dgm:t>
    </dgm:pt>
    <dgm:pt modelId="{5823A51A-CF2C-49DD-B755-87093F90871C}">
      <dgm:prSet/>
      <dgm:spPr/>
      <dgm:t>
        <a:bodyPr/>
        <a:lstStyle/>
        <a:p>
          <a:r>
            <a:rPr lang="en-US"/>
            <a:t>Repurpose previous space used to store documents</a:t>
          </a:r>
        </a:p>
      </dgm:t>
    </dgm:pt>
    <dgm:pt modelId="{19DDFE31-402A-4BED-82F5-CF256DBD7B28}" type="parTrans" cxnId="{26F9D4FC-283A-4F82-A982-4E46D43AB119}">
      <dgm:prSet/>
      <dgm:spPr/>
      <dgm:t>
        <a:bodyPr/>
        <a:lstStyle/>
        <a:p>
          <a:endParaRPr lang="en-US"/>
        </a:p>
      </dgm:t>
    </dgm:pt>
    <dgm:pt modelId="{F4C22FE7-51FC-42D1-875B-90993626C4F3}" type="sibTrans" cxnId="{26F9D4FC-283A-4F82-A982-4E46D43AB119}">
      <dgm:prSet/>
      <dgm:spPr/>
      <dgm:t>
        <a:bodyPr/>
        <a:lstStyle/>
        <a:p>
          <a:endParaRPr lang="en-US"/>
        </a:p>
      </dgm:t>
    </dgm:pt>
    <dgm:pt modelId="{14C8E85B-E738-4392-AA61-7A70CCB7CDF7}">
      <dgm:prSet/>
      <dgm:spPr/>
      <dgm:t>
        <a:bodyPr/>
        <a:lstStyle/>
        <a:p>
          <a:pPr>
            <a:defRPr b="1"/>
          </a:pPr>
          <a:r>
            <a:rPr lang="en-US"/>
            <a:t>Enhanced accessibility</a:t>
          </a:r>
        </a:p>
      </dgm:t>
    </dgm:pt>
    <dgm:pt modelId="{4264C0F5-FAE7-45DB-ABD9-E4B843B031E2}" type="parTrans" cxnId="{3E5D982F-5C42-4F1C-A294-95BF6A6FD557}">
      <dgm:prSet/>
      <dgm:spPr/>
      <dgm:t>
        <a:bodyPr/>
        <a:lstStyle/>
        <a:p>
          <a:endParaRPr lang="en-US"/>
        </a:p>
      </dgm:t>
    </dgm:pt>
    <dgm:pt modelId="{0ED634BD-3A94-4D6C-A996-ECDCF7FBDBF7}" type="sibTrans" cxnId="{3E5D982F-5C42-4F1C-A294-95BF6A6FD557}">
      <dgm:prSet/>
      <dgm:spPr/>
      <dgm:t>
        <a:bodyPr/>
        <a:lstStyle/>
        <a:p>
          <a:endParaRPr lang="en-US"/>
        </a:p>
      </dgm:t>
    </dgm:pt>
    <dgm:pt modelId="{C96A3F0D-4222-448E-BC6F-4E8E6692282A}">
      <dgm:prSet/>
      <dgm:spPr/>
      <dgm:t>
        <a:bodyPr/>
        <a:lstStyle/>
        <a:p>
          <a:r>
            <a:rPr lang="en-US"/>
            <a:t>Quick and easy access to information</a:t>
          </a:r>
        </a:p>
      </dgm:t>
    </dgm:pt>
    <dgm:pt modelId="{00F30CE9-21A4-4482-A253-7332943B9AC5}" type="parTrans" cxnId="{3A3316E7-312E-4269-A2A1-A183E38766C2}">
      <dgm:prSet/>
      <dgm:spPr/>
      <dgm:t>
        <a:bodyPr/>
        <a:lstStyle/>
        <a:p>
          <a:endParaRPr lang="en-US"/>
        </a:p>
      </dgm:t>
    </dgm:pt>
    <dgm:pt modelId="{58A80AEA-4A3B-49DD-B6F3-616A08589448}" type="sibTrans" cxnId="{3A3316E7-312E-4269-A2A1-A183E38766C2}">
      <dgm:prSet/>
      <dgm:spPr/>
      <dgm:t>
        <a:bodyPr/>
        <a:lstStyle/>
        <a:p>
          <a:endParaRPr lang="en-US"/>
        </a:p>
      </dgm:t>
    </dgm:pt>
    <dgm:pt modelId="{B1594FB7-FBB5-4D64-9FC1-AD2B21CFF2D1}">
      <dgm:prSet/>
      <dgm:spPr/>
      <dgm:t>
        <a:bodyPr/>
        <a:lstStyle/>
        <a:p>
          <a:pPr>
            <a:defRPr b="1"/>
          </a:pPr>
          <a:r>
            <a:rPr lang="en-US"/>
            <a:t>Efficient record keeping</a:t>
          </a:r>
        </a:p>
      </dgm:t>
    </dgm:pt>
    <dgm:pt modelId="{22027524-CB13-4F01-9419-371C16F801AB}" type="parTrans" cxnId="{4CCBCC36-B906-4059-848C-A0CA1D77E33A}">
      <dgm:prSet/>
      <dgm:spPr/>
      <dgm:t>
        <a:bodyPr/>
        <a:lstStyle/>
        <a:p>
          <a:endParaRPr lang="en-US"/>
        </a:p>
      </dgm:t>
    </dgm:pt>
    <dgm:pt modelId="{EDE1A1E1-1635-4309-A56E-53239BE248F7}" type="sibTrans" cxnId="{4CCBCC36-B906-4059-848C-A0CA1D77E33A}">
      <dgm:prSet/>
      <dgm:spPr/>
      <dgm:t>
        <a:bodyPr/>
        <a:lstStyle/>
        <a:p>
          <a:endParaRPr lang="en-US"/>
        </a:p>
      </dgm:t>
    </dgm:pt>
    <dgm:pt modelId="{4014CC00-7487-4755-A61A-B0FD88D1F0F4}">
      <dgm:prSet/>
      <dgm:spPr/>
      <dgm:t>
        <a:bodyPr/>
        <a:lstStyle/>
        <a:p>
          <a:r>
            <a:rPr lang="en-US"/>
            <a:t>Faster creation, editing, and monitoring of documents</a:t>
          </a:r>
        </a:p>
      </dgm:t>
    </dgm:pt>
    <dgm:pt modelId="{06D55C2E-EEA0-4F87-B8C0-7384440ABDE8}" type="parTrans" cxnId="{D5E3EC52-7999-4020-92CA-32FAF6CEBD80}">
      <dgm:prSet/>
      <dgm:spPr/>
      <dgm:t>
        <a:bodyPr/>
        <a:lstStyle/>
        <a:p>
          <a:endParaRPr lang="en-US"/>
        </a:p>
      </dgm:t>
    </dgm:pt>
    <dgm:pt modelId="{96D238C8-2054-41AB-822D-9109AA0F0061}" type="sibTrans" cxnId="{D5E3EC52-7999-4020-92CA-32FAF6CEBD80}">
      <dgm:prSet/>
      <dgm:spPr/>
      <dgm:t>
        <a:bodyPr/>
        <a:lstStyle/>
        <a:p>
          <a:endParaRPr lang="en-US"/>
        </a:p>
      </dgm:t>
    </dgm:pt>
    <dgm:pt modelId="{A0C05496-77D6-4181-84C6-2F506E26A9E4}" type="pres">
      <dgm:prSet presAssocID="{CC604539-4F90-40AF-B562-B4BB1A852316}" presName="root" presStyleCnt="0">
        <dgm:presLayoutVars>
          <dgm:dir/>
          <dgm:resizeHandles val="exact"/>
        </dgm:presLayoutVars>
      </dgm:prSet>
      <dgm:spPr/>
    </dgm:pt>
    <dgm:pt modelId="{A072F925-6866-4ED5-8414-31BBA875191E}" type="pres">
      <dgm:prSet presAssocID="{0F2A8516-C436-4E1F-A7FD-A3A7CE24193E}" presName="compNode" presStyleCnt="0"/>
      <dgm:spPr/>
    </dgm:pt>
    <dgm:pt modelId="{EDC3FDA6-6067-4303-BE00-72E825A872A8}" type="pres">
      <dgm:prSet presAssocID="{0F2A8516-C436-4E1F-A7FD-A3A7CE2419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9635ADAB-EA85-459A-BC95-557C47738925}" type="pres">
      <dgm:prSet presAssocID="{0F2A8516-C436-4E1F-A7FD-A3A7CE24193E}" presName="iconSpace" presStyleCnt="0"/>
      <dgm:spPr/>
    </dgm:pt>
    <dgm:pt modelId="{B64EC290-6DD9-4AF3-9630-00E23554861E}" type="pres">
      <dgm:prSet presAssocID="{0F2A8516-C436-4E1F-A7FD-A3A7CE24193E}" presName="parTx" presStyleLbl="revTx" presStyleIdx="0" presStyleCnt="6">
        <dgm:presLayoutVars>
          <dgm:chMax val="0"/>
          <dgm:chPref val="0"/>
        </dgm:presLayoutVars>
      </dgm:prSet>
      <dgm:spPr/>
    </dgm:pt>
    <dgm:pt modelId="{E52C4EF0-2D04-493A-AB97-D44565B785B4}" type="pres">
      <dgm:prSet presAssocID="{0F2A8516-C436-4E1F-A7FD-A3A7CE24193E}" presName="txSpace" presStyleCnt="0"/>
      <dgm:spPr/>
    </dgm:pt>
    <dgm:pt modelId="{A5F3860A-7B9D-40E8-9D1B-C8C9BCE3D819}" type="pres">
      <dgm:prSet presAssocID="{0F2A8516-C436-4E1F-A7FD-A3A7CE24193E}" presName="desTx" presStyleLbl="revTx" presStyleIdx="1" presStyleCnt="6">
        <dgm:presLayoutVars/>
      </dgm:prSet>
      <dgm:spPr/>
    </dgm:pt>
    <dgm:pt modelId="{AE05AD45-FEA9-46D8-AD2B-6AA30AB16466}" type="pres">
      <dgm:prSet presAssocID="{35729EB7-EDC2-441D-BD68-3712553D4E15}" presName="sibTrans" presStyleCnt="0"/>
      <dgm:spPr/>
    </dgm:pt>
    <dgm:pt modelId="{51089B13-B83A-4A14-A81A-14FB1174CDCB}" type="pres">
      <dgm:prSet presAssocID="{14C8E85B-E738-4392-AA61-7A70CCB7CDF7}" presName="compNode" presStyleCnt="0"/>
      <dgm:spPr/>
    </dgm:pt>
    <dgm:pt modelId="{9FB8AD64-82F0-4AB5-B6A4-25DD0671DA03}" type="pres">
      <dgm:prSet presAssocID="{14C8E85B-E738-4392-AA61-7A70CCB7CDF7}"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og with solid fill"/>
        </a:ext>
      </dgm:extLst>
    </dgm:pt>
    <dgm:pt modelId="{68888DCB-CD2D-4CD3-9DBB-A48809CC9824}" type="pres">
      <dgm:prSet presAssocID="{14C8E85B-E738-4392-AA61-7A70CCB7CDF7}" presName="iconSpace" presStyleCnt="0"/>
      <dgm:spPr/>
    </dgm:pt>
    <dgm:pt modelId="{8FC5A441-D9F4-4EE7-8456-B6034E739AB0}" type="pres">
      <dgm:prSet presAssocID="{14C8E85B-E738-4392-AA61-7A70CCB7CDF7}" presName="parTx" presStyleLbl="revTx" presStyleIdx="2" presStyleCnt="6">
        <dgm:presLayoutVars>
          <dgm:chMax val="0"/>
          <dgm:chPref val="0"/>
        </dgm:presLayoutVars>
      </dgm:prSet>
      <dgm:spPr/>
    </dgm:pt>
    <dgm:pt modelId="{0E17DD4C-40B6-433F-9FCA-07808EBDEEA7}" type="pres">
      <dgm:prSet presAssocID="{14C8E85B-E738-4392-AA61-7A70CCB7CDF7}" presName="txSpace" presStyleCnt="0"/>
      <dgm:spPr/>
    </dgm:pt>
    <dgm:pt modelId="{55D481E8-85EB-4148-9600-67B2D5BA26CF}" type="pres">
      <dgm:prSet presAssocID="{14C8E85B-E738-4392-AA61-7A70CCB7CDF7}" presName="desTx" presStyleLbl="revTx" presStyleIdx="3" presStyleCnt="6">
        <dgm:presLayoutVars/>
      </dgm:prSet>
      <dgm:spPr/>
    </dgm:pt>
    <dgm:pt modelId="{A771178A-3D87-401F-BE84-B3252A7A4D2D}" type="pres">
      <dgm:prSet presAssocID="{0ED634BD-3A94-4D6C-A996-ECDCF7FBDBF7}" presName="sibTrans" presStyleCnt="0"/>
      <dgm:spPr/>
    </dgm:pt>
    <dgm:pt modelId="{DCCCB3E5-E5A8-4D18-9788-C0ED19C55752}" type="pres">
      <dgm:prSet presAssocID="{B1594FB7-FBB5-4D64-9FC1-AD2B21CFF2D1}" presName="compNode" presStyleCnt="0"/>
      <dgm:spPr/>
    </dgm:pt>
    <dgm:pt modelId="{5D864B47-E782-46B5-94DD-425C6B84DF83}" type="pres">
      <dgm:prSet presAssocID="{B1594FB7-FBB5-4D64-9FC1-AD2B21CFF2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32D6D359-4B07-41D5-A151-C10B7C42550A}" type="pres">
      <dgm:prSet presAssocID="{B1594FB7-FBB5-4D64-9FC1-AD2B21CFF2D1}" presName="iconSpace" presStyleCnt="0"/>
      <dgm:spPr/>
    </dgm:pt>
    <dgm:pt modelId="{49AC0F93-31C7-485C-887E-C6929C13A289}" type="pres">
      <dgm:prSet presAssocID="{B1594FB7-FBB5-4D64-9FC1-AD2B21CFF2D1}" presName="parTx" presStyleLbl="revTx" presStyleIdx="4" presStyleCnt="6">
        <dgm:presLayoutVars>
          <dgm:chMax val="0"/>
          <dgm:chPref val="0"/>
        </dgm:presLayoutVars>
      </dgm:prSet>
      <dgm:spPr/>
    </dgm:pt>
    <dgm:pt modelId="{394A847B-A306-4B66-81DE-DE925E3DFCE9}" type="pres">
      <dgm:prSet presAssocID="{B1594FB7-FBB5-4D64-9FC1-AD2B21CFF2D1}" presName="txSpace" presStyleCnt="0"/>
      <dgm:spPr/>
    </dgm:pt>
    <dgm:pt modelId="{D6825500-12C8-49A0-9347-9783DC01716F}" type="pres">
      <dgm:prSet presAssocID="{B1594FB7-FBB5-4D64-9FC1-AD2B21CFF2D1}" presName="desTx" presStyleLbl="revTx" presStyleIdx="5" presStyleCnt="6">
        <dgm:presLayoutVars/>
      </dgm:prSet>
      <dgm:spPr/>
    </dgm:pt>
  </dgm:ptLst>
  <dgm:cxnLst>
    <dgm:cxn modelId="{BC902623-6A36-44B9-AE2B-6CD0D70BF264}" srcId="{CC604539-4F90-40AF-B562-B4BB1A852316}" destId="{0F2A8516-C436-4E1F-A7FD-A3A7CE24193E}" srcOrd="0" destOrd="0" parTransId="{C9BC9AB5-66CB-4669-AF67-1577DC3EE989}" sibTransId="{35729EB7-EDC2-441D-BD68-3712553D4E15}"/>
    <dgm:cxn modelId="{3E5D982F-5C42-4F1C-A294-95BF6A6FD557}" srcId="{CC604539-4F90-40AF-B562-B4BB1A852316}" destId="{14C8E85B-E738-4392-AA61-7A70CCB7CDF7}" srcOrd="1" destOrd="0" parTransId="{4264C0F5-FAE7-45DB-ABD9-E4B843B031E2}" sibTransId="{0ED634BD-3A94-4D6C-A996-ECDCF7FBDBF7}"/>
    <dgm:cxn modelId="{4CCBCC36-B906-4059-848C-A0CA1D77E33A}" srcId="{CC604539-4F90-40AF-B562-B4BB1A852316}" destId="{B1594FB7-FBB5-4D64-9FC1-AD2B21CFF2D1}" srcOrd="2" destOrd="0" parTransId="{22027524-CB13-4F01-9419-371C16F801AB}" sibTransId="{EDE1A1E1-1635-4309-A56E-53239BE248F7}"/>
    <dgm:cxn modelId="{1662464B-9467-464E-B028-7A5F9E49F579}" type="presOf" srcId="{0F2A8516-C436-4E1F-A7FD-A3A7CE24193E}" destId="{B64EC290-6DD9-4AF3-9630-00E23554861E}" srcOrd="0" destOrd="0" presId="urn:microsoft.com/office/officeart/2018/2/layout/IconLabelDescriptionList"/>
    <dgm:cxn modelId="{D5E3EC52-7999-4020-92CA-32FAF6CEBD80}" srcId="{B1594FB7-FBB5-4D64-9FC1-AD2B21CFF2D1}" destId="{4014CC00-7487-4755-A61A-B0FD88D1F0F4}" srcOrd="0" destOrd="0" parTransId="{06D55C2E-EEA0-4F87-B8C0-7384440ABDE8}" sibTransId="{96D238C8-2054-41AB-822D-9109AA0F0061}"/>
    <dgm:cxn modelId="{6A2A8E5B-B60C-4304-97AA-EFF0347CBC11}" type="presOf" srcId="{CC604539-4F90-40AF-B562-B4BB1A852316}" destId="{A0C05496-77D6-4181-84C6-2F506E26A9E4}" srcOrd="0" destOrd="0" presId="urn:microsoft.com/office/officeart/2018/2/layout/IconLabelDescriptionList"/>
    <dgm:cxn modelId="{6E51036E-C07F-458D-9BC5-24EB69D62474}" type="presOf" srcId="{4014CC00-7487-4755-A61A-B0FD88D1F0F4}" destId="{D6825500-12C8-49A0-9347-9783DC01716F}" srcOrd="0" destOrd="0" presId="urn:microsoft.com/office/officeart/2018/2/layout/IconLabelDescriptionList"/>
    <dgm:cxn modelId="{05B3639F-0477-4B8D-BB4C-C4A400278951}" type="presOf" srcId="{5823A51A-CF2C-49DD-B755-87093F90871C}" destId="{A5F3860A-7B9D-40E8-9D1B-C8C9BCE3D819}" srcOrd="0" destOrd="0" presId="urn:microsoft.com/office/officeart/2018/2/layout/IconLabelDescriptionList"/>
    <dgm:cxn modelId="{9A6851A5-9662-44DE-877B-D8B7EDDEE7C1}" type="presOf" srcId="{C96A3F0D-4222-448E-BC6F-4E8E6692282A}" destId="{55D481E8-85EB-4148-9600-67B2D5BA26CF}" srcOrd="0" destOrd="0" presId="urn:microsoft.com/office/officeart/2018/2/layout/IconLabelDescriptionList"/>
    <dgm:cxn modelId="{11AFA0C4-50C1-42BD-B284-8DCDA3E75188}" type="presOf" srcId="{B1594FB7-FBB5-4D64-9FC1-AD2B21CFF2D1}" destId="{49AC0F93-31C7-485C-887E-C6929C13A289}" srcOrd="0" destOrd="0" presId="urn:microsoft.com/office/officeart/2018/2/layout/IconLabelDescriptionList"/>
    <dgm:cxn modelId="{8EC97CD8-A4C0-47EF-B4F2-E4AF6E7DB6AE}" type="presOf" srcId="{14C8E85B-E738-4392-AA61-7A70CCB7CDF7}" destId="{8FC5A441-D9F4-4EE7-8456-B6034E739AB0}" srcOrd="0" destOrd="0" presId="urn:microsoft.com/office/officeart/2018/2/layout/IconLabelDescriptionList"/>
    <dgm:cxn modelId="{3A3316E7-312E-4269-A2A1-A183E38766C2}" srcId="{14C8E85B-E738-4392-AA61-7A70CCB7CDF7}" destId="{C96A3F0D-4222-448E-BC6F-4E8E6692282A}" srcOrd="0" destOrd="0" parTransId="{00F30CE9-21A4-4482-A253-7332943B9AC5}" sibTransId="{58A80AEA-4A3B-49DD-B6F3-616A08589448}"/>
    <dgm:cxn modelId="{26F9D4FC-283A-4F82-A982-4E46D43AB119}" srcId="{0F2A8516-C436-4E1F-A7FD-A3A7CE24193E}" destId="{5823A51A-CF2C-49DD-B755-87093F90871C}" srcOrd="0" destOrd="0" parTransId="{19DDFE31-402A-4BED-82F5-CF256DBD7B28}" sibTransId="{F4C22FE7-51FC-42D1-875B-90993626C4F3}"/>
    <dgm:cxn modelId="{CC8B11D0-500B-4505-9A2C-813FB26DA06E}" type="presParOf" srcId="{A0C05496-77D6-4181-84C6-2F506E26A9E4}" destId="{A072F925-6866-4ED5-8414-31BBA875191E}" srcOrd="0" destOrd="0" presId="urn:microsoft.com/office/officeart/2018/2/layout/IconLabelDescriptionList"/>
    <dgm:cxn modelId="{555475B8-F043-4258-861F-6E51D77F9058}" type="presParOf" srcId="{A072F925-6866-4ED5-8414-31BBA875191E}" destId="{EDC3FDA6-6067-4303-BE00-72E825A872A8}" srcOrd="0" destOrd="0" presId="urn:microsoft.com/office/officeart/2018/2/layout/IconLabelDescriptionList"/>
    <dgm:cxn modelId="{136ACA36-F111-4FC0-B81A-7FA622EB420F}" type="presParOf" srcId="{A072F925-6866-4ED5-8414-31BBA875191E}" destId="{9635ADAB-EA85-459A-BC95-557C47738925}" srcOrd="1" destOrd="0" presId="urn:microsoft.com/office/officeart/2018/2/layout/IconLabelDescriptionList"/>
    <dgm:cxn modelId="{C3138A10-A7FC-42C3-98A6-E68FD8B40E55}" type="presParOf" srcId="{A072F925-6866-4ED5-8414-31BBA875191E}" destId="{B64EC290-6DD9-4AF3-9630-00E23554861E}" srcOrd="2" destOrd="0" presId="urn:microsoft.com/office/officeart/2018/2/layout/IconLabelDescriptionList"/>
    <dgm:cxn modelId="{0851FCB5-A649-4707-9D3F-91D7AE7955F6}" type="presParOf" srcId="{A072F925-6866-4ED5-8414-31BBA875191E}" destId="{E52C4EF0-2D04-493A-AB97-D44565B785B4}" srcOrd="3" destOrd="0" presId="urn:microsoft.com/office/officeart/2018/2/layout/IconLabelDescriptionList"/>
    <dgm:cxn modelId="{D2365AA9-719A-4F8B-B6CA-BF72A7CA22A1}" type="presParOf" srcId="{A072F925-6866-4ED5-8414-31BBA875191E}" destId="{A5F3860A-7B9D-40E8-9D1B-C8C9BCE3D819}" srcOrd="4" destOrd="0" presId="urn:microsoft.com/office/officeart/2018/2/layout/IconLabelDescriptionList"/>
    <dgm:cxn modelId="{6B9F7B07-9828-42DF-AA1B-C1447AB684B0}" type="presParOf" srcId="{A0C05496-77D6-4181-84C6-2F506E26A9E4}" destId="{AE05AD45-FEA9-46D8-AD2B-6AA30AB16466}" srcOrd="1" destOrd="0" presId="urn:microsoft.com/office/officeart/2018/2/layout/IconLabelDescriptionList"/>
    <dgm:cxn modelId="{6494F20A-9691-4F77-A58B-92E4E3D19CB1}" type="presParOf" srcId="{A0C05496-77D6-4181-84C6-2F506E26A9E4}" destId="{51089B13-B83A-4A14-A81A-14FB1174CDCB}" srcOrd="2" destOrd="0" presId="urn:microsoft.com/office/officeart/2018/2/layout/IconLabelDescriptionList"/>
    <dgm:cxn modelId="{1725D5A7-EF1B-4BC4-A8D2-C810A9F84D56}" type="presParOf" srcId="{51089B13-B83A-4A14-A81A-14FB1174CDCB}" destId="{9FB8AD64-82F0-4AB5-B6A4-25DD0671DA03}" srcOrd="0" destOrd="0" presId="urn:microsoft.com/office/officeart/2018/2/layout/IconLabelDescriptionList"/>
    <dgm:cxn modelId="{72F8A5C5-060A-42BC-9E4B-B824174C0480}" type="presParOf" srcId="{51089B13-B83A-4A14-A81A-14FB1174CDCB}" destId="{68888DCB-CD2D-4CD3-9DBB-A48809CC9824}" srcOrd="1" destOrd="0" presId="urn:microsoft.com/office/officeart/2018/2/layout/IconLabelDescriptionList"/>
    <dgm:cxn modelId="{B75C5199-D35B-49DE-9709-EFFBE9BB3650}" type="presParOf" srcId="{51089B13-B83A-4A14-A81A-14FB1174CDCB}" destId="{8FC5A441-D9F4-4EE7-8456-B6034E739AB0}" srcOrd="2" destOrd="0" presId="urn:microsoft.com/office/officeart/2018/2/layout/IconLabelDescriptionList"/>
    <dgm:cxn modelId="{22393E4B-1AFC-4D34-9A46-95F780EB167F}" type="presParOf" srcId="{51089B13-B83A-4A14-A81A-14FB1174CDCB}" destId="{0E17DD4C-40B6-433F-9FCA-07808EBDEEA7}" srcOrd="3" destOrd="0" presId="urn:microsoft.com/office/officeart/2018/2/layout/IconLabelDescriptionList"/>
    <dgm:cxn modelId="{B8E6B560-DE23-4C8B-B795-1E67AF6CB860}" type="presParOf" srcId="{51089B13-B83A-4A14-A81A-14FB1174CDCB}" destId="{55D481E8-85EB-4148-9600-67B2D5BA26CF}" srcOrd="4" destOrd="0" presId="urn:microsoft.com/office/officeart/2018/2/layout/IconLabelDescriptionList"/>
    <dgm:cxn modelId="{987DAC3D-AE17-47D1-8098-25E4E3B65748}" type="presParOf" srcId="{A0C05496-77D6-4181-84C6-2F506E26A9E4}" destId="{A771178A-3D87-401F-BE84-B3252A7A4D2D}" srcOrd="3" destOrd="0" presId="urn:microsoft.com/office/officeart/2018/2/layout/IconLabelDescriptionList"/>
    <dgm:cxn modelId="{71E3370E-7B28-4729-A56A-05CC53B8F5C1}" type="presParOf" srcId="{A0C05496-77D6-4181-84C6-2F506E26A9E4}" destId="{DCCCB3E5-E5A8-4D18-9788-C0ED19C55752}" srcOrd="4" destOrd="0" presId="urn:microsoft.com/office/officeart/2018/2/layout/IconLabelDescriptionList"/>
    <dgm:cxn modelId="{25E531CE-F726-473D-8546-BE94D6EAE1AD}" type="presParOf" srcId="{DCCCB3E5-E5A8-4D18-9788-C0ED19C55752}" destId="{5D864B47-E782-46B5-94DD-425C6B84DF83}" srcOrd="0" destOrd="0" presId="urn:microsoft.com/office/officeart/2018/2/layout/IconLabelDescriptionList"/>
    <dgm:cxn modelId="{FD0E7D64-4BF8-4B68-8A74-F74E8E20830D}" type="presParOf" srcId="{DCCCB3E5-E5A8-4D18-9788-C0ED19C55752}" destId="{32D6D359-4B07-41D5-A151-C10B7C42550A}" srcOrd="1" destOrd="0" presId="urn:microsoft.com/office/officeart/2018/2/layout/IconLabelDescriptionList"/>
    <dgm:cxn modelId="{4C269375-4B5D-4699-B721-B2A0887D08CD}" type="presParOf" srcId="{DCCCB3E5-E5A8-4D18-9788-C0ED19C55752}" destId="{49AC0F93-31C7-485C-887E-C6929C13A289}" srcOrd="2" destOrd="0" presId="urn:microsoft.com/office/officeart/2018/2/layout/IconLabelDescriptionList"/>
    <dgm:cxn modelId="{CF592009-34A3-4ABC-930B-B35C57FB54C9}" type="presParOf" srcId="{DCCCB3E5-E5A8-4D18-9788-C0ED19C55752}" destId="{394A847B-A306-4B66-81DE-DE925E3DFCE9}" srcOrd="3" destOrd="0" presId="urn:microsoft.com/office/officeart/2018/2/layout/IconLabelDescriptionList"/>
    <dgm:cxn modelId="{310A7CC5-509C-4B33-9604-551823C4544D}" type="presParOf" srcId="{DCCCB3E5-E5A8-4D18-9788-C0ED19C55752}" destId="{D6825500-12C8-49A0-9347-9783DC01716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604539-4F90-40AF-B562-B4BB1A852316}" type="doc">
      <dgm:prSet loTypeId="urn:microsoft.com/office/officeart/2018/2/layout/IconLabelDescriptionList" loCatId="icon" qsTypeId="urn:microsoft.com/office/officeart/2005/8/quickstyle/simple1" qsCatId="simple" csTypeId="urn:microsoft.com/office/officeart/2005/8/colors/colorful5" csCatId="colorful" phldr="1"/>
      <dgm:spPr/>
      <dgm:t>
        <a:bodyPr/>
        <a:lstStyle/>
        <a:p>
          <a:endParaRPr lang="en-US"/>
        </a:p>
      </dgm:t>
    </dgm:pt>
    <dgm:pt modelId="{0F2A8516-C436-4E1F-A7FD-A3A7CE24193E}">
      <dgm:prSet/>
      <dgm:spPr/>
      <dgm:t>
        <a:bodyPr/>
        <a:lstStyle/>
        <a:p>
          <a:pPr>
            <a:lnSpc>
              <a:spcPct val="100000"/>
            </a:lnSpc>
            <a:defRPr b="1"/>
          </a:pPr>
          <a:r>
            <a:rPr lang="en-US"/>
            <a:t>Collaboration</a:t>
          </a:r>
        </a:p>
      </dgm:t>
    </dgm:pt>
    <dgm:pt modelId="{C9BC9AB5-66CB-4669-AF67-1577DC3EE989}" type="parTrans" cxnId="{BC902623-6A36-44B9-AE2B-6CD0D70BF264}">
      <dgm:prSet/>
      <dgm:spPr/>
      <dgm:t>
        <a:bodyPr/>
        <a:lstStyle/>
        <a:p>
          <a:endParaRPr lang="en-US"/>
        </a:p>
      </dgm:t>
    </dgm:pt>
    <dgm:pt modelId="{35729EB7-EDC2-441D-BD68-3712553D4E15}" type="sibTrans" cxnId="{BC902623-6A36-44B9-AE2B-6CD0D70BF264}">
      <dgm:prSet/>
      <dgm:spPr/>
      <dgm:t>
        <a:bodyPr/>
        <a:lstStyle/>
        <a:p>
          <a:endParaRPr lang="en-US"/>
        </a:p>
      </dgm:t>
    </dgm:pt>
    <dgm:pt modelId="{5823A51A-CF2C-49DD-B755-87093F90871C}">
      <dgm:prSet/>
      <dgm:spPr/>
      <dgm:t>
        <a:bodyPr/>
        <a:lstStyle/>
        <a:p>
          <a:pPr>
            <a:lnSpc>
              <a:spcPct val="100000"/>
            </a:lnSpc>
          </a:pPr>
          <a:r>
            <a:rPr lang="en-US"/>
            <a:t>Improved communication between staff leads to better relationships with students and families</a:t>
          </a:r>
        </a:p>
      </dgm:t>
    </dgm:pt>
    <dgm:pt modelId="{19DDFE31-402A-4BED-82F5-CF256DBD7B28}" type="parTrans" cxnId="{26F9D4FC-283A-4F82-A982-4E46D43AB119}">
      <dgm:prSet/>
      <dgm:spPr/>
      <dgm:t>
        <a:bodyPr/>
        <a:lstStyle/>
        <a:p>
          <a:endParaRPr lang="en-US"/>
        </a:p>
      </dgm:t>
    </dgm:pt>
    <dgm:pt modelId="{F4C22FE7-51FC-42D1-875B-90993626C4F3}" type="sibTrans" cxnId="{26F9D4FC-283A-4F82-A982-4E46D43AB119}">
      <dgm:prSet/>
      <dgm:spPr/>
      <dgm:t>
        <a:bodyPr/>
        <a:lstStyle/>
        <a:p>
          <a:endParaRPr lang="en-US"/>
        </a:p>
      </dgm:t>
    </dgm:pt>
    <dgm:pt modelId="{14C8E85B-E738-4392-AA61-7A70CCB7CDF7}">
      <dgm:prSet/>
      <dgm:spPr/>
      <dgm:t>
        <a:bodyPr/>
        <a:lstStyle/>
        <a:p>
          <a:pPr>
            <a:lnSpc>
              <a:spcPct val="100000"/>
            </a:lnSpc>
            <a:defRPr b="1"/>
          </a:pPr>
          <a:r>
            <a:rPr lang="en-US"/>
            <a:t>Refocusing of Responsibilities</a:t>
          </a:r>
        </a:p>
      </dgm:t>
    </dgm:pt>
    <dgm:pt modelId="{4264C0F5-FAE7-45DB-ABD9-E4B843B031E2}" type="parTrans" cxnId="{3E5D982F-5C42-4F1C-A294-95BF6A6FD557}">
      <dgm:prSet/>
      <dgm:spPr/>
      <dgm:t>
        <a:bodyPr/>
        <a:lstStyle/>
        <a:p>
          <a:endParaRPr lang="en-US"/>
        </a:p>
      </dgm:t>
    </dgm:pt>
    <dgm:pt modelId="{0ED634BD-3A94-4D6C-A996-ECDCF7FBDBF7}" type="sibTrans" cxnId="{3E5D982F-5C42-4F1C-A294-95BF6A6FD557}">
      <dgm:prSet/>
      <dgm:spPr/>
      <dgm:t>
        <a:bodyPr/>
        <a:lstStyle/>
        <a:p>
          <a:endParaRPr lang="en-US"/>
        </a:p>
      </dgm:t>
    </dgm:pt>
    <dgm:pt modelId="{C96A3F0D-4222-448E-BC6F-4E8E6692282A}">
      <dgm:prSet/>
      <dgm:spPr/>
      <dgm:t>
        <a:bodyPr/>
        <a:lstStyle/>
        <a:p>
          <a:pPr>
            <a:lnSpc>
              <a:spcPct val="100000"/>
            </a:lnSpc>
          </a:pPr>
          <a:r>
            <a:rPr lang="en-US"/>
            <a:t>Teachers and administrators can focus on their jobs - creating great learning experiences for students</a:t>
          </a:r>
        </a:p>
      </dgm:t>
    </dgm:pt>
    <dgm:pt modelId="{00F30CE9-21A4-4482-A253-7332943B9AC5}" type="parTrans" cxnId="{3A3316E7-312E-4269-A2A1-A183E38766C2}">
      <dgm:prSet/>
      <dgm:spPr/>
      <dgm:t>
        <a:bodyPr/>
        <a:lstStyle/>
        <a:p>
          <a:endParaRPr lang="en-US"/>
        </a:p>
      </dgm:t>
    </dgm:pt>
    <dgm:pt modelId="{58A80AEA-4A3B-49DD-B6F3-616A08589448}" type="sibTrans" cxnId="{3A3316E7-312E-4269-A2A1-A183E38766C2}">
      <dgm:prSet/>
      <dgm:spPr/>
      <dgm:t>
        <a:bodyPr/>
        <a:lstStyle/>
        <a:p>
          <a:endParaRPr lang="en-US"/>
        </a:p>
      </dgm:t>
    </dgm:pt>
    <dgm:pt modelId="{C8A9614F-9C85-45A6-BDE8-0160143C9E9E}" type="pres">
      <dgm:prSet presAssocID="{CC604539-4F90-40AF-B562-B4BB1A852316}" presName="root" presStyleCnt="0">
        <dgm:presLayoutVars>
          <dgm:dir/>
          <dgm:resizeHandles val="exact"/>
        </dgm:presLayoutVars>
      </dgm:prSet>
      <dgm:spPr/>
    </dgm:pt>
    <dgm:pt modelId="{9B445356-5B4C-4DD3-AC7F-B611B1DB494F}" type="pres">
      <dgm:prSet presAssocID="{0F2A8516-C436-4E1F-A7FD-A3A7CE24193E}" presName="compNode" presStyleCnt="0"/>
      <dgm:spPr/>
    </dgm:pt>
    <dgm:pt modelId="{E737412E-F791-42D1-A041-5BB3BEDB7663}" type="pres">
      <dgm:prSet presAssocID="{0F2A8516-C436-4E1F-A7FD-A3A7CE2419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9E63929C-FB2E-482C-B01F-A93650ED7489}" type="pres">
      <dgm:prSet presAssocID="{0F2A8516-C436-4E1F-A7FD-A3A7CE24193E}" presName="iconSpace" presStyleCnt="0"/>
      <dgm:spPr/>
    </dgm:pt>
    <dgm:pt modelId="{004423C9-87AE-4005-B774-746816E45FB2}" type="pres">
      <dgm:prSet presAssocID="{0F2A8516-C436-4E1F-A7FD-A3A7CE24193E}" presName="parTx" presStyleLbl="revTx" presStyleIdx="0" presStyleCnt="4">
        <dgm:presLayoutVars>
          <dgm:chMax val="0"/>
          <dgm:chPref val="0"/>
        </dgm:presLayoutVars>
      </dgm:prSet>
      <dgm:spPr/>
    </dgm:pt>
    <dgm:pt modelId="{1934B9D4-AA91-4FF2-B88F-73555D2878EE}" type="pres">
      <dgm:prSet presAssocID="{0F2A8516-C436-4E1F-A7FD-A3A7CE24193E}" presName="txSpace" presStyleCnt="0"/>
      <dgm:spPr/>
    </dgm:pt>
    <dgm:pt modelId="{7B3AF491-FCE6-4646-A613-5A3E3BB96B78}" type="pres">
      <dgm:prSet presAssocID="{0F2A8516-C436-4E1F-A7FD-A3A7CE24193E}" presName="desTx" presStyleLbl="revTx" presStyleIdx="1" presStyleCnt="4">
        <dgm:presLayoutVars/>
      </dgm:prSet>
      <dgm:spPr/>
    </dgm:pt>
    <dgm:pt modelId="{80787E8D-F714-438A-97D1-074C49F5328A}" type="pres">
      <dgm:prSet presAssocID="{35729EB7-EDC2-441D-BD68-3712553D4E15}" presName="sibTrans" presStyleCnt="0"/>
      <dgm:spPr/>
    </dgm:pt>
    <dgm:pt modelId="{237BFA5B-DFCB-4421-941B-FD37CAC7CF7F}" type="pres">
      <dgm:prSet presAssocID="{14C8E85B-E738-4392-AA61-7A70CCB7CDF7}" presName="compNode" presStyleCnt="0"/>
      <dgm:spPr/>
    </dgm:pt>
    <dgm:pt modelId="{551FD689-3914-4F97-942D-92A319DA4F97}" type="pres">
      <dgm:prSet presAssocID="{14C8E85B-E738-4392-AA61-7A70CCB7CDF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D8C4BFA7-2FE8-46C5-A565-0B2C1121F4DB}" type="pres">
      <dgm:prSet presAssocID="{14C8E85B-E738-4392-AA61-7A70CCB7CDF7}" presName="iconSpace" presStyleCnt="0"/>
      <dgm:spPr/>
    </dgm:pt>
    <dgm:pt modelId="{D03F227F-5220-493A-A8A2-D6BE793CF467}" type="pres">
      <dgm:prSet presAssocID="{14C8E85B-E738-4392-AA61-7A70CCB7CDF7}" presName="parTx" presStyleLbl="revTx" presStyleIdx="2" presStyleCnt="4">
        <dgm:presLayoutVars>
          <dgm:chMax val="0"/>
          <dgm:chPref val="0"/>
        </dgm:presLayoutVars>
      </dgm:prSet>
      <dgm:spPr/>
    </dgm:pt>
    <dgm:pt modelId="{4D011BFA-3F87-4897-A1E4-3A69BD9203EF}" type="pres">
      <dgm:prSet presAssocID="{14C8E85B-E738-4392-AA61-7A70CCB7CDF7}" presName="txSpace" presStyleCnt="0"/>
      <dgm:spPr/>
    </dgm:pt>
    <dgm:pt modelId="{9ED4C07B-D57C-4853-AF14-FB025D55ACF1}" type="pres">
      <dgm:prSet presAssocID="{14C8E85B-E738-4392-AA61-7A70CCB7CDF7}" presName="desTx" presStyleLbl="revTx" presStyleIdx="3" presStyleCnt="4">
        <dgm:presLayoutVars/>
      </dgm:prSet>
      <dgm:spPr/>
    </dgm:pt>
  </dgm:ptLst>
  <dgm:cxnLst>
    <dgm:cxn modelId="{50BA2B00-C982-CF43-81DA-907C35472430}" type="presOf" srcId="{0F2A8516-C436-4E1F-A7FD-A3A7CE24193E}" destId="{004423C9-87AE-4005-B774-746816E45FB2}" srcOrd="0" destOrd="0" presId="urn:microsoft.com/office/officeart/2018/2/layout/IconLabelDescriptionList"/>
    <dgm:cxn modelId="{B20F6719-C301-6C4D-9A04-D2C5E05E4ADF}" type="presOf" srcId="{C96A3F0D-4222-448E-BC6F-4E8E6692282A}" destId="{9ED4C07B-D57C-4853-AF14-FB025D55ACF1}" srcOrd="0" destOrd="0" presId="urn:microsoft.com/office/officeart/2018/2/layout/IconLabelDescriptionList"/>
    <dgm:cxn modelId="{BC902623-6A36-44B9-AE2B-6CD0D70BF264}" srcId="{CC604539-4F90-40AF-B562-B4BB1A852316}" destId="{0F2A8516-C436-4E1F-A7FD-A3A7CE24193E}" srcOrd="0" destOrd="0" parTransId="{C9BC9AB5-66CB-4669-AF67-1577DC3EE989}" sibTransId="{35729EB7-EDC2-441D-BD68-3712553D4E15}"/>
    <dgm:cxn modelId="{3E5D982F-5C42-4F1C-A294-95BF6A6FD557}" srcId="{CC604539-4F90-40AF-B562-B4BB1A852316}" destId="{14C8E85B-E738-4392-AA61-7A70CCB7CDF7}" srcOrd="1" destOrd="0" parTransId="{4264C0F5-FAE7-45DB-ABD9-E4B843B031E2}" sibTransId="{0ED634BD-3A94-4D6C-A996-ECDCF7FBDBF7}"/>
    <dgm:cxn modelId="{A1F5933E-E70F-8A42-9A4D-51DE4880E153}" type="presOf" srcId="{5823A51A-CF2C-49DD-B755-87093F90871C}" destId="{7B3AF491-FCE6-4646-A613-5A3E3BB96B78}" srcOrd="0" destOrd="0" presId="urn:microsoft.com/office/officeart/2018/2/layout/IconLabelDescriptionList"/>
    <dgm:cxn modelId="{1170E0C7-B9F5-1241-A3F5-37ABC99C316E}" type="presOf" srcId="{CC604539-4F90-40AF-B562-B4BB1A852316}" destId="{C8A9614F-9C85-45A6-BDE8-0160143C9E9E}" srcOrd="0" destOrd="0" presId="urn:microsoft.com/office/officeart/2018/2/layout/IconLabelDescriptionList"/>
    <dgm:cxn modelId="{3A3316E7-312E-4269-A2A1-A183E38766C2}" srcId="{14C8E85B-E738-4392-AA61-7A70CCB7CDF7}" destId="{C96A3F0D-4222-448E-BC6F-4E8E6692282A}" srcOrd="0" destOrd="0" parTransId="{00F30CE9-21A4-4482-A253-7332943B9AC5}" sibTransId="{58A80AEA-4A3B-49DD-B6F3-616A08589448}"/>
    <dgm:cxn modelId="{B2A4ACEE-8323-1B47-819C-5F6F27144421}" type="presOf" srcId="{14C8E85B-E738-4392-AA61-7A70CCB7CDF7}" destId="{D03F227F-5220-493A-A8A2-D6BE793CF467}" srcOrd="0" destOrd="0" presId="urn:microsoft.com/office/officeart/2018/2/layout/IconLabelDescriptionList"/>
    <dgm:cxn modelId="{26F9D4FC-283A-4F82-A982-4E46D43AB119}" srcId="{0F2A8516-C436-4E1F-A7FD-A3A7CE24193E}" destId="{5823A51A-CF2C-49DD-B755-87093F90871C}" srcOrd="0" destOrd="0" parTransId="{19DDFE31-402A-4BED-82F5-CF256DBD7B28}" sibTransId="{F4C22FE7-51FC-42D1-875B-90993626C4F3}"/>
    <dgm:cxn modelId="{B2BC1D1F-7E51-934F-BD08-76BBC3A126D1}" type="presParOf" srcId="{C8A9614F-9C85-45A6-BDE8-0160143C9E9E}" destId="{9B445356-5B4C-4DD3-AC7F-B611B1DB494F}" srcOrd="0" destOrd="0" presId="urn:microsoft.com/office/officeart/2018/2/layout/IconLabelDescriptionList"/>
    <dgm:cxn modelId="{07D12B10-E6D6-EF40-9E52-D5812F3C090C}" type="presParOf" srcId="{9B445356-5B4C-4DD3-AC7F-B611B1DB494F}" destId="{E737412E-F791-42D1-A041-5BB3BEDB7663}" srcOrd="0" destOrd="0" presId="urn:microsoft.com/office/officeart/2018/2/layout/IconLabelDescriptionList"/>
    <dgm:cxn modelId="{C8CA1220-4B67-3648-BE0C-E174BFD5F0E8}" type="presParOf" srcId="{9B445356-5B4C-4DD3-AC7F-B611B1DB494F}" destId="{9E63929C-FB2E-482C-B01F-A93650ED7489}" srcOrd="1" destOrd="0" presId="urn:microsoft.com/office/officeart/2018/2/layout/IconLabelDescriptionList"/>
    <dgm:cxn modelId="{2A243382-CBD8-BE42-960D-15B5A465C2B7}" type="presParOf" srcId="{9B445356-5B4C-4DD3-AC7F-B611B1DB494F}" destId="{004423C9-87AE-4005-B774-746816E45FB2}" srcOrd="2" destOrd="0" presId="urn:microsoft.com/office/officeart/2018/2/layout/IconLabelDescriptionList"/>
    <dgm:cxn modelId="{8B5AF5F2-F338-4C41-BC7D-0EAEB6A2848E}" type="presParOf" srcId="{9B445356-5B4C-4DD3-AC7F-B611B1DB494F}" destId="{1934B9D4-AA91-4FF2-B88F-73555D2878EE}" srcOrd="3" destOrd="0" presId="urn:microsoft.com/office/officeart/2018/2/layout/IconLabelDescriptionList"/>
    <dgm:cxn modelId="{C9BD171A-4F46-EF4E-8108-4C4728585C04}" type="presParOf" srcId="{9B445356-5B4C-4DD3-AC7F-B611B1DB494F}" destId="{7B3AF491-FCE6-4646-A613-5A3E3BB96B78}" srcOrd="4" destOrd="0" presId="urn:microsoft.com/office/officeart/2018/2/layout/IconLabelDescriptionList"/>
    <dgm:cxn modelId="{52273188-F40D-4B4E-B919-6A45953FF567}" type="presParOf" srcId="{C8A9614F-9C85-45A6-BDE8-0160143C9E9E}" destId="{80787E8D-F714-438A-97D1-074C49F5328A}" srcOrd="1" destOrd="0" presId="urn:microsoft.com/office/officeart/2018/2/layout/IconLabelDescriptionList"/>
    <dgm:cxn modelId="{DBF2160F-0DC9-0049-AFF7-D1DE0B381E72}" type="presParOf" srcId="{C8A9614F-9C85-45A6-BDE8-0160143C9E9E}" destId="{237BFA5B-DFCB-4421-941B-FD37CAC7CF7F}" srcOrd="2" destOrd="0" presId="urn:microsoft.com/office/officeart/2018/2/layout/IconLabelDescriptionList"/>
    <dgm:cxn modelId="{1531EF66-AB6E-164D-AEF4-9E6967E7D3DB}" type="presParOf" srcId="{237BFA5B-DFCB-4421-941B-FD37CAC7CF7F}" destId="{551FD689-3914-4F97-942D-92A319DA4F97}" srcOrd="0" destOrd="0" presId="urn:microsoft.com/office/officeart/2018/2/layout/IconLabelDescriptionList"/>
    <dgm:cxn modelId="{1A413878-7916-754F-BE33-2C3380AD10FA}" type="presParOf" srcId="{237BFA5B-DFCB-4421-941B-FD37CAC7CF7F}" destId="{D8C4BFA7-2FE8-46C5-A565-0B2C1121F4DB}" srcOrd="1" destOrd="0" presId="urn:microsoft.com/office/officeart/2018/2/layout/IconLabelDescriptionList"/>
    <dgm:cxn modelId="{A31EF105-84A7-C941-8DBB-9156C9778609}" type="presParOf" srcId="{237BFA5B-DFCB-4421-941B-FD37CAC7CF7F}" destId="{D03F227F-5220-493A-A8A2-D6BE793CF467}" srcOrd="2" destOrd="0" presId="urn:microsoft.com/office/officeart/2018/2/layout/IconLabelDescriptionList"/>
    <dgm:cxn modelId="{2A496A14-8FCB-DA40-8932-E6D34D9425D5}" type="presParOf" srcId="{237BFA5B-DFCB-4421-941B-FD37CAC7CF7F}" destId="{4D011BFA-3F87-4897-A1E4-3A69BD9203EF}" srcOrd="3" destOrd="0" presId="urn:microsoft.com/office/officeart/2018/2/layout/IconLabelDescriptionList"/>
    <dgm:cxn modelId="{5D0F0337-DFDF-5243-8DC9-0ECD10879322}" type="presParOf" srcId="{237BFA5B-DFCB-4421-941B-FD37CAC7CF7F}" destId="{9ED4C07B-D57C-4853-AF14-FB025D55ACF1}" srcOrd="4" destOrd="0" presId="urn:microsoft.com/office/officeart/2018/2/layout/IconLabelDescription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3E9CA-416C-4A18-A0AC-9827CDC04622}">
      <dsp:nvSpPr>
        <dsp:cNvPr id="0" name=""/>
        <dsp:cNvSpPr/>
      </dsp:nvSpPr>
      <dsp:spPr>
        <a:xfrm>
          <a:off x="1865" y="186884"/>
          <a:ext cx="838687" cy="838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B5533-870F-481E-A607-4004D18B4A76}">
      <dsp:nvSpPr>
        <dsp:cNvPr id="0" name=""/>
        <dsp:cNvSpPr/>
      </dsp:nvSpPr>
      <dsp:spPr>
        <a:xfrm>
          <a:off x="1865" y="1161126"/>
          <a:ext cx="2396249" cy="100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kern="1200" dirty="0"/>
            <a:t>No more local files</a:t>
          </a:r>
        </a:p>
      </dsp:txBody>
      <dsp:txXfrm>
        <a:off x="1865" y="1161126"/>
        <a:ext cx="2396249" cy="1008724"/>
      </dsp:txXfrm>
    </dsp:sp>
    <dsp:sp modelId="{F23A05E9-4E84-484D-BEEE-A56A022B9C44}">
      <dsp:nvSpPr>
        <dsp:cNvPr id="0" name=""/>
        <dsp:cNvSpPr/>
      </dsp:nvSpPr>
      <dsp:spPr>
        <a:xfrm>
          <a:off x="43296" y="1744800"/>
          <a:ext cx="2396249" cy="1106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No possibility of forms getting lost or stolen</a:t>
          </a:r>
        </a:p>
        <a:p>
          <a:pPr marL="0" lvl="0" indent="0" algn="l" defTabSz="800100">
            <a:lnSpc>
              <a:spcPct val="90000"/>
            </a:lnSpc>
            <a:spcBef>
              <a:spcPct val="0"/>
            </a:spcBef>
            <a:spcAft>
              <a:spcPct val="35000"/>
            </a:spcAft>
            <a:buNone/>
          </a:pPr>
          <a:r>
            <a:rPr lang="en-US" sz="1800" kern="1200" dirty="0"/>
            <a:t>Secure and encrypted – follows all regulations</a:t>
          </a:r>
        </a:p>
      </dsp:txBody>
      <dsp:txXfrm>
        <a:off x="43296" y="1744800"/>
        <a:ext cx="2396249" cy="1106271"/>
      </dsp:txXfrm>
    </dsp:sp>
    <dsp:sp modelId="{A43F0195-7F0C-4372-A075-DC87BA5E4E88}">
      <dsp:nvSpPr>
        <dsp:cNvPr id="0" name=""/>
        <dsp:cNvSpPr/>
      </dsp:nvSpPr>
      <dsp:spPr>
        <a:xfrm>
          <a:off x="2817459" y="186884"/>
          <a:ext cx="838687" cy="8386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A35700-DEF5-4987-ABCC-A04D7F58F4D0}">
      <dsp:nvSpPr>
        <dsp:cNvPr id="0" name=""/>
        <dsp:cNvSpPr/>
      </dsp:nvSpPr>
      <dsp:spPr>
        <a:xfrm>
          <a:off x="2817459" y="1161126"/>
          <a:ext cx="2396249" cy="100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kern="1200" dirty="0"/>
            <a:t>Instant access to what you need when you need it</a:t>
          </a:r>
        </a:p>
      </dsp:txBody>
      <dsp:txXfrm>
        <a:off x="2817459" y="1161126"/>
        <a:ext cx="2396249" cy="1008724"/>
      </dsp:txXfrm>
    </dsp:sp>
    <dsp:sp modelId="{3FEF1EF2-158A-40B0-B2BF-ABD812B6DFA8}">
      <dsp:nvSpPr>
        <dsp:cNvPr id="0" name=""/>
        <dsp:cNvSpPr/>
      </dsp:nvSpPr>
      <dsp:spPr>
        <a:xfrm>
          <a:off x="2817459" y="2232898"/>
          <a:ext cx="2396249" cy="1106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No more needing to ask others or look out for emails</a:t>
          </a:r>
        </a:p>
      </dsp:txBody>
      <dsp:txXfrm>
        <a:off x="2817459" y="2232898"/>
        <a:ext cx="2396249" cy="1106271"/>
      </dsp:txXfrm>
    </dsp:sp>
    <dsp:sp modelId="{4B78D5FF-C5B2-4E5A-94C8-0EA2F5B753E1}">
      <dsp:nvSpPr>
        <dsp:cNvPr id="0" name=""/>
        <dsp:cNvSpPr/>
      </dsp:nvSpPr>
      <dsp:spPr>
        <a:xfrm>
          <a:off x="5633052" y="186884"/>
          <a:ext cx="838687" cy="838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3DFA4A-B25F-4539-8B50-D07AB3D7DDB4}">
      <dsp:nvSpPr>
        <dsp:cNvPr id="0" name=""/>
        <dsp:cNvSpPr/>
      </dsp:nvSpPr>
      <dsp:spPr>
        <a:xfrm>
          <a:off x="5633052" y="1161126"/>
          <a:ext cx="2396249" cy="100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dirty="0"/>
            <a:t>Reclaim already limited time for important duties</a:t>
          </a:r>
        </a:p>
      </dsp:txBody>
      <dsp:txXfrm>
        <a:off x="5633052" y="1161126"/>
        <a:ext cx="2396249" cy="1008724"/>
      </dsp:txXfrm>
    </dsp:sp>
    <dsp:sp modelId="{B82C04BE-8568-45AF-B36A-F54164AE2EAF}">
      <dsp:nvSpPr>
        <dsp:cNvPr id="0" name=""/>
        <dsp:cNvSpPr/>
      </dsp:nvSpPr>
      <dsp:spPr>
        <a:xfrm>
          <a:off x="5633052" y="2232898"/>
          <a:ext cx="2396249" cy="1106271"/>
        </a:xfrm>
        <a:prstGeom prst="rect">
          <a:avLst/>
        </a:prstGeom>
        <a:noFill/>
        <a:ln>
          <a:noFill/>
        </a:ln>
        <a:effectLst/>
      </dsp:spPr>
      <dsp:style>
        <a:lnRef idx="0">
          <a:scrgbClr r="0" g="0" b="0"/>
        </a:lnRef>
        <a:fillRef idx="0">
          <a:scrgbClr r="0" g="0" b="0"/>
        </a:fillRef>
        <a:effectRef idx="0">
          <a:scrgbClr r="0" g="0" b="0"/>
        </a:effectRef>
        <a:fontRef idx="minor"/>
      </dsp:style>
    </dsp:sp>
    <dsp:sp modelId="{DDBA8B79-0815-4815-A260-0685E9EA99E0}">
      <dsp:nvSpPr>
        <dsp:cNvPr id="0" name=""/>
        <dsp:cNvSpPr/>
      </dsp:nvSpPr>
      <dsp:spPr>
        <a:xfrm>
          <a:off x="8448646" y="186884"/>
          <a:ext cx="838687" cy="838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DCAFB4-E891-4F83-AC7D-4B31B011A34F}">
      <dsp:nvSpPr>
        <dsp:cNvPr id="0" name=""/>
        <dsp:cNvSpPr/>
      </dsp:nvSpPr>
      <dsp:spPr>
        <a:xfrm>
          <a:off x="8448646" y="1161126"/>
          <a:ext cx="2396249" cy="100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dirty="0"/>
            <a:t>No more worries about remembering what services need to be provided for students</a:t>
          </a:r>
        </a:p>
      </dsp:txBody>
      <dsp:txXfrm>
        <a:off x="8448646" y="1161126"/>
        <a:ext cx="2396249" cy="1008724"/>
      </dsp:txXfrm>
    </dsp:sp>
    <dsp:sp modelId="{5293B045-DCD0-44C6-B30E-6242177C948A}">
      <dsp:nvSpPr>
        <dsp:cNvPr id="0" name=""/>
        <dsp:cNvSpPr/>
      </dsp:nvSpPr>
      <dsp:spPr>
        <a:xfrm>
          <a:off x="8448646" y="2232898"/>
          <a:ext cx="2396249" cy="110627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3FDA6-6067-4303-BE00-72E825A872A8}">
      <dsp:nvSpPr>
        <dsp:cNvPr id="0" name=""/>
        <dsp:cNvSpPr/>
      </dsp:nvSpPr>
      <dsp:spPr>
        <a:xfrm>
          <a:off x="393" y="1080929"/>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4EC290-6DD9-4AF3-9630-00E23554861E}">
      <dsp:nvSpPr>
        <dsp:cNvPr id="0" name=""/>
        <dsp:cNvSpPr/>
      </dsp:nvSpPr>
      <dsp:spPr>
        <a:xfrm>
          <a:off x="393" y="227363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Saving time and money</a:t>
          </a:r>
        </a:p>
      </dsp:txBody>
      <dsp:txXfrm>
        <a:off x="393" y="2273639"/>
        <a:ext cx="3138750" cy="470812"/>
      </dsp:txXfrm>
    </dsp:sp>
    <dsp:sp modelId="{A5F3860A-7B9D-40E8-9D1B-C8C9BCE3D819}">
      <dsp:nvSpPr>
        <dsp:cNvPr id="0" name=""/>
        <dsp:cNvSpPr/>
      </dsp:nvSpPr>
      <dsp:spPr>
        <a:xfrm>
          <a:off x="393" y="2788241"/>
          <a:ext cx="3138750" cy="482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Repurpose previous space used to store documents</a:t>
          </a:r>
        </a:p>
      </dsp:txBody>
      <dsp:txXfrm>
        <a:off x="393" y="2788241"/>
        <a:ext cx="3138750" cy="482167"/>
      </dsp:txXfrm>
    </dsp:sp>
    <dsp:sp modelId="{9FB8AD64-82F0-4AB5-B6A4-25DD0671DA03}">
      <dsp:nvSpPr>
        <dsp:cNvPr id="0" name=""/>
        <dsp:cNvSpPr/>
      </dsp:nvSpPr>
      <dsp:spPr>
        <a:xfrm>
          <a:off x="3688425" y="1080929"/>
          <a:ext cx="1098562" cy="10985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5A441-D9F4-4EE7-8456-B6034E739AB0}">
      <dsp:nvSpPr>
        <dsp:cNvPr id="0" name=""/>
        <dsp:cNvSpPr/>
      </dsp:nvSpPr>
      <dsp:spPr>
        <a:xfrm>
          <a:off x="3688425" y="227363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Enhanced accessibility</a:t>
          </a:r>
        </a:p>
      </dsp:txBody>
      <dsp:txXfrm>
        <a:off x="3688425" y="2273639"/>
        <a:ext cx="3138750" cy="470812"/>
      </dsp:txXfrm>
    </dsp:sp>
    <dsp:sp modelId="{55D481E8-85EB-4148-9600-67B2D5BA26CF}">
      <dsp:nvSpPr>
        <dsp:cNvPr id="0" name=""/>
        <dsp:cNvSpPr/>
      </dsp:nvSpPr>
      <dsp:spPr>
        <a:xfrm>
          <a:off x="3688425" y="2788241"/>
          <a:ext cx="3138750" cy="482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Quick and easy access to information</a:t>
          </a:r>
        </a:p>
      </dsp:txBody>
      <dsp:txXfrm>
        <a:off x="3688425" y="2788241"/>
        <a:ext cx="3138750" cy="482167"/>
      </dsp:txXfrm>
    </dsp:sp>
    <dsp:sp modelId="{5D864B47-E782-46B5-94DD-425C6B84DF83}">
      <dsp:nvSpPr>
        <dsp:cNvPr id="0" name=""/>
        <dsp:cNvSpPr/>
      </dsp:nvSpPr>
      <dsp:spPr>
        <a:xfrm>
          <a:off x="7376456" y="108092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AC0F93-31C7-485C-887E-C6929C13A289}">
      <dsp:nvSpPr>
        <dsp:cNvPr id="0" name=""/>
        <dsp:cNvSpPr/>
      </dsp:nvSpPr>
      <dsp:spPr>
        <a:xfrm>
          <a:off x="7376456" y="227363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Efficient record keeping</a:t>
          </a:r>
        </a:p>
      </dsp:txBody>
      <dsp:txXfrm>
        <a:off x="7376456" y="2273639"/>
        <a:ext cx="3138750" cy="470812"/>
      </dsp:txXfrm>
    </dsp:sp>
    <dsp:sp modelId="{D6825500-12C8-49A0-9347-9783DC01716F}">
      <dsp:nvSpPr>
        <dsp:cNvPr id="0" name=""/>
        <dsp:cNvSpPr/>
      </dsp:nvSpPr>
      <dsp:spPr>
        <a:xfrm>
          <a:off x="7376456" y="2788241"/>
          <a:ext cx="3138750" cy="482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Faster creation, editing, and monitoring of documents</a:t>
          </a:r>
        </a:p>
      </dsp:txBody>
      <dsp:txXfrm>
        <a:off x="7376456" y="2788241"/>
        <a:ext cx="3138750" cy="482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7412E-F791-42D1-A041-5BB3BEDB7663}">
      <dsp:nvSpPr>
        <dsp:cNvPr id="0" name=""/>
        <dsp:cNvSpPr/>
      </dsp:nvSpPr>
      <dsp:spPr>
        <a:xfrm>
          <a:off x="559800" y="59900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4423C9-87AE-4005-B774-746816E45FB2}">
      <dsp:nvSpPr>
        <dsp:cNvPr id="0" name=""/>
        <dsp:cNvSpPr/>
      </dsp:nvSpPr>
      <dsp:spPr>
        <a:xfrm>
          <a:off x="559800" y="22465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a:t>Collaboration</a:t>
          </a:r>
        </a:p>
      </dsp:txBody>
      <dsp:txXfrm>
        <a:off x="559800" y="2246599"/>
        <a:ext cx="4320000" cy="648000"/>
      </dsp:txXfrm>
    </dsp:sp>
    <dsp:sp modelId="{7B3AF491-FCE6-4646-A613-5A3E3BB96B78}">
      <dsp:nvSpPr>
        <dsp:cNvPr id="0" name=""/>
        <dsp:cNvSpPr/>
      </dsp:nvSpPr>
      <dsp:spPr>
        <a:xfrm>
          <a:off x="559800" y="2957666"/>
          <a:ext cx="4320000" cy="794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Improved communication between staff leads to better relationships with students and families</a:t>
          </a:r>
        </a:p>
      </dsp:txBody>
      <dsp:txXfrm>
        <a:off x="559800" y="2957666"/>
        <a:ext cx="4320000" cy="794664"/>
      </dsp:txXfrm>
    </dsp:sp>
    <dsp:sp modelId="{551FD689-3914-4F97-942D-92A319DA4F97}">
      <dsp:nvSpPr>
        <dsp:cNvPr id="0" name=""/>
        <dsp:cNvSpPr/>
      </dsp:nvSpPr>
      <dsp:spPr>
        <a:xfrm>
          <a:off x="5635800" y="59900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F227F-5220-493A-A8A2-D6BE793CF467}">
      <dsp:nvSpPr>
        <dsp:cNvPr id="0" name=""/>
        <dsp:cNvSpPr/>
      </dsp:nvSpPr>
      <dsp:spPr>
        <a:xfrm>
          <a:off x="5635800" y="22465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a:t>Refocusing of Responsibilities</a:t>
          </a:r>
        </a:p>
      </dsp:txBody>
      <dsp:txXfrm>
        <a:off x="5635800" y="2246599"/>
        <a:ext cx="4320000" cy="648000"/>
      </dsp:txXfrm>
    </dsp:sp>
    <dsp:sp modelId="{9ED4C07B-D57C-4853-AF14-FB025D55ACF1}">
      <dsp:nvSpPr>
        <dsp:cNvPr id="0" name=""/>
        <dsp:cNvSpPr/>
      </dsp:nvSpPr>
      <dsp:spPr>
        <a:xfrm>
          <a:off x="5635800" y="2957666"/>
          <a:ext cx="4320000" cy="794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Teachers and administrators can focus on their jobs - creating great learning experiences for students</a:t>
          </a:r>
        </a:p>
      </dsp:txBody>
      <dsp:txXfrm>
        <a:off x="5635800" y="2957666"/>
        <a:ext cx="4320000" cy="7946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7C455-A867-1F41-A6C0-911E7FBDBC05}"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EE9CB-54E7-E74C-A978-2E06B28C2FEE}" type="slidenum">
              <a:rPr lang="en-US" smtClean="0"/>
              <a:t>‹#›</a:t>
            </a:fld>
            <a:endParaRPr lang="en-US"/>
          </a:p>
        </p:txBody>
      </p:sp>
    </p:spTree>
    <p:extLst>
      <p:ext uri="{BB962C8B-B14F-4D97-AF65-F5344CB8AC3E}">
        <p14:creationId xmlns:p14="http://schemas.microsoft.com/office/powerpoint/2010/main" val="400511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presentation on Folder. We hope by the end you will be as excited about this business opportunity as we are.</a:t>
            </a:r>
          </a:p>
        </p:txBody>
      </p:sp>
      <p:sp>
        <p:nvSpPr>
          <p:cNvPr id="4" name="Slide Number Placeholder 3"/>
          <p:cNvSpPr>
            <a:spLocks noGrp="1"/>
          </p:cNvSpPr>
          <p:nvPr>
            <p:ph type="sldNum" sz="quarter" idx="5"/>
          </p:nvPr>
        </p:nvSpPr>
        <p:spPr/>
        <p:txBody>
          <a:bodyPr/>
          <a:lstStyle/>
          <a:p>
            <a:fld id="{90FEE9CB-54E7-E74C-A978-2E06B28C2FEE}" type="slidenum">
              <a:rPr lang="en-US" smtClean="0"/>
              <a:t>1</a:t>
            </a:fld>
            <a:endParaRPr lang="en-US"/>
          </a:p>
        </p:txBody>
      </p:sp>
    </p:spTree>
    <p:extLst>
      <p:ext uri="{BB962C8B-B14F-4D97-AF65-F5344CB8AC3E}">
        <p14:creationId xmlns:p14="http://schemas.microsoft.com/office/powerpoint/2010/main" val="418900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to teachers we hear about how much paperwork they deal with, from transcripts to IEPs and evaluations. Many public schools do not have great solutions to store and help staff access these files, just filing them away on paper. This takes up a lot of time as teachers need to track these down as students are constantly changing schedules at the beginning of the year. All this shuffling of forms could even cause a bad situation violated FERPA or HIPAA regulations.</a:t>
            </a:r>
          </a:p>
        </p:txBody>
      </p:sp>
      <p:sp>
        <p:nvSpPr>
          <p:cNvPr id="4" name="Slide Number Placeholder 3"/>
          <p:cNvSpPr>
            <a:spLocks noGrp="1"/>
          </p:cNvSpPr>
          <p:nvPr>
            <p:ph type="sldNum" sz="quarter" idx="5"/>
          </p:nvPr>
        </p:nvSpPr>
        <p:spPr/>
        <p:txBody>
          <a:bodyPr/>
          <a:lstStyle/>
          <a:p>
            <a:fld id="{90FEE9CB-54E7-E74C-A978-2E06B28C2FEE}" type="slidenum">
              <a:rPr lang="en-US" smtClean="0"/>
              <a:t>2</a:t>
            </a:fld>
            <a:endParaRPr lang="en-US"/>
          </a:p>
        </p:txBody>
      </p:sp>
    </p:spTree>
    <p:extLst>
      <p:ext uri="{BB962C8B-B14F-4D97-AF65-F5344CB8AC3E}">
        <p14:creationId xmlns:p14="http://schemas.microsoft.com/office/powerpoint/2010/main" val="404715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FLDR is the next evolution in document storage and sharing for schools. Schools can sign up at the district or school level and enjoy their own secure database. Every staff member has their own login to access our web-based platform. Here they see only the students they need to see and all their documentation in one place. FLDR makes it easy to migrate existing forms and even easier to work on new ones. This self-contained, single purpose application is easy to use even for the non-technical teachers.</a:t>
            </a:r>
          </a:p>
        </p:txBody>
      </p:sp>
      <p:sp>
        <p:nvSpPr>
          <p:cNvPr id="4" name="Slide Number Placeholder 3"/>
          <p:cNvSpPr>
            <a:spLocks noGrp="1"/>
          </p:cNvSpPr>
          <p:nvPr>
            <p:ph type="sldNum" sz="quarter" idx="5"/>
          </p:nvPr>
        </p:nvSpPr>
        <p:spPr/>
        <p:txBody>
          <a:bodyPr/>
          <a:lstStyle/>
          <a:p>
            <a:fld id="{90FEE9CB-54E7-E74C-A978-2E06B28C2FEE}" type="slidenum">
              <a:rPr lang="en-US" smtClean="0"/>
              <a:t>3</a:t>
            </a:fld>
            <a:endParaRPr lang="en-US"/>
          </a:p>
        </p:txBody>
      </p:sp>
    </p:spTree>
    <p:extLst>
      <p:ext uri="{BB962C8B-B14F-4D97-AF65-F5344CB8AC3E}">
        <p14:creationId xmlns:p14="http://schemas.microsoft.com/office/powerpoint/2010/main" val="1300622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FLDR there’s no more local files, always having instant access, precious time back for teachers to plan and teach, and no more worries </a:t>
            </a:r>
          </a:p>
        </p:txBody>
      </p:sp>
      <p:sp>
        <p:nvSpPr>
          <p:cNvPr id="4" name="Slide Number Placeholder 3"/>
          <p:cNvSpPr>
            <a:spLocks noGrp="1"/>
          </p:cNvSpPr>
          <p:nvPr>
            <p:ph type="sldNum" sz="quarter" idx="5"/>
          </p:nvPr>
        </p:nvSpPr>
        <p:spPr/>
        <p:txBody>
          <a:bodyPr/>
          <a:lstStyle/>
          <a:p>
            <a:fld id="{90FEE9CB-54E7-E74C-A978-2E06B28C2FEE}" type="slidenum">
              <a:rPr lang="en-US" smtClean="0"/>
              <a:t>4</a:t>
            </a:fld>
            <a:endParaRPr lang="en-US"/>
          </a:p>
        </p:txBody>
      </p:sp>
    </p:spTree>
    <p:extLst>
      <p:ext uri="{BB962C8B-B14F-4D97-AF65-F5344CB8AC3E}">
        <p14:creationId xmlns:p14="http://schemas.microsoft.com/office/powerpoint/2010/main" val="1088618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FLDR makes tasks easy. Teachers can easily start new documentation for special education eligibility. All the teachers can collaborate and save their class updates for the student. No transferring of files takes place, but everyone has live access at the meeting. Nothing is lost or forgotten, and everything is faster and easier. This is the new reality we want school staff to imagine when they hear about FLDR.</a:t>
            </a:r>
          </a:p>
        </p:txBody>
      </p:sp>
      <p:sp>
        <p:nvSpPr>
          <p:cNvPr id="4" name="Slide Number Placeholder 3"/>
          <p:cNvSpPr>
            <a:spLocks noGrp="1"/>
          </p:cNvSpPr>
          <p:nvPr>
            <p:ph type="sldNum" sz="quarter" idx="5"/>
          </p:nvPr>
        </p:nvSpPr>
        <p:spPr/>
        <p:txBody>
          <a:bodyPr/>
          <a:lstStyle/>
          <a:p>
            <a:fld id="{90FEE9CB-54E7-E74C-A978-2E06B28C2FEE}" type="slidenum">
              <a:rPr lang="en-US" smtClean="0"/>
              <a:t>5</a:t>
            </a:fld>
            <a:endParaRPr lang="en-US"/>
          </a:p>
        </p:txBody>
      </p:sp>
    </p:spTree>
    <p:extLst>
      <p:ext uri="{BB962C8B-B14F-4D97-AF65-F5344CB8AC3E}">
        <p14:creationId xmlns:p14="http://schemas.microsoft.com/office/powerpoint/2010/main" val="224528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looking for $10 million in initial funding to gather a team of talented developers and account for Azure costs, while having some money for advertising and other costs. Pricing FLDR very competitively should increase draw to the product. If we even have a 3% customer base of the 90,000 public schools in the US we will see 5.4 million in revenue, and by 10% approximately 18 million with negligible costs on our end to scale up the Azure services. With that revenue we can expand our team and bring on </a:t>
            </a:r>
            <a:r>
              <a:rPr lang="en-US"/>
              <a:t>more customers.</a:t>
            </a:r>
            <a:endParaRPr lang="en-US" dirty="0"/>
          </a:p>
        </p:txBody>
      </p:sp>
      <p:sp>
        <p:nvSpPr>
          <p:cNvPr id="4" name="Slide Number Placeholder 3"/>
          <p:cNvSpPr>
            <a:spLocks noGrp="1"/>
          </p:cNvSpPr>
          <p:nvPr>
            <p:ph type="sldNum" sz="quarter" idx="5"/>
          </p:nvPr>
        </p:nvSpPr>
        <p:spPr/>
        <p:txBody>
          <a:bodyPr/>
          <a:lstStyle/>
          <a:p>
            <a:fld id="{90FEE9CB-54E7-E74C-A978-2E06B28C2FEE}" type="slidenum">
              <a:rPr lang="en-US" smtClean="0"/>
              <a:t>16</a:t>
            </a:fld>
            <a:endParaRPr lang="en-US"/>
          </a:p>
        </p:txBody>
      </p:sp>
    </p:spTree>
    <p:extLst>
      <p:ext uri="{BB962C8B-B14F-4D97-AF65-F5344CB8AC3E}">
        <p14:creationId xmlns:p14="http://schemas.microsoft.com/office/powerpoint/2010/main" val="84897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8539-582A-E41A-A780-A2B37D900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8471A-1A54-C19E-A15E-15FA91BB2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F22538-F6E6-775E-4A11-D3FA56657430}"/>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5" name="Footer Placeholder 4">
            <a:extLst>
              <a:ext uri="{FF2B5EF4-FFF2-40B4-BE49-F238E27FC236}">
                <a16:creationId xmlns:a16="http://schemas.microsoft.com/office/drawing/2014/main" id="{2BC38F7A-D7ED-E984-AD69-85F6459DE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91D57-95DC-7172-0B3E-9399F639A242}"/>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116545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34A-0DE9-587E-EDDE-C49515923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C87B7D-FA4F-118F-3BB8-BD6434B0DA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D23F-43EA-7C10-3E24-A58C413987D2}"/>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5" name="Footer Placeholder 4">
            <a:extLst>
              <a:ext uri="{FF2B5EF4-FFF2-40B4-BE49-F238E27FC236}">
                <a16:creationId xmlns:a16="http://schemas.microsoft.com/office/drawing/2014/main" id="{DEC95C08-E293-E707-43EB-64059C52A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F6AF8-9EDE-E5C9-0BAA-501917242514}"/>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338625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8AC8C-062E-A1F8-85B5-B5CB632696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DC7F01-42B7-6B70-314A-36A7B0507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E0AB6-B627-1B76-3295-9B548FE2AA83}"/>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5" name="Footer Placeholder 4">
            <a:extLst>
              <a:ext uri="{FF2B5EF4-FFF2-40B4-BE49-F238E27FC236}">
                <a16:creationId xmlns:a16="http://schemas.microsoft.com/office/drawing/2014/main" id="{628E0E36-44A9-EF97-FA65-90C6C8341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F8E63-A159-6D33-BCBB-80E1BA09AC1D}"/>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289499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A91E-AE89-723F-CF48-F60A2B3AF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28764C-3DAA-8B12-E757-A9F81ABD7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CDE51-F694-64B1-8DD6-F0BE36BC6F6B}"/>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5" name="Footer Placeholder 4">
            <a:extLst>
              <a:ext uri="{FF2B5EF4-FFF2-40B4-BE49-F238E27FC236}">
                <a16:creationId xmlns:a16="http://schemas.microsoft.com/office/drawing/2014/main" id="{D9C13461-2B50-7FF8-1AFA-C4CCEAFEA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74B69-EF2D-95E6-FD3C-DB84DA3B12DB}"/>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224763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2BF2-2090-3AA5-DD5B-C7FC591F3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CFE36C-62E1-37F9-86F6-F3D31E47E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EC639A-2E7E-03A3-EF9C-05D4E867F94E}"/>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5" name="Footer Placeholder 4">
            <a:extLst>
              <a:ext uri="{FF2B5EF4-FFF2-40B4-BE49-F238E27FC236}">
                <a16:creationId xmlns:a16="http://schemas.microsoft.com/office/drawing/2014/main" id="{2223A563-FC79-0F25-A380-B4B854F72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3EF90-C8C2-8C2F-390B-B67D93574266}"/>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408244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A0BF-7782-E675-9885-D3227FB8A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9581F-C6F8-1174-1BC0-364EA7BC2B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24068A-4254-7623-E4AC-0DF3E03BFC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525FE-ED46-29A6-06F8-3D4EBEDDC4AA}"/>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6" name="Footer Placeholder 5">
            <a:extLst>
              <a:ext uri="{FF2B5EF4-FFF2-40B4-BE49-F238E27FC236}">
                <a16:creationId xmlns:a16="http://schemas.microsoft.com/office/drawing/2014/main" id="{EEA5603C-3A07-50A3-8F07-16B351C98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B2CD4-6C71-9D95-BE90-218C2E16A333}"/>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362113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21B1-8239-8250-E48B-0FF173CEF1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B12BBE-7FCF-81D9-F4CB-A9F53BC53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08292-FA01-A009-2F11-DDB5D1E5B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34B19-B1D0-F1E1-41F1-702B9A22C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33279-CE0A-2E65-4D1A-1EC414E7C4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4DF7B-B3D3-476D-738C-ACFF0955C19B}"/>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8" name="Footer Placeholder 7">
            <a:extLst>
              <a:ext uri="{FF2B5EF4-FFF2-40B4-BE49-F238E27FC236}">
                <a16:creationId xmlns:a16="http://schemas.microsoft.com/office/drawing/2014/main" id="{F8895EC7-0577-B883-6A72-0BD37D8B32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49F2D6-3DB2-8692-5E77-01EFEC0CA64B}"/>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344816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2146-B402-DB75-7361-00BED66950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427DC6-3771-983D-53FC-10E0CA70DA7B}"/>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4" name="Footer Placeholder 3">
            <a:extLst>
              <a:ext uri="{FF2B5EF4-FFF2-40B4-BE49-F238E27FC236}">
                <a16:creationId xmlns:a16="http://schemas.microsoft.com/office/drawing/2014/main" id="{119C99DF-0484-2E22-B6E7-7A8B7CB3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46809D-5E7D-178E-49AF-FC2AD4ECC899}"/>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321855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EA6AE-9782-DB21-E643-CFFC9FD94409}"/>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3" name="Footer Placeholder 2">
            <a:extLst>
              <a:ext uri="{FF2B5EF4-FFF2-40B4-BE49-F238E27FC236}">
                <a16:creationId xmlns:a16="http://schemas.microsoft.com/office/drawing/2014/main" id="{2755ECA5-3A66-ED6E-D2B4-984440485D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1BB7B-8431-A27C-5B74-4E9B49F4A006}"/>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365432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C570-D2A1-BF34-C1E7-847C93F85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B36F6A-7A83-1C5D-E96F-E2A08BFED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6765FB-29B9-32A7-3167-E1D423E56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A97EC-16D5-F706-4A68-C4BE1215A935}"/>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6" name="Footer Placeholder 5">
            <a:extLst>
              <a:ext uri="{FF2B5EF4-FFF2-40B4-BE49-F238E27FC236}">
                <a16:creationId xmlns:a16="http://schemas.microsoft.com/office/drawing/2014/main" id="{3567AC4E-48B0-7B7C-CAA8-64A835A38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B3E5D-A9E5-5D46-1E8D-B6CDB4C9431B}"/>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153498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3DC9-CDDA-EA6A-5DC4-53CE8F56F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25F66B-875B-BB50-9171-0A54EAFB9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F8AB16-6F1F-5010-60A8-7E901734D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54EA3-026C-112E-CC07-FBDCFE4E491C}"/>
              </a:ext>
            </a:extLst>
          </p:cNvPr>
          <p:cNvSpPr>
            <a:spLocks noGrp="1"/>
          </p:cNvSpPr>
          <p:nvPr>
            <p:ph type="dt" sz="half" idx="10"/>
          </p:nvPr>
        </p:nvSpPr>
        <p:spPr/>
        <p:txBody>
          <a:bodyPr/>
          <a:lstStyle/>
          <a:p>
            <a:fld id="{E43A5E23-F860-E04D-8146-B6E3A938E016}" type="datetimeFigureOut">
              <a:rPr lang="en-US" smtClean="0"/>
              <a:t>6/13/23</a:t>
            </a:fld>
            <a:endParaRPr lang="en-US"/>
          </a:p>
        </p:txBody>
      </p:sp>
      <p:sp>
        <p:nvSpPr>
          <p:cNvPr id="6" name="Footer Placeholder 5">
            <a:extLst>
              <a:ext uri="{FF2B5EF4-FFF2-40B4-BE49-F238E27FC236}">
                <a16:creationId xmlns:a16="http://schemas.microsoft.com/office/drawing/2014/main" id="{E90D724C-6A97-F567-6021-EDF797D4E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F7AAA-6AE6-455D-9A24-486021050F24}"/>
              </a:ext>
            </a:extLst>
          </p:cNvPr>
          <p:cNvSpPr>
            <a:spLocks noGrp="1"/>
          </p:cNvSpPr>
          <p:nvPr>
            <p:ph type="sldNum" sz="quarter" idx="12"/>
          </p:nvPr>
        </p:nvSpPr>
        <p:spPr/>
        <p:txBody>
          <a:bodyPr/>
          <a:lstStyle/>
          <a:p>
            <a:fld id="{F8390B48-1D47-144A-9482-0A8CF9140B85}" type="slidenum">
              <a:rPr lang="en-US" smtClean="0"/>
              <a:t>‹#›</a:t>
            </a:fld>
            <a:endParaRPr lang="en-US"/>
          </a:p>
        </p:txBody>
      </p:sp>
    </p:spTree>
    <p:extLst>
      <p:ext uri="{BB962C8B-B14F-4D97-AF65-F5344CB8AC3E}">
        <p14:creationId xmlns:p14="http://schemas.microsoft.com/office/powerpoint/2010/main" val="257264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47DF51-DC1F-63F9-ABA5-02505436E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66195-C88F-EE7C-BDC9-51545F502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26395-ABDE-C5E5-1952-A9C5AAFB6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A5E23-F860-E04D-8146-B6E3A938E016}" type="datetimeFigureOut">
              <a:rPr lang="en-US" smtClean="0"/>
              <a:t>6/13/23</a:t>
            </a:fld>
            <a:endParaRPr lang="en-US"/>
          </a:p>
        </p:txBody>
      </p:sp>
      <p:sp>
        <p:nvSpPr>
          <p:cNvPr id="5" name="Footer Placeholder 4">
            <a:extLst>
              <a:ext uri="{FF2B5EF4-FFF2-40B4-BE49-F238E27FC236}">
                <a16:creationId xmlns:a16="http://schemas.microsoft.com/office/drawing/2014/main" id="{18B45BC0-15DE-1F8B-C3E9-84CD3541EF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306C08-0A5D-FEAF-04CE-6C49ACEAC4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90B48-1D47-144A-9482-0A8CF9140B85}" type="slidenum">
              <a:rPr lang="en-US" smtClean="0"/>
              <a:t>‹#›</a:t>
            </a:fld>
            <a:endParaRPr lang="en-US"/>
          </a:p>
        </p:txBody>
      </p:sp>
    </p:spTree>
    <p:extLst>
      <p:ext uri="{BB962C8B-B14F-4D97-AF65-F5344CB8AC3E}">
        <p14:creationId xmlns:p14="http://schemas.microsoft.com/office/powerpoint/2010/main" val="1067723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192E750-C990-D2A5-B878-923D6F702A47}"/>
              </a:ext>
            </a:extLst>
          </p:cNvPr>
          <p:cNvPicPr>
            <a:picLocks noChangeAspect="1"/>
          </p:cNvPicPr>
          <p:nvPr/>
        </p:nvPicPr>
        <p:blipFill rotWithShape="1">
          <a:blip r:embed="rId3">
            <a:alphaModFix amt="50000"/>
          </a:blip>
          <a:srcRect t="20495"/>
          <a:stretch/>
        </p:blipFill>
        <p:spPr>
          <a:xfrm>
            <a:off x="20" y="1"/>
            <a:ext cx="12191980" cy="6857999"/>
          </a:xfrm>
          <a:prstGeom prst="rect">
            <a:avLst/>
          </a:prstGeom>
        </p:spPr>
      </p:pic>
      <p:sp>
        <p:nvSpPr>
          <p:cNvPr id="2" name="Title 1">
            <a:extLst>
              <a:ext uri="{FF2B5EF4-FFF2-40B4-BE49-F238E27FC236}">
                <a16:creationId xmlns:a16="http://schemas.microsoft.com/office/drawing/2014/main" id="{AAF4D84C-B7AC-E172-920C-243934830513}"/>
              </a:ext>
            </a:extLst>
          </p:cNvPr>
          <p:cNvSpPr>
            <a:spLocks noGrp="1"/>
          </p:cNvSpPr>
          <p:nvPr>
            <p:ph type="ctrTitle"/>
          </p:nvPr>
        </p:nvSpPr>
        <p:spPr>
          <a:xfrm>
            <a:off x="1524000" y="1122362"/>
            <a:ext cx="9144000" cy="2900518"/>
          </a:xfrm>
        </p:spPr>
        <p:txBody>
          <a:bodyPr>
            <a:normAutofit/>
          </a:bodyPr>
          <a:lstStyle/>
          <a:p>
            <a:r>
              <a:rPr lang="en-US" sz="8800" dirty="0">
                <a:solidFill>
                  <a:srgbClr val="FFFFFF"/>
                </a:solidFill>
              </a:rPr>
              <a:t>FLDR</a:t>
            </a:r>
          </a:p>
        </p:txBody>
      </p:sp>
      <p:sp>
        <p:nvSpPr>
          <p:cNvPr id="3" name="Subtitle 2">
            <a:extLst>
              <a:ext uri="{FF2B5EF4-FFF2-40B4-BE49-F238E27FC236}">
                <a16:creationId xmlns:a16="http://schemas.microsoft.com/office/drawing/2014/main" id="{E052951F-2F9E-22D6-FA3D-A02DC293CB96}"/>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IST 615 Final Project</a:t>
            </a:r>
          </a:p>
          <a:p>
            <a:r>
              <a:rPr lang="en-US">
                <a:solidFill>
                  <a:srgbClr val="FFFFFF"/>
                </a:solidFill>
              </a:rPr>
              <a:t>Bryan D’Amico, Surafel Makonnen, Erik Newcome, Adam Vajdak</a:t>
            </a:r>
          </a:p>
        </p:txBody>
      </p:sp>
    </p:spTree>
    <p:extLst>
      <p:ext uri="{BB962C8B-B14F-4D97-AF65-F5344CB8AC3E}">
        <p14:creationId xmlns:p14="http://schemas.microsoft.com/office/powerpoint/2010/main" val="42774466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15" name="Rectangle 1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9AAD25E3-AF2E-B643-917D-C4322DD172DF}"/>
              </a:ext>
            </a:extLst>
          </p:cNvPr>
          <p:cNvSpPr>
            <a:spLocks noGrp="1"/>
          </p:cNvSpPr>
          <p:nvPr>
            <p:ph type="title"/>
          </p:nvPr>
        </p:nvSpPr>
        <p:spPr>
          <a:xfrm>
            <a:off x="1371600" y="407695"/>
            <a:ext cx="9724030" cy="834251"/>
          </a:xfrm>
          <a:prstGeom prst="ellipse">
            <a:avLst/>
          </a:prstGeom>
        </p:spPr>
        <p:txBody>
          <a:bodyPr vert="horz" lIns="91440" tIns="45720" rIns="91440" bIns="45720" rtlCol="0" anchor="ctr">
            <a:normAutofit/>
          </a:bodyPr>
          <a:lstStyle/>
          <a:p>
            <a:r>
              <a:rPr lang="en-US" sz="3100">
                <a:solidFill>
                  <a:srgbClr val="FFFFFF"/>
                </a:solidFill>
              </a:rPr>
              <a:t>Dell On-Prem Presentation Server and SW</a:t>
            </a:r>
          </a:p>
        </p:txBody>
      </p:sp>
      <p:pic>
        <p:nvPicPr>
          <p:cNvPr id="2" name="Picture 2">
            <a:extLst>
              <a:ext uri="{FF2B5EF4-FFF2-40B4-BE49-F238E27FC236}">
                <a16:creationId xmlns:a16="http://schemas.microsoft.com/office/drawing/2014/main" id="{14574135-D142-6584-CBB3-8791461B3F6F}"/>
              </a:ext>
            </a:extLst>
          </p:cNvPr>
          <p:cNvPicPr>
            <a:picLocks noChangeAspect="1"/>
          </p:cNvPicPr>
          <p:nvPr/>
        </p:nvPicPr>
        <p:blipFill rotWithShape="1">
          <a:blip r:embed="rId2"/>
          <a:srcRect l="25249"/>
          <a:stretch/>
        </p:blipFill>
        <p:spPr>
          <a:xfrm>
            <a:off x="239488" y="1601378"/>
            <a:ext cx="3505201" cy="5283551"/>
          </a:xfrm>
          <a:prstGeom prst="rect">
            <a:avLst/>
          </a:prstGeom>
        </p:spPr>
      </p:pic>
      <p:pic>
        <p:nvPicPr>
          <p:cNvPr id="4" name="Picture 5" descr="Graphical user interface, text, application&#10;&#10;Description automatically generated">
            <a:extLst>
              <a:ext uri="{FF2B5EF4-FFF2-40B4-BE49-F238E27FC236}">
                <a16:creationId xmlns:a16="http://schemas.microsoft.com/office/drawing/2014/main" id="{45A11B3A-6B7C-A609-443B-8D0830ED0384}"/>
              </a:ext>
            </a:extLst>
          </p:cNvPr>
          <p:cNvPicPr>
            <a:picLocks noChangeAspect="1"/>
          </p:cNvPicPr>
          <p:nvPr/>
        </p:nvPicPr>
        <p:blipFill>
          <a:blip r:embed="rId3"/>
          <a:stretch>
            <a:fillRect/>
          </a:stretch>
        </p:blipFill>
        <p:spPr>
          <a:xfrm>
            <a:off x="3799117" y="2834194"/>
            <a:ext cx="2384103" cy="4023806"/>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988FADD4-A65F-ADF6-E81D-8F1D6CDA8A75}"/>
              </a:ext>
            </a:extLst>
          </p:cNvPr>
          <p:cNvPicPr>
            <a:picLocks noChangeAspect="1"/>
          </p:cNvPicPr>
          <p:nvPr/>
        </p:nvPicPr>
        <p:blipFill>
          <a:blip r:embed="rId4"/>
          <a:stretch>
            <a:fillRect/>
          </a:stretch>
        </p:blipFill>
        <p:spPr>
          <a:xfrm>
            <a:off x="3830484" y="1601378"/>
            <a:ext cx="7926088" cy="1228541"/>
          </a:xfrm>
          <a:prstGeom prst="rect">
            <a:avLst/>
          </a:prstGeom>
        </p:spPr>
      </p:pic>
      <p:sp>
        <p:nvSpPr>
          <p:cNvPr id="6" name="TextBox 5">
            <a:extLst>
              <a:ext uri="{FF2B5EF4-FFF2-40B4-BE49-F238E27FC236}">
                <a16:creationId xmlns:a16="http://schemas.microsoft.com/office/drawing/2014/main" id="{08F204CD-194F-9E36-C0E5-ECBA05AAAD21}"/>
              </a:ext>
            </a:extLst>
          </p:cNvPr>
          <p:cNvSpPr txBox="1"/>
          <p:nvPr/>
        </p:nvSpPr>
        <p:spPr>
          <a:xfrm>
            <a:off x="7191830" y="3429000"/>
            <a:ext cx="2779485" cy="36582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dirty="0"/>
              <a:t>$9950.67 for 5 servers</a:t>
            </a:r>
          </a:p>
        </p:txBody>
      </p:sp>
    </p:spTree>
    <p:extLst>
      <p:ext uri="{BB962C8B-B14F-4D97-AF65-F5344CB8AC3E}">
        <p14:creationId xmlns:p14="http://schemas.microsoft.com/office/powerpoint/2010/main" val="40058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AE697B-0856-A489-A2F5-EC8E42FDF23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B2F9F1F-C72A-EAB4-2F90-3D4212E9C3CC}"/>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Financial Analysis: On-premises</a:t>
            </a:r>
            <a:endParaRPr lang="en-US">
              <a:solidFill>
                <a:srgbClr val="FFFFFF"/>
              </a:solidFill>
            </a:endParaRPr>
          </a:p>
        </p:txBody>
      </p:sp>
      <p:sp>
        <p:nvSpPr>
          <p:cNvPr id="3" name="Content Placeholder 2">
            <a:extLst>
              <a:ext uri="{FF2B5EF4-FFF2-40B4-BE49-F238E27FC236}">
                <a16:creationId xmlns:a16="http://schemas.microsoft.com/office/drawing/2014/main" id="{B490068C-5FE0-4AA9-8CE3-D30B4674A7EE}"/>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sz="2200">
                <a:solidFill>
                  <a:srgbClr val="FFFFFF"/>
                </a:solidFill>
                <a:cs typeface="Calibri"/>
              </a:rPr>
              <a:t>Qty 1 DB/App server w/ SQL - $14,717.89</a:t>
            </a:r>
          </a:p>
          <a:p>
            <a:r>
              <a:rPr lang="en-US" sz="2200">
                <a:solidFill>
                  <a:srgbClr val="FFFFFF"/>
                </a:solidFill>
                <a:cs typeface="Calibri"/>
              </a:rPr>
              <a:t>Qty 5 Presentation Servers - $9,950.67</a:t>
            </a:r>
            <a:endParaRPr lang="en-US" sz="2200">
              <a:solidFill>
                <a:srgbClr val="FFFFFF"/>
              </a:solidFill>
              <a:ea typeface="Calibri"/>
              <a:cs typeface="Calibri"/>
            </a:endParaRPr>
          </a:p>
          <a:p>
            <a:r>
              <a:rPr lang="en-US" sz="2200">
                <a:solidFill>
                  <a:srgbClr val="FFFFFF"/>
                </a:solidFill>
                <a:cs typeface="Calibri"/>
              </a:rPr>
              <a:t>HW Total - $24,668.56</a:t>
            </a:r>
            <a:endParaRPr lang="en-US" sz="2200">
              <a:solidFill>
                <a:srgbClr val="FFFFFF"/>
              </a:solidFill>
              <a:ea typeface="Calibri"/>
              <a:cs typeface="Calibri"/>
            </a:endParaRPr>
          </a:p>
          <a:p>
            <a:endParaRPr lang="en-US" sz="2200">
              <a:solidFill>
                <a:srgbClr val="FFFFFF"/>
              </a:solidFill>
              <a:cs typeface="Calibri"/>
            </a:endParaRPr>
          </a:p>
          <a:p>
            <a:r>
              <a:rPr lang="en-US" sz="2200">
                <a:solidFill>
                  <a:srgbClr val="FFFFFF"/>
                </a:solidFill>
                <a:cs typeface="Calibri"/>
              </a:rPr>
              <a:t>VMWare Horizons VDI - $3,116</a:t>
            </a:r>
            <a:endParaRPr lang="en-US" sz="2200">
              <a:solidFill>
                <a:srgbClr val="FFFFFF"/>
              </a:solidFill>
              <a:ea typeface="Calibri"/>
              <a:cs typeface="Calibri"/>
            </a:endParaRPr>
          </a:p>
          <a:p>
            <a:endParaRPr lang="en-US" sz="2200">
              <a:solidFill>
                <a:srgbClr val="FFFFFF"/>
              </a:solidFill>
              <a:ea typeface="Calibri"/>
              <a:cs typeface="Calibri"/>
            </a:endParaRPr>
          </a:p>
          <a:p>
            <a:r>
              <a:rPr lang="en-US" sz="2200">
                <a:solidFill>
                  <a:srgbClr val="FFFFFF"/>
                </a:solidFill>
                <a:cs typeface="Calibri"/>
              </a:rPr>
              <a:t>Grand Total for On-Prem Solution - $27,784.56 -TCO</a:t>
            </a:r>
          </a:p>
          <a:p>
            <a:r>
              <a:rPr lang="en-US" sz="2200">
                <a:solidFill>
                  <a:srgbClr val="FFFFFF"/>
                </a:solidFill>
                <a:ea typeface="Calibri" panose="020F0502020204030204"/>
                <a:cs typeface="Calibri"/>
              </a:rPr>
              <a:t>+ monthly/yearly maintenance after the 3 years support runs out</a:t>
            </a:r>
          </a:p>
          <a:p>
            <a:r>
              <a:rPr lang="en-US" sz="2200">
                <a:solidFill>
                  <a:srgbClr val="FFFFFF"/>
                </a:solidFill>
                <a:ea typeface="Calibri" panose="020F0502020204030204"/>
                <a:cs typeface="Calibri"/>
              </a:rPr>
              <a:t>+ extras, such as internet cost to host, energy and cooling, location set up. On site tech.</a:t>
            </a:r>
          </a:p>
        </p:txBody>
      </p:sp>
    </p:spTree>
    <p:extLst>
      <p:ext uri="{BB962C8B-B14F-4D97-AF65-F5344CB8AC3E}">
        <p14:creationId xmlns:p14="http://schemas.microsoft.com/office/powerpoint/2010/main" val="381633876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BA0827-B52B-F00D-F758-51036DD6A93D}"/>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F1D193D-EE05-F35E-9FDA-0C1E3F480E73}"/>
              </a:ext>
            </a:extLst>
          </p:cNvPr>
          <p:cNvSpPr>
            <a:spLocks noGrp="1"/>
          </p:cNvSpPr>
          <p:nvPr>
            <p:ph type="title"/>
          </p:nvPr>
        </p:nvSpPr>
        <p:spPr>
          <a:xfrm>
            <a:off x="838200" y="365125"/>
            <a:ext cx="10515600" cy="1325563"/>
          </a:xfrm>
        </p:spPr>
        <p:txBody>
          <a:bodyPr>
            <a:normAutofit/>
          </a:bodyPr>
          <a:lstStyle/>
          <a:p>
            <a:r>
              <a:rPr lang="en-US">
                <a:solidFill>
                  <a:srgbClr val="FFFFFF"/>
                </a:solidFill>
                <a:ea typeface="Calibri Light"/>
                <a:cs typeface="Calibri Light"/>
              </a:rPr>
              <a:t>Financial Analysis: Cloud</a:t>
            </a:r>
          </a:p>
        </p:txBody>
      </p:sp>
      <p:sp>
        <p:nvSpPr>
          <p:cNvPr id="3" name="Content Placeholder 2">
            <a:extLst>
              <a:ext uri="{FF2B5EF4-FFF2-40B4-BE49-F238E27FC236}">
                <a16:creationId xmlns:a16="http://schemas.microsoft.com/office/drawing/2014/main" id="{68CB5AAE-5784-FD68-FFD1-EE943FF507E8}"/>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solidFill>
                  <a:srgbClr val="FFFFFF"/>
                </a:solidFill>
                <a:cs typeface="Calibri"/>
              </a:rPr>
              <a:t>TCO </a:t>
            </a:r>
          </a:p>
          <a:p>
            <a:r>
              <a:rPr lang="en-US">
                <a:solidFill>
                  <a:srgbClr val="FFFFFF"/>
                </a:solidFill>
                <a:cs typeface="Calibri"/>
              </a:rPr>
              <a:t>Amazon Web Services</a:t>
            </a:r>
          </a:p>
          <a:p>
            <a:pPr lvl="1"/>
            <a:r>
              <a:rPr lang="en-US">
                <a:solidFill>
                  <a:srgbClr val="FFFFFF"/>
                </a:solidFill>
                <a:cs typeface="Calibri"/>
              </a:rPr>
              <a:t>Initial month $2,382 counting in cost of uploading estimated 10,000 files.</a:t>
            </a:r>
          </a:p>
          <a:p>
            <a:pPr lvl="1"/>
            <a:r>
              <a:rPr lang="en-US">
                <a:solidFill>
                  <a:srgbClr val="FFFFFF"/>
                </a:solidFill>
                <a:cs typeface="Calibri"/>
              </a:rPr>
              <a:t>Then $1,382 monthly.</a:t>
            </a:r>
          </a:p>
          <a:p>
            <a:pPr lvl="1"/>
            <a:r>
              <a:rPr lang="en-US">
                <a:solidFill>
                  <a:srgbClr val="FFFFFF"/>
                </a:solidFill>
                <a:cs typeface="Calibri"/>
              </a:rPr>
              <a:t>Totaling $17,584 for the first year and $16,584 for the </a:t>
            </a:r>
            <a:r>
              <a:rPr lang="en-US">
                <a:solidFill>
                  <a:srgbClr val="FFFFFF"/>
                </a:solidFill>
                <a:latin typeface="Calibri"/>
                <a:ea typeface="Calibri"/>
                <a:cs typeface="Calibri"/>
              </a:rPr>
              <a:t>subsequent</a:t>
            </a:r>
            <a:r>
              <a:rPr lang="en-US">
                <a:solidFill>
                  <a:srgbClr val="FFFFFF"/>
                </a:solidFill>
                <a:cs typeface="Calibri"/>
              </a:rPr>
              <a:t> year.</a:t>
            </a:r>
            <a:endParaRPr lang="en-US">
              <a:solidFill>
                <a:srgbClr val="FFFFFF"/>
              </a:solidFill>
              <a:ea typeface="Calibri"/>
              <a:cs typeface="Calibri"/>
            </a:endParaRPr>
          </a:p>
          <a:p>
            <a:r>
              <a:rPr lang="en-US">
                <a:solidFill>
                  <a:srgbClr val="FFFFFF"/>
                </a:solidFill>
                <a:cs typeface="Calibri"/>
              </a:rPr>
              <a:t>Microsoft Azure</a:t>
            </a:r>
          </a:p>
          <a:p>
            <a:pPr lvl="1"/>
            <a:r>
              <a:rPr lang="en-US">
                <a:solidFill>
                  <a:srgbClr val="FFFFFF"/>
                </a:solidFill>
                <a:cs typeface="Calibri"/>
              </a:rPr>
              <a:t>Initial month $2,716 counting in cost of uploading estimated 10,000 files.</a:t>
            </a:r>
          </a:p>
          <a:p>
            <a:pPr lvl="1"/>
            <a:r>
              <a:rPr lang="en-US">
                <a:solidFill>
                  <a:srgbClr val="FFFFFF"/>
                </a:solidFill>
                <a:cs typeface="Calibri"/>
              </a:rPr>
              <a:t>Then $1,716 monthly.</a:t>
            </a:r>
          </a:p>
          <a:p>
            <a:pPr lvl="1"/>
            <a:r>
              <a:rPr lang="en-US">
                <a:solidFill>
                  <a:srgbClr val="FFFFFF"/>
                </a:solidFill>
                <a:cs typeface="Calibri"/>
              </a:rPr>
              <a:t>Totaling $21,592 for the first year and $20,582 for the subsequent year.</a:t>
            </a:r>
          </a:p>
        </p:txBody>
      </p:sp>
    </p:spTree>
    <p:extLst>
      <p:ext uri="{BB962C8B-B14F-4D97-AF65-F5344CB8AC3E}">
        <p14:creationId xmlns:p14="http://schemas.microsoft.com/office/powerpoint/2010/main" val="127057331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3AC323E-52E0-CE70-F24A-1BF7137595F6}"/>
              </a:ext>
            </a:extLst>
          </p:cNvPr>
          <p:cNvSpPr>
            <a:spLocks noGrp="1"/>
          </p:cNvSpPr>
          <p:nvPr>
            <p:ph type="title"/>
          </p:nvPr>
        </p:nvSpPr>
        <p:spPr>
          <a:xfrm>
            <a:off x="630936" y="630936"/>
            <a:ext cx="5465064" cy="5626947"/>
          </a:xfrm>
          <a:noFill/>
        </p:spPr>
        <p:txBody>
          <a:bodyPr anchor="ctr">
            <a:normAutofit/>
          </a:bodyPr>
          <a:lstStyle/>
          <a:p>
            <a:r>
              <a:rPr lang="en-US" sz="4800" dirty="0">
                <a:solidFill>
                  <a:schemeClr val="bg1"/>
                </a:solidFill>
                <a:cs typeface="Calibri Light"/>
              </a:rPr>
              <a:t>Why Choose FLDR?</a:t>
            </a:r>
          </a:p>
        </p:txBody>
      </p:sp>
      <p:sp>
        <p:nvSpPr>
          <p:cNvPr id="3" name="Content Placeholder 2">
            <a:extLst>
              <a:ext uri="{FF2B5EF4-FFF2-40B4-BE49-F238E27FC236}">
                <a16:creationId xmlns:a16="http://schemas.microsoft.com/office/drawing/2014/main" id="{DF178966-A951-AF0F-22C4-1CC81E9B5D89}"/>
              </a:ext>
            </a:extLst>
          </p:cNvPr>
          <p:cNvSpPr>
            <a:spLocks noGrp="1"/>
          </p:cNvSpPr>
          <p:nvPr>
            <p:ph idx="1"/>
          </p:nvPr>
        </p:nvSpPr>
        <p:spPr>
          <a:xfrm>
            <a:off x="6502152" y="630936"/>
            <a:ext cx="4978592" cy="5626957"/>
          </a:xfrm>
          <a:noFill/>
        </p:spPr>
        <p:txBody>
          <a:bodyPr vert="horz" lIns="91440" tIns="45720" rIns="91440" bIns="45720" rtlCol="0" anchor="ctr">
            <a:normAutofit/>
          </a:bodyPr>
          <a:lstStyle/>
          <a:p>
            <a:r>
              <a:rPr lang="en-US" sz="2400" dirty="0">
                <a:solidFill>
                  <a:schemeClr val="bg1"/>
                </a:solidFill>
                <a:cs typeface="Calibri"/>
              </a:rPr>
              <a:t>Dedicated solution to solve document management needs</a:t>
            </a:r>
          </a:p>
          <a:p>
            <a:r>
              <a:rPr lang="en-US" sz="2400" dirty="0">
                <a:solidFill>
                  <a:schemeClr val="bg1"/>
                </a:solidFill>
                <a:cs typeface="Calibri"/>
              </a:rPr>
              <a:t>Many benefits from leveraging FLDR to centralize documentation</a:t>
            </a:r>
          </a:p>
          <a:p>
            <a:pPr lvl="1"/>
            <a:r>
              <a:rPr lang="en-US" sz="2000" dirty="0">
                <a:solidFill>
                  <a:schemeClr val="bg1"/>
                </a:solidFill>
                <a:cs typeface="Calibri"/>
              </a:rPr>
              <a:t>Enhance efficiency, streamline tasks, help students</a:t>
            </a:r>
          </a:p>
        </p:txBody>
      </p:sp>
    </p:spTree>
    <p:extLst>
      <p:ext uri="{BB962C8B-B14F-4D97-AF65-F5344CB8AC3E}">
        <p14:creationId xmlns:p14="http://schemas.microsoft.com/office/powerpoint/2010/main" val="347385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6D8516C-3BDC-C330-A1AE-A7585F960924}"/>
              </a:ext>
            </a:extLst>
          </p:cNvPr>
          <p:cNvPicPr>
            <a:picLocks noChangeAspect="1"/>
          </p:cNvPicPr>
          <p:nvPr/>
        </p:nvPicPr>
        <p:blipFill rotWithShape="1">
          <a:blip r:embed="rId2">
            <a:alphaModFix amt="35000"/>
          </a:blip>
          <a:srcRect t="13071" b="2660"/>
          <a:stretch/>
        </p:blipFill>
        <p:spPr>
          <a:xfrm>
            <a:off x="20" y="10"/>
            <a:ext cx="12191980" cy="6857990"/>
          </a:xfrm>
          <a:prstGeom prst="rect">
            <a:avLst/>
          </a:prstGeom>
        </p:spPr>
      </p:pic>
      <p:sp>
        <p:nvSpPr>
          <p:cNvPr id="2" name="Title 1">
            <a:extLst>
              <a:ext uri="{FF2B5EF4-FFF2-40B4-BE49-F238E27FC236}">
                <a16:creationId xmlns:a16="http://schemas.microsoft.com/office/drawing/2014/main" id="{214C8C29-18EB-BC6A-39BE-EEDEDDDB5FA6}"/>
              </a:ext>
            </a:extLst>
          </p:cNvPr>
          <p:cNvSpPr>
            <a:spLocks noGrp="1"/>
          </p:cNvSpPr>
          <p:nvPr>
            <p:ph type="title"/>
          </p:nvPr>
        </p:nvSpPr>
        <p:spPr>
          <a:xfrm>
            <a:off x="838200" y="365125"/>
            <a:ext cx="10515600" cy="1325563"/>
          </a:xfrm>
        </p:spPr>
        <p:txBody>
          <a:bodyPr>
            <a:normAutofit/>
          </a:bodyPr>
          <a:lstStyle/>
          <a:p>
            <a:r>
              <a:rPr lang="en-US">
                <a:solidFill>
                  <a:srgbClr val="FFFFFF"/>
                </a:solidFill>
              </a:rPr>
              <a:t>Five Key Benefits</a:t>
            </a:r>
          </a:p>
        </p:txBody>
      </p:sp>
      <p:graphicFrame>
        <p:nvGraphicFramePr>
          <p:cNvPr id="5" name="Content Placeholder 2">
            <a:extLst>
              <a:ext uri="{FF2B5EF4-FFF2-40B4-BE49-F238E27FC236}">
                <a16:creationId xmlns:a16="http://schemas.microsoft.com/office/drawing/2014/main" id="{2F090589-2602-1B2D-6F59-919A8FCEAC00}"/>
              </a:ext>
            </a:extLst>
          </p:cNvPr>
          <p:cNvGraphicFramePr>
            <a:graphicFrameLocks noGrp="1"/>
          </p:cNvGraphicFramePr>
          <p:nvPr>
            <p:ph idx="1"/>
            <p:extLst>
              <p:ext uri="{D42A27DB-BD31-4B8C-83A1-F6EECF244321}">
                <p14:modId xmlns:p14="http://schemas.microsoft.com/office/powerpoint/2010/main" val="37534488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297659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blue and green swirl&#10;&#10;Description automatically generated with low confidence">
            <a:extLst>
              <a:ext uri="{FF2B5EF4-FFF2-40B4-BE49-F238E27FC236}">
                <a16:creationId xmlns:a16="http://schemas.microsoft.com/office/drawing/2014/main" id="{06D8516C-3BDC-C330-A1AE-A7585F960924}"/>
              </a:ext>
            </a:extLst>
          </p:cNvPr>
          <p:cNvPicPr>
            <a:picLocks noChangeAspect="1"/>
          </p:cNvPicPr>
          <p:nvPr/>
        </p:nvPicPr>
        <p:blipFill rotWithShape="1">
          <a:blip r:embed="rId2">
            <a:alphaModFix amt="35000"/>
          </a:blip>
          <a:srcRect t="13096" b="2634"/>
          <a:stretch/>
        </p:blipFill>
        <p:spPr>
          <a:xfrm>
            <a:off x="20" y="10"/>
            <a:ext cx="12191980" cy="6857990"/>
          </a:xfrm>
          <a:prstGeom prst="rect">
            <a:avLst/>
          </a:prstGeom>
        </p:spPr>
      </p:pic>
      <p:sp>
        <p:nvSpPr>
          <p:cNvPr id="2" name="Title 1">
            <a:extLst>
              <a:ext uri="{FF2B5EF4-FFF2-40B4-BE49-F238E27FC236}">
                <a16:creationId xmlns:a16="http://schemas.microsoft.com/office/drawing/2014/main" id="{214C8C29-18EB-BC6A-39BE-EEDEDDDB5FA6}"/>
              </a:ext>
            </a:extLst>
          </p:cNvPr>
          <p:cNvSpPr>
            <a:spLocks noGrp="1"/>
          </p:cNvSpPr>
          <p:nvPr>
            <p:ph type="title"/>
          </p:nvPr>
        </p:nvSpPr>
        <p:spPr>
          <a:xfrm>
            <a:off x="838200" y="365125"/>
            <a:ext cx="10515600" cy="1325563"/>
          </a:xfrm>
        </p:spPr>
        <p:txBody>
          <a:bodyPr>
            <a:normAutofit/>
          </a:bodyPr>
          <a:lstStyle/>
          <a:p>
            <a:r>
              <a:rPr lang="en-US">
                <a:solidFill>
                  <a:srgbClr val="FFFFFF"/>
                </a:solidFill>
              </a:rPr>
              <a:t>Five Key Benefits</a:t>
            </a:r>
          </a:p>
        </p:txBody>
      </p:sp>
      <p:graphicFrame>
        <p:nvGraphicFramePr>
          <p:cNvPr id="5" name="Content Placeholder 2">
            <a:extLst>
              <a:ext uri="{FF2B5EF4-FFF2-40B4-BE49-F238E27FC236}">
                <a16:creationId xmlns:a16="http://schemas.microsoft.com/office/drawing/2014/main" id="{2F090589-2602-1B2D-6F59-919A8FCEAC00}"/>
              </a:ext>
            </a:extLst>
          </p:cNvPr>
          <p:cNvGraphicFramePr>
            <a:graphicFrameLocks noGrp="1"/>
          </p:cNvGraphicFramePr>
          <p:nvPr>
            <p:ph idx="1"/>
            <p:extLst>
              <p:ext uri="{D42A27DB-BD31-4B8C-83A1-F6EECF244321}">
                <p14:modId xmlns:p14="http://schemas.microsoft.com/office/powerpoint/2010/main" val="25747559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949410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3AC323E-52E0-CE70-F24A-1BF7137595F6}"/>
              </a:ext>
            </a:extLst>
          </p:cNvPr>
          <p:cNvSpPr>
            <a:spLocks noGrp="1"/>
          </p:cNvSpPr>
          <p:nvPr>
            <p:ph type="title"/>
          </p:nvPr>
        </p:nvSpPr>
        <p:spPr>
          <a:xfrm>
            <a:off x="630936" y="317578"/>
            <a:ext cx="7547864" cy="1320637"/>
          </a:xfrm>
          <a:noFill/>
        </p:spPr>
        <p:txBody>
          <a:bodyPr anchor="ctr">
            <a:normAutofit/>
          </a:bodyPr>
          <a:lstStyle/>
          <a:p>
            <a:r>
              <a:rPr lang="en-US" sz="4800" dirty="0">
                <a:solidFill>
                  <a:schemeClr val="bg1"/>
                </a:solidFill>
                <a:cs typeface="Calibri Light"/>
              </a:rPr>
              <a:t>Proposed Funding</a:t>
            </a:r>
          </a:p>
        </p:txBody>
      </p:sp>
      <p:sp>
        <p:nvSpPr>
          <p:cNvPr id="3" name="Content Placeholder 2">
            <a:extLst>
              <a:ext uri="{FF2B5EF4-FFF2-40B4-BE49-F238E27FC236}">
                <a16:creationId xmlns:a16="http://schemas.microsoft.com/office/drawing/2014/main" id="{DF178966-A951-AF0F-22C4-1CC81E9B5D89}"/>
              </a:ext>
            </a:extLst>
          </p:cNvPr>
          <p:cNvSpPr>
            <a:spLocks noGrp="1"/>
          </p:cNvSpPr>
          <p:nvPr>
            <p:ph idx="1"/>
          </p:nvPr>
        </p:nvSpPr>
        <p:spPr>
          <a:xfrm>
            <a:off x="375328" y="1721013"/>
            <a:ext cx="11105416" cy="4536880"/>
          </a:xfrm>
          <a:noFill/>
        </p:spPr>
        <p:txBody>
          <a:bodyPr vert="horz" lIns="91440" tIns="45720" rIns="91440" bIns="45720" rtlCol="0" anchor="ctr">
            <a:normAutofit/>
          </a:bodyPr>
          <a:lstStyle/>
          <a:p>
            <a:r>
              <a:rPr lang="en-US" dirty="0">
                <a:solidFill>
                  <a:schemeClr val="bg1"/>
                </a:solidFill>
              </a:rPr>
              <a:t>$10 million initial funding</a:t>
            </a:r>
          </a:p>
          <a:p>
            <a:pPr lvl="1"/>
            <a:r>
              <a:rPr lang="en-US" dirty="0">
                <a:solidFill>
                  <a:schemeClr val="bg1"/>
                </a:solidFill>
              </a:rPr>
              <a:t>Team of eight including developers, IT, project manager</a:t>
            </a:r>
          </a:p>
          <a:p>
            <a:pPr lvl="2"/>
            <a:r>
              <a:rPr lang="en-US" dirty="0">
                <a:solidFill>
                  <a:schemeClr val="bg1"/>
                </a:solidFill>
              </a:rPr>
              <a:t>Competitive salaries averaging $100k</a:t>
            </a:r>
          </a:p>
          <a:p>
            <a:pPr lvl="1"/>
            <a:r>
              <a:rPr lang="en-US" dirty="0">
                <a:solidFill>
                  <a:schemeClr val="bg1"/>
                </a:solidFill>
              </a:rPr>
              <a:t>~$25k per year for Azure</a:t>
            </a:r>
          </a:p>
          <a:p>
            <a:r>
              <a:rPr lang="en-US" dirty="0">
                <a:solidFill>
                  <a:schemeClr val="bg1"/>
                </a:solidFill>
              </a:rPr>
              <a:t>Attractive pricing for FLDR, $2k per year for school subscription</a:t>
            </a:r>
          </a:p>
          <a:p>
            <a:pPr lvl="1"/>
            <a:r>
              <a:rPr lang="en-US" dirty="0">
                <a:solidFill>
                  <a:schemeClr val="bg1"/>
                </a:solidFill>
              </a:rPr>
              <a:t>Other learning services can cost over $150k per year</a:t>
            </a:r>
          </a:p>
          <a:p>
            <a:r>
              <a:rPr lang="en-US" dirty="0">
                <a:solidFill>
                  <a:schemeClr val="bg1"/>
                </a:solidFill>
              </a:rPr>
              <a:t>After 3 years, with just 3% of public schools subscribing</a:t>
            </a:r>
          </a:p>
          <a:p>
            <a:pPr lvl="1"/>
            <a:r>
              <a:rPr lang="en-US" dirty="0">
                <a:solidFill>
                  <a:schemeClr val="bg1"/>
                </a:solidFill>
              </a:rPr>
              <a:t>$5.4 million in revenue per year</a:t>
            </a:r>
          </a:p>
          <a:p>
            <a:r>
              <a:rPr lang="en-US" dirty="0">
                <a:solidFill>
                  <a:schemeClr val="bg1"/>
                </a:solidFill>
              </a:rPr>
              <a:t>Goal for within 10 years, 10% of public schools</a:t>
            </a:r>
          </a:p>
          <a:p>
            <a:pPr lvl="1"/>
            <a:r>
              <a:rPr lang="en-US" dirty="0">
                <a:solidFill>
                  <a:schemeClr val="bg1"/>
                </a:solidFill>
              </a:rPr>
              <a:t>$18 million in revenue per year</a:t>
            </a:r>
          </a:p>
        </p:txBody>
      </p:sp>
    </p:spTree>
    <p:extLst>
      <p:ext uri="{BB962C8B-B14F-4D97-AF65-F5344CB8AC3E}">
        <p14:creationId xmlns:p14="http://schemas.microsoft.com/office/powerpoint/2010/main" val="306540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Question mark on green pastel background">
            <a:extLst>
              <a:ext uri="{FF2B5EF4-FFF2-40B4-BE49-F238E27FC236}">
                <a16:creationId xmlns:a16="http://schemas.microsoft.com/office/drawing/2014/main" id="{21F5F7B3-5D5D-B250-9BD4-232E7B4226B5}"/>
              </a:ext>
            </a:extLst>
          </p:cNvPr>
          <p:cNvPicPr>
            <a:picLocks noChangeAspect="1"/>
          </p:cNvPicPr>
          <p:nvPr/>
        </p:nvPicPr>
        <p:blipFill rotWithShape="1">
          <a:blip r:embed="rId2">
            <a:alphaModFix amt="40000"/>
          </a:blip>
          <a:srcRect t="3582" b="21418"/>
          <a:stretch/>
        </p:blipFill>
        <p:spPr>
          <a:xfrm>
            <a:off x="20" y="10"/>
            <a:ext cx="12191979" cy="6857990"/>
          </a:xfrm>
          <a:prstGeom prst="rect">
            <a:avLst/>
          </a:prstGeom>
        </p:spPr>
      </p:pic>
      <p:sp>
        <p:nvSpPr>
          <p:cNvPr id="2" name="Title 1">
            <a:extLst>
              <a:ext uri="{FF2B5EF4-FFF2-40B4-BE49-F238E27FC236}">
                <a16:creationId xmlns:a16="http://schemas.microsoft.com/office/drawing/2014/main" id="{7DC0F42D-39CA-B59E-86BB-12AEFF3BFB96}"/>
              </a:ext>
            </a:extLst>
          </p:cNvPr>
          <p:cNvSpPr>
            <a:spLocks noGrp="1"/>
          </p:cNvSpPr>
          <p:nvPr>
            <p:ph type="title"/>
          </p:nvPr>
        </p:nvSpPr>
        <p:spPr>
          <a:xfrm>
            <a:off x="841249" y="941832"/>
            <a:ext cx="10506456" cy="2057400"/>
          </a:xfrm>
        </p:spPr>
        <p:txBody>
          <a:bodyPr anchor="b">
            <a:normAutofit/>
          </a:bodyPr>
          <a:lstStyle/>
          <a:p>
            <a:r>
              <a:rPr lang="en-US" sz="6000" dirty="0"/>
              <a:t>Thank you</a:t>
            </a:r>
          </a:p>
        </p:txBody>
      </p:sp>
      <p:sp>
        <p:nvSpPr>
          <p:cNvPr id="44" name="Rectangle 4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107A82-DEB2-F3EC-8E3B-C6189FAF135D}"/>
              </a:ext>
            </a:extLst>
          </p:cNvPr>
          <p:cNvSpPr>
            <a:spLocks noGrp="1"/>
          </p:cNvSpPr>
          <p:nvPr>
            <p:ph idx="1"/>
          </p:nvPr>
        </p:nvSpPr>
        <p:spPr>
          <a:xfrm>
            <a:off x="841248" y="3502152"/>
            <a:ext cx="10506456" cy="2670048"/>
          </a:xfrm>
        </p:spPr>
        <p:txBody>
          <a:bodyPr>
            <a:normAutofit/>
          </a:bodyPr>
          <a:lstStyle/>
          <a:p>
            <a:r>
              <a:rPr lang="en-US" dirty="0"/>
              <a:t>We hope you will choose to join us on FLDR’s exciting journey</a:t>
            </a:r>
          </a:p>
          <a:p>
            <a:r>
              <a:rPr lang="en-US" dirty="0"/>
              <a:t>Any questions?</a:t>
            </a:r>
          </a:p>
        </p:txBody>
      </p:sp>
    </p:spTree>
    <p:extLst>
      <p:ext uri="{BB962C8B-B14F-4D97-AF65-F5344CB8AC3E}">
        <p14:creationId xmlns:p14="http://schemas.microsoft.com/office/powerpoint/2010/main" val="37547386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oks stacked on a table">
            <a:extLst>
              <a:ext uri="{FF2B5EF4-FFF2-40B4-BE49-F238E27FC236}">
                <a16:creationId xmlns:a16="http://schemas.microsoft.com/office/drawing/2014/main" id="{293FDC61-A310-8389-A6AF-9628F893DD3D}"/>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B586E47-288E-84B1-8D44-0076F68688BB}"/>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Ask any teacher and they’ll tell you…</a:t>
            </a:r>
          </a:p>
        </p:txBody>
      </p:sp>
      <p:sp>
        <p:nvSpPr>
          <p:cNvPr id="3" name="Content Placeholder 2">
            <a:extLst>
              <a:ext uri="{FF2B5EF4-FFF2-40B4-BE49-F238E27FC236}">
                <a16:creationId xmlns:a16="http://schemas.microsoft.com/office/drawing/2014/main" id="{F0047597-03C4-EADA-D9B5-121545D0C381}"/>
              </a:ext>
            </a:extLst>
          </p:cNvPr>
          <p:cNvSpPr>
            <a:spLocks noGrp="1"/>
          </p:cNvSpPr>
          <p:nvPr>
            <p:ph idx="1"/>
          </p:nvPr>
        </p:nvSpPr>
        <p:spPr>
          <a:xfrm>
            <a:off x="838200" y="1825625"/>
            <a:ext cx="10515600" cy="4351338"/>
          </a:xfrm>
        </p:spPr>
        <p:txBody>
          <a:bodyPr>
            <a:normAutofit/>
          </a:bodyPr>
          <a:lstStyle/>
          <a:p>
            <a:r>
              <a:rPr lang="en-US" sz="2000" dirty="0">
                <a:solidFill>
                  <a:srgbClr val="FFFFFF"/>
                </a:solidFill>
              </a:rPr>
              <a:t>Schools have tons of paperwork to keep track of</a:t>
            </a:r>
          </a:p>
          <a:p>
            <a:pPr lvl="1"/>
            <a:r>
              <a:rPr lang="en-US" sz="1800" dirty="0">
                <a:solidFill>
                  <a:srgbClr val="FFFFFF"/>
                </a:solidFill>
              </a:rPr>
              <a:t>Report cards, transcripts, IEPs, 504s, standardized test scores, behavioral and cognitive evaluations, medical information, and more</a:t>
            </a:r>
          </a:p>
          <a:p>
            <a:r>
              <a:rPr lang="en-US" sz="2000" dirty="0">
                <a:solidFill>
                  <a:srgbClr val="FFFFFF"/>
                </a:solidFill>
              </a:rPr>
              <a:t>Many public schools have aging infrastructure and practices</a:t>
            </a:r>
          </a:p>
          <a:p>
            <a:pPr lvl="1"/>
            <a:r>
              <a:rPr lang="en-US" sz="1800" dirty="0">
                <a:solidFill>
                  <a:srgbClr val="FFFFFF"/>
                </a:solidFill>
              </a:rPr>
              <a:t>Forms filed away on paper</a:t>
            </a:r>
          </a:p>
          <a:p>
            <a:pPr lvl="1"/>
            <a:r>
              <a:rPr lang="en-US" sz="1800" dirty="0">
                <a:solidFill>
                  <a:srgbClr val="FFFFFF"/>
                </a:solidFill>
              </a:rPr>
              <a:t>Scans saved to laptop hard drives</a:t>
            </a:r>
          </a:p>
          <a:p>
            <a:r>
              <a:rPr lang="en-US" sz="2000" dirty="0">
                <a:solidFill>
                  <a:srgbClr val="FFFFFF"/>
                </a:solidFill>
              </a:rPr>
              <a:t>Files need to be tracked down and sent around</a:t>
            </a:r>
          </a:p>
          <a:p>
            <a:pPr lvl="1"/>
            <a:r>
              <a:rPr lang="en-US" sz="1800" dirty="0">
                <a:solidFill>
                  <a:srgbClr val="FFFFFF"/>
                </a:solidFill>
              </a:rPr>
              <a:t>Taking time away from students</a:t>
            </a:r>
          </a:p>
          <a:p>
            <a:r>
              <a:rPr lang="en-US" sz="2000" dirty="0">
                <a:solidFill>
                  <a:srgbClr val="FFFFFF"/>
                </a:solidFill>
              </a:rPr>
              <a:t>Schedules change rapidly at the beginning of each school year</a:t>
            </a:r>
          </a:p>
          <a:p>
            <a:pPr lvl="1"/>
            <a:r>
              <a:rPr lang="en-US" sz="1800" dirty="0">
                <a:solidFill>
                  <a:srgbClr val="FFFFFF"/>
                </a:solidFill>
              </a:rPr>
              <a:t>Difficult to keep track of who has what</a:t>
            </a:r>
          </a:p>
          <a:p>
            <a:r>
              <a:rPr lang="en-US" sz="2000" dirty="0">
                <a:solidFill>
                  <a:srgbClr val="FFFFFF"/>
                </a:solidFill>
              </a:rPr>
              <a:t>This great shuffling of forms is a security risk</a:t>
            </a:r>
          </a:p>
          <a:p>
            <a:pPr lvl="1"/>
            <a:r>
              <a:rPr lang="en-US" sz="1800" dirty="0">
                <a:solidFill>
                  <a:srgbClr val="FFFFFF"/>
                </a:solidFill>
              </a:rPr>
              <a:t>FERPA, HIPAA</a:t>
            </a:r>
          </a:p>
        </p:txBody>
      </p:sp>
    </p:spTree>
    <p:extLst>
      <p:ext uri="{BB962C8B-B14F-4D97-AF65-F5344CB8AC3E}">
        <p14:creationId xmlns:p14="http://schemas.microsoft.com/office/powerpoint/2010/main" val="34596145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EA6B5484-3A38-F584-74D5-CF877F3C2A7E}"/>
              </a:ext>
            </a:extLst>
          </p:cNvPr>
          <p:cNvPicPr>
            <a:picLocks noChangeAspect="1"/>
          </p:cNvPicPr>
          <p:nvPr/>
        </p:nvPicPr>
        <p:blipFill rotWithShape="1">
          <a:blip r:embed="rId3">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149E621-8E71-62C8-0B72-D802A8B5DAD4}"/>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How Can FLDR Help?</a:t>
            </a:r>
          </a:p>
        </p:txBody>
      </p:sp>
      <p:sp>
        <p:nvSpPr>
          <p:cNvPr id="3" name="Content Placeholder 2">
            <a:extLst>
              <a:ext uri="{FF2B5EF4-FFF2-40B4-BE49-F238E27FC236}">
                <a16:creationId xmlns:a16="http://schemas.microsoft.com/office/drawing/2014/main" id="{79F66B2E-100E-337E-6C72-5C173256E59E}"/>
              </a:ext>
            </a:extLst>
          </p:cNvPr>
          <p:cNvSpPr>
            <a:spLocks noGrp="1"/>
          </p:cNvSpPr>
          <p:nvPr>
            <p:ph idx="1"/>
          </p:nvPr>
        </p:nvSpPr>
        <p:spPr>
          <a:xfrm>
            <a:off x="838200" y="1825625"/>
            <a:ext cx="10515600" cy="4351338"/>
          </a:xfrm>
        </p:spPr>
        <p:txBody>
          <a:bodyPr>
            <a:normAutofit/>
          </a:bodyPr>
          <a:lstStyle/>
          <a:p>
            <a:r>
              <a:rPr lang="en-US" sz="2000" dirty="0">
                <a:solidFill>
                  <a:srgbClr val="FFFFFF"/>
                </a:solidFill>
              </a:rPr>
              <a:t>Collaborative, safe, agile online environment for saving, accessing, sharing, and editing all these forms</a:t>
            </a:r>
          </a:p>
          <a:p>
            <a:r>
              <a:rPr lang="en-US" sz="2000" dirty="0">
                <a:solidFill>
                  <a:srgbClr val="FFFFFF"/>
                </a:solidFill>
              </a:rPr>
              <a:t>Sign up at the school or district level</a:t>
            </a:r>
          </a:p>
          <a:p>
            <a:pPr lvl="1"/>
            <a:r>
              <a:rPr lang="en-US" sz="1800" dirty="0">
                <a:solidFill>
                  <a:srgbClr val="FFFFFF"/>
                </a:solidFill>
              </a:rPr>
              <a:t>Each database is isolated and secure</a:t>
            </a:r>
          </a:p>
          <a:p>
            <a:r>
              <a:rPr lang="en-US" sz="2000" dirty="0">
                <a:solidFill>
                  <a:srgbClr val="FFFFFF"/>
                </a:solidFill>
              </a:rPr>
              <a:t>Each staff member has their own credentials</a:t>
            </a:r>
          </a:p>
          <a:p>
            <a:pPr lvl="1"/>
            <a:r>
              <a:rPr lang="en-US" sz="1800" dirty="0">
                <a:solidFill>
                  <a:srgbClr val="FFFFFF"/>
                </a:solidFill>
              </a:rPr>
              <a:t>Only access the students they are responsible for</a:t>
            </a:r>
          </a:p>
          <a:p>
            <a:pPr lvl="1"/>
            <a:r>
              <a:rPr lang="en-US" sz="1800" dirty="0">
                <a:solidFill>
                  <a:srgbClr val="FFFFFF"/>
                </a:solidFill>
              </a:rPr>
              <a:t>See all the forms associated with those students in one place</a:t>
            </a:r>
          </a:p>
          <a:p>
            <a:r>
              <a:rPr lang="en-US" sz="2000" dirty="0">
                <a:solidFill>
                  <a:srgbClr val="FFFFFF"/>
                </a:solidFill>
              </a:rPr>
              <a:t>Upload old forms or use templates to quickly make new ones</a:t>
            </a:r>
          </a:p>
          <a:p>
            <a:r>
              <a:rPr lang="en-US" sz="2000" dirty="0">
                <a:solidFill>
                  <a:srgbClr val="FFFFFF"/>
                </a:solidFill>
              </a:rPr>
              <a:t>As soon as the form is created, anyone who has that student can see it</a:t>
            </a:r>
          </a:p>
          <a:p>
            <a:r>
              <a:rPr lang="en-US" sz="2000" dirty="0">
                <a:solidFill>
                  <a:srgbClr val="FFFFFF"/>
                </a:solidFill>
              </a:rPr>
              <a:t>Forms can be collaboratively edited in real time</a:t>
            </a:r>
          </a:p>
          <a:p>
            <a:r>
              <a:rPr lang="en-US" sz="2000" dirty="0">
                <a:solidFill>
                  <a:srgbClr val="FFFFFF"/>
                </a:solidFill>
              </a:rPr>
              <a:t>Self-contained, single purpose application</a:t>
            </a:r>
          </a:p>
          <a:p>
            <a:pPr lvl="1"/>
            <a:r>
              <a:rPr lang="en-US" sz="1800" dirty="0">
                <a:solidFill>
                  <a:srgbClr val="FFFFFF"/>
                </a:solidFill>
              </a:rPr>
              <a:t>Easy to use even for those who are not tech-savvy</a:t>
            </a:r>
          </a:p>
        </p:txBody>
      </p:sp>
    </p:spTree>
    <p:extLst>
      <p:ext uri="{BB962C8B-B14F-4D97-AF65-F5344CB8AC3E}">
        <p14:creationId xmlns:p14="http://schemas.microsoft.com/office/powerpoint/2010/main" val="34998166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2">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32" name="Straight Connector 31">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1957FF3-EE01-602F-EEA6-3DB03EA804B7}"/>
              </a:ext>
            </a:extLst>
          </p:cNvPr>
          <p:cNvSpPr>
            <a:spLocks noGrp="1"/>
          </p:cNvSpPr>
          <p:nvPr>
            <p:ph type="title"/>
          </p:nvPr>
        </p:nvSpPr>
        <p:spPr>
          <a:xfrm>
            <a:off x="630936" y="321401"/>
            <a:ext cx="10722864" cy="1578093"/>
          </a:xfrm>
          <a:noFill/>
        </p:spPr>
        <p:txBody>
          <a:bodyPr anchor="t">
            <a:normAutofit/>
          </a:bodyPr>
          <a:lstStyle/>
          <a:p>
            <a:r>
              <a:rPr lang="en-US" sz="4800" dirty="0"/>
              <a:t>The Power of FLDR</a:t>
            </a:r>
          </a:p>
        </p:txBody>
      </p:sp>
      <p:graphicFrame>
        <p:nvGraphicFramePr>
          <p:cNvPr id="30" name="Content Placeholder 2">
            <a:extLst>
              <a:ext uri="{FF2B5EF4-FFF2-40B4-BE49-F238E27FC236}">
                <a16:creationId xmlns:a16="http://schemas.microsoft.com/office/drawing/2014/main" id="{E580033B-3921-87FC-DEAD-7C257385140E}"/>
              </a:ext>
            </a:extLst>
          </p:cNvPr>
          <p:cNvGraphicFramePr>
            <a:graphicFrameLocks noGrp="1"/>
          </p:cNvGraphicFramePr>
          <p:nvPr>
            <p:ph idx="1"/>
            <p:extLst>
              <p:ext uri="{D42A27DB-BD31-4B8C-83A1-F6EECF244321}">
                <p14:modId xmlns:p14="http://schemas.microsoft.com/office/powerpoint/2010/main" val="4196891875"/>
              </p:ext>
            </p:extLst>
          </p:nvPr>
        </p:nvGraphicFramePr>
        <p:xfrm>
          <a:off x="630936" y="2204877"/>
          <a:ext cx="10846762" cy="352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221382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3D3AEB-8AA3-481D-9F6F-B80FE58DD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D9FE98-387B-4EC6-A44D-C6F92303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0ECB61C-4F38-4328-A725-04E5F0773B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284BF3-6BC6-44CC-ADF6-E4960D78A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35AA0C3-7A76-4191-B3F7-2539E508C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C35AE80-858A-49DA-A9CB-81007898A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650277-0EB9-4CB6-956D-497DA1D39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CAE3418C-CD44-4A66-968D-2E0A651B3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CE5F57F-7C8B-4F4D-8F22-776FC424E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534A4FD-4BE9-37FE-5F25-BBF6294C4BC2}"/>
              </a:ext>
            </a:extLst>
          </p:cNvPr>
          <p:cNvSpPr>
            <a:spLocks noGrp="1"/>
          </p:cNvSpPr>
          <p:nvPr>
            <p:ph type="title"/>
          </p:nvPr>
        </p:nvSpPr>
        <p:spPr>
          <a:xfrm>
            <a:off x="630936" y="630935"/>
            <a:ext cx="8933978" cy="1058406"/>
          </a:xfrm>
          <a:noFill/>
        </p:spPr>
        <p:txBody>
          <a:bodyPr anchor="t">
            <a:normAutofit/>
          </a:bodyPr>
          <a:lstStyle/>
          <a:p>
            <a:r>
              <a:rPr lang="en-US" sz="4800" dirty="0">
                <a:solidFill>
                  <a:schemeClr val="bg1"/>
                </a:solidFill>
              </a:rPr>
              <a:t>Imagine this situation instead</a:t>
            </a:r>
          </a:p>
        </p:txBody>
      </p:sp>
      <p:sp>
        <p:nvSpPr>
          <p:cNvPr id="20" name="Rectangle 19">
            <a:extLst>
              <a:ext uri="{FF2B5EF4-FFF2-40B4-BE49-F238E27FC236}">
                <a16:creationId xmlns:a16="http://schemas.microsoft.com/office/drawing/2014/main" id="{14925E00-1519-483D-BEDE-3DB840745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86A47AA-3999-4EE6-BC5C-502DAE57F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261D1278-3E86-430E-AC17-ECC407520B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A6D283-6CA9-43BF-B874-D4398E7BB2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0A4FFB-2DB0-4461-87AD-20DBE6BCE7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38731F8-C740-4802-8967-656BE04E94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AC26F14B-F98B-4B7D-AF0B-24D840F6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A745027-6B11-4363-8A2E-CB8EB38EB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BA55DA09-A260-44A9-B1D9-FAC678AD8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0D6225A-20C6-43EE-9E11-2D9FC11925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F11E7EE-ABBB-40C5-AD9F-7228BA656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A5D5FF-9E03-4A84-8627-0E744F5FC5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853F2851-C667-A1D7-AC00-AC8DBFF5F23A}"/>
              </a:ext>
            </a:extLst>
          </p:cNvPr>
          <p:cNvSpPr>
            <a:spLocks noGrp="1"/>
          </p:cNvSpPr>
          <p:nvPr>
            <p:ph idx="1"/>
          </p:nvPr>
        </p:nvSpPr>
        <p:spPr>
          <a:xfrm>
            <a:off x="630936" y="1804623"/>
            <a:ext cx="10443464" cy="3415162"/>
          </a:xfrm>
          <a:noFill/>
        </p:spPr>
        <p:txBody>
          <a:bodyPr anchor="t">
            <a:normAutofit/>
          </a:bodyPr>
          <a:lstStyle/>
          <a:p>
            <a:r>
              <a:rPr lang="en-US" sz="2000" dirty="0">
                <a:solidFill>
                  <a:schemeClr val="bg1"/>
                </a:solidFill>
              </a:rPr>
              <a:t>There is an upcoming special education eligibility meeting for a student</a:t>
            </a:r>
          </a:p>
          <a:p>
            <a:r>
              <a:rPr lang="en-US" sz="2000" dirty="0">
                <a:solidFill>
                  <a:schemeClr val="bg1"/>
                </a:solidFill>
              </a:rPr>
              <a:t>The counselor starts a new template under the student for teachers to fill out their progress report</a:t>
            </a:r>
          </a:p>
          <a:p>
            <a:pPr lvl="1"/>
            <a:r>
              <a:rPr lang="en-US" sz="1800" dirty="0">
                <a:solidFill>
                  <a:schemeClr val="bg1"/>
                </a:solidFill>
              </a:rPr>
              <a:t>Each teacher has their own page</a:t>
            </a:r>
          </a:p>
          <a:p>
            <a:r>
              <a:rPr lang="en-US" sz="2000" dirty="0">
                <a:solidFill>
                  <a:schemeClr val="bg1"/>
                </a:solidFill>
              </a:rPr>
              <a:t>Every teacher logs on, goes to that student, fills in their template, and its saved automatically</a:t>
            </a:r>
          </a:p>
          <a:p>
            <a:pPr lvl="1"/>
            <a:r>
              <a:rPr lang="en-US" sz="1800" dirty="0">
                <a:solidFill>
                  <a:schemeClr val="bg1"/>
                </a:solidFill>
              </a:rPr>
              <a:t>No more coordinating with anyone or delivering any forms</a:t>
            </a:r>
          </a:p>
          <a:p>
            <a:r>
              <a:rPr lang="en-US" sz="2000" dirty="0">
                <a:solidFill>
                  <a:schemeClr val="bg1"/>
                </a:solidFill>
              </a:rPr>
              <a:t>During the meeting, participants log on, and have all the forms on hand</a:t>
            </a:r>
          </a:p>
          <a:p>
            <a:pPr lvl="1"/>
            <a:r>
              <a:rPr lang="en-US" sz="1800" dirty="0">
                <a:solidFill>
                  <a:schemeClr val="bg1"/>
                </a:solidFill>
              </a:rPr>
              <a:t>Anyone can take notes or make updates during the meeting</a:t>
            </a:r>
          </a:p>
          <a:p>
            <a:r>
              <a:rPr lang="en-US" sz="2000" dirty="0">
                <a:solidFill>
                  <a:schemeClr val="bg1"/>
                </a:solidFill>
              </a:rPr>
              <a:t>Nothing can get lost or forgotten</a:t>
            </a:r>
          </a:p>
        </p:txBody>
      </p:sp>
      <p:sp>
        <p:nvSpPr>
          <p:cNvPr id="6" name="TextBox 5">
            <a:extLst>
              <a:ext uri="{FF2B5EF4-FFF2-40B4-BE49-F238E27FC236}">
                <a16:creationId xmlns:a16="http://schemas.microsoft.com/office/drawing/2014/main" id="{B60B57D1-2F51-2BBC-C8BF-0F1183BA7157}"/>
              </a:ext>
            </a:extLst>
          </p:cNvPr>
          <p:cNvSpPr txBox="1"/>
          <p:nvPr/>
        </p:nvSpPr>
        <p:spPr>
          <a:xfrm>
            <a:off x="816065" y="5490582"/>
            <a:ext cx="10443463" cy="523220"/>
          </a:xfrm>
          <a:prstGeom prst="rect">
            <a:avLst/>
          </a:prstGeom>
          <a:noFill/>
        </p:spPr>
        <p:txBody>
          <a:bodyPr wrap="square" rtlCol="0">
            <a:spAutoFit/>
          </a:bodyPr>
          <a:lstStyle/>
          <a:p>
            <a:pPr algn="ctr"/>
            <a:r>
              <a:rPr lang="en-US" sz="2800" dirty="0">
                <a:solidFill>
                  <a:schemeClr val="bg1"/>
                </a:solidFill>
              </a:rPr>
              <a:t>This is the new reality schools can expect when they choose FLDR</a:t>
            </a:r>
          </a:p>
        </p:txBody>
      </p:sp>
    </p:spTree>
    <p:extLst>
      <p:ext uri="{BB962C8B-B14F-4D97-AF65-F5344CB8AC3E}">
        <p14:creationId xmlns:p14="http://schemas.microsoft.com/office/powerpoint/2010/main" val="38759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ud shaped hard drive with cables">
            <a:extLst>
              <a:ext uri="{FF2B5EF4-FFF2-40B4-BE49-F238E27FC236}">
                <a16:creationId xmlns:a16="http://schemas.microsoft.com/office/drawing/2014/main" id="{12427479-C0C5-8564-8609-EE9BFF1F002C}"/>
              </a:ext>
            </a:extLst>
          </p:cNvPr>
          <p:cNvPicPr>
            <a:picLocks noChangeAspect="1"/>
          </p:cNvPicPr>
          <p:nvPr/>
        </p:nvPicPr>
        <p:blipFill rotWithShape="1">
          <a:blip r:embed="rId2">
            <a:alphaModFix amt="35000"/>
          </a:blip>
          <a:srcRect t="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8EA617CE-7BEA-D811-32F7-232FE91B20C3}"/>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Technical Solution Options</a:t>
            </a:r>
            <a:endParaRPr lang="en-US">
              <a:solidFill>
                <a:srgbClr val="FFFFFF"/>
              </a:solidFill>
            </a:endParaRPr>
          </a:p>
        </p:txBody>
      </p:sp>
      <p:sp>
        <p:nvSpPr>
          <p:cNvPr id="3" name="Content Placeholder 2">
            <a:extLst>
              <a:ext uri="{FF2B5EF4-FFF2-40B4-BE49-F238E27FC236}">
                <a16:creationId xmlns:a16="http://schemas.microsoft.com/office/drawing/2014/main" id="{CD88561E-9578-4C8D-EC14-3828CC153B7B}"/>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solidFill>
                  <a:srgbClr val="FFFFFF"/>
                </a:solidFill>
                <a:cs typeface="Calibri"/>
              </a:rPr>
              <a:t>Similar, cloud based, solutions from Azure and AWS</a:t>
            </a:r>
          </a:p>
          <a:p>
            <a:r>
              <a:rPr lang="en-US">
                <a:solidFill>
                  <a:srgbClr val="FFFFFF"/>
                </a:solidFill>
                <a:cs typeface="Calibri"/>
              </a:rPr>
              <a:t>Comparison of an on-prem solution with servers from Dell</a:t>
            </a:r>
          </a:p>
          <a:p>
            <a:r>
              <a:rPr lang="en-US">
                <a:solidFill>
                  <a:srgbClr val="FFFFFF"/>
                </a:solidFill>
                <a:cs typeface="Calibri"/>
              </a:rPr>
              <a:t>All solutions account for the following needs</a:t>
            </a:r>
          </a:p>
          <a:p>
            <a:pPr lvl="1"/>
            <a:r>
              <a:rPr lang="en-US">
                <a:solidFill>
                  <a:srgbClr val="FFFFFF"/>
                </a:solidFill>
                <a:cs typeface="Calibri"/>
              </a:rPr>
              <a:t>1 combo DB and Apps server</a:t>
            </a:r>
          </a:p>
          <a:p>
            <a:pPr lvl="1"/>
            <a:r>
              <a:rPr lang="en-US">
                <a:solidFill>
                  <a:srgbClr val="FFFFFF"/>
                </a:solidFill>
                <a:cs typeface="Calibri"/>
              </a:rPr>
              <a:t>5 presentation servers running VMWare Horizons</a:t>
            </a:r>
          </a:p>
          <a:p>
            <a:r>
              <a:rPr lang="en-US">
                <a:solidFill>
                  <a:srgbClr val="FFFFFF"/>
                </a:solidFill>
                <a:cs typeface="Calibri"/>
              </a:rPr>
              <a:t>Cloud options were provisioned with a Domain Controller to leverage a limited one-way trust with the school's Active Directory Domain for end user authentication</a:t>
            </a:r>
          </a:p>
          <a:p>
            <a:r>
              <a:rPr lang="en-US">
                <a:solidFill>
                  <a:srgbClr val="FFFFFF"/>
                </a:solidFill>
                <a:cs typeface="Calibri"/>
              </a:rPr>
              <a:t>The on-prem option would leverage the existing AD environment</a:t>
            </a:r>
          </a:p>
        </p:txBody>
      </p:sp>
    </p:spTree>
    <p:extLst>
      <p:ext uri="{BB962C8B-B14F-4D97-AF65-F5344CB8AC3E}">
        <p14:creationId xmlns:p14="http://schemas.microsoft.com/office/powerpoint/2010/main" val="40827300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AAD25E3-AF2E-B643-917D-C4322DD172D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Microsoft Azure</a:t>
            </a:r>
          </a:p>
        </p:txBody>
      </p:sp>
      <p:pic>
        <p:nvPicPr>
          <p:cNvPr id="2" name="Picture 2" descr="Table&#10;&#10;Description automatically generated">
            <a:extLst>
              <a:ext uri="{FF2B5EF4-FFF2-40B4-BE49-F238E27FC236}">
                <a16:creationId xmlns:a16="http://schemas.microsoft.com/office/drawing/2014/main" id="{06D757B1-708A-9020-5F1D-707FF994970B}"/>
              </a:ext>
            </a:extLst>
          </p:cNvPr>
          <p:cNvPicPr>
            <a:picLocks noChangeAspect="1"/>
          </p:cNvPicPr>
          <p:nvPr/>
        </p:nvPicPr>
        <p:blipFill>
          <a:blip r:embed="rId2"/>
          <a:stretch>
            <a:fillRect/>
          </a:stretch>
        </p:blipFill>
        <p:spPr>
          <a:xfrm>
            <a:off x="401842" y="1574310"/>
            <a:ext cx="11388312" cy="5267092"/>
          </a:xfrm>
          <a:prstGeom prst="rect">
            <a:avLst/>
          </a:prstGeom>
        </p:spPr>
      </p:pic>
    </p:spTree>
    <p:extLst>
      <p:ext uri="{BB962C8B-B14F-4D97-AF65-F5344CB8AC3E}">
        <p14:creationId xmlns:p14="http://schemas.microsoft.com/office/powerpoint/2010/main" val="52024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AAD25E3-AF2E-B643-917D-C4322DD172D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Amazon Web Services</a:t>
            </a:r>
          </a:p>
        </p:txBody>
      </p:sp>
      <p:pic>
        <p:nvPicPr>
          <p:cNvPr id="2" name="Picture 2" descr="Table&#10;&#10;Description automatically generated">
            <a:extLst>
              <a:ext uri="{FF2B5EF4-FFF2-40B4-BE49-F238E27FC236}">
                <a16:creationId xmlns:a16="http://schemas.microsoft.com/office/drawing/2014/main" id="{FC049976-DB7E-4B5D-F77D-0EDC6AE74672}"/>
              </a:ext>
            </a:extLst>
          </p:cNvPr>
          <p:cNvPicPr>
            <a:picLocks noChangeAspect="1"/>
          </p:cNvPicPr>
          <p:nvPr/>
        </p:nvPicPr>
        <p:blipFill>
          <a:blip r:embed="rId2"/>
          <a:stretch>
            <a:fillRect/>
          </a:stretch>
        </p:blipFill>
        <p:spPr>
          <a:xfrm>
            <a:off x="29029" y="1655276"/>
            <a:ext cx="12136576" cy="5036679"/>
          </a:xfrm>
          <a:prstGeom prst="rect">
            <a:avLst/>
          </a:prstGeom>
        </p:spPr>
      </p:pic>
    </p:spTree>
    <p:extLst>
      <p:ext uri="{BB962C8B-B14F-4D97-AF65-F5344CB8AC3E}">
        <p14:creationId xmlns:p14="http://schemas.microsoft.com/office/powerpoint/2010/main" val="130495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15" name="Rectangle 1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9AAD25E3-AF2E-B643-917D-C4322DD172DF}"/>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Dell On-Prem DB and App Server w/ SQL</a:t>
            </a:r>
          </a:p>
        </p:txBody>
      </p:sp>
      <p:pic>
        <p:nvPicPr>
          <p:cNvPr id="6" name="Picture 6" descr="Graphical user interface, text, application, email&#10;&#10;Description automatically generated">
            <a:extLst>
              <a:ext uri="{FF2B5EF4-FFF2-40B4-BE49-F238E27FC236}">
                <a16:creationId xmlns:a16="http://schemas.microsoft.com/office/drawing/2014/main" id="{9E68AECD-15DA-538A-06F1-F677C77A550B}"/>
              </a:ext>
            </a:extLst>
          </p:cNvPr>
          <p:cNvPicPr>
            <a:picLocks noChangeAspect="1"/>
          </p:cNvPicPr>
          <p:nvPr/>
        </p:nvPicPr>
        <p:blipFill>
          <a:blip r:embed="rId2"/>
          <a:stretch>
            <a:fillRect/>
          </a:stretch>
        </p:blipFill>
        <p:spPr>
          <a:xfrm>
            <a:off x="696615" y="1575461"/>
            <a:ext cx="3222347" cy="5282539"/>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BA661378-7C51-E897-3CE1-F42C82E49E64}"/>
              </a:ext>
            </a:extLst>
          </p:cNvPr>
          <p:cNvPicPr>
            <a:picLocks noChangeAspect="1"/>
          </p:cNvPicPr>
          <p:nvPr/>
        </p:nvPicPr>
        <p:blipFill>
          <a:blip r:embed="rId3"/>
          <a:stretch>
            <a:fillRect/>
          </a:stretch>
        </p:blipFill>
        <p:spPr>
          <a:xfrm>
            <a:off x="4078517" y="1575461"/>
            <a:ext cx="2997838" cy="5282539"/>
          </a:xfrm>
          <a:prstGeom prst="rect">
            <a:avLst/>
          </a:prstGeom>
        </p:spPr>
      </p:pic>
      <p:pic>
        <p:nvPicPr>
          <p:cNvPr id="4" name="Picture 5">
            <a:extLst>
              <a:ext uri="{FF2B5EF4-FFF2-40B4-BE49-F238E27FC236}">
                <a16:creationId xmlns:a16="http://schemas.microsoft.com/office/drawing/2014/main" id="{C647097B-656B-CAEA-FA82-10B753EFCB94}"/>
              </a:ext>
            </a:extLst>
          </p:cNvPr>
          <p:cNvPicPr>
            <a:picLocks noChangeAspect="1"/>
          </p:cNvPicPr>
          <p:nvPr/>
        </p:nvPicPr>
        <p:blipFill rotWithShape="1">
          <a:blip r:embed="rId4"/>
          <a:srcRect l="32674"/>
          <a:stretch/>
        </p:blipFill>
        <p:spPr>
          <a:xfrm>
            <a:off x="7379884" y="1575461"/>
            <a:ext cx="2997838" cy="5269487"/>
          </a:xfrm>
          <a:prstGeom prst="rect">
            <a:avLst/>
          </a:prstGeom>
        </p:spPr>
      </p:pic>
      <p:sp>
        <p:nvSpPr>
          <p:cNvPr id="3" name="TextBox 2">
            <a:extLst>
              <a:ext uri="{FF2B5EF4-FFF2-40B4-BE49-F238E27FC236}">
                <a16:creationId xmlns:a16="http://schemas.microsoft.com/office/drawing/2014/main" id="{0B24D95F-F500-B0D5-3376-835C850D17EC}"/>
              </a:ext>
            </a:extLst>
          </p:cNvPr>
          <p:cNvSpPr txBox="1"/>
          <p:nvPr/>
        </p:nvSpPr>
        <p:spPr>
          <a:xfrm>
            <a:off x="10377722" y="3429000"/>
            <a:ext cx="1734456" cy="39485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dirty="0"/>
              <a:t>$14,717.89</a:t>
            </a:r>
          </a:p>
        </p:txBody>
      </p:sp>
    </p:spTree>
    <p:extLst>
      <p:ext uri="{BB962C8B-B14F-4D97-AF65-F5344CB8AC3E}">
        <p14:creationId xmlns:p14="http://schemas.microsoft.com/office/powerpoint/2010/main" val="1630484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1279</Words>
  <Application>Microsoft Macintosh PowerPoint</Application>
  <PresentationFormat>Widescreen</PresentationFormat>
  <Paragraphs>121</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FLDR</vt:lpstr>
      <vt:lpstr>Ask any teacher and they’ll tell you…</vt:lpstr>
      <vt:lpstr>How Can FLDR Help?</vt:lpstr>
      <vt:lpstr>The Power of FLDR</vt:lpstr>
      <vt:lpstr>Imagine this situation instead</vt:lpstr>
      <vt:lpstr>Technical Solution Options</vt:lpstr>
      <vt:lpstr>Microsoft Azure</vt:lpstr>
      <vt:lpstr>Amazon Web Services</vt:lpstr>
      <vt:lpstr>Dell On-Prem DB and App Server w/ SQL</vt:lpstr>
      <vt:lpstr>Dell On-Prem Presentation Server and SW</vt:lpstr>
      <vt:lpstr>Financial Analysis: On-premises</vt:lpstr>
      <vt:lpstr>Financial Analysis: Cloud</vt:lpstr>
      <vt:lpstr>Why Choose FLDR?</vt:lpstr>
      <vt:lpstr>Five Key Benefits</vt:lpstr>
      <vt:lpstr>Five Key Benefits</vt:lpstr>
      <vt:lpstr>Proposed Funding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FLDR</dc:title>
  <dc:creator>Bryan D'Amico</dc:creator>
  <cp:lastModifiedBy>Bryan D'Amico</cp:lastModifiedBy>
  <cp:revision>7</cp:revision>
  <dcterms:created xsi:type="dcterms:W3CDTF">2023-06-11T01:31:11Z</dcterms:created>
  <dcterms:modified xsi:type="dcterms:W3CDTF">2023-06-14T00:33:05Z</dcterms:modified>
</cp:coreProperties>
</file>