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7"/>
  </p:notesMasterIdLst>
  <p:sldIdLst>
    <p:sldId id="256" r:id="rId2"/>
    <p:sldId id="282" r:id="rId3"/>
    <p:sldId id="258" r:id="rId4"/>
    <p:sldId id="261" r:id="rId5"/>
    <p:sldId id="257" r:id="rId6"/>
    <p:sldId id="278" r:id="rId7"/>
    <p:sldId id="283" r:id="rId8"/>
    <p:sldId id="288" r:id="rId9"/>
    <p:sldId id="289" r:id="rId10"/>
    <p:sldId id="284" r:id="rId11"/>
    <p:sldId id="285" r:id="rId12"/>
    <p:sldId id="290" r:id="rId13"/>
    <p:sldId id="287" r:id="rId14"/>
    <p:sldId id="281" r:id="rId15"/>
    <p:sldId id="2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741"/>
  </p:normalViewPr>
  <p:slideViewPr>
    <p:cSldViewPr snapToGrid="0">
      <p:cViewPr varScale="1">
        <p:scale>
          <a:sx n="100" d="100"/>
          <a:sy n="100" d="100"/>
        </p:scale>
        <p:origin x="9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AB690-7BE4-4FEF-8066-ADBA0405295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3C3F2D-7BDC-4849-9ACE-6D81D2316EBE}">
      <dgm:prSet/>
      <dgm:spPr/>
      <dgm:t>
        <a:bodyPr/>
        <a:lstStyle/>
        <a:p>
          <a:r>
            <a:rPr lang="en-US"/>
            <a:t>Understand how physiochemical attributes relate to wine quality</a:t>
          </a:r>
        </a:p>
      </dgm:t>
    </dgm:pt>
    <dgm:pt modelId="{95796A58-1BBC-4BA2-A13B-B9A659AB7C7A}" type="parTrans" cxnId="{510DCED4-9F0B-41FB-ABB3-69514A97D91F}">
      <dgm:prSet/>
      <dgm:spPr/>
      <dgm:t>
        <a:bodyPr/>
        <a:lstStyle/>
        <a:p>
          <a:endParaRPr lang="en-US"/>
        </a:p>
      </dgm:t>
    </dgm:pt>
    <dgm:pt modelId="{FE8D8D3D-5602-4A39-AB40-D55C9802BEA1}" type="sibTrans" cxnId="{510DCED4-9F0B-41FB-ABB3-69514A97D91F}">
      <dgm:prSet/>
      <dgm:spPr/>
      <dgm:t>
        <a:bodyPr/>
        <a:lstStyle/>
        <a:p>
          <a:endParaRPr lang="en-US"/>
        </a:p>
      </dgm:t>
    </dgm:pt>
    <dgm:pt modelId="{797A1134-9734-44A0-AB47-AF730CE62285}">
      <dgm:prSet/>
      <dgm:spPr/>
      <dgm:t>
        <a:bodyPr/>
        <a:lstStyle/>
        <a:p>
          <a:r>
            <a:rPr lang="en-US"/>
            <a:t>Predict wine quality rating based on physiochemical test results</a:t>
          </a:r>
        </a:p>
      </dgm:t>
    </dgm:pt>
    <dgm:pt modelId="{87D2B9C8-5979-4750-B81F-6350CD1DEC80}" type="parTrans" cxnId="{BD2859E6-A9F4-4B41-A1E4-AD58DF8A4093}">
      <dgm:prSet/>
      <dgm:spPr/>
      <dgm:t>
        <a:bodyPr/>
        <a:lstStyle/>
        <a:p>
          <a:endParaRPr lang="en-US"/>
        </a:p>
      </dgm:t>
    </dgm:pt>
    <dgm:pt modelId="{8BB232D7-78C3-45C9-AEF7-C204CBA89B74}" type="sibTrans" cxnId="{BD2859E6-A9F4-4B41-A1E4-AD58DF8A4093}">
      <dgm:prSet/>
      <dgm:spPr/>
      <dgm:t>
        <a:bodyPr/>
        <a:lstStyle/>
        <a:p>
          <a:endParaRPr lang="en-US"/>
        </a:p>
      </dgm:t>
    </dgm:pt>
    <dgm:pt modelId="{900BB39C-DABD-495E-882D-CCD5C9407743}" type="pres">
      <dgm:prSet presAssocID="{C61AB690-7BE4-4FEF-8066-ADBA0405295B}" presName="root" presStyleCnt="0">
        <dgm:presLayoutVars>
          <dgm:dir/>
          <dgm:resizeHandles val="exact"/>
        </dgm:presLayoutVars>
      </dgm:prSet>
      <dgm:spPr/>
    </dgm:pt>
    <dgm:pt modelId="{B66C502E-9C48-4CEF-8834-623D3AD2B2ED}" type="pres">
      <dgm:prSet presAssocID="{EC3C3F2D-7BDC-4849-9ACE-6D81D2316EBE}" presName="compNode" presStyleCnt="0"/>
      <dgm:spPr/>
    </dgm:pt>
    <dgm:pt modelId="{04440A5E-CA34-4E8D-B6EA-FAF4F12DD59C}" type="pres">
      <dgm:prSet presAssocID="{EC3C3F2D-7BDC-4849-9ACE-6D81D2316EBE}" presName="bgRect" presStyleLbl="bgShp" presStyleIdx="0" presStyleCnt="2"/>
      <dgm:spPr/>
    </dgm:pt>
    <dgm:pt modelId="{AF902EFB-AA99-445F-87FF-979E36ADFF08}" type="pres">
      <dgm:prSet presAssocID="{EC3C3F2D-7BDC-4849-9ACE-6D81D2316E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e"/>
        </a:ext>
      </dgm:extLst>
    </dgm:pt>
    <dgm:pt modelId="{5F315EC6-A54D-4CD8-9A00-B10B3BEA39FB}" type="pres">
      <dgm:prSet presAssocID="{EC3C3F2D-7BDC-4849-9ACE-6D81D2316EBE}" presName="spaceRect" presStyleCnt="0"/>
      <dgm:spPr/>
    </dgm:pt>
    <dgm:pt modelId="{DC6B2EF5-5D52-47A8-94B2-D5B58125219F}" type="pres">
      <dgm:prSet presAssocID="{EC3C3F2D-7BDC-4849-9ACE-6D81D2316EBE}" presName="parTx" presStyleLbl="revTx" presStyleIdx="0" presStyleCnt="2">
        <dgm:presLayoutVars>
          <dgm:chMax val="0"/>
          <dgm:chPref val="0"/>
        </dgm:presLayoutVars>
      </dgm:prSet>
      <dgm:spPr/>
    </dgm:pt>
    <dgm:pt modelId="{870AE47B-2284-4184-9584-E2369FCB0B8F}" type="pres">
      <dgm:prSet presAssocID="{FE8D8D3D-5602-4A39-AB40-D55C9802BEA1}" presName="sibTrans" presStyleCnt="0"/>
      <dgm:spPr/>
    </dgm:pt>
    <dgm:pt modelId="{55C413F1-1633-4B32-9B9B-883A8AA1453B}" type="pres">
      <dgm:prSet presAssocID="{797A1134-9734-44A0-AB47-AF730CE62285}" presName="compNode" presStyleCnt="0"/>
      <dgm:spPr/>
    </dgm:pt>
    <dgm:pt modelId="{442CA407-EE37-4DC7-854F-363A5556C319}" type="pres">
      <dgm:prSet presAssocID="{797A1134-9734-44A0-AB47-AF730CE62285}" presName="bgRect" presStyleLbl="bgShp" presStyleIdx="1" presStyleCnt="2"/>
      <dgm:spPr/>
    </dgm:pt>
    <dgm:pt modelId="{053A202A-C2D6-4CBE-90EB-7938241B196B}" type="pres">
      <dgm:prSet presAssocID="{797A1134-9734-44A0-AB47-AF730CE622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9495EC6-98CE-4801-9DBC-56CBC6057EDA}" type="pres">
      <dgm:prSet presAssocID="{797A1134-9734-44A0-AB47-AF730CE62285}" presName="spaceRect" presStyleCnt="0"/>
      <dgm:spPr/>
    </dgm:pt>
    <dgm:pt modelId="{6D3455E2-10FE-419B-ACB9-27C5C3A3AF1B}" type="pres">
      <dgm:prSet presAssocID="{797A1134-9734-44A0-AB47-AF730CE62285}" presName="parTx" presStyleLbl="revTx" presStyleIdx="1" presStyleCnt="2">
        <dgm:presLayoutVars>
          <dgm:chMax val="0"/>
          <dgm:chPref val="0"/>
        </dgm:presLayoutVars>
      </dgm:prSet>
      <dgm:spPr/>
    </dgm:pt>
  </dgm:ptLst>
  <dgm:cxnLst>
    <dgm:cxn modelId="{06DE1278-093F-4C77-B348-07716B62E7BA}" type="presOf" srcId="{EC3C3F2D-7BDC-4849-9ACE-6D81D2316EBE}" destId="{DC6B2EF5-5D52-47A8-94B2-D5B58125219F}" srcOrd="0" destOrd="0" presId="urn:microsoft.com/office/officeart/2018/2/layout/IconVerticalSolidList"/>
    <dgm:cxn modelId="{C27ECACF-B00F-45AD-B2CC-4B155ECE8F30}" type="presOf" srcId="{C61AB690-7BE4-4FEF-8066-ADBA0405295B}" destId="{900BB39C-DABD-495E-882D-CCD5C9407743}" srcOrd="0" destOrd="0" presId="urn:microsoft.com/office/officeart/2018/2/layout/IconVerticalSolidList"/>
    <dgm:cxn modelId="{510DCED4-9F0B-41FB-ABB3-69514A97D91F}" srcId="{C61AB690-7BE4-4FEF-8066-ADBA0405295B}" destId="{EC3C3F2D-7BDC-4849-9ACE-6D81D2316EBE}" srcOrd="0" destOrd="0" parTransId="{95796A58-1BBC-4BA2-A13B-B9A659AB7C7A}" sibTransId="{FE8D8D3D-5602-4A39-AB40-D55C9802BEA1}"/>
    <dgm:cxn modelId="{FAC495DC-8AB6-40EE-AB7E-E3A48B8C689C}" type="presOf" srcId="{797A1134-9734-44A0-AB47-AF730CE62285}" destId="{6D3455E2-10FE-419B-ACB9-27C5C3A3AF1B}" srcOrd="0" destOrd="0" presId="urn:microsoft.com/office/officeart/2018/2/layout/IconVerticalSolidList"/>
    <dgm:cxn modelId="{BD2859E6-A9F4-4B41-A1E4-AD58DF8A4093}" srcId="{C61AB690-7BE4-4FEF-8066-ADBA0405295B}" destId="{797A1134-9734-44A0-AB47-AF730CE62285}" srcOrd="1" destOrd="0" parTransId="{87D2B9C8-5979-4750-B81F-6350CD1DEC80}" sibTransId="{8BB232D7-78C3-45C9-AEF7-C204CBA89B74}"/>
    <dgm:cxn modelId="{D11B21B8-2636-4A92-9188-3E59CE053D22}" type="presParOf" srcId="{900BB39C-DABD-495E-882D-CCD5C9407743}" destId="{B66C502E-9C48-4CEF-8834-623D3AD2B2ED}" srcOrd="0" destOrd="0" presId="urn:microsoft.com/office/officeart/2018/2/layout/IconVerticalSolidList"/>
    <dgm:cxn modelId="{C54FF2A9-EA14-4810-97C0-23E6DEC147CB}" type="presParOf" srcId="{B66C502E-9C48-4CEF-8834-623D3AD2B2ED}" destId="{04440A5E-CA34-4E8D-B6EA-FAF4F12DD59C}" srcOrd="0" destOrd="0" presId="urn:microsoft.com/office/officeart/2018/2/layout/IconVerticalSolidList"/>
    <dgm:cxn modelId="{3A5B22AF-C5CD-4CB9-B41C-79E92C69483B}" type="presParOf" srcId="{B66C502E-9C48-4CEF-8834-623D3AD2B2ED}" destId="{AF902EFB-AA99-445F-87FF-979E36ADFF08}" srcOrd="1" destOrd="0" presId="urn:microsoft.com/office/officeart/2018/2/layout/IconVerticalSolidList"/>
    <dgm:cxn modelId="{EA5AD889-F28F-42FF-AA6D-EE101732BE9B}" type="presParOf" srcId="{B66C502E-9C48-4CEF-8834-623D3AD2B2ED}" destId="{5F315EC6-A54D-4CD8-9A00-B10B3BEA39FB}" srcOrd="2" destOrd="0" presId="urn:microsoft.com/office/officeart/2018/2/layout/IconVerticalSolidList"/>
    <dgm:cxn modelId="{2B9BE844-9437-4CAA-BCE9-5ACC51F2D90F}" type="presParOf" srcId="{B66C502E-9C48-4CEF-8834-623D3AD2B2ED}" destId="{DC6B2EF5-5D52-47A8-94B2-D5B58125219F}" srcOrd="3" destOrd="0" presId="urn:microsoft.com/office/officeart/2018/2/layout/IconVerticalSolidList"/>
    <dgm:cxn modelId="{1969CB6E-2E6B-463E-9B5D-27B996F0EAA9}" type="presParOf" srcId="{900BB39C-DABD-495E-882D-CCD5C9407743}" destId="{870AE47B-2284-4184-9584-E2369FCB0B8F}" srcOrd="1" destOrd="0" presId="urn:microsoft.com/office/officeart/2018/2/layout/IconVerticalSolidList"/>
    <dgm:cxn modelId="{5215BD56-8AA4-4CEF-9E85-5B2B52E0C34D}" type="presParOf" srcId="{900BB39C-DABD-495E-882D-CCD5C9407743}" destId="{55C413F1-1633-4B32-9B9B-883A8AA1453B}" srcOrd="2" destOrd="0" presId="urn:microsoft.com/office/officeart/2018/2/layout/IconVerticalSolidList"/>
    <dgm:cxn modelId="{8FDDB66A-2CA0-4AB5-864D-0BE91F748DA7}" type="presParOf" srcId="{55C413F1-1633-4B32-9B9B-883A8AA1453B}" destId="{442CA407-EE37-4DC7-854F-363A5556C319}" srcOrd="0" destOrd="0" presId="urn:microsoft.com/office/officeart/2018/2/layout/IconVerticalSolidList"/>
    <dgm:cxn modelId="{52CA6501-79FC-4B52-95F8-7B88C0C3387F}" type="presParOf" srcId="{55C413F1-1633-4B32-9B9B-883A8AA1453B}" destId="{053A202A-C2D6-4CBE-90EB-7938241B196B}" srcOrd="1" destOrd="0" presId="urn:microsoft.com/office/officeart/2018/2/layout/IconVerticalSolidList"/>
    <dgm:cxn modelId="{5B987244-79A4-4ADC-930B-7EADED225B6F}" type="presParOf" srcId="{55C413F1-1633-4B32-9B9B-883A8AA1453B}" destId="{A9495EC6-98CE-4801-9DBC-56CBC6057EDA}" srcOrd="2" destOrd="0" presId="urn:microsoft.com/office/officeart/2018/2/layout/IconVerticalSolidList"/>
    <dgm:cxn modelId="{5A012937-D56C-4218-A4DE-5E026681BC23}" type="presParOf" srcId="{55C413F1-1633-4B32-9B9B-883A8AA1453B}" destId="{6D3455E2-10FE-419B-ACB9-27C5C3A3AF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40A5E-CA34-4E8D-B6EA-FAF4F12DD59C}">
      <dsp:nvSpPr>
        <dsp:cNvPr id="0" name=""/>
        <dsp:cNvSpPr/>
      </dsp:nvSpPr>
      <dsp:spPr>
        <a:xfrm>
          <a:off x="0" y="853360"/>
          <a:ext cx="5913437" cy="1575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902EFB-AA99-445F-87FF-979E36ADFF08}">
      <dsp:nvSpPr>
        <dsp:cNvPr id="0" name=""/>
        <dsp:cNvSpPr/>
      </dsp:nvSpPr>
      <dsp:spPr>
        <a:xfrm>
          <a:off x="476569" y="1207833"/>
          <a:ext cx="866489" cy="866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6B2EF5-5D52-47A8-94B2-D5B58125219F}">
      <dsp:nvSpPr>
        <dsp:cNvPr id="0" name=""/>
        <dsp:cNvSpPr/>
      </dsp:nvSpPr>
      <dsp:spPr>
        <a:xfrm>
          <a:off x="1819627" y="853360"/>
          <a:ext cx="4093809" cy="1575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34" tIns="166734" rIns="166734" bIns="166734" numCol="1" spcCol="1270" anchor="ctr" anchorCtr="0">
          <a:noAutofit/>
        </a:bodyPr>
        <a:lstStyle/>
        <a:p>
          <a:pPr marL="0" lvl="0" indent="0" algn="l" defTabSz="1111250">
            <a:lnSpc>
              <a:spcPct val="90000"/>
            </a:lnSpc>
            <a:spcBef>
              <a:spcPct val="0"/>
            </a:spcBef>
            <a:spcAft>
              <a:spcPct val="35000"/>
            </a:spcAft>
            <a:buNone/>
          </a:pPr>
          <a:r>
            <a:rPr lang="en-US" sz="2500" kern="1200"/>
            <a:t>Understand how physiochemical attributes relate to wine quality</a:t>
          </a:r>
        </a:p>
      </dsp:txBody>
      <dsp:txXfrm>
        <a:off x="1819627" y="853360"/>
        <a:ext cx="4093809" cy="1575435"/>
      </dsp:txXfrm>
    </dsp:sp>
    <dsp:sp modelId="{442CA407-EE37-4DC7-854F-363A5556C319}">
      <dsp:nvSpPr>
        <dsp:cNvPr id="0" name=""/>
        <dsp:cNvSpPr/>
      </dsp:nvSpPr>
      <dsp:spPr>
        <a:xfrm>
          <a:off x="0" y="2822654"/>
          <a:ext cx="5913437" cy="1575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A202A-C2D6-4CBE-90EB-7938241B196B}">
      <dsp:nvSpPr>
        <dsp:cNvPr id="0" name=""/>
        <dsp:cNvSpPr/>
      </dsp:nvSpPr>
      <dsp:spPr>
        <a:xfrm>
          <a:off x="476569" y="3177127"/>
          <a:ext cx="866489" cy="866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3455E2-10FE-419B-ACB9-27C5C3A3AF1B}">
      <dsp:nvSpPr>
        <dsp:cNvPr id="0" name=""/>
        <dsp:cNvSpPr/>
      </dsp:nvSpPr>
      <dsp:spPr>
        <a:xfrm>
          <a:off x="1819627" y="2822654"/>
          <a:ext cx="4093809" cy="1575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34" tIns="166734" rIns="166734" bIns="166734" numCol="1" spcCol="1270" anchor="ctr" anchorCtr="0">
          <a:noAutofit/>
        </a:bodyPr>
        <a:lstStyle/>
        <a:p>
          <a:pPr marL="0" lvl="0" indent="0" algn="l" defTabSz="1111250">
            <a:lnSpc>
              <a:spcPct val="90000"/>
            </a:lnSpc>
            <a:spcBef>
              <a:spcPct val="0"/>
            </a:spcBef>
            <a:spcAft>
              <a:spcPct val="35000"/>
            </a:spcAft>
            <a:buNone/>
          </a:pPr>
          <a:r>
            <a:rPr lang="en-US" sz="2500" kern="1200"/>
            <a:t>Predict wine quality rating based on physiochemical test results</a:t>
          </a:r>
        </a:p>
      </dsp:txBody>
      <dsp:txXfrm>
        <a:off x="1819627" y="2822654"/>
        <a:ext cx="4093809" cy="15754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58C49-7951-1942-BF1D-91F26FE545CA}" type="datetimeFigureOut">
              <a:rPr lang="en-US" smtClean="0"/>
              <a:t>12/10/22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EDB4-A984-DB41-8425-A7449DAD0698}" type="slidenum">
              <a:rPr lang="en-US" smtClean="0"/>
              <a:t>‹#›</a:t>
            </a:fld>
            <a:endParaRPr lang="en-US"/>
          </a:p>
        </p:txBody>
      </p:sp>
    </p:spTree>
    <p:extLst>
      <p:ext uri="{BB962C8B-B14F-4D97-AF65-F5344CB8AC3E}">
        <p14:creationId xmlns:p14="http://schemas.microsoft.com/office/powerpoint/2010/main" val="39380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1</a:t>
            </a:fld>
            <a:endParaRPr lang="en-US"/>
          </a:p>
        </p:txBody>
      </p:sp>
    </p:spTree>
    <p:extLst>
      <p:ext uri="{BB962C8B-B14F-4D97-AF65-F5344CB8AC3E}">
        <p14:creationId xmlns:p14="http://schemas.microsoft.com/office/powerpoint/2010/main" val="1694724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I wanted to show the best result from my random forest models to show how greatly improved the accuracy is over the single decision tree model. The random forest actually had the highest accuracy out of all the models. This one used 300 trees and I had finally found a model that would at least try to correctly classify wines rated as a 4 or an 8. Also, the accuracy when predicting wines rated a 5 or 7 improved as well. The plot on the screen shows the mean minimal depth, the distribution of depths, and the number of trees that each variable was featured in. This lets us know that for example, the percent alcohol is the initial split more than any other variable, and the decision trees usually make one of their last decisions according to the value of fixed acidity.</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10</a:t>
            </a:fld>
            <a:endParaRPr lang="en-US"/>
          </a:p>
        </p:txBody>
      </p:sp>
    </p:spTree>
    <p:extLst>
      <p:ext uri="{BB962C8B-B14F-4D97-AF65-F5344CB8AC3E}">
        <p14:creationId xmlns:p14="http://schemas.microsoft.com/office/powerpoint/2010/main" val="3246311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final model I wanted to highlight was the k nearest neighbor classification. For this model I used a for loop to create a model for every value of k from 1 to 100 and found that k=1 actually gave the best results. This was the second most accurate model at 62.78% and was one of the only models to attempt to correctly classify every quality rating. This model was better than the others at classifying wines rated as a 5, 6, or 7, but not as good with wines rated a 4 or 8.</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11</a:t>
            </a:fld>
            <a:endParaRPr lang="en-US"/>
          </a:p>
        </p:txBody>
      </p:sp>
    </p:spTree>
    <p:extLst>
      <p:ext uri="{BB962C8B-B14F-4D97-AF65-F5344CB8AC3E}">
        <p14:creationId xmlns:p14="http://schemas.microsoft.com/office/powerpoint/2010/main" val="2337926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table shows the accuracy of the best model from each type of model. As you can see naïve bayes was actually the worst. One of the less tuned naïve Bayes models was actually worse than the no information rate model. And again, random forest had the best accuracy, but none of these accuracies were particularly impressive.</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12</a:t>
            </a:fld>
            <a:endParaRPr lang="en-US"/>
          </a:p>
        </p:txBody>
      </p:sp>
    </p:spTree>
    <p:extLst>
      <p:ext uri="{BB962C8B-B14F-4D97-AF65-F5344CB8AC3E}">
        <p14:creationId xmlns:p14="http://schemas.microsoft.com/office/powerpoint/2010/main" val="325035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thinking about all the results I had several ideas for what limited the performance of the models. First maybe the data set is just not great for successfully classifying the wines by their quality ratings. Second, it could the median scores from the judges that are preventing the classifications. A single wine could get a rating of 2 from one judge and a 10 from another and all that is going to be hidden from the data set, and that could explain why there are not clear differences in the input variables according to the quality ratings. This data set was also very unbalanced. There were very few highly rated and low rated wines which makes it tough for classification models. And my last thought was maybe this is just a really hard problem and I should view an accuracy of 68% to be a greater success than I am. For possible future investigations that aim to fix some of these potential issues, the data set could be rebalanced, a new study could be conducted recording different input variables, or the problem could be changed to try to predict the scores of only a single judge.</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13</a:t>
            </a:fld>
            <a:endParaRPr lang="en-US"/>
          </a:p>
        </p:txBody>
      </p:sp>
    </p:spTree>
    <p:extLst>
      <p:ext uri="{BB962C8B-B14F-4D97-AF65-F5344CB8AC3E}">
        <p14:creationId xmlns:p14="http://schemas.microsoft.com/office/powerpoint/2010/main" val="2999398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Thank you for time and attention. Are there any questions? </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14</a:t>
            </a:fld>
            <a:endParaRPr lang="en-US"/>
          </a:p>
        </p:txBody>
      </p:sp>
    </p:spTree>
    <p:extLst>
      <p:ext uri="{BB962C8B-B14F-4D97-AF65-F5344CB8AC3E}">
        <p14:creationId xmlns:p14="http://schemas.microsoft.com/office/powerpoint/2010/main" val="213938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presentation will include an introduction of the data set as well as the goal of the analysis. Five key results will be highlighted based on the different models that were created. After that, I will share some of the final conclusions for this analysis and we will have some time for questions if there are any.</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2</a:t>
            </a:fld>
            <a:endParaRPr lang="en-US"/>
          </a:p>
        </p:txBody>
      </p:sp>
    </p:spTree>
    <p:extLst>
      <p:ext uri="{BB962C8B-B14F-4D97-AF65-F5344CB8AC3E}">
        <p14:creationId xmlns:p14="http://schemas.microsoft.com/office/powerpoint/2010/main" val="115595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 set was based on the Portuguese Vinho Verde which is known for being a very good quality wine for the price. The scope of the data set was limited by the vineyard to exclude information about their grapes, the individual brands, their prices and other information that specifically identifies products they sell. The input variables were all results of scientific tests performed on samples of the wine, and the output variable was the quality rating of the wine given by expert judges.</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3</a:t>
            </a:fld>
            <a:endParaRPr lang="en-US"/>
          </a:p>
        </p:txBody>
      </p:sp>
    </p:spTree>
    <p:extLst>
      <p:ext uri="{BB962C8B-B14F-4D97-AF65-F5344CB8AC3E}">
        <p14:creationId xmlns:p14="http://schemas.microsoft.com/office/powerpoint/2010/main" val="30981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is a quick summary of the variables found in the data set. Measurements were taken regarding the levels of chemical compounds in the wine such as different acids, sugar, salt, and sulfur dioxide. The pH level, density, and alcohol percentage of each wine sample was included as well. Each wine is rated on a scale from 0 to 10 and that score was calculated by taking the median value of at least 3 scores given to the wine by different judges.</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4</a:t>
            </a:fld>
            <a:endParaRPr lang="en-US"/>
          </a:p>
        </p:txBody>
      </p:sp>
    </p:spTree>
    <p:extLst>
      <p:ext uri="{BB962C8B-B14F-4D97-AF65-F5344CB8AC3E}">
        <p14:creationId xmlns:p14="http://schemas.microsoft.com/office/powerpoint/2010/main" val="235756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goals of this analysis were to gain more insight into how the physiochemical input variables relate to the quality of the wine and to hopefully predict the wine quality rating based on those input values. This analysis asked the computer if it was able to discern wines just by looking at numbers in the same way that a person does by actually tasting it.</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5</a:t>
            </a:fld>
            <a:endParaRPr lang="en-US"/>
          </a:p>
        </p:txBody>
      </p:sp>
    </p:spTree>
    <p:extLst>
      <p:ext uri="{BB962C8B-B14F-4D97-AF65-F5344CB8AC3E}">
        <p14:creationId xmlns:p14="http://schemas.microsoft.com/office/powerpoint/2010/main" val="50755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analysis includes many different rounds of association rule mining, but the one that I wanted to highlight was when I made the right hand side have to be a wine quality rating of 7, 8, or 9. I called this group of quality ratings the good wines. Rules were also mined for the average wines (rated a 5 or 6) and for poor wines (rated a 3 or 4). Based on the similarities between the rules targeting good wines, I was able to come up with a general association. Low volatile acidity, low pH, low percent alcohol and medium levels of citric acid lead to the judges giving the wine a good score.</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6</a:t>
            </a:fld>
            <a:endParaRPr lang="en-US"/>
          </a:p>
        </p:txBody>
      </p:sp>
    </p:spTree>
    <p:extLst>
      <p:ext uri="{BB962C8B-B14F-4D97-AF65-F5344CB8AC3E}">
        <p14:creationId xmlns:p14="http://schemas.microsoft.com/office/powerpoint/2010/main" val="150175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also created clustering models to see if the models could recreate the wine quality groups. Unfortunately, they were not able to. The model I am showing here is a good summary of what happened with all the clustering models. Since there are almost 5000 data examples, I used a color dendrogram to visualize the clusters in an understandable way. I then translated that into a bar chart and as you can see all the wine quality ratings are dispersed throughout the different clusters. At this point I was starting to wonder if the clustering method just did not fit this task, or if the data did not support the goal of predicting the wine quality ratings.</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7</a:t>
            </a:fld>
            <a:endParaRPr lang="en-US"/>
          </a:p>
        </p:txBody>
      </p:sp>
    </p:spTree>
    <p:extLst>
      <p:ext uri="{BB962C8B-B14F-4D97-AF65-F5344CB8AC3E}">
        <p14:creationId xmlns:p14="http://schemas.microsoft.com/office/powerpoint/2010/main" val="379931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 wanted to highlight a decision tree model, so before I talk about it, here is the full decision tree.</a:t>
            </a:r>
            <a:r>
              <a:rPr lang="en-US" dirty="0">
                <a:effectLst/>
              </a:rPr>
              <a:t> </a:t>
            </a:r>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8</a:t>
            </a:fld>
            <a:endParaRPr lang="en-US"/>
          </a:p>
        </p:txBody>
      </p:sp>
    </p:spTree>
    <p:extLst>
      <p:ext uri="{BB962C8B-B14F-4D97-AF65-F5344CB8AC3E}">
        <p14:creationId xmlns:p14="http://schemas.microsoft.com/office/powerpoint/2010/main" val="3668581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Unfortunately, the decision tree had major problems as well. This model only predicts ratings of 5, 6, or 7. And even then it has pretty poor accuracy when doing so. I also investigated the variable importance for the decision tree. Since these models were not working out to have the accuracy I had hoped for, I used this as an opportunity to see what was important while making the predictions as a way to start plan for a possible future analysis.</a:t>
            </a:r>
          </a:p>
          <a:p>
            <a:endParaRPr lang="en-US" dirty="0"/>
          </a:p>
        </p:txBody>
      </p:sp>
      <p:sp>
        <p:nvSpPr>
          <p:cNvPr id="4" name="Slide Number Placeholder 3"/>
          <p:cNvSpPr>
            <a:spLocks noGrp="1"/>
          </p:cNvSpPr>
          <p:nvPr>
            <p:ph type="sldNum" sz="quarter" idx="5"/>
          </p:nvPr>
        </p:nvSpPr>
        <p:spPr/>
        <p:txBody>
          <a:bodyPr/>
          <a:lstStyle/>
          <a:p>
            <a:fld id="{C469EDB4-A984-DB41-8425-A7449DAD0698}" type="slidenum">
              <a:rPr lang="en-US" smtClean="0"/>
              <a:t>9</a:t>
            </a:fld>
            <a:endParaRPr lang="en-US"/>
          </a:p>
        </p:txBody>
      </p:sp>
    </p:spTree>
    <p:extLst>
      <p:ext uri="{BB962C8B-B14F-4D97-AF65-F5344CB8AC3E}">
        <p14:creationId xmlns:p14="http://schemas.microsoft.com/office/powerpoint/2010/main" val="71700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A20BE-510A-4447-9FC1-4D322185D129}" type="datetimeFigureOut">
              <a:rPr lang="en-US" smtClean="0"/>
              <a:t>12/10/22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8B84F44-40C6-0B46-BA9E-64993E2C89E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76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A20BE-510A-4447-9FC1-4D322185D129}"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84F44-40C6-0B46-BA9E-64993E2C89E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741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A20BE-510A-4447-9FC1-4D322185D129}"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84F44-40C6-0B46-BA9E-64993E2C89E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84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A20BE-510A-4447-9FC1-4D322185D129}"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84F44-40C6-0B46-BA9E-64993E2C89E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62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4A20BE-510A-4447-9FC1-4D322185D129}"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84F44-40C6-0B46-BA9E-64993E2C89E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055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4A20BE-510A-4447-9FC1-4D322185D129}"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84F44-40C6-0B46-BA9E-64993E2C89E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576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4A20BE-510A-4447-9FC1-4D322185D129}" type="datetimeFigureOut">
              <a:rPr lang="en-US" smtClean="0"/>
              <a:t>12/10/22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84F44-40C6-0B46-BA9E-64993E2C89E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519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4A20BE-510A-4447-9FC1-4D322185D129}" type="datetimeFigureOut">
              <a:rPr lang="en-US" smtClean="0"/>
              <a:t>12/10/22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84F44-40C6-0B46-BA9E-64993E2C89E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053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A20BE-510A-4447-9FC1-4D322185D129}" type="datetimeFigureOut">
              <a:rPr lang="en-US" smtClean="0"/>
              <a:t>12/10/22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84F44-40C6-0B46-BA9E-64993E2C89E9}" type="slidenum">
              <a:rPr lang="en-US" smtClean="0"/>
              <a:t>‹#›</a:t>
            </a:fld>
            <a:endParaRPr lang="en-US"/>
          </a:p>
        </p:txBody>
      </p:sp>
    </p:spTree>
    <p:extLst>
      <p:ext uri="{BB962C8B-B14F-4D97-AF65-F5344CB8AC3E}">
        <p14:creationId xmlns:p14="http://schemas.microsoft.com/office/powerpoint/2010/main" val="313815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4A20BE-510A-4447-9FC1-4D322185D129}"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84F44-40C6-0B46-BA9E-64993E2C89E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847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4A20BE-510A-4447-9FC1-4D322185D129}" type="datetimeFigureOut">
              <a:rPr lang="en-US" smtClean="0"/>
              <a:t>12/10/22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8B84F44-40C6-0B46-BA9E-64993E2C89E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03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4A20BE-510A-4447-9FC1-4D322185D129}" type="datetimeFigureOut">
              <a:rPr lang="en-US" smtClean="0"/>
              <a:t>12/10/22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B84F44-40C6-0B46-BA9E-64993E2C89E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31554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28" name="Picture 4" descr="Vineyard | Linden Vineyards in Linden, VA. | Wendy Harman | Flickr">
            <a:extLst>
              <a:ext uri="{FF2B5EF4-FFF2-40B4-BE49-F238E27FC236}">
                <a16:creationId xmlns:a16="http://schemas.microsoft.com/office/drawing/2014/main" id="{E4D71AD7-21A2-E5E4-F2E2-0A0924402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191" r="9090" b="625"/>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D03EF-D656-100D-98C9-B8BF63B85B3C}"/>
              </a:ext>
            </a:extLst>
          </p:cNvPr>
          <p:cNvSpPr>
            <a:spLocks noGrp="1"/>
          </p:cNvSpPr>
          <p:nvPr>
            <p:ph type="ctrTitle"/>
          </p:nvPr>
        </p:nvSpPr>
        <p:spPr>
          <a:xfrm>
            <a:off x="1300526" y="3236470"/>
            <a:ext cx="6829044" cy="1252601"/>
          </a:xfrm>
        </p:spPr>
        <p:txBody>
          <a:bodyPr vert="horz" lIns="91440" tIns="45720" rIns="91440" bIns="0" rtlCol="0" anchor="b">
            <a:normAutofit/>
          </a:bodyPr>
          <a:lstStyle/>
          <a:p>
            <a:pPr algn="r"/>
            <a:r>
              <a:rPr lang="en-US" sz="4100">
                <a:solidFill>
                  <a:srgbClr val="FFFFFE"/>
                </a:solidFill>
              </a:rPr>
              <a:t>Predicting the Quality of White Wine</a:t>
            </a:r>
          </a:p>
        </p:txBody>
      </p:sp>
      <p:sp>
        <p:nvSpPr>
          <p:cNvPr id="3" name="Subtitle 2">
            <a:extLst>
              <a:ext uri="{FF2B5EF4-FFF2-40B4-BE49-F238E27FC236}">
                <a16:creationId xmlns:a16="http://schemas.microsoft.com/office/drawing/2014/main" id="{DD06466F-FE00-AF95-6BF9-763EF2676373}"/>
              </a:ext>
            </a:extLst>
          </p:cNvPr>
          <p:cNvSpPr>
            <a:spLocks noGrp="1"/>
          </p:cNvSpPr>
          <p:nvPr>
            <p:ph type="subTitle" idx="1"/>
          </p:nvPr>
        </p:nvSpPr>
        <p:spPr>
          <a:xfrm>
            <a:off x="1300525" y="4669144"/>
            <a:ext cx="6829043" cy="716529"/>
          </a:xfrm>
        </p:spPr>
        <p:txBody>
          <a:bodyPr vert="horz" lIns="91440" tIns="91440" rIns="91440" bIns="91440" rtlCol="0">
            <a:normAutofit lnSpcReduction="10000"/>
          </a:bodyPr>
          <a:lstStyle/>
          <a:p>
            <a:pPr algn="r">
              <a:spcBef>
                <a:spcPts val="0"/>
              </a:spcBef>
            </a:pPr>
            <a:r>
              <a:rPr lang="en-US" sz="1600" dirty="0">
                <a:solidFill>
                  <a:srgbClr val="FFFFFE"/>
                </a:solidFill>
              </a:rPr>
              <a:t>Bryan D’Amico</a:t>
            </a:r>
          </a:p>
          <a:p>
            <a:pPr algn="r">
              <a:spcBef>
                <a:spcPts val="0"/>
              </a:spcBef>
            </a:pPr>
            <a:r>
              <a:rPr lang="en-US" sz="1600" dirty="0">
                <a:solidFill>
                  <a:srgbClr val="FFFFFE"/>
                </a:solidFill>
              </a:rPr>
              <a:t>ist 707</a:t>
            </a:r>
          </a:p>
        </p:txBody>
      </p:sp>
      <p:cxnSp>
        <p:nvCxnSpPr>
          <p:cNvPr id="1035" name="Straight Connector 1034">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6267BE"/>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689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C0B0E12-22BD-3088-A52D-8CD6F0D49D62}"/>
              </a:ext>
            </a:extLst>
          </p:cNvPr>
          <p:cNvSpPr>
            <a:spLocks noGrp="1"/>
          </p:cNvSpPr>
          <p:nvPr>
            <p:ph type="title"/>
          </p:nvPr>
        </p:nvSpPr>
        <p:spPr>
          <a:xfrm>
            <a:off x="1451580" y="804519"/>
            <a:ext cx="3525184" cy="1049235"/>
          </a:xfrm>
        </p:spPr>
        <p:txBody>
          <a:bodyPr>
            <a:normAutofit/>
          </a:bodyPr>
          <a:lstStyle/>
          <a:p>
            <a:r>
              <a:rPr lang="en-US" dirty="0"/>
              <a:t>Random forest classification</a:t>
            </a:r>
          </a:p>
        </p:txBody>
      </p:sp>
      <p:sp>
        <p:nvSpPr>
          <p:cNvPr id="18" name="Rectangle 17">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Content Placeholder 10">
            <a:extLst>
              <a:ext uri="{FF2B5EF4-FFF2-40B4-BE49-F238E27FC236}">
                <a16:creationId xmlns:a16="http://schemas.microsoft.com/office/drawing/2014/main" id="{1B14203F-4E81-2608-DF7E-8DF85737A5B0}"/>
              </a:ext>
            </a:extLst>
          </p:cNvPr>
          <p:cNvSpPr>
            <a:spLocks noGrp="1"/>
          </p:cNvSpPr>
          <p:nvPr>
            <p:ph idx="1"/>
          </p:nvPr>
        </p:nvSpPr>
        <p:spPr>
          <a:xfrm>
            <a:off x="901548" y="2015732"/>
            <a:ext cx="4075216" cy="3450613"/>
          </a:xfrm>
        </p:spPr>
        <p:txBody>
          <a:bodyPr>
            <a:normAutofit/>
          </a:bodyPr>
          <a:lstStyle/>
          <a:p>
            <a:r>
              <a:rPr lang="en-US" dirty="0"/>
              <a:t>300 Tree Model</a:t>
            </a:r>
          </a:p>
          <a:p>
            <a:r>
              <a:rPr lang="en-US" dirty="0"/>
              <a:t>Highest Accuracy – 68.17%</a:t>
            </a:r>
          </a:p>
          <a:p>
            <a:r>
              <a:rPr lang="en-US" dirty="0"/>
              <a:t>Better than single decision trees</a:t>
            </a:r>
          </a:p>
          <a:p>
            <a:r>
              <a:rPr lang="en-US" dirty="0"/>
              <a:t>Can correctly classify wines rated as 4 or 8</a:t>
            </a:r>
          </a:p>
          <a:p>
            <a:r>
              <a:rPr lang="en-US" dirty="0"/>
              <a:t>Better accuracy when predicting wines rated as 5 or 7</a:t>
            </a:r>
          </a:p>
        </p:txBody>
      </p:sp>
      <p:pic>
        <p:nvPicPr>
          <p:cNvPr id="5" name="Content Placeholder 4" descr="Chart, bar chart&#10;&#10;Description automatically generated">
            <a:extLst>
              <a:ext uri="{FF2B5EF4-FFF2-40B4-BE49-F238E27FC236}">
                <a16:creationId xmlns:a16="http://schemas.microsoft.com/office/drawing/2014/main" id="{CFD75726-AD08-B591-947C-1EC57AA0E73B}"/>
              </a:ext>
            </a:extLst>
          </p:cNvPr>
          <p:cNvPicPr>
            <a:picLocks noChangeAspect="1"/>
          </p:cNvPicPr>
          <p:nvPr/>
        </p:nvPicPr>
        <p:blipFill>
          <a:blip r:embed="rId3"/>
          <a:stretch>
            <a:fillRect/>
          </a:stretch>
        </p:blipFill>
        <p:spPr>
          <a:xfrm>
            <a:off x="5097849" y="-11430"/>
            <a:ext cx="5154713" cy="3840260"/>
          </a:xfrm>
          <a:prstGeom prst="rect">
            <a:avLst/>
          </a:prstGeom>
        </p:spPr>
      </p:pic>
      <p:pic>
        <p:nvPicPr>
          <p:cNvPr id="20" name="Picture 19">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Table&#10;&#10;Description automatically generated">
            <a:extLst>
              <a:ext uri="{FF2B5EF4-FFF2-40B4-BE49-F238E27FC236}">
                <a16:creationId xmlns:a16="http://schemas.microsoft.com/office/drawing/2014/main" id="{B6652F98-2DEF-441E-8AD8-55FE9A8681CD}"/>
              </a:ext>
            </a:extLst>
          </p:cNvPr>
          <p:cNvPicPr>
            <a:picLocks noChangeAspect="1"/>
          </p:cNvPicPr>
          <p:nvPr/>
        </p:nvPicPr>
        <p:blipFill>
          <a:blip r:embed="rId5"/>
          <a:stretch>
            <a:fillRect/>
          </a:stretch>
        </p:blipFill>
        <p:spPr>
          <a:xfrm>
            <a:off x="9203529" y="3679182"/>
            <a:ext cx="2964033" cy="3178818"/>
          </a:xfrm>
          <a:prstGeom prst="rect">
            <a:avLst/>
          </a:prstGeom>
        </p:spPr>
      </p:pic>
      <p:pic>
        <p:nvPicPr>
          <p:cNvPr id="15" name="Picture 14">
            <a:extLst>
              <a:ext uri="{FF2B5EF4-FFF2-40B4-BE49-F238E27FC236}">
                <a16:creationId xmlns:a16="http://schemas.microsoft.com/office/drawing/2014/main" id="{9BF30620-91E3-7159-5375-ACFEDD34E3FE}"/>
              </a:ext>
            </a:extLst>
          </p:cNvPr>
          <p:cNvPicPr>
            <a:picLocks noChangeAspect="1"/>
          </p:cNvPicPr>
          <p:nvPr/>
        </p:nvPicPr>
        <p:blipFill>
          <a:blip r:embed="rId6"/>
          <a:stretch>
            <a:fillRect/>
          </a:stretch>
        </p:blipFill>
        <p:spPr>
          <a:xfrm>
            <a:off x="901548" y="5961603"/>
            <a:ext cx="7758219" cy="659072"/>
          </a:xfrm>
          <a:prstGeom prst="rect">
            <a:avLst/>
          </a:prstGeom>
        </p:spPr>
      </p:pic>
    </p:spTree>
    <p:extLst>
      <p:ext uri="{BB962C8B-B14F-4D97-AF65-F5344CB8AC3E}">
        <p14:creationId xmlns:p14="http://schemas.microsoft.com/office/powerpoint/2010/main" val="2570963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4505EDC-7E90-9D03-1EF8-FCBD9C46D005}"/>
              </a:ext>
            </a:extLst>
          </p:cNvPr>
          <p:cNvSpPr>
            <a:spLocks noGrp="1"/>
          </p:cNvSpPr>
          <p:nvPr>
            <p:ph type="title"/>
          </p:nvPr>
        </p:nvSpPr>
        <p:spPr>
          <a:xfrm>
            <a:off x="1451580" y="804519"/>
            <a:ext cx="3525184" cy="1049235"/>
          </a:xfrm>
        </p:spPr>
        <p:txBody>
          <a:bodyPr>
            <a:normAutofit/>
          </a:bodyPr>
          <a:lstStyle/>
          <a:p>
            <a:r>
              <a:rPr lang="en-US" sz="2500"/>
              <a:t>K nearest neighbor classification</a:t>
            </a:r>
          </a:p>
        </p:txBody>
      </p:sp>
      <p:sp>
        <p:nvSpPr>
          <p:cNvPr id="18" name="Rectangle 17">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Content Placeholder 10">
            <a:extLst>
              <a:ext uri="{FF2B5EF4-FFF2-40B4-BE49-F238E27FC236}">
                <a16:creationId xmlns:a16="http://schemas.microsoft.com/office/drawing/2014/main" id="{68E5DF30-7817-F510-2FD0-4F8F8D2650F9}"/>
              </a:ext>
            </a:extLst>
          </p:cNvPr>
          <p:cNvSpPr>
            <a:spLocks noGrp="1"/>
          </p:cNvSpPr>
          <p:nvPr>
            <p:ph idx="1"/>
          </p:nvPr>
        </p:nvSpPr>
        <p:spPr>
          <a:xfrm>
            <a:off x="457200" y="2015732"/>
            <a:ext cx="4519564" cy="3450613"/>
          </a:xfrm>
        </p:spPr>
        <p:txBody>
          <a:bodyPr>
            <a:normAutofit/>
          </a:bodyPr>
          <a:lstStyle/>
          <a:p>
            <a:r>
              <a:rPr lang="en-US" dirty="0"/>
              <a:t>K=1 provided best accuracy</a:t>
            </a:r>
          </a:p>
          <a:p>
            <a:r>
              <a:rPr lang="en-US" dirty="0"/>
              <a:t>One of the only models to make a prediction corresponding to every quality rating</a:t>
            </a:r>
          </a:p>
          <a:p>
            <a:r>
              <a:rPr lang="en-US" dirty="0"/>
              <a:t>Better at classifying wines rated 5, 6, or 7</a:t>
            </a:r>
          </a:p>
          <a:p>
            <a:r>
              <a:rPr lang="en-US" dirty="0"/>
              <a:t>Poor accuracy classifying wines rated 4 or 8</a:t>
            </a:r>
          </a:p>
        </p:txBody>
      </p:sp>
      <p:pic>
        <p:nvPicPr>
          <p:cNvPr id="5" name="Content Placeholder 4" descr="Chart&#10;&#10;Description automatically generated">
            <a:extLst>
              <a:ext uri="{FF2B5EF4-FFF2-40B4-BE49-F238E27FC236}">
                <a16:creationId xmlns:a16="http://schemas.microsoft.com/office/drawing/2014/main" id="{9797DF4A-B125-5C04-14F8-6371551D4CDA}"/>
              </a:ext>
            </a:extLst>
          </p:cNvPr>
          <p:cNvPicPr>
            <a:picLocks noChangeAspect="1"/>
          </p:cNvPicPr>
          <p:nvPr/>
        </p:nvPicPr>
        <p:blipFill>
          <a:blip r:embed="rId3"/>
          <a:stretch>
            <a:fillRect/>
          </a:stretch>
        </p:blipFill>
        <p:spPr>
          <a:xfrm>
            <a:off x="5126440" y="0"/>
            <a:ext cx="5173260" cy="3660079"/>
          </a:xfrm>
          <a:prstGeom prst="rect">
            <a:avLst/>
          </a:prstGeom>
        </p:spPr>
      </p:pic>
      <p:pic>
        <p:nvPicPr>
          <p:cNvPr id="20" name="Picture 19">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Table&#10;&#10;Description automatically generated">
            <a:extLst>
              <a:ext uri="{FF2B5EF4-FFF2-40B4-BE49-F238E27FC236}">
                <a16:creationId xmlns:a16="http://schemas.microsoft.com/office/drawing/2014/main" id="{21D486F6-82E2-5118-172D-CFE2FFB1FE82}"/>
              </a:ext>
            </a:extLst>
          </p:cNvPr>
          <p:cNvPicPr>
            <a:picLocks noChangeAspect="1"/>
          </p:cNvPicPr>
          <p:nvPr/>
        </p:nvPicPr>
        <p:blipFill>
          <a:blip r:embed="rId5"/>
          <a:stretch>
            <a:fillRect/>
          </a:stretch>
        </p:blipFill>
        <p:spPr>
          <a:xfrm>
            <a:off x="9227664" y="3641153"/>
            <a:ext cx="2964033" cy="3216847"/>
          </a:xfrm>
          <a:prstGeom prst="rect">
            <a:avLst/>
          </a:prstGeom>
        </p:spPr>
      </p:pic>
      <p:pic>
        <p:nvPicPr>
          <p:cNvPr id="9" name="Picture 8" descr="Text&#10;&#10;Description automatically generated">
            <a:extLst>
              <a:ext uri="{FF2B5EF4-FFF2-40B4-BE49-F238E27FC236}">
                <a16:creationId xmlns:a16="http://schemas.microsoft.com/office/drawing/2014/main" id="{A8534B63-BFD0-0939-EFC7-F5F1B5C3C4A0}"/>
              </a:ext>
            </a:extLst>
          </p:cNvPr>
          <p:cNvPicPr>
            <a:picLocks noChangeAspect="1"/>
          </p:cNvPicPr>
          <p:nvPr/>
        </p:nvPicPr>
        <p:blipFill>
          <a:blip r:embed="rId6"/>
          <a:stretch>
            <a:fillRect/>
          </a:stretch>
        </p:blipFill>
        <p:spPr>
          <a:xfrm>
            <a:off x="1451580" y="5569692"/>
            <a:ext cx="6426200" cy="1111450"/>
          </a:xfrm>
          <a:prstGeom prst="rect">
            <a:avLst/>
          </a:prstGeom>
        </p:spPr>
      </p:pic>
    </p:spTree>
    <p:extLst>
      <p:ext uri="{BB962C8B-B14F-4D97-AF65-F5344CB8AC3E}">
        <p14:creationId xmlns:p14="http://schemas.microsoft.com/office/powerpoint/2010/main" val="312857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C4F2-4843-4EC0-B64A-0D7F798F759B}"/>
              </a:ext>
            </a:extLst>
          </p:cNvPr>
          <p:cNvSpPr>
            <a:spLocks noGrp="1"/>
          </p:cNvSpPr>
          <p:nvPr>
            <p:ph type="title"/>
          </p:nvPr>
        </p:nvSpPr>
        <p:spPr/>
        <p:txBody>
          <a:bodyPr/>
          <a:lstStyle/>
          <a:p>
            <a:r>
              <a:rPr lang="en-US" dirty="0"/>
              <a:t>Summary of classification model accuracies</a:t>
            </a:r>
          </a:p>
        </p:txBody>
      </p:sp>
      <p:pic>
        <p:nvPicPr>
          <p:cNvPr id="5" name="Content Placeholder 4" descr="Application&#10;&#10;Description automatically generated with medium confidence">
            <a:extLst>
              <a:ext uri="{FF2B5EF4-FFF2-40B4-BE49-F238E27FC236}">
                <a16:creationId xmlns:a16="http://schemas.microsoft.com/office/drawing/2014/main" id="{A1AEB18E-36A9-80DC-034B-13C1F94D57D8}"/>
              </a:ext>
            </a:extLst>
          </p:cNvPr>
          <p:cNvPicPr>
            <a:picLocks noGrp="1" noChangeAspect="1"/>
          </p:cNvPicPr>
          <p:nvPr>
            <p:ph idx="1"/>
          </p:nvPr>
        </p:nvPicPr>
        <p:blipFill>
          <a:blip r:embed="rId3"/>
          <a:stretch>
            <a:fillRect/>
          </a:stretch>
        </p:blipFill>
        <p:spPr>
          <a:xfrm>
            <a:off x="1447442" y="2109685"/>
            <a:ext cx="9599138" cy="2425700"/>
          </a:xfrm>
        </p:spPr>
      </p:pic>
    </p:spTree>
    <p:extLst>
      <p:ext uri="{BB962C8B-B14F-4D97-AF65-F5344CB8AC3E}">
        <p14:creationId xmlns:p14="http://schemas.microsoft.com/office/powerpoint/2010/main" val="141989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4388-36F3-228D-DDE8-56BCA7B267AA}"/>
              </a:ext>
            </a:extLst>
          </p:cNvPr>
          <p:cNvSpPr>
            <a:spLocks noGrp="1"/>
          </p:cNvSpPr>
          <p:nvPr>
            <p:ph type="title"/>
          </p:nvPr>
        </p:nvSpPr>
        <p:spPr/>
        <p:txBody>
          <a:bodyPr/>
          <a:lstStyle/>
          <a:p>
            <a:r>
              <a:rPr lang="en-US" dirty="0"/>
              <a:t>Conclusions and next steps</a:t>
            </a:r>
          </a:p>
        </p:txBody>
      </p:sp>
      <p:sp>
        <p:nvSpPr>
          <p:cNvPr id="3" name="Content Placeholder 2">
            <a:extLst>
              <a:ext uri="{FF2B5EF4-FFF2-40B4-BE49-F238E27FC236}">
                <a16:creationId xmlns:a16="http://schemas.microsoft.com/office/drawing/2014/main" id="{C8552FA5-BF31-C017-BBB6-504DC298F3C4}"/>
              </a:ext>
            </a:extLst>
          </p:cNvPr>
          <p:cNvSpPr>
            <a:spLocks noGrp="1"/>
          </p:cNvSpPr>
          <p:nvPr>
            <p:ph idx="1"/>
          </p:nvPr>
        </p:nvSpPr>
        <p:spPr>
          <a:xfrm>
            <a:off x="1451579" y="2015732"/>
            <a:ext cx="10143521" cy="4423168"/>
          </a:xfrm>
        </p:spPr>
        <p:txBody>
          <a:bodyPr>
            <a:normAutofit/>
          </a:bodyPr>
          <a:lstStyle/>
          <a:p>
            <a:r>
              <a:rPr lang="en-US" sz="2200" dirty="0"/>
              <a:t>Data set may not be appropriate for predicting the wine quality ratings</a:t>
            </a:r>
          </a:p>
          <a:p>
            <a:r>
              <a:rPr lang="en-US" sz="2200" dirty="0"/>
              <a:t>The way the scores are assigned may prevent accurate classifications</a:t>
            </a:r>
          </a:p>
          <a:p>
            <a:r>
              <a:rPr lang="en-US" sz="2200" dirty="0"/>
              <a:t>Unbalanced data highlights limitations of clustering and classification models</a:t>
            </a:r>
          </a:p>
          <a:p>
            <a:r>
              <a:rPr lang="en-US" sz="2200" dirty="0"/>
              <a:t>May just be a very difficult task to predict wine quality ratings</a:t>
            </a:r>
          </a:p>
          <a:p>
            <a:r>
              <a:rPr lang="en-US" sz="2200" dirty="0"/>
              <a:t>For possible future investigations </a:t>
            </a:r>
          </a:p>
          <a:p>
            <a:pPr lvl="1"/>
            <a:r>
              <a:rPr lang="en-US" sz="2000" dirty="0"/>
              <a:t>Data set rebalanced to have an equal number of wine samples from all quality ratings</a:t>
            </a:r>
          </a:p>
          <a:p>
            <a:pPr lvl="1"/>
            <a:r>
              <a:rPr lang="en-US" sz="2000" dirty="0"/>
              <a:t>New study conducted using different input variables</a:t>
            </a:r>
          </a:p>
          <a:p>
            <a:pPr lvl="1"/>
            <a:r>
              <a:rPr lang="en-US" sz="2000" dirty="0"/>
              <a:t>Predicting the scores of a single judge instead of the combined median scores</a:t>
            </a:r>
          </a:p>
        </p:txBody>
      </p:sp>
    </p:spTree>
    <p:extLst>
      <p:ext uri="{BB962C8B-B14F-4D97-AF65-F5344CB8AC3E}">
        <p14:creationId xmlns:p14="http://schemas.microsoft.com/office/powerpoint/2010/main" val="94319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BF3C-B8D5-0872-F075-48D0D82276C9}"/>
              </a:ext>
            </a:extLst>
          </p:cNvPr>
          <p:cNvSpPr>
            <a:spLocks noGrp="1"/>
          </p:cNvSpPr>
          <p:nvPr>
            <p:ph type="title"/>
          </p:nvPr>
        </p:nvSpPr>
        <p:spPr/>
        <p:txBody>
          <a:bodyPr/>
          <a:lstStyle/>
          <a:p>
            <a:r>
              <a:rPr lang="en-US" dirty="0"/>
              <a:t>Time for </a:t>
            </a:r>
            <a:r>
              <a:rPr lang="en-US" dirty="0" err="1"/>
              <a:t>q&amp;A</a:t>
            </a:r>
            <a:endParaRPr lang="en-US" dirty="0"/>
          </a:p>
        </p:txBody>
      </p:sp>
      <p:sp>
        <p:nvSpPr>
          <p:cNvPr id="3" name="Content Placeholder 2">
            <a:extLst>
              <a:ext uri="{FF2B5EF4-FFF2-40B4-BE49-F238E27FC236}">
                <a16:creationId xmlns:a16="http://schemas.microsoft.com/office/drawing/2014/main" id="{31494BB3-15E6-0E8A-48E1-22B9F058FBD0}"/>
              </a:ext>
            </a:extLst>
          </p:cNvPr>
          <p:cNvSpPr>
            <a:spLocks noGrp="1"/>
          </p:cNvSpPr>
          <p:nvPr>
            <p:ph idx="1"/>
          </p:nvPr>
        </p:nvSpPr>
        <p:spPr/>
        <p:txBody>
          <a:bodyPr/>
          <a:lstStyle/>
          <a:p>
            <a:r>
              <a:rPr lang="en-US" sz="2400" dirty="0"/>
              <a:t>Are there any questions regarding</a:t>
            </a:r>
          </a:p>
          <a:p>
            <a:pPr lvl="1"/>
            <a:r>
              <a:rPr lang="en-US" sz="2000" dirty="0"/>
              <a:t>The models used?</a:t>
            </a:r>
          </a:p>
          <a:p>
            <a:pPr lvl="1"/>
            <a:r>
              <a:rPr lang="en-US" sz="2000" dirty="0"/>
              <a:t>The results of the analyses?</a:t>
            </a:r>
          </a:p>
          <a:p>
            <a:pPr lvl="1"/>
            <a:r>
              <a:rPr lang="en-US" sz="2000" dirty="0"/>
              <a:t>The data preparation process?</a:t>
            </a:r>
          </a:p>
          <a:p>
            <a:pPr lvl="1"/>
            <a:r>
              <a:rPr lang="en-US" sz="2000" dirty="0"/>
              <a:t>The limitations of the analysis?</a:t>
            </a:r>
          </a:p>
          <a:p>
            <a:pPr lvl="1"/>
            <a:r>
              <a:rPr lang="en-US" sz="2000" dirty="0"/>
              <a:t>Anything else?</a:t>
            </a:r>
          </a:p>
        </p:txBody>
      </p:sp>
    </p:spTree>
    <p:extLst>
      <p:ext uri="{BB962C8B-B14F-4D97-AF65-F5344CB8AC3E}">
        <p14:creationId xmlns:p14="http://schemas.microsoft.com/office/powerpoint/2010/main" val="1911644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94" name="Rectangle 309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96" name="Picture 309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98" name="Straight Connector 309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00" name="Straight Connector 3099">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74" name="Picture 2" descr="White Wine Free Stock Photo - Public Domain Pictures">
            <a:extLst>
              <a:ext uri="{FF2B5EF4-FFF2-40B4-BE49-F238E27FC236}">
                <a16:creationId xmlns:a16="http://schemas.microsoft.com/office/drawing/2014/main" id="{A604E99F-DE03-DEF9-596A-23296ED493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884" b="30568"/>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3102" name="Rectangle 3101">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04797-C7E0-72D3-CD9F-EBF1A43164B8}"/>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solidFill>
                  <a:srgbClr val="FFFFFE"/>
                </a:solidFill>
              </a:rPr>
              <a:t>Thank you</a:t>
            </a:r>
          </a:p>
        </p:txBody>
      </p:sp>
      <p:sp>
        <p:nvSpPr>
          <p:cNvPr id="3" name="Content Placeholder 2">
            <a:extLst>
              <a:ext uri="{FF2B5EF4-FFF2-40B4-BE49-F238E27FC236}">
                <a16:creationId xmlns:a16="http://schemas.microsoft.com/office/drawing/2014/main" id="{7CE417B8-78F5-F68B-12B6-628ABF9B2722}"/>
              </a:ext>
            </a:extLst>
          </p:cNvPr>
          <p:cNvSpPr>
            <a:spLocks noGrp="1"/>
          </p:cNvSpPr>
          <p:nvPr>
            <p:ph idx="1"/>
          </p:nvPr>
        </p:nvSpPr>
        <p:spPr>
          <a:xfrm>
            <a:off x="4065511" y="4669144"/>
            <a:ext cx="6832499" cy="716529"/>
          </a:xfrm>
        </p:spPr>
        <p:txBody>
          <a:bodyPr vert="horz" lIns="91440" tIns="91440" rIns="91440" bIns="91440" rtlCol="0">
            <a:normAutofit/>
          </a:bodyPr>
          <a:lstStyle/>
          <a:p>
            <a:pPr marL="0" indent="0">
              <a:lnSpc>
                <a:spcPct val="110000"/>
              </a:lnSpc>
              <a:buNone/>
            </a:pPr>
            <a:r>
              <a:rPr lang="en-US" sz="1600" cap="all">
                <a:solidFill>
                  <a:srgbClr val="FFFFFE"/>
                </a:solidFill>
              </a:rPr>
              <a:t>For now, continue to trust human reviews when picking out your next wine to try</a:t>
            </a:r>
          </a:p>
        </p:txBody>
      </p:sp>
      <p:cxnSp>
        <p:nvCxnSpPr>
          <p:cNvPr id="3104" name="Straight Connector 3103">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E6E71E"/>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786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33FB-0450-E992-65B9-E8D076AA77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E5C9F99-FA4D-CA0D-41F8-88E2B2041AEA}"/>
              </a:ext>
            </a:extLst>
          </p:cNvPr>
          <p:cNvSpPr>
            <a:spLocks noGrp="1"/>
          </p:cNvSpPr>
          <p:nvPr>
            <p:ph idx="1"/>
          </p:nvPr>
        </p:nvSpPr>
        <p:spPr/>
        <p:txBody>
          <a:bodyPr/>
          <a:lstStyle/>
          <a:p>
            <a:pPr marL="457200" indent="-457200">
              <a:buFont typeface="+mj-lt"/>
              <a:buAutoNum type="arabicPeriod"/>
            </a:pPr>
            <a:r>
              <a:rPr lang="en-US" dirty="0"/>
              <a:t>Topic Introduction</a:t>
            </a:r>
          </a:p>
          <a:p>
            <a:pPr marL="457200" indent="-457200">
              <a:buFont typeface="+mj-lt"/>
              <a:buAutoNum type="arabicPeriod"/>
            </a:pPr>
            <a:r>
              <a:rPr lang="en-US" dirty="0"/>
              <a:t>Goals of the Analysis</a:t>
            </a:r>
          </a:p>
          <a:p>
            <a:pPr marL="457200" indent="-457200">
              <a:buFont typeface="+mj-lt"/>
              <a:buAutoNum type="arabicPeriod"/>
            </a:pPr>
            <a:r>
              <a:rPr lang="en-US" dirty="0"/>
              <a:t>Five Key Analyses with Results</a:t>
            </a:r>
          </a:p>
          <a:p>
            <a:pPr marL="457200" indent="-457200">
              <a:buFont typeface="+mj-lt"/>
              <a:buAutoNum type="arabicPeriod"/>
            </a:pPr>
            <a:r>
              <a:rPr lang="en-US" dirty="0"/>
              <a:t>Final Conclusions</a:t>
            </a:r>
          </a:p>
          <a:p>
            <a:pPr marL="457200" indent="-457200">
              <a:buFont typeface="+mj-lt"/>
              <a:buAutoNum type="arabicPeriod"/>
            </a:pPr>
            <a:r>
              <a:rPr lang="en-US" dirty="0"/>
              <a:t>Time for Q&amp;A</a:t>
            </a:r>
          </a:p>
        </p:txBody>
      </p:sp>
      <p:pic>
        <p:nvPicPr>
          <p:cNvPr id="2050" name="Picture 2" descr="White wine in a glass with a full bottle, grapes and leave… | Flickr">
            <a:extLst>
              <a:ext uri="{FF2B5EF4-FFF2-40B4-BE49-F238E27FC236}">
                <a16:creationId xmlns:a16="http://schemas.microsoft.com/office/drawing/2014/main" id="{058ADE66-BF57-F3C1-D049-E77AFB1E9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442" y="2015732"/>
            <a:ext cx="5586412" cy="37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1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6076-9B5F-4A53-3CE0-781D963FB38F}"/>
              </a:ext>
            </a:extLst>
          </p:cNvPr>
          <p:cNvSpPr>
            <a:spLocks noGrp="1"/>
          </p:cNvSpPr>
          <p:nvPr>
            <p:ph type="title"/>
          </p:nvPr>
        </p:nvSpPr>
        <p:spPr/>
        <p:txBody>
          <a:bodyPr/>
          <a:lstStyle/>
          <a:p>
            <a:r>
              <a:rPr lang="en-US" dirty="0"/>
              <a:t>About the Data Set – the topic</a:t>
            </a:r>
          </a:p>
        </p:txBody>
      </p:sp>
      <p:sp>
        <p:nvSpPr>
          <p:cNvPr id="3" name="Content Placeholder 2">
            <a:extLst>
              <a:ext uri="{FF2B5EF4-FFF2-40B4-BE49-F238E27FC236}">
                <a16:creationId xmlns:a16="http://schemas.microsoft.com/office/drawing/2014/main" id="{D209BF1E-47D6-98BC-1878-A55142338AC6}"/>
              </a:ext>
            </a:extLst>
          </p:cNvPr>
          <p:cNvSpPr>
            <a:spLocks noGrp="1"/>
          </p:cNvSpPr>
          <p:nvPr>
            <p:ph idx="1"/>
          </p:nvPr>
        </p:nvSpPr>
        <p:spPr/>
        <p:txBody>
          <a:bodyPr/>
          <a:lstStyle/>
          <a:p>
            <a:r>
              <a:rPr lang="en-US" dirty="0"/>
              <a:t>Based on the Portuguese Vinho Verde wine</a:t>
            </a:r>
          </a:p>
          <a:p>
            <a:pPr lvl="1"/>
            <a:r>
              <a:rPr lang="en-US" dirty="0"/>
              <a:t>Privacy and logistic limitations prevent inclusion of information on grape types, wine brand, selling price, etc.</a:t>
            </a:r>
          </a:p>
          <a:p>
            <a:r>
              <a:rPr lang="en-US" dirty="0"/>
              <a:t>The input variables are the results of objective scientific tests and measurements</a:t>
            </a:r>
          </a:p>
          <a:p>
            <a:r>
              <a:rPr lang="en-US" dirty="0"/>
              <a:t>The output variable is the quality rating of the wine as assigned by expert judges</a:t>
            </a:r>
          </a:p>
        </p:txBody>
      </p:sp>
      <p:sp>
        <p:nvSpPr>
          <p:cNvPr id="4" name="Footer Placeholder 3">
            <a:extLst>
              <a:ext uri="{FF2B5EF4-FFF2-40B4-BE49-F238E27FC236}">
                <a16:creationId xmlns:a16="http://schemas.microsoft.com/office/drawing/2014/main" id="{4FE2A211-8B1E-CE82-8F78-A7F1162FEBE2}"/>
              </a:ext>
            </a:extLst>
          </p:cNvPr>
          <p:cNvSpPr>
            <a:spLocks noGrp="1"/>
          </p:cNvSpPr>
          <p:nvPr>
            <p:ph type="ftr" sz="quarter" idx="11"/>
          </p:nvPr>
        </p:nvSpPr>
        <p:spPr>
          <a:xfrm>
            <a:off x="314380" y="5628323"/>
            <a:ext cx="5938836" cy="309201"/>
          </a:xfrm>
        </p:spPr>
        <p:txBody>
          <a:bodyPr/>
          <a:lstStyle/>
          <a:p>
            <a:r>
              <a:rPr lang="en-US" dirty="0"/>
              <a:t>reference: https://</a:t>
            </a:r>
            <a:r>
              <a:rPr lang="en-US" dirty="0" err="1"/>
              <a:t>winefolly.com</a:t>
            </a:r>
            <a:r>
              <a:rPr lang="en-US" dirty="0"/>
              <a:t>/deep-dive/vinho-</a:t>
            </a:r>
            <a:r>
              <a:rPr lang="en-US" dirty="0" err="1"/>
              <a:t>verde</a:t>
            </a:r>
            <a:r>
              <a:rPr lang="en-US" dirty="0"/>
              <a:t>-the-perfect-poolside-wine-from-</a:t>
            </a:r>
            <a:r>
              <a:rPr lang="en-US" dirty="0" err="1"/>
              <a:t>portugal</a:t>
            </a:r>
            <a:r>
              <a:rPr lang="en-US" dirty="0"/>
              <a:t>/</a:t>
            </a:r>
          </a:p>
        </p:txBody>
      </p:sp>
    </p:spTree>
    <p:extLst>
      <p:ext uri="{BB962C8B-B14F-4D97-AF65-F5344CB8AC3E}">
        <p14:creationId xmlns:p14="http://schemas.microsoft.com/office/powerpoint/2010/main" val="57747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D27-913C-1325-8E73-38EB1279D7C6}"/>
              </a:ext>
            </a:extLst>
          </p:cNvPr>
          <p:cNvSpPr>
            <a:spLocks noGrp="1"/>
          </p:cNvSpPr>
          <p:nvPr>
            <p:ph type="title"/>
          </p:nvPr>
        </p:nvSpPr>
        <p:spPr/>
        <p:txBody>
          <a:bodyPr/>
          <a:lstStyle/>
          <a:p>
            <a:r>
              <a:rPr lang="en-US" dirty="0"/>
              <a:t>About the Data Set – the variables</a:t>
            </a:r>
          </a:p>
        </p:txBody>
      </p:sp>
      <p:pic>
        <p:nvPicPr>
          <p:cNvPr id="10" name="Content Placeholder 9" descr="Table&#10;&#10;Description automatically generated">
            <a:extLst>
              <a:ext uri="{FF2B5EF4-FFF2-40B4-BE49-F238E27FC236}">
                <a16:creationId xmlns:a16="http://schemas.microsoft.com/office/drawing/2014/main" id="{29786CCD-EBF6-6D19-E3D7-FCC55BF7867B}"/>
              </a:ext>
            </a:extLst>
          </p:cNvPr>
          <p:cNvPicPr>
            <a:picLocks noGrp="1" noChangeAspect="1"/>
          </p:cNvPicPr>
          <p:nvPr>
            <p:ph sz="half" idx="1"/>
          </p:nvPr>
        </p:nvPicPr>
        <p:blipFill>
          <a:blip r:embed="rId3"/>
          <a:stretch>
            <a:fillRect/>
          </a:stretch>
        </p:blipFill>
        <p:spPr>
          <a:xfrm>
            <a:off x="2760548" y="1864194"/>
            <a:ext cx="6670903" cy="4880056"/>
          </a:xfrm>
        </p:spPr>
      </p:pic>
    </p:spTree>
    <p:extLst>
      <p:ext uri="{BB962C8B-B14F-4D97-AF65-F5344CB8AC3E}">
        <p14:creationId xmlns:p14="http://schemas.microsoft.com/office/powerpoint/2010/main" val="326251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B6D9ADD-C7B3-883B-4701-9528F3064251}"/>
              </a:ext>
            </a:extLst>
          </p:cNvPr>
          <p:cNvSpPr>
            <a:spLocks noGrp="1"/>
          </p:cNvSpPr>
          <p:nvPr>
            <p:ph type="title"/>
          </p:nvPr>
        </p:nvSpPr>
        <p:spPr>
          <a:xfrm>
            <a:off x="7555992" y="2307409"/>
            <a:ext cx="3157577" cy="3747316"/>
          </a:xfrm>
        </p:spPr>
        <p:txBody>
          <a:bodyPr anchor="t">
            <a:normAutofit/>
          </a:bodyPr>
          <a:lstStyle/>
          <a:p>
            <a:r>
              <a:rPr lang="en-US" dirty="0"/>
              <a:t>Goals of the analysis</a:t>
            </a:r>
          </a:p>
        </p:txBody>
      </p:sp>
      <p:cxnSp>
        <p:nvCxnSpPr>
          <p:cNvPr id="13" name="Straight Connector 12">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5" name="Content Placeholder 2">
            <a:extLst>
              <a:ext uri="{FF2B5EF4-FFF2-40B4-BE49-F238E27FC236}">
                <a16:creationId xmlns:a16="http://schemas.microsoft.com/office/drawing/2014/main" id="{30AA170B-A98D-F80C-AC7E-A4BA356AFEB3}"/>
              </a:ext>
            </a:extLst>
          </p:cNvPr>
          <p:cNvGraphicFramePr>
            <a:graphicFrameLocks noGrp="1"/>
          </p:cNvGraphicFramePr>
          <p:nvPr>
            <p:ph idx="1"/>
            <p:extLst>
              <p:ext uri="{D42A27DB-BD31-4B8C-83A1-F6EECF244321}">
                <p14:modId xmlns:p14="http://schemas.microsoft.com/office/powerpoint/2010/main" val="3155500096"/>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522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7928-3A85-D9C4-83F7-8673B21ECAD7}"/>
              </a:ext>
            </a:extLst>
          </p:cNvPr>
          <p:cNvSpPr>
            <a:spLocks noGrp="1"/>
          </p:cNvSpPr>
          <p:nvPr>
            <p:ph type="title"/>
          </p:nvPr>
        </p:nvSpPr>
        <p:spPr/>
        <p:txBody>
          <a:bodyPr/>
          <a:lstStyle/>
          <a:p>
            <a:r>
              <a:rPr lang="en-US" dirty="0"/>
              <a:t>Association Rule mining</a:t>
            </a:r>
          </a:p>
        </p:txBody>
      </p:sp>
      <p:sp>
        <p:nvSpPr>
          <p:cNvPr id="6" name="Content Placeholder 5">
            <a:extLst>
              <a:ext uri="{FF2B5EF4-FFF2-40B4-BE49-F238E27FC236}">
                <a16:creationId xmlns:a16="http://schemas.microsoft.com/office/drawing/2014/main" id="{DA5832AD-CF94-7933-C20D-60A70ED61C87}"/>
              </a:ext>
            </a:extLst>
          </p:cNvPr>
          <p:cNvSpPr>
            <a:spLocks noGrp="1"/>
          </p:cNvSpPr>
          <p:nvPr>
            <p:ph idx="1"/>
          </p:nvPr>
        </p:nvSpPr>
        <p:spPr>
          <a:xfrm>
            <a:off x="141092" y="1853754"/>
            <a:ext cx="3497793" cy="3450613"/>
          </a:xfrm>
        </p:spPr>
        <p:txBody>
          <a:bodyPr/>
          <a:lstStyle/>
          <a:p>
            <a:r>
              <a:rPr lang="en-US" dirty="0"/>
              <a:t>Targeting rules with right hand sides that contained wine quality ratings</a:t>
            </a:r>
          </a:p>
          <a:p>
            <a:r>
              <a:rPr lang="en-US" dirty="0"/>
              <a:t>Low volatile acidity, low pH, low percent alcohol, and medium amount of citric acid will often result in a high quality wine</a:t>
            </a:r>
          </a:p>
        </p:txBody>
      </p:sp>
      <p:pic>
        <p:nvPicPr>
          <p:cNvPr id="8" name="Picture 7" descr="Graphical user interface, text, application&#10;&#10;Description automatically generated">
            <a:extLst>
              <a:ext uri="{FF2B5EF4-FFF2-40B4-BE49-F238E27FC236}">
                <a16:creationId xmlns:a16="http://schemas.microsoft.com/office/drawing/2014/main" id="{046E22DC-9855-56D1-9F62-289ED9A36749}"/>
              </a:ext>
            </a:extLst>
          </p:cNvPr>
          <p:cNvPicPr>
            <a:picLocks noChangeAspect="1"/>
          </p:cNvPicPr>
          <p:nvPr/>
        </p:nvPicPr>
        <p:blipFill>
          <a:blip r:embed="rId3"/>
          <a:stretch>
            <a:fillRect/>
          </a:stretch>
        </p:blipFill>
        <p:spPr>
          <a:xfrm>
            <a:off x="3638885" y="1927600"/>
            <a:ext cx="8001708" cy="1405940"/>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1CE02EE9-0201-FBB3-C133-11C8F4631D7A}"/>
              </a:ext>
            </a:extLst>
          </p:cNvPr>
          <p:cNvPicPr>
            <a:picLocks noChangeAspect="1"/>
          </p:cNvPicPr>
          <p:nvPr/>
        </p:nvPicPr>
        <p:blipFill>
          <a:blip r:embed="rId4"/>
          <a:stretch>
            <a:fillRect/>
          </a:stretch>
        </p:blipFill>
        <p:spPr>
          <a:xfrm>
            <a:off x="3638885" y="3407387"/>
            <a:ext cx="8553115" cy="3450613"/>
          </a:xfrm>
          <a:prstGeom prst="rect">
            <a:avLst/>
          </a:prstGeom>
        </p:spPr>
      </p:pic>
    </p:spTree>
    <p:extLst>
      <p:ext uri="{BB962C8B-B14F-4D97-AF65-F5344CB8AC3E}">
        <p14:creationId xmlns:p14="http://schemas.microsoft.com/office/powerpoint/2010/main" val="406791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63B974D-8028-70CE-436F-C97B979D327C}"/>
              </a:ext>
            </a:extLst>
          </p:cNvPr>
          <p:cNvSpPr>
            <a:spLocks noGrp="1"/>
          </p:cNvSpPr>
          <p:nvPr>
            <p:ph type="title"/>
          </p:nvPr>
        </p:nvSpPr>
        <p:spPr>
          <a:xfrm>
            <a:off x="1451579" y="804519"/>
            <a:ext cx="5550357" cy="1049235"/>
          </a:xfrm>
        </p:spPr>
        <p:txBody>
          <a:bodyPr>
            <a:normAutofit/>
          </a:bodyPr>
          <a:lstStyle/>
          <a:p>
            <a:r>
              <a:rPr lang="en-US" sz="3000" dirty="0"/>
              <a:t>Hierarchical agglomerative clustering</a:t>
            </a:r>
          </a:p>
        </p:txBody>
      </p:sp>
      <p:sp>
        <p:nvSpPr>
          <p:cNvPr id="18" name="Rectangle 17">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Content Placeholder 10">
            <a:extLst>
              <a:ext uri="{FF2B5EF4-FFF2-40B4-BE49-F238E27FC236}">
                <a16:creationId xmlns:a16="http://schemas.microsoft.com/office/drawing/2014/main" id="{37C6564C-0F82-D543-65C8-5F39649CA94B}"/>
              </a:ext>
            </a:extLst>
          </p:cNvPr>
          <p:cNvSpPr>
            <a:spLocks noGrp="1"/>
          </p:cNvSpPr>
          <p:nvPr>
            <p:ph idx="1"/>
          </p:nvPr>
        </p:nvSpPr>
        <p:spPr>
          <a:xfrm>
            <a:off x="1451579" y="2015732"/>
            <a:ext cx="5550357" cy="3450613"/>
          </a:xfrm>
        </p:spPr>
        <p:txBody>
          <a:bodyPr>
            <a:normAutofit/>
          </a:bodyPr>
          <a:lstStyle/>
          <a:p>
            <a:r>
              <a:rPr lang="en-US" dirty="0"/>
              <a:t>Goal was to have clusters recreate the wine quality groups</a:t>
            </a:r>
          </a:p>
          <a:p>
            <a:r>
              <a:rPr lang="en-US" dirty="0"/>
              <a:t>Model uses </a:t>
            </a:r>
            <a:r>
              <a:rPr lang="en-US" dirty="0" err="1"/>
              <a:t>Minkowski</a:t>
            </a:r>
            <a:r>
              <a:rPr lang="en-US" dirty="0"/>
              <a:t> distance measure</a:t>
            </a:r>
          </a:p>
          <a:p>
            <a:r>
              <a:rPr lang="en-US" dirty="0"/>
              <a:t>Samples are spread throughout all clusters</a:t>
            </a:r>
          </a:p>
          <a:p>
            <a:r>
              <a:rPr lang="en-US" dirty="0"/>
              <a:t>Clusters do not match wine quality groups</a:t>
            </a:r>
          </a:p>
          <a:p>
            <a:r>
              <a:rPr lang="en-US" dirty="0"/>
              <a:t>The method or data may not support the goal of the analysis</a:t>
            </a:r>
          </a:p>
        </p:txBody>
      </p:sp>
      <p:pic>
        <p:nvPicPr>
          <p:cNvPr id="5" name="Content Placeholder 4" descr="A picture containing bar chart&#10;&#10;Description automatically generated">
            <a:extLst>
              <a:ext uri="{FF2B5EF4-FFF2-40B4-BE49-F238E27FC236}">
                <a16:creationId xmlns:a16="http://schemas.microsoft.com/office/drawing/2014/main" id="{CA4CFF90-ADFF-EAEA-3D1A-73608BF81E00}"/>
              </a:ext>
            </a:extLst>
          </p:cNvPr>
          <p:cNvPicPr>
            <a:picLocks noChangeAspect="1"/>
          </p:cNvPicPr>
          <p:nvPr/>
        </p:nvPicPr>
        <p:blipFill>
          <a:blip r:embed="rId3"/>
          <a:stretch>
            <a:fillRect/>
          </a:stretch>
        </p:blipFill>
        <p:spPr>
          <a:xfrm>
            <a:off x="7133698" y="-11430"/>
            <a:ext cx="5057999" cy="3211830"/>
          </a:xfrm>
          <a:prstGeom prst="rect">
            <a:avLst/>
          </a:prstGeom>
        </p:spPr>
      </p:pic>
      <p:pic>
        <p:nvPicPr>
          <p:cNvPr id="20" name="Picture 19">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302EA16E-EBB4-978A-8522-1C92ABAF98F0}"/>
              </a:ext>
            </a:extLst>
          </p:cNvPr>
          <p:cNvPicPr>
            <a:picLocks noChangeAspect="1"/>
          </p:cNvPicPr>
          <p:nvPr/>
        </p:nvPicPr>
        <p:blipFill>
          <a:blip r:embed="rId5"/>
          <a:stretch>
            <a:fillRect/>
          </a:stretch>
        </p:blipFill>
        <p:spPr>
          <a:xfrm>
            <a:off x="7133698" y="3240317"/>
            <a:ext cx="5057999" cy="3629114"/>
          </a:xfrm>
          <a:prstGeom prst="rect">
            <a:avLst/>
          </a:prstGeom>
        </p:spPr>
      </p:pic>
    </p:spTree>
    <p:extLst>
      <p:ext uri="{BB962C8B-B14F-4D97-AF65-F5344CB8AC3E}">
        <p14:creationId xmlns:p14="http://schemas.microsoft.com/office/powerpoint/2010/main" val="234808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FC62E945-D221-48EC-0F0A-16A53A647E43}"/>
              </a:ext>
            </a:extLst>
          </p:cNvPr>
          <p:cNvPicPr>
            <a:picLocks noChangeAspect="1"/>
          </p:cNvPicPr>
          <p:nvPr/>
        </p:nvPicPr>
        <p:blipFill>
          <a:blip r:embed="rId3"/>
          <a:stretch>
            <a:fillRect/>
          </a:stretch>
        </p:blipFill>
        <p:spPr>
          <a:xfrm>
            <a:off x="20514" y="914400"/>
            <a:ext cx="12150971" cy="5943600"/>
          </a:xfrm>
          <a:prstGeom prst="rect">
            <a:avLst/>
          </a:prstGeom>
        </p:spPr>
      </p:pic>
      <p:sp>
        <p:nvSpPr>
          <p:cNvPr id="5" name="TextBox 4">
            <a:extLst>
              <a:ext uri="{FF2B5EF4-FFF2-40B4-BE49-F238E27FC236}">
                <a16:creationId xmlns:a16="http://schemas.microsoft.com/office/drawing/2014/main" id="{14DAEA3A-1028-36F5-C497-8F47952A5E1B}"/>
              </a:ext>
            </a:extLst>
          </p:cNvPr>
          <p:cNvSpPr txBox="1"/>
          <p:nvPr/>
        </p:nvSpPr>
        <p:spPr>
          <a:xfrm>
            <a:off x="317500" y="203200"/>
            <a:ext cx="6210300" cy="553998"/>
          </a:xfrm>
          <a:prstGeom prst="rect">
            <a:avLst/>
          </a:prstGeom>
          <a:noFill/>
        </p:spPr>
        <p:txBody>
          <a:bodyPr wrap="square" rtlCol="0">
            <a:spAutoFit/>
          </a:bodyPr>
          <a:lstStyle/>
          <a:p>
            <a:r>
              <a:rPr lang="en-US" sz="3000" dirty="0">
                <a:latin typeface="+mj-lt"/>
              </a:rPr>
              <a:t>DECISION TREE CLASSIFICATION</a:t>
            </a:r>
          </a:p>
        </p:txBody>
      </p:sp>
    </p:spTree>
    <p:extLst>
      <p:ext uri="{BB962C8B-B14F-4D97-AF65-F5344CB8AC3E}">
        <p14:creationId xmlns:p14="http://schemas.microsoft.com/office/powerpoint/2010/main" val="91446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581F84F-3742-090A-E2D9-DE2AA4203DB2}"/>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DECISION TREE CLASSIFICATION</a:t>
            </a:r>
          </a:p>
        </p:txBody>
      </p:sp>
      <p:sp>
        <p:nvSpPr>
          <p:cNvPr id="4" name="Content Placeholder 3">
            <a:extLst>
              <a:ext uri="{FF2B5EF4-FFF2-40B4-BE49-F238E27FC236}">
                <a16:creationId xmlns:a16="http://schemas.microsoft.com/office/drawing/2014/main" id="{EB75DA06-FC13-A97D-8883-B8DAFCA24FF9}"/>
              </a:ext>
            </a:extLst>
          </p:cNvPr>
          <p:cNvSpPr>
            <a:spLocks noGrp="1"/>
          </p:cNvSpPr>
          <p:nvPr>
            <p:ph sz="half" idx="2"/>
          </p:nvPr>
        </p:nvSpPr>
        <p:spPr>
          <a:xfrm>
            <a:off x="431800" y="2015734"/>
            <a:ext cx="5445101" cy="3450613"/>
          </a:xfrm>
        </p:spPr>
        <p:txBody>
          <a:bodyPr vert="horz" lIns="91440" tIns="45720" rIns="91440" bIns="45720" rtlCol="0" anchor="t">
            <a:normAutofit/>
          </a:bodyPr>
          <a:lstStyle/>
          <a:p>
            <a:r>
              <a:rPr lang="en-US" dirty="0"/>
              <a:t>Only predicts ratings of 5, 6, or 7</a:t>
            </a:r>
          </a:p>
          <a:p>
            <a:r>
              <a:rPr lang="en-US" dirty="0"/>
              <a:t>Only ~50% accuracy when classifying wines that are rated 5</a:t>
            </a:r>
          </a:p>
          <a:p>
            <a:r>
              <a:rPr lang="en-US" dirty="0"/>
              <a:t>Almost always wrong when classifying wines that are rated 7</a:t>
            </a:r>
          </a:p>
          <a:p>
            <a:r>
              <a:rPr lang="en-US" dirty="0" err="1"/>
              <a:t>PercentAlc</a:t>
            </a:r>
            <a:r>
              <a:rPr lang="en-US" dirty="0"/>
              <a:t>, </a:t>
            </a:r>
            <a:r>
              <a:rPr lang="en-US" dirty="0" err="1"/>
              <a:t>VolatileAcidity</a:t>
            </a:r>
            <a:r>
              <a:rPr lang="en-US" dirty="0"/>
              <a:t>, Density, Chlorides were most important variables when determining outcomes of tree</a:t>
            </a:r>
          </a:p>
        </p:txBody>
      </p:sp>
      <p:pic>
        <p:nvPicPr>
          <p:cNvPr id="6" name="Content Placeholder 5" descr="Table&#10;&#10;Description automatically generated">
            <a:extLst>
              <a:ext uri="{FF2B5EF4-FFF2-40B4-BE49-F238E27FC236}">
                <a16:creationId xmlns:a16="http://schemas.microsoft.com/office/drawing/2014/main" id="{2BA958B1-7644-4A0B-D48C-4AC1C3BD2CFC}"/>
              </a:ext>
            </a:extLst>
          </p:cNvPr>
          <p:cNvPicPr>
            <a:picLocks noGrp="1" noChangeAspect="1"/>
          </p:cNvPicPr>
          <p:nvPr>
            <p:ph sz="half" idx="1"/>
          </p:nvPr>
        </p:nvPicPr>
        <p:blipFill>
          <a:blip r:embed="rId4"/>
          <a:stretch>
            <a:fillRect/>
          </a:stretch>
        </p:blipFill>
        <p:spPr>
          <a:xfrm>
            <a:off x="6096000" y="2823705"/>
            <a:ext cx="2316040" cy="2497481"/>
          </a:xfrm>
          <a:prstGeom prst="rect">
            <a:avLst/>
          </a:prstGeom>
        </p:spPr>
      </p:pic>
      <p:sp>
        <p:nvSpPr>
          <p:cNvPr id="7" name="TextBox 6">
            <a:extLst>
              <a:ext uri="{FF2B5EF4-FFF2-40B4-BE49-F238E27FC236}">
                <a16:creationId xmlns:a16="http://schemas.microsoft.com/office/drawing/2014/main" id="{E76F4A45-19EE-C5D5-978D-4C9F1B1D7AAD}"/>
              </a:ext>
            </a:extLst>
          </p:cNvPr>
          <p:cNvSpPr txBox="1"/>
          <p:nvPr/>
        </p:nvSpPr>
        <p:spPr>
          <a:xfrm>
            <a:off x="5940872" y="2186014"/>
            <a:ext cx="2626296" cy="369332"/>
          </a:xfrm>
          <a:prstGeom prst="rect">
            <a:avLst/>
          </a:prstGeom>
          <a:noFill/>
        </p:spPr>
        <p:txBody>
          <a:bodyPr wrap="none" rtlCol="0">
            <a:spAutoFit/>
          </a:bodyPr>
          <a:lstStyle/>
          <a:p>
            <a:r>
              <a:rPr lang="en-US" dirty="0"/>
              <a:t>VARIABLE IMPORTANCE</a:t>
            </a:r>
          </a:p>
        </p:txBody>
      </p:sp>
      <p:pic>
        <p:nvPicPr>
          <p:cNvPr id="14" name="Picture 13">
            <a:extLst>
              <a:ext uri="{FF2B5EF4-FFF2-40B4-BE49-F238E27FC236}">
                <a16:creationId xmlns:a16="http://schemas.microsoft.com/office/drawing/2014/main" id="{729669C3-C09A-D10C-EDAC-7FE99C3B43F5}"/>
              </a:ext>
            </a:extLst>
          </p:cNvPr>
          <p:cNvPicPr>
            <a:picLocks noChangeAspect="1"/>
          </p:cNvPicPr>
          <p:nvPr/>
        </p:nvPicPr>
        <p:blipFill>
          <a:blip r:embed="rId5"/>
          <a:stretch>
            <a:fillRect/>
          </a:stretch>
        </p:blipFill>
        <p:spPr>
          <a:xfrm>
            <a:off x="552450" y="5638733"/>
            <a:ext cx="6183758" cy="742925"/>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2DCDCE62-4912-7399-009F-AB3081DC98AC}"/>
              </a:ext>
            </a:extLst>
          </p:cNvPr>
          <p:cNvPicPr>
            <a:picLocks noChangeAspect="1"/>
          </p:cNvPicPr>
          <p:nvPr/>
        </p:nvPicPr>
        <p:blipFill>
          <a:blip r:embed="rId6"/>
          <a:stretch>
            <a:fillRect/>
          </a:stretch>
        </p:blipFill>
        <p:spPr>
          <a:xfrm>
            <a:off x="8601489" y="2186014"/>
            <a:ext cx="3526541" cy="3860415"/>
          </a:xfrm>
          <a:prstGeom prst="rect">
            <a:avLst/>
          </a:prstGeom>
        </p:spPr>
      </p:pic>
    </p:spTree>
    <p:extLst>
      <p:ext uri="{BB962C8B-B14F-4D97-AF65-F5344CB8AC3E}">
        <p14:creationId xmlns:p14="http://schemas.microsoft.com/office/powerpoint/2010/main" val="6002651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{7592BD31-03AB-AC44-8283-34E6B13E6A17}tf10001119</Template>
  <TotalTime>14146</TotalTime>
  <Words>1725</Words>
  <Application>Microsoft Macintosh PowerPoint</Application>
  <PresentationFormat>Widescreen</PresentationFormat>
  <Paragraphs>92</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Predicting the Quality of White Wine</vt:lpstr>
      <vt:lpstr>Agenda</vt:lpstr>
      <vt:lpstr>About the Data Set – the topic</vt:lpstr>
      <vt:lpstr>About the Data Set – the variables</vt:lpstr>
      <vt:lpstr>Goals of the analysis</vt:lpstr>
      <vt:lpstr>Association Rule mining</vt:lpstr>
      <vt:lpstr>Hierarchical agglomerative clustering</vt:lpstr>
      <vt:lpstr>PowerPoint Presentation</vt:lpstr>
      <vt:lpstr>DECISION TREE CLASSIFICATION</vt:lpstr>
      <vt:lpstr>Random forest classification</vt:lpstr>
      <vt:lpstr>K nearest neighbor classification</vt:lpstr>
      <vt:lpstr>Summary of classification model accuracies</vt:lpstr>
      <vt:lpstr>Conclusions and next steps</vt:lpstr>
      <vt:lpstr>Time for 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Quality of White Wine</dc:title>
  <dc:creator>Bryan D'Amico</dc:creator>
  <cp:lastModifiedBy>Bryan D'Amico</cp:lastModifiedBy>
  <cp:revision>15</cp:revision>
  <dcterms:created xsi:type="dcterms:W3CDTF">2022-11-08T14:16:02Z</dcterms:created>
  <dcterms:modified xsi:type="dcterms:W3CDTF">2022-12-11T03:06:34Z</dcterms:modified>
</cp:coreProperties>
</file>